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6" r:id="rId1"/>
  </p:sldMasterIdLst>
  <p:notesMasterIdLst>
    <p:notesMasterId r:id="rId65"/>
  </p:notesMasterIdLst>
  <p:handoutMasterIdLst>
    <p:handoutMasterId r:id="rId66"/>
  </p:handoutMasterIdLst>
  <p:sldIdLst>
    <p:sldId id="1291" r:id="rId2"/>
    <p:sldId id="1312" r:id="rId3"/>
    <p:sldId id="1181" r:id="rId4"/>
    <p:sldId id="1182" r:id="rId5"/>
    <p:sldId id="1183" r:id="rId6"/>
    <p:sldId id="1184" r:id="rId7"/>
    <p:sldId id="1236" r:id="rId8"/>
    <p:sldId id="1185" r:id="rId9"/>
    <p:sldId id="1186" r:id="rId10"/>
    <p:sldId id="1208" r:id="rId11"/>
    <p:sldId id="1209" r:id="rId12"/>
    <p:sldId id="1301" r:id="rId13"/>
    <p:sldId id="1302" r:id="rId14"/>
    <p:sldId id="1303" r:id="rId15"/>
    <p:sldId id="1238" r:id="rId16"/>
    <p:sldId id="1246" r:id="rId17"/>
    <p:sldId id="1210" r:id="rId18"/>
    <p:sldId id="1293" r:id="rId19"/>
    <p:sldId id="1336" r:id="rId20"/>
    <p:sldId id="1338" r:id="rId21"/>
    <p:sldId id="1340" r:id="rId22"/>
    <p:sldId id="1342" r:id="rId23"/>
    <p:sldId id="1339" r:id="rId24"/>
    <p:sldId id="1294" r:id="rId25"/>
    <p:sldId id="1295" r:id="rId26"/>
    <p:sldId id="1307" r:id="rId27"/>
    <p:sldId id="1308" r:id="rId28"/>
    <p:sldId id="1290" r:id="rId29"/>
    <p:sldId id="1341" r:id="rId30"/>
    <p:sldId id="1344" r:id="rId31"/>
    <p:sldId id="1310" r:id="rId32"/>
    <p:sldId id="1304" r:id="rId33"/>
    <p:sldId id="1305" r:id="rId34"/>
    <p:sldId id="1306" r:id="rId35"/>
    <p:sldId id="1348" r:id="rId36"/>
    <p:sldId id="1211" r:id="rId37"/>
    <p:sldId id="1212" r:id="rId38"/>
    <p:sldId id="1244" r:id="rId39"/>
    <p:sldId id="1337" r:id="rId40"/>
    <p:sldId id="1345" r:id="rId41"/>
    <p:sldId id="1346" r:id="rId42"/>
    <p:sldId id="1347" r:id="rId43"/>
    <p:sldId id="1296" r:id="rId44"/>
    <p:sldId id="1311" r:id="rId45"/>
    <p:sldId id="1334" r:id="rId46"/>
    <p:sldId id="1231" r:id="rId47"/>
    <p:sldId id="1224" r:id="rId48"/>
    <p:sldId id="1225" r:id="rId49"/>
    <p:sldId id="1233" r:id="rId50"/>
    <p:sldId id="1215" r:id="rId51"/>
    <p:sldId id="1216" r:id="rId52"/>
    <p:sldId id="1218" r:id="rId53"/>
    <p:sldId id="1219" r:id="rId54"/>
    <p:sldId id="1220" r:id="rId55"/>
    <p:sldId id="1221" r:id="rId56"/>
    <p:sldId id="1234" r:id="rId57"/>
    <p:sldId id="1222" r:id="rId58"/>
    <p:sldId id="1230" r:id="rId59"/>
    <p:sldId id="1243" r:id="rId60"/>
    <p:sldId id="1279" r:id="rId61"/>
    <p:sldId id="1349" r:id="rId62"/>
    <p:sldId id="1350" r:id="rId63"/>
    <p:sldId id="1351" r:id="rId64"/>
  </p:sldIdLst>
  <p:sldSz cx="9144000" cy="6858000" type="screen4x3"/>
  <p:notesSz cx="6797675" cy="9928225"/>
  <p:custDataLst>
    <p:tags r:id="rId67"/>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832">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F1CF"/>
    <a:srgbClr val="66CCFF"/>
    <a:srgbClr val="FFFFCC"/>
    <a:srgbClr val="99CCFF"/>
    <a:srgbClr val="FFCCFF"/>
    <a:srgbClr val="FF9999"/>
    <a:srgbClr val="F1C7C7"/>
    <a:srgbClr val="F6F5BD"/>
    <a:srgbClr val="990000"/>
    <a:srgbClr val="E2A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21" autoAdjust="0"/>
    <p:restoredTop sz="93134" autoAdjust="0"/>
  </p:normalViewPr>
  <p:slideViewPr>
    <p:cSldViewPr snapToObjects="1">
      <p:cViewPr varScale="1">
        <p:scale>
          <a:sx n="77" d="100"/>
          <a:sy n="77" d="100"/>
        </p:scale>
        <p:origin x="1368" y="58"/>
      </p:cViewPr>
      <p:guideLst>
        <p:guide orient="horz" pos="2832"/>
        <p:guide pos="2880"/>
      </p:guideLst>
    </p:cSldViewPr>
  </p:slideViewPr>
  <p:notesTextViewPr>
    <p:cViewPr>
      <p:scale>
        <a:sx n="100" d="100"/>
        <a:sy n="100" d="100"/>
      </p:scale>
      <p:origin x="0" y="0"/>
    </p:cViewPr>
  </p:notesTextViewPr>
  <p:sorterViewPr>
    <p:cViewPr>
      <p:scale>
        <a:sx n="100" d="100"/>
        <a:sy n="100" d="100"/>
      </p:scale>
      <p:origin x="0" y="-2772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1" name="Rectangle 3"/>
          <p:cNvSpPr>
            <a:spLocks noGrp="1" noChangeArrowheads="1"/>
          </p:cNvSpPr>
          <p:nvPr>
            <p:ph type="dt" sz="quarter" idx="1"/>
          </p:nvPr>
        </p:nvSpPr>
        <p:spPr bwMode="auto">
          <a:xfrm>
            <a:off x="3883541" y="0"/>
            <a:ext cx="2914134" cy="499781"/>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3" name="Rectangle 5"/>
          <p:cNvSpPr>
            <a:spLocks noGrp="1" noChangeArrowheads="1"/>
          </p:cNvSpPr>
          <p:nvPr>
            <p:ph type="sldNum" sz="quarter" idx="3"/>
          </p:nvPr>
        </p:nvSpPr>
        <p:spPr bwMode="auto">
          <a:xfrm>
            <a:off x="3883541" y="9415292"/>
            <a:ext cx="2914134" cy="499781"/>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3799543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2979155" cy="47347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3830342" y="0"/>
            <a:ext cx="2979155" cy="47347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881063" y="709613"/>
            <a:ext cx="5048250" cy="3787775"/>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22120" y="4734772"/>
            <a:ext cx="4965258" cy="44191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469544"/>
            <a:ext cx="2979155" cy="47347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3830342" y="9469544"/>
            <a:ext cx="2979155" cy="47347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1111597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a:p>
        </p:txBody>
      </p:sp>
    </p:spTree>
    <p:extLst>
      <p:ext uri="{BB962C8B-B14F-4D97-AF65-F5344CB8AC3E}">
        <p14:creationId xmlns:p14="http://schemas.microsoft.com/office/powerpoint/2010/main" val="47449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3730"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094422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4754"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endParaRPr lang="en-US" dirty="0"/>
          </a:p>
        </p:txBody>
      </p:sp>
    </p:spTree>
    <p:extLst>
      <p:ext uri="{BB962C8B-B14F-4D97-AF65-F5344CB8AC3E}">
        <p14:creationId xmlns:p14="http://schemas.microsoft.com/office/powerpoint/2010/main" val="1398044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.dynamic</a:t>
            </a:r>
            <a:r>
              <a:rPr lang="zh-CN" altLang="en-US" dirty="0"/>
              <a:t> 可以看作是动态链接下的文件头</a:t>
            </a:r>
            <a:r>
              <a:rPr lang="en-US" altLang="zh-CN" dirty="0"/>
              <a:t>, </a:t>
            </a:r>
            <a:r>
              <a:rPr lang="en-US" altLang="zh-CN" dirty="0" err="1"/>
              <a:t>readelf</a:t>
            </a:r>
            <a:r>
              <a:rPr lang="en-US" altLang="zh-CN" dirty="0"/>
              <a:t> –d lib.so</a:t>
            </a:r>
          </a:p>
          <a:p>
            <a:r>
              <a:rPr lang="en-US" altLang="zh-CN" dirty="0" err="1"/>
              <a:t>ldd</a:t>
            </a:r>
            <a:r>
              <a:rPr lang="zh-CN" altLang="en-US" dirty="0"/>
              <a:t>看到的</a:t>
            </a:r>
            <a:r>
              <a:rPr lang="en-US" altLang="zh-CN" dirty="0" err="1"/>
              <a:t>linux-vdso</a:t>
            </a:r>
            <a:r>
              <a:rPr lang="zh-CN" altLang="en-US" dirty="0"/>
              <a:t>在一些早期版本上可以看到</a:t>
            </a:r>
            <a:r>
              <a:rPr lang="en-US" altLang="zh-CN" dirty="0"/>
              <a:t>linux-gate.so.1</a:t>
            </a:r>
            <a:r>
              <a:rPr lang="zh-CN" altLang="en-US" dirty="0"/>
              <a:t>的字样</a:t>
            </a:r>
            <a:endParaRPr lang="en-US" dirty="0"/>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15</a:t>
            </a:fld>
            <a:endParaRPr lang="en-US"/>
          </a:p>
        </p:txBody>
      </p:sp>
    </p:spTree>
    <p:extLst>
      <p:ext uri="{BB962C8B-B14F-4D97-AF65-F5344CB8AC3E}">
        <p14:creationId xmlns:p14="http://schemas.microsoft.com/office/powerpoint/2010/main" val="333871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8610"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809732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5778"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r>
              <a:rPr lang="en-US" dirty="0"/>
              <a:t>Partially linked still has relocatable entries</a:t>
            </a:r>
          </a:p>
          <a:p>
            <a:r>
              <a:rPr lang="en-US" dirty="0"/>
              <a:t>Loader</a:t>
            </a:r>
            <a:r>
              <a:rPr lang="en-US" baseline="0" dirty="0"/>
              <a:t> (i.e., the </a:t>
            </a:r>
            <a:r>
              <a:rPr lang="en-US" baseline="0" dirty="0" err="1"/>
              <a:t>execve</a:t>
            </a:r>
            <a:r>
              <a:rPr lang="en-US" baseline="0" dirty="0"/>
              <a:t> </a:t>
            </a:r>
            <a:r>
              <a:rPr lang="en-US" baseline="0" dirty="0" err="1"/>
              <a:t>syscall</a:t>
            </a:r>
            <a:r>
              <a:rPr lang="en-US" baseline="0" dirty="0"/>
              <a:t>, which we will cover later)</a:t>
            </a:r>
          </a:p>
          <a:p>
            <a:endParaRPr lang="en-US" baseline="0" dirty="0"/>
          </a:p>
          <a:p>
            <a:r>
              <a:rPr lang="en-US" baseline="0" dirty="0"/>
              <a:t>Try:</a:t>
            </a:r>
          </a:p>
          <a:p>
            <a:r>
              <a:rPr lang="en-US" baseline="0" dirty="0" err="1"/>
              <a:t>ldd</a:t>
            </a:r>
            <a:r>
              <a:rPr lang="en-US" baseline="0" dirty="0"/>
              <a:t> prog2l</a:t>
            </a:r>
          </a:p>
          <a:p>
            <a:r>
              <a:rPr lang="en-US" baseline="0" dirty="0" err="1"/>
              <a:t>objdump</a:t>
            </a:r>
            <a:r>
              <a:rPr lang="en-US" baseline="0" dirty="0"/>
              <a:t> –t libvector.so</a:t>
            </a:r>
          </a:p>
          <a:p>
            <a:r>
              <a:rPr lang="en-US" baseline="0" dirty="0" err="1"/>
              <a:t>objdump</a:t>
            </a:r>
            <a:r>
              <a:rPr lang="en-US" baseline="0" dirty="0"/>
              <a:t> –</a:t>
            </a:r>
            <a:r>
              <a:rPr lang="en-US" baseline="0" dirty="0" err="1"/>
              <a:t>rd</a:t>
            </a:r>
            <a:r>
              <a:rPr lang="en-US" baseline="0" dirty="0"/>
              <a:t> libvector.so</a:t>
            </a:r>
          </a:p>
          <a:p>
            <a:endParaRPr lang="en-US" dirty="0"/>
          </a:p>
          <a:p>
            <a:endParaRPr lang="en-US" dirty="0"/>
          </a:p>
        </p:txBody>
      </p:sp>
    </p:spTree>
    <p:extLst>
      <p:ext uri="{BB962C8B-B14F-4D97-AF65-F5344CB8AC3E}">
        <p14:creationId xmlns:p14="http://schemas.microsoft.com/office/powerpoint/2010/main" val="2032411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Solution in x86(32bit) is like code in red.</a:t>
            </a:r>
          </a:p>
          <a:p>
            <a:r>
              <a:rPr lang="en-US" altLang="zh-CN" dirty="0"/>
              <a:t>Alternative implementation in X64-64 is described in blue.</a:t>
            </a:r>
          </a:p>
          <a:p>
            <a:r>
              <a:rPr lang="en-US" altLang="zh-CN" dirty="0"/>
              <a:t>I introduce the method of 32bit version here because it’s really tricky.</a:t>
            </a:r>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21</a:t>
            </a:fld>
            <a:endParaRPr lang="en-US"/>
          </a:p>
        </p:txBody>
      </p:sp>
    </p:spTree>
    <p:extLst>
      <p:ext uri="{BB962C8B-B14F-4D97-AF65-F5344CB8AC3E}">
        <p14:creationId xmlns:p14="http://schemas.microsoft.com/office/powerpoint/2010/main" val="2011371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有时候没有特别区分</a:t>
            </a:r>
            <a:r>
              <a:rPr lang="en-US" altLang="zh-CN" dirty="0" err="1"/>
              <a:t>loadtime</a:t>
            </a:r>
            <a:r>
              <a:rPr lang="en-US" altLang="zh-CN" dirty="0"/>
              <a:t> </a:t>
            </a:r>
            <a:r>
              <a:rPr lang="zh-CN" altLang="en-US" dirty="0"/>
              <a:t>和</a:t>
            </a:r>
            <a:r>
              <a:rPr lang="en-US" altLang="zh-CN" dirty="0"/>
              <a:t>runtime</a:t>
            </a:r>
            <a:r>
              <a:rPr lang="zh-CN" altLang="en-US" dirty="0"/>
              <a:t>，统称运行时刻</a:t>
            </a:r>
            <a:r>
              <a:rPr lang="en-US" altLang="zh-CN" dirty="0"/>
              <a:t>runtime</a:t>
            </a:r>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26</a:t>
            </a:fld>
            <a:endParaRPr lang="en-US"/>
          </a:p>
        </p:txBody>
      </p:sp>
    </p:spTree>
    <p:extLst>
      <p:ext uri="{BB962C8B-B14F-4D97-AF65-F5344CB8AC3E}">
        <p14:creationId xmlns:p14="http://schemas.microsoft.com/office/powerpoint/2010/main" val="3422905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这一页看看需要不需要吧</a:t>
            </a:r>
            <a:endParaRPr lang="en-US" altLang="zh-CN" dirty="0"/>
          </a:p>
          <a:p>
            <a:r>
              <a:rPr lang="zh-CN" altLang="en-US" dirty="0"/>
              <a:t>这里</a:t>
            </a:r>
            <a:r>
              <a:rPr lang="en-US" altLang="zh-CN" dirty="0"/>
              <a:t>_resolve</a:t>
            </a:r>
            <a:r>
              <a:rPr lang="zh-CN" altLang="en-US" dirty="0"/>
              <a:t>相当于</a:t>
            </a:r>
            <a:r>
              <a:rPr lang="en-US" altLang="zh-CN" dirty="0"/>
              <a:t>&lt;</a:t>
            </a:r>
            <a:r>
              <a:rPr lang="en-US" altLang="zh-CN" dirty="0" err="1"/>
              <a:t>printf@plt</a:t>
            </a:r>
            <a:r>
              <a:rPr lang="en-US" altLang="zh-CN" dirty="0"/>
              <a:t>&gt;&lt;</a:t>
            </a:r>
            <a:r>
              <a:rPr lang="en-US" altLang="zh-CN" dirty="0" err="1"/>
              <a:t>strcpy@plt</a:t>
            </a:r>
            <a:r>
              <a:rPr lang="en-US" altLang="zh-CN" dirty="0"/>
              <a:t>&gt;&lt;</a:t>
            </a:r>
            <a:r>
              <a:rPr lang="en-US" altLang="zh-CN" dirty="0" err="1"/>
              <a:t>read@plt</a:t>
            </a:r>
            <a:r>
              <a:rPr lang="en-US" altLang="zh-CN" dirty="0"/>
              <a:t>&gt;</a:t>
            </a:r>
            <a:r>
              <a:rPr lang="zh-CN" altLang="en-US" dirty="0"/>
              <a:t>，填充内容除参数外基本一致。</a:t>
            </a:r>
            <a:endParaRPr lang="en-US" altLang="zh-CN" dirty="0"/>
          </a:p>
          <a:p>
            <a:r>
              <a:rPr lang="zh-CN" altLang="en-US" dirty="0"/>
              <a:t>后面修改以后就变成了</a:t>
            </a:r>
            <a:r>
              <a:rPr lang="en-US" altLang="zh-CN" dirty="0"/>
              <a:t>&lt;</a:t>
            </a:r>
            <a:r>
              <a:rPr lang="en-US" altLang="zh-CN" dirty="0" err="1"/>
              <a:t>printf</a:t>
            </a:r>
            <a:r>
              <a:rPr lang="en-US" altLang="zh-CN" dirty="0"/>
              <a:t>&gt;&lt;</a:t>
            </a:r>
            <a:r>
              <a:rPr lang="en-US" altLang="zh-CN" dirty="0" err="1"/>
              <a:t>strcpy</a:t>
            </a:r>
            <a:r>
              <a:rPr lang="en-US" altLang="zh-CN" dirty="0"/>
              <a:t>&gt;&lt;read&gt;</a:t>
            </a:r>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31</a:t>
            </a:fld>
            <a:endParaRPr lang="en-US"/>
          </a:p>
        </p:txBody>
      </p:sp>
    </p:spTree>
    <p:extLst>
      <p:ext uri="{BB962C8B-B14F-4D97-AF65-F5344CB8AC3E}">
        <p14:creationId xmlns:p14="http://schemas.microsoft.com/office/powerpoint/2010/main" val="1448085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Courier New" pitchFamily="49" charset="0"/>
                <a:ea typeface="msgothic" charset="0"/>
                <a:cs typeface="msgothic" charset="0"/>
              </a:rPr>
              <a:t>Now life is sane; … </a:t>
            </a:r>
            <a:r>
              <a:rPr lang="zh-CN" altLang="en-US" sz="1200" dirty="0">
                <a:latin typeface="Courier New" pitchFamily="49" charset="0"/>
                <a:ea typeface="msgothic" charset="0"/>
                <a:cs typeface="msgothic" charset="0"/>
              </a:rPr>
              <a:t>这是</a:t>
            </a:r>
            <a:r>
              <a:rPr lang="en-US" altLang="zh-CN" sz="1200" dirty="0">
                <a:latin typeface="Courier New" pitchFamily="49" charset="0"/>
                <a:ea typeface="msgothic" charset="0"/>
                <a:cs typeface="msgothic" charset="0"/>
              </a:rPr>
              <a:t>ld.so</a:t>
            </a:r>
            <a:r>
              <a:rPr lang="zh-CN" altLang="en-US" sz="1200" dirty="0">
                <a:latin typeface="Courier New" pitchFamily="49" charset="0"/>
                <a:ea typeface="msgothic" charset="0"/>
                <a:cs typeface="msgothic" charset="0"/>
              </a:rPr>
              <a:t>作者在</a:t>
            </a:r>
            <a:r>
              <a:rPr lang="en-US" altLang="zh-CN" sz="1200" dirty="0">
                <a:latin typeface="Courier New" pitchFamily="49" charset="0"/>
                <a:ea typeface="msgothic" charset="0"/>
                <a:cs typeface="msgothic" charset="0"/>
              </a:rPr>
              <a:t>elf/</a:t>
            </a:r>
            <a:r>
              <a:rPr lang="en-US" altLang="zh-CN" sz="1200" dirty="0" err="1">
                <a:latin typeface="Courier New" pitchFamily="49" charset="0"/>
                <a:ea typeface="msgothic" charset="0"/>
                <a:cs typeface="msgothic" charset="0"/>
              </a:rPr>
              <a:t>rtld.c</a:t>
            </a:r>
            <a:r>
              <a:rPr lang="zh-CN" altLang="en-US" sz="1200" dirty="0">
                <a:latin typeface="Courier New" pitchFamily="49" charset="0"/>
                <a:ea typeface="msgothic" charset="0"/>
                <a:cs typeface="msgothic" charset="0"/>
              </a:rPr>
              <a:t>写完重定位后的感慨。大概在</a:t>
            </a:r>
            <a:r>
              <a:rPr lang="en-US" altLang="zh-CN" sz="1200" dirty="0">
                <a:latin typeface="Courier New" pitchFamily="49" charset="0"/>
                <a:ea typeface="msgothic" charset="0"/>
                <a:cs typeface="msgothic" charset="0"/>
              </a:rPr>
              <a:t>580</a:t>
            </a:r>
            <a:r>
              <a:rPr lang="zh-CN" altLang="en-US" sz="1200" dirty="0">
                <a:latin typeface="Courier New" pitchFamily="49" charset="0"/>
                <a:ea typeface="msgothic" charset="0"/>
                <a:cs typeface="msgothic" charset="0"/>
              </a:rPr>
              <a:t>多行的那个位置的注释。</a:t>
            </a:r>
            <a:endParaRPr lang="en-US" altLang="zh-CN" dirty="0"/>
          </a:p>
          <a:p>
            <a:r>
              <a:rPr lang="zh-CN" altLang="en-US" dirty="0"/>
              <a:t>采用了动态链接的重定位机制，但并不依赖和调用其它动态库。所以才会有这样看上去冲突的显示。准确的说应该用一个英文词</a:t>
            </a:r>
            <a:r>
              <a:rPr lang="en-US" altLang="zh-CN" dirty="0"/>
              <a:t>self-contained. </a:t>
            </a:r>
            <a:r>
              <a:rPr lang="zh-CN" altLang="en-US" dirty="0"/>
              <a:t>但用了动态重定位的机制。这个也很</a:t>
            </a:r>
            <a:r>
              <a:rPr lang="en-US" altLang="zh-CN" dirty="0"/>
              <a:t>tricky.</a:t>
            </a:r>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35</a:t>
            </a:fld>
            <a:endParaRPr lang="en-US"/>
          </a:p>
        </p:txBody>
      </p:sp>
    </p:spTree>
    <p:extLst>
      <p:ext uri="{BB962C8B-B14F-4D97-AF65-F5344CB8AC3E}">
        <p14:creationId xmlns:p14="http://schemas.microsoft.com/office/powerpoint/2010/main" val="3544838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6802"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r>
              <a:rPr lang="en-US"/>
              <a:t>…</a:t>
            </a:r>
          </a:p>
          <a:p>
            <a:r>
              <a:rPr lang="en-US"/>
              <a:t>RTLD_LAZY – don’t resolve references until requested</a:t>
            </a:r>
          </a:p>
        </p:txBody>
      </p:sp>
    </p:spTree>
    <p:extLst>
      <p:ext uri="{BB962C8B-B14F-4D97-AF65-F5344CB8AC3E}">
        <p14:creationId xmlns:p14="http://schemas.microsoft.com/office/powerpoint/2010/main" val="1576361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extLst>
      <p:ext uri="{BB962C8B-B14F-4D97-AF65-F5344CB8AC3E}">
        <p14:creationId xmlns:p14="http://schemas.microsoft.com/office/powerpoint/2010/main" val="8366427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7826"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042789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5778"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r>
              <a:rPr lang="en-US" dirty="0"/>
              <a:t>Linker</a:t>
            </a:r>
            <a:r>
              <a:rPr lang="en-US" baseline="0" dirty="0"/>
              <a:t> has no information about vector library</a:t>
            </a:r>
            <a:endParaRPr lang="en-US" dirty="0"/>
          </a:p>
          <a:p>
            <a:endParaRPr lang="en-US" baseline="0" dirty="0"/>
          </a:p>
          <a:p>
            <a:r>
              <a:rPr lang="en-US" baseline="0" dirty="0"/>
              <a:t>Try:</a:t>
            </a:r>
          </a:p>
          <a:p>
            <a:r>
              <a:rPr lang="en-US" baseline="0" dirty="0" err="1"/>
              <a:t>ldd</a:t>
            </a:r>
            <a:r>
              <a:rPr lang="en-US" baseline="0" dirty="0"/>
              <a:t> prog2r</a:t>
            </a:r>
          </a:p>
          <a:p>
            <a:endParaRPr lang="en-US" dirty="0"/>
          </a:p>
          <a:p>
            <a:endParaRPr lang="en-US" dirty="0"/>
          </a:p>
        </p:txBody>
      </p:sp>
    </p:spTree>
    <p:extLst>
      <p:ext uri="{BB962C8B-B14F-4D97-AF65-F5344CB8AC3E}">
        <p14:creationId xmlns:p14="http://schemas.microsoft.com/office/powerpoint/2010/main" val="2032411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注意标号的变化从</a:t>
            </a:r>
            <a:r>
              <a:rPr lang="en-US" altLang="zh-CN" dirty="0"/>
              <a:t>&lt;</a:t>
            </a:r>
            <a:r>
              <a:rPr lang="en-US" altLang="zh-CN" dirty="0" err="1"/>
              <a:t>addvec@plt</a:t>
            </a:r>
            <a:r>
              <a:rPr lang="en-US" altLang="zh-CN" dirty="0"/>
              <a:t>&gt;</a:t>
            </a:r>
            <a:r>
              <a:rPr lang="zh-CN" altLang="en-US" dirty="0"/>
              <a:t>变成了</a:t>
            </a:r>
            <a:r>
              <a:rPr lang="en-US" altLang="zh-CN" dirty="0"/>
              <a:t>&lt;</a:t>
            </a:r>
            <a:r>
              <a:rPr lang="en-US" altLang="zh-CN" dirty="0" err="1"/>
              <a:t>addvec</a:t>
            </a:r>
            <a:r>
              <a:rPr lang="en-US" altLang="zh-CN" dirty="0"/>
              <a:t>&gt;</a:t>
            </a:r>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40</a:t>
            </a:fld>
            <a:endParaRPr lang="en-US"/>
          </a:p>
        </p:txBody>
      </p:sp>
    </p:spTree>
    <p:extLst>
      <p:ext uri="{BB962C8B-B14F-4D97-AF65-F5344CB8AC3E}">
        <p14:creationId xmlns:p14="http://schemas.microsoft.com/office/powerpoint/2010/main" val="38475837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43</a:t>
            </a:fld>
            <a:endParaRPr lang="en-US"/>
          </a:p>
        </p:txBody>
      </p:sp>
    </p:spTree>
    <p:extLst>
      <p:ext uri="{BB962C8B-B14F-4D97-AF65-F5344CB8AC3E}">
        <p14:creationId xmlns:p14="http://schemas.microsoft.com/office/powerpoint/2010/main" val="14502447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technique is used to create the trace that you will use in the </a:t>
            </a:r>
            <a:r>
              <a:rPr lang="en-US" err="1"/>
              <a:t>malloc</a:t>
            </a:r>
            <a:r>
              <a:rPr lang="en-US"/>
              <a:t> lab.</a:t>
            </a:r>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49</a:t>
            </a:fld>
            <a:endParaRPr lang="en-US"/>
          </a:p>
        </p:txBody>
      </p:sp>
    </p:spTree>
    <p:extLst>
      <p:ext uri="{BB962C8B-B14F-4D97-AF65-F5344CB8AC3E}">
        <p14:creationId xmlns:p14="http://schemas.microsoft.com/office/powerpoint/2010/main" val="1611524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int</a:t>
            </a:r>
            <a:r>
              <a:rPr lang="en-US" dirty="0"/>
              <a:t> for </a:t>
            </a:r>
            <a:r>
              <a:rPr lang="en-US" dirty="0" err="1"/>
              <a:t>interpositioning</a:t>
            </a:r>
            <a:endParaRPr lang="en-US" dirty="0"/>
          </a:p>
          <a:p>
            <a:endParaRPr lang="en-US" dirty="0"/>
          </a:p>
          <a:p>
            <a:endParaRPr lang="en-US" dirty="0"/>
          </a:p>
          <a:p>
            <a:r>
              <a:rPr lang="en-US" dirty="0"/>
              <a:t>Putting </a:t>
            </a:r>
            <a:r>
              <a:rPr lang="en-US" dirty="0" err="1"/>
              <a:t>malloc.h</a:t>
            </a:r>
            <a:r>
              <a:rPr lang="en-US" baseline="0" dirty="0"/>
              <a:t> in angle brackets is important.  Also, calling it </a:t>
            </a:r>
            <a:r>
              <a:rPr lang="en-US" baseline="0" dirty="0" err="1"/>
              <a:t>malloc.h</a:t>
            </a:r>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50</a:t>
            </a:fld>
            <a:endParaRPr lang="en-US"/>
          </a:p>
        </p:txBody>
      </p:sp>
    </p:spTree>
    <p:extLst>
      <p:ext uri="{BB962C8B-B14F-4D97-AF65-F5344CB8AC3E}">
        <p14:creationId xmlns:p14="http://schemas.microsoft.com/office/powerpoint/2010/main" val="30814537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are the wrapper</a:t>
            </a:r>
            <a:r>
              <a:rPr lang="en-US" baseline="0"/>
              <a:t> functions.</a:t>
            </a:r>
          </a:p>
          <a:p>
            <a:endParaRPr lang="en-US" baseline="0"/>
          </a:p>
          <a:p>
            <a:r>
              <a:rPr lang="en-US" baseline="0"/>
              <a:t>Now, we want the application to call the wrappers, rather than the library functions</a:t>
            </a:r>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51</a:t>
            </a:fld>
            <a:endParaRPr lang="en-US"/>
          </a:p>
        </p:txBody>
      </p:sp>
    </p:spTree>
    <p:extLst>
      <p:ext uri="{BB962C8B-B14F-4D97-AF65-F5344CB8AC3E}">
        <p14:creationId xmlns:p14="http://schemas.microsoft.com/office/powerpoint/2010/main" val="2489087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Compile-time flags</a:t>
            </a:r>
            <a:r>
              <a:rPr lang="en-US" baseline="0" dirty="0"/>
              <a:t> are important</a:t>
            </a:r>
          </a:p>
          <a:p>
            <a:endParaRPr lang="en-US" baseline="0" dirty="0"/>
          </a:p>
          <a:p>
            <a:r>
              <a:rPr lang="en-US" baseline="0" dirty="0" err="1"/>
              <a:t>mymalloc.c</a:t>
            </a:r>
            <a:r>
              <a:rPr lang="en-US" baseline="0" dirty="0"/>
              <a:t> will use library version of </a:t>
            </a:r>
            <a:r>
              <a:rPr lang="en-US" baseline="0" dirty="0" err="1"/>
              <a:t>malloc.h</a:t>
            </a:r>
            <a:endParaRPr lang="en-US" baseline="0" dirty="0"/>
          </a:p>
          <a:p>
            <a:r>
              <a:rPr lang="en-US" baseline="0" dirty="0" err="1"/>
              <a:t>int.c</a:t>
            </a:r>
            <a:r>
              <a:rPr lang="en-US" baseline="0" dirty="0"/>
              <a:t> will use custom version, which redefines malloc/free to by </a:t>
            </a:r>
            <a:r>
              <a:rPr lang="en-US" baseline="0" dirty="0" err="1"/>
              <a:t>mymalloc</a:t>
            </a:r>
            <a:r>
              <a:rPr lang="en-US" baseline="0" dirty="0"/>
              <a:t>/</a:t>
            </a:r>
            <a:r>
              <a:rPr lang="en-US" baseline="0" dirty="0" err="1"/>
              <a:t>myfree</a:t>
            </a:r>
            <a:endParaRPr lang="en-US" baseline="0" dirty="0"/>
          </a:p>
          <a:p>
            <a:endParaRPr lang="en-US" dirty="0"/>
          </a:p>
          <a:p>
            <a:r>
              <a:rPr lang="en-US" dirty="0"/>
              <a:t>Try disassembling main when</a:t>
            </a:r>
            <a:r>
              <a:rPr lang="en-US" baseline="0" dirty="0"/>
              <a:t> </a:t>
            </a:r>
            <a:r>
              <a:rPr lang="en-US" baseline="0" dirty="0" err="1"/>
              <a:t>gdb</a:t>
            </a:r>
            <a:r>
              <a:rPr lang="en-US" baseline="0" dirty="0"/>
              <a:t> </a:t>
            </a:r>
            <a:r>
              <a:rPr lang="en-US" baseline="0" dirty="0" err="1"/>
              <a:t>intc</a:t>
            </a:r>
            <a:endParaRPr lang="en-US" baseline="0" dirty="0"/>
          </a:p>
          <a:p>
            <a:endParaRPr lang="en-US" baseline="0" dirty="0"/>
          </a:p>
          <a:p>
            <a:r>
              <a:rPr lang="en-US" baseline="0" dirty="0"/>
              <a:t>Run </a:t>
            </a:r>
            <a:r>
              <a:rPr lang="en-US" baseline="0" dirty="0" err="1"/>
              <a:t>intc</a:t>
            </a:r>
            <a:r>
              <a:rPr lang="en-US" baseline="0" dirty="0"/>
              <a:t> multiple times and see how heap gets randomized as a security precaution</a:t>
            </a:r>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52</a:t>
            </a:fld>
            <a:endParaRPr lang="en-US"/>
          </a:p>
        </p:txBody>
      </p:sp>
    </p:spTree>
    <p:extLst>
      <p:ext uri="{BB962C8B-B14F-4D97-AF65-F5344CB8AC3E}">
        <p14:creationId xmlns:p14="http://schemas.microsoft.com/office/powerpoint/2010/main" val="801816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Both </a:t>
            </a:r>
            <a:r>
              <a:rPr lang="en-US" err="1"/>
              <a:t>mymalloc.c</a:t>
            </a:r>
            <a:r>
              <a:rPr lang="en-US" baseline="0"/>
              <a:t> &amp; </a:t>
            </a:r>
            <a:r>
              <a:rPr lang="en-US" baseline="0" err="1"/>
              <a:t>int.c</a:t>
            </a:r>
            <a:r>
              <a:rPr lang="en-US" baseline="0"/>
              <a:t> will get library version of </a:t>
            </a:r>
            <a:r>
              <a:rPr lang="en-US" baseline="0" err="1"/>
              <a:t>malloc.h</a:t>
            </a:r>
            <a:endParaRPr lang="en-US" baseline="0"/>
          </a:p>
          <a:p>
            <a:endParaRPr lang="en-US" baseline="0"/>
          </a:p>
          <a:p>
            <a:r>
              <a:rPr lang="en-US" baseline="0"/>
              <a:t>But, </a:t>
            </a:r>
            <a:r>
              <a:rPr lang="en-US" baseline="0" err="1"/>
              <a:t>interpositioning</a:t>
            </a:r>
            <a:r>
              <a:rPr lang="en-US" baseline="0"/>
              <a:t> trick causes nonstandard symbol resolution</a:t>
            </a:r>
          </a:p>
          <a:p>
            <a:endParaRPr lang="en-US" baseline="0"/>
          </a:p>
          <a:p>
            <a:r>
              <a:rPr lang="en-US" baseline="0"/>
              <a:t>Try disassembling main from within </a:t>
            </a:r>
            <a:r>
              <a:rPr lang="en-US" baseline="0" err="1"/>
              <a:t>gdb</a:t>
            </a:r>
            <a:endParaRPr lang="en-US" baseline="0"/>
          </a:p>
          <a:p>
            <a:endParaRPr lang="en-US" baseline="0"/>
          </a:p>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54</a:t>
            </a:fld>
            <a:endParaRPr lang="en-US"/>
          </a:p>
        </p:txBody>
      </p:sp>
    </p:spTree>
    <p:extLst>
      <p:ext uri="{BB962C8B-B14F-4D97-AF65-F5344CB8AC3E}">
        <p14:creationId xmlns:p14="http://schemas.microsoft.com/office/powerpoint/2010/main" val="24658274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code includes &lt;</a:t>
            </a:r>
            <a:r>
              <a:rPr lang="en-US" err="1"/>
              <a:t>stdlib.h</a:t>
            </a:r>
            <a:r>
              <a:rPr lang="en-US"/>
              <a:t>&gt;, which defines</a:t>
            </a:r>
            <a:r>
              <a:rPr lang="en-US" baseline="0"/>
              <a:t> </a:t>
            </a:r>
            <a:r>
              <a:rPr lang="en-US" baseline="0" err="1"/>
              <a:t>malloc</a:t>
            </a:r>
            <a:r>
              <a:rPr lang="en-US" baseline="0"/>
              <a:t> &amp; free</a:t>
            </a:r>
          </a:p>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55</a:t>
            </a:fld>
            <a:endParaRPr lang="en-US"/>
          </a:p>
        </p:txBody>
      </p:sp>
    </p:spTree>
    <p:extLst>
      <p:ext uri="{BB962C8B-B14F-4D97-AF65-F5344CB8AC3E}">
        <p14:creationId xmlns:p14="http://schemas.microsoft.com/office/powerpoint/2010/main" val="3488070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6562"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Ch7.10 &amp; </a:t>
            </a:r>
            <a:r>
              <a:rPr lang="en-US" altLang="zh-CN" dirty="0"/>
              <a:t>Ch7.6.2</a:t>
            </a:r>
          </a:p>
          <a:p>
            <a:endParaRPr lang="en-US" dirty="0"/>
          </a:p>
        </p:txBody>
      </p:sp>
    </p:spTree>
    <p:extLst>
      <p:ext uri="{BB962C8B-B14F-4D97-AF65-F5344CB8AC3E}">
        <p14:creationId xmlns:p14="http://schemas.microsoft.com/office/powerpoint/2010/main" val="22376833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56</a:t>
            </a:fld>
            <a:endParaRPr lang="en-US"/>
          </a:p>
        </p:txBody>
      </p:sp>
    </p:spTree>
    <p:extLst>
      <p:ext uri="{BB962C8B-B14F-4D97-AF65-F5344CB8AC3E}">
        <p14:creationId xmlns:p14="http://schemas.microsoft.com/office/powerpoint/2010/main" val="17136922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Disassemble main from within</a:t>
            </a:r>
            <a:r>
              <a:rPr lang="en-US" baseline="0" dirty="0"/>
              <a:t> intr.</a:t>
            </a:r>
          </a:p>
          <a:p>
            <a:endParaRPr lang="en-US" baseline="0" dirty="0"/>
          </a:p>
          <a:p>
            <a:r>
              <a:rPr lang="en-US" baseline="0" dirty="0"/>
              <a:t>See that will have to call dynamic linker to find it.</a:t>
            </a:r>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57</a:t>
            </a:fld>
            <a:endParaRPr lang="en-US"/>
          </a:p>
        </p:txBody>
      </p:sp>
    </p:spTree>
    <p:extLst>
      <p:ext uri="{BB962C8B-B14F-4D97-AF65-F5344CB8AC3E}">
        <p14:creationId xmlns:p14="http://schemas.microsoft.com/office/powerpoint/2010/main" val="39987200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Fun</a:t>
            </a:r>
            <a:r>
              <a:rPr lang="en-US" baseline="0"/>
              <a:t> to trace other programs, including </a:t>
            </a:r>
            <a:r>
              <a:rPr lang="en-US" baseline="0" err="1"/>
              <a:t>gcc</a:t>
            </a:r>
            <a:r>
              <a:rPr lang="en-US" baseline="0"/>
              <a:t>.</a:t>
            </a:r>
          </a:p>
          <a:p>
            <a:endParaRPr lang="en-US" baseline="0"/>
          </a:p>
          <a:p>
            <a:r>
              <a:rPr lang="en-US" baseline="0"/>
              <a:t>Need to </a:t>
            </a:r>
          </a:p>
          <a:p>
            <a:endParaRPr lang="en-US" baseline="0"/>
          </a:p>
          <a:p>
            <a:r>
              <a:rPr lang="en-US" baseline="0" err="1"/>
              <a:t>setenv</a:t>
            </a:r>
            <a:r>
              <a:rPr lang="en-US" baseline="0"/>
              <a:t> LD_PRELOAD</a:t>
            </a:r>
          </a:p>
          <a:p>
            <a:endParaRPr lang="en-US" baseline="0"/>
          </a:p>
          <a:p>
            <a:r>
              <a:rPr lang="en-US" baseline="0"/>
              <a:t>to turn off feature.</a:t>
            </a:r>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58</a:t>
            </a:fld>
            <a:endParaRPr lang="en-US"/>
          </a:p>
        </p:txBody>
      </p:sp>
    </p:spTree>
    <p:extLst>
      <p:ext uri="{BB962C8B-B14F-4D97-AF65-F5344CB8AC3E}">
        <p14:creationId xmlns:p14="http://schemas.microsoft.com/office/powerpoint/2010/main" val="33733598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59</a:t>
            </a:fld>
            <a:endParaRPr lang="en-US"/>
          </a:p>
        </p:txBody>
      </p:sp>
    </p:spTree>
    <p:extLst>
      <p:ext uri="{BB962C8B-B14F-4D97-AF65-F5344CB8AC3E}">
        <p14:creationId xmlns:p14="http://schemas.microsoft.com/office/powerpoint/2010/main" val="16511391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6562"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endParaRPr lang="en-US" dirty="0"/>
          </a:p>
        </p:txBody>
      </p:sp>
    </p:spTree>
    <p:extLst>
      <p:ext uri="{BB962C8B-B14F-4D97-AF65-F5344CB8AC3E}">
        <p14:creationId xmlns:p14="http://schemas.microsoft.com/office/powerpoint/2010/main" val="22376833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6562"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r>
              <a:rPr lang="zh-CN" altLang="en-US" dirty="0"/>
              <a:t>简单的说，编译器</a:t>
            </a:r>
            <a:r>
              <a:rPr lang="en-US" altLang="zh-CN" dirty="0"/>
              <a:t>/</a:t>
            </a:r>
            <a:r>
              <a:rPr lang="zh-CN" altLang="en-US" dirty="0"/>
              <a:t>汇编程序员可能会影响的是蓝色标记部分。汇编器可能会影响的是红色部分的内容。如果需要重定位，汇编器就会把红色部分填充为</a:t>
            </a:r>
            <a:r>
              <a:rPr lang="en-US" altLang="zh-CN" dirty="0"/>
              <a:t>0</a:t>
            </a:r>
            <a:r>
              <a:rPr lang="zh-CN" altLang="en-US" dirty="0"/>
              <a:t>并且为它创造一个重定位表项，并且在</a:t>
            </a:r>
            <a:r>
              <a:rPr lang="en-US" altLang="zh-CN" dirty="0" err="1"/>
              <a:t>linktime</a:t>
            </a:r>
            <a:r>
              <a:rPr lang="en-US" altLang="zh-CN" dirty="0"/>
              <a:t>/</a:t>
            </a:r>
            <a:r>
              <a:rPr lang="en-US" altLang="zh-CN" dirty="0" err="1"/>
              <a:t>loadtime</a:t>
            </a:r>
            <a:r>
              <a:rPr lang="zh-CN" altLang="en-US" dirty="0"/>
              <a:t>需要由</a:t>
            </a:r>
            <a:r>
              <a:rPr lang="en-US" altLang="zh-CN" dirty="0"/>
              <a:t>linker/loader</a:t>
            </a:r>
            <a:r>
              <a:rPr lang="zh-CN" altLang="en-US" dirty="0"/>
              <a:t>来填充。在</a:t>
            </a:r>
            <a:r>
              <a:rPr lang="en-US" altLang="zh-CN" dirty="0"/>
              <a:t>Runtime</a:t>
            </a:r>
            <a:r>
              <a:rPr lang="zh-CN" altLang="en-US" dirty="0"/>
              <a:t>的时候，由于</a:t>
            </a:r>
            <a:r>
              <a:rPr lang="en-US" altLang="zh-CN" dirty="0"/>
              <a:t>text</a:t>
            </a:r>
            <a:r>
              <a:rPr lang="zh-CN" altLang="en-US" dirty="0"/>
              <a:t>段不可写，所以采用的是另外的技术（</a:t>
            </a:r>
            <a:r>
              <a:rPr lang="en-US" altLang="zh-CN" dirty="0"/>
              <a:t>GOT+PLT</a:t>
            </a:r>
            <a:r>
              <a:rPr lang="zh-CN" altLang="en-US" dirty="0"/>
              <a:t>）。</a:t>
            </a:r>
            <a:endParaRPr lang="en-US" altLang="zh-CN" dirty="0"/>
          </a:p>
          <a:p>
            <a:endParaRPr lang="en-US" altLang="zh-CN" dirty="0"/>
          </a:p>
          <a:p>
            <a:r>
              <a:rPr lang="zh-CN" altLang="en-US" dirty="0"/>
              <a:t>如果符号是</a:t>
            </a:r>
            <a:r>
              <a:rPr lang="en-US" altLang="zh-CN" dirty="0"/>
              <a:t>local</a:t>
            </a:r>
            <a:r>
              <a:rPr lang="zh-CN" altLang="en-US" dirty="0"/>
              <a:t>类型，这时候其实是可以确定其相对位置的。那么汇编器是可以直接填充结果的。所以我们可以看到左上角的代码中，汇编器将</a:t>
            </a:r>
            <a:r>
              <a:rPr lang="en-US" altLang="zh-CN" dirty="0" err="1"/>
              <a:t>jmp</a:t>
            </a:r>
            <a:r>
              <a:rPr lang="zh-CN" altLang="en-US" dirty="0"/>
              <a:t>和</a:t>
            </a:r>
            <a:r>
              <a:rPr lang="en-US" altLang="zh-CN" dirty="0"/>
              <a:t>call</a:t>
            </a:r>
            <a:r>
              <a:rPr lang="zh-CN" altLang="en-US" dirty="0"/>
              <a:t>后面的地址都直接修改为最终的偏移了。</a:t>
            </a:r>
            <a:r>
              <a:rPr lang="en-US" altLang="zh-CN" dirty="0"/>
              <a:t>X86</a:t>
            </a:r>
            <a:r>
              <a:rPr lang="zh-CN" altLang="en-US" dirty="0"/>
              <a:t>的指令系统中，</a:t>
            </a:r>
            <a:r>
              <a:rPr lang="en-US" altLang="zh-CN" dirty="0"/>
              <a:t>0xEB</a:t>
            </a:r>
            <a:r>
              <a:rPr lang="zh-CN" altLang="en-US" dirty="0"/>
              <a:t>开头的</a:t>
            </a:r>
            <a:r>
              <a:rPr lang="en-US" altLang="zh-CN" dirty="0" err="1"/>
              <a:t>jmp</a:t>
            </a:r>
            <a:r>
              <a:rPr lang="zh-CN" altLang="en-US" dirty="0"/>
              <a:t>后面跟</a:t>
            </a:r>
            <a:r>
              <a:rPr lang="en-US" altLang="zh-CN" dirty="0"/>
              <a:t>8</a:t>
            </a:r>
            <a:r>
              <a:rPr lang="zh-CN" altLang="en-US" dirty="0"/>
              <a:t>位立即数，</a:t>
            </a:r>
            <a:r>
              <a:rPr lang="en-US" altLang="zh-CN" dirty="0"/>
              <a:t>0xE9</a:t>
            </a:r>
            <a:r>
              <a:rPr lang="zh-CN" altLang="en-US" dirty="0"/>
              <a:t>开头的</a:t>
            </a:r>
            <a:r>
              <a:rPr lang="en-US" altLang="zh-CN" dirty="0" err="1"/>
              <a:t>jmp</a:t>
            </a:r>
            <a:r>
              <a:rPr lang="zh-CN" altLang="en-US" dirty="0"/>
              <a:t>后面跟</a:t>
            </a:r>
            <a:r>
              <a:rPr lang="en-US" altLang="zh-CN" dirty="0"/>
              <a:t>16</a:t>
            </a:r>
            <a:r>
              <a:rPr lang="zh-CN" altLang="en-US" dirty="0"/>
              <a:t>位立即数（</a:t>
            </a:r>
            <a:r>
              <a:rPr lang="en-US" altLang="zh-CN" dirty="0"/>
              <a:t>32</a:t>
            </a:r>
            <a:r>
              <a:rPr lang="zh-CN" altLang="en-US" dirty="0"/>
              <a:t>位模式下支持，</a:t>
            </a:r>
            <a:r>
              <a:rPr lang="en-US" altLang="zh-CN" dirty="0"/>
              <a:t>64</a:t>
            </a:r>
            <a:r>
              <a:rPr lang="zh-CN" altLang="en-US" dirty="0"/>
              <a:t>位下没有这个）或者</a:t>
            </a:r>
            <a:r>
              <a:rPr lang="en-US" altLang="zh-CN" dirty="0"/>
              <a:t>32</a:t>
            </a:r>
            <a:r>
              <a:rPr lang="zh-CN" altLang="en-US" dirty="0"/>
              <a:t>位立即数。</a:t>
            </a:r>
            <a:endParaRPr lang="en-US" altLang="zh-CN" dirty="0"/>
          </a:p>
          <a:p>
            <a:endParaRPr lang="en-US" altLang="zh-CN" dirty="0"/>
          </a:p>
          <a:p>
            <a:r>
              <a:rPr lang="zh-CN" altLang="en-US" dirty="0"/>
              <a:t>如果符号是</a:t>
            </a:r>
            <a:r>
              <a:rPr lang="en-US" altLang="zh-CN" dirty="0"/>
              <a:t>weak</a:t>
            </a:r>
            <a:r>
              <a:rPr lang="zh-CN" altLang="en-US" dirty="0"/>
              <a:t>的情况，汇编器是必须必须必须不能事先填写的！因为汇编器这时候看到的</a:t>
            </a:r>
            <a:r>
              <a:rPr lang="en-US" altLang="zh-CN" dirty="0"/>
              <a:t>foo</a:t>
            </a:r>
            <a:r>
              <a:rPr lang="zh-CN" altLang="en-US" dirty="0"/>
              <a:t>标号有可能会在最终链接时刻被强符号所替代，所以这时候一定不能看到有一个</a:t>
            </a:r>
            <a:r>
              <a:rPr lang="en-US" altLang="zh-CN" dirty="0"/>
              <a:t>foo</a:t>
            </a:r>
            <a:r>
              <a:rPr lang="zh-CN" altLang="en-US" dirty="0"/>
              <a:t>标号就尝试替换。因此这里看到的</a:t>
            </a:r>
            <a:r>
              <a:rPr lang="en-US" altLang="zh-CN" dirty="0" err="1"/>
              <a:t>jmp</a:t>
            </a:r>
            <a:r>
              <a:rPr lang="zh-CN" altLang="en-US" dirty="0"/>
              <a:t>和</a:t>
            </a:r>
            <a:r>
              <a:rPr lang="en-US" altLang="zh-CN" dirty="0"/>
              <a:t>call</a:t>
            </a:r>
            <a:r>
              <a:rPr lang="zh-CN" altLang="en-US" dirty="0"/>
              <a:t>后面的数字都是全</a:t>
            </a:r>
            <a:r>
              <a:rPr lang="en-US" altLang="zh-CN" dirty="0"/>
              <a:t>0</a:t>
            </a:r>
            <a:r>
              <a:rPr lang="zh-CN" altLang="en-US" dirty="0"/>
              <a:t>，也就是等待重定位。</a:t>
            </a:r>
            <a:endParaRPr lang="en-US" altLang="zh-CN" dirty="0"/>
          </a:p>
          <a:p>
            <a:endParaRPr lang="en-US" altLang="zh-CN" dirty="0"/>
          </a:p>
          <a:p>
            <a:r>
              <a:rPr lang="zh-CN" altLang="en-US" dirty="0"/>
              <a:t>如果符号是</a:t>
            </a:r>
            <a:r>
              <a:rPr lang="en-US" altLang="zh-CN" dirty="0"/>
              <a:t>global</a:t>
            </a:r>
            <a:r>
              <a:rPr lang="zh-CN" altLang="en-US" dirty="0"/>
              <a:t>的情况，这时候其实和</a:t>
            </a:r>
            <a:r>
              <a:rPr lang="en-US" altLang="zh-CN" dirty="0"/>
              <a:t>local</a:t>
            </a:r>
            <a:r>
              <a:rPr lang="zh-CN" altLang="en-US" dirty="0"/>
              <a:t>有点类似，如果在这个</a:t>
            </a:r>
            <a:r>
              <a:rPr lang="en-US" altLang="zh-CN" dirty="0"/>
              <a:t>global</a:t>
            </a:r>
            <a:r>
              <a:rPr lang="zh-CN" altLang="en-US" dirty="0"/>
              <a:t>标号在同一个</a:t>
            </a:r>
            <a:r>
              <a:rPr lang="en-US" altLang="zh-CN" dirty="0"/>
              <a:t>section</a:t>
            </a:r>
            <a:r>
              <a:rPr lang="zh-CN" altLang="en-US" dirty="0"/>
              <a:t>中，那么位置相对引用信息已经是确定的。其实汇编器是可以判断出来相对偏移的。这时候，某些汇编器</a:t>
            </a:r>
            <a:r>
              <a:rPr lang="en-US" altLang="zh-CN" dirty="0"/>
              <a:t>(</a:t>
            </a:r>
            <a:r>
              <a:rPr lang="en-US" altLang="zh-CN" dirty="0" err="1"/>
              <a:t>linux</a:t>
            </a:r>
            <a:r>
              <a:rPr lang="zh-CN" altLang="en-US" dirty="0"/>
              <a:t>下的</a:t>
            </a:r>
            <a:r>
              <a:rPr lang="en-US" altLang="zh-CN" dirty="0"/>
              <a:t>gas/binutils-2.34</a:t>
            </a:r>
            <a:r>
              <a:rPr lang="zh-CN" altLang="en-US" dirty="0"/>
              <a:t>，或者</a:t>
            </a:r>
            <a:r>
              <a:rPr lang="en-US" altLang="zh-CN" dirty="0"/>
              <a:t>nasm-2.15</a:t>
            </a:r>
            <a:r>
              <a:rPr lang="zh-CN" altLang="en-US" dirty="0"/>
              <a:t>版本</a:t>
            </a:r>
            <a:r>
              <a:rPr lang="en-US" altLang="zh-CN" dirty="0"/>
              <a:t>)</a:t>
            </a:r>
            <a:r>
              <a:rPr lang="zh-CN" altLang="en-US" dirty="0"/>
              <a:t>就会很聪明地将</a:t>
            </a:r>
            <a:r>
              <a:rPr lang="en-US" altLang="zh-CN" dirty="0" err="1"/>
              <a:t>jmp</a:t>
            </a:r>
            <a:r>
              <a:rPr lang="zh-CN" altLang="en-US" dirty="0"/>
              <a:t>中的数替换为相对偏移，从而减少了代码长度，还能减少一个链接时刻的重定位。但这不是所有的编译器都会做。</a:t>
            </a:r>
            <a:r>
              <a:rPr lang="en-US" altLang="zh-CN" dirty="0" err="1"/>
              <a:t>Nasm</a:t>
            </a:r>
            <a:r>
              <a:rPr lang="zh-CN" altLang="en-US" dirty="0"/>
              <a:t>甚至还会换掉</a:t>
            </a:r>
            <a:r>
              <a:rPr lang="en-US" altLang="zh-CN" dirty="0"/>
              <a:t>call</a:t>
            </a:r>
            <a:r>
              <a:rPr lang="zh-CN" altLang="en-US" dirty="0"/>
              <a:t>里面的立即数。但</a:t>
            </a:r>
            <a:r>
              <a:rPr lang="en-US" altLang="zh-CN" dirty="0" err="1"/>
              <a:t>linux</a:t>
            </a:r>
            <a:r>
              <a:rPr lang="zh-CN" altLang="en-US" dirty="0"/>
              <a:t>的</a:t>
            </a:r>
            <a:r>
              <a:rPr lang="en-US" altLang="zh-CN" dirty="0" err="1"/>
              <a:t>binutils</a:t>
            </a:r>
            <a:r>
              <a:rPr lang="zh-CN" altLang="en-US" dirty="0"/>
              <a:t>并不会处理</a:t>
            </a:r>
            <a:r>
              <a:rPr lang="en-US" altLang="zh-CN" dirty="0" err="1"/>
              <a:t>jmpq</a:t>
            </a:r>
            <a:r>
              <a:rPr lang="zh-CN" altLang="en-US" dirty="0"/>
              <a:t>或者</a:t>
            </a:r>
            <a:r>
              <a:rPr lang="en-US" altLang="zh-CN" dirty="0"/>
              <a:t>call</a:t>
            </a:r>
            <a:r>
              <a:rPr lang="zh-CN" altLang="en-US" dirty="0"/>
              <a:t>的内容，而是将其留给链接器在重定位的时候处理。</a:t>
            </a:r>
            <a:endParaRPr lang="en-US" altLang="zh-CN" dirty="0"/>
          </a:p>
          <a:p>
            <a:endParaRPr lang="en-US" altLang="zh-CN" dirty="0"/>
          </a:p>
        </p:txBody>
      </p:sp>
    </p:spTree>
    <p:extLst>
      <p:ext uri="{BB962C8B-B14F-4D97-AF65-F5344CB8AC3E}">
        <p14:creationId xmlns:p14="http://schemas.microsoft.com/office/powerpoint/2010/main" val="924826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7586"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Ch7.6.2</a:t>
            </a:r>
          </a:p>
          <a:p>
            <a:endParaRPr lang="en-US" dirty="0"/>
          </a:p>
        </p:txBody>
      </p:sp>
    </p:spTree>
    <p:extLst>
      <p:ext uri="{BB962C8B-B14F-4D97-AF65-F5344CB8AC3E}">
        <p14:creationId xmlns:p14="http://schemas.microsoft.com/office/powerpoint/2010/main" val="2283751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8610"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r>
              <a:rPr lang="en-US" dirty="0"/>
              <a:t>Ch7.6.2</a:t>
            </a:r>
          </a:p>
        </p:txBody>
      </p:sp>
    </p:spTree>
    <p:extLst>
      <p:ext uri="{BB962C8B-B14F-4D97-AF65-F5344CB8AC3E}">
        <p14:creationId xmlns:p14="http://schemas.microsoft.com/office/powerpoint/2010/main" val="2711386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9634"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r>
              <a:rPr lang="en-US"/>
              <a:t>The convention</a:t>
            </a:r>
            <a:r>
              <a:rPr lang="en-US" baseline="0"/>
              <a:t> is that libraries are always prefixed with “lib”</a:t>
            </a:r>
          </a:p>
          <a:p>
            <a:r>
              <a:rPr lang="en-US"/>
              <a:t> $(CC) $(CFLAGS) -o </a:t>
            </a:r>
            <a:r>
              <a:rPr lang="en-US" err="1"/>
              <a:t>csim</a:t>
            </a:r>
            <a:r>
              <a:rPr lang="en-US"/>
              <a:t> </a:t>
            </a:r>
            <a:r>
              <a:rPr lang="en-US" err="1"/>
              <a:t>csim.c</a:t>
            </a:r>
            <a:r>
              <a:rPr lang="en-US"/>
              <a:t> </a:t>
            </a:r>
            <a:r>
              <a:rPr lang="en-US" err="1"/>
              <a:t>cachelab.c</a:t>
            </a:r>
            <a:r>
              <a:rPr lang="en-US"/>
              <a:t> -lm</a:t>
            </a:r>
          </a:p>
        </p:txBody>
      </p:sp>
    </p:spTree>
    <p:extLst>
      <p:ext uri="{BB962C8B-B14F-4D97-AF65-F5344CB8AC3E}">
        <p14:creationId xmlns:p14="http://schemas.microsoft.com/office/powerpoint/2010/main" val="596576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7</a:t>
            </a:fld>
            <a:endParaRPr lang="en-US"/>
          </a:p>
        </p:txBody>
      </p:sp>
    </p:spTree>
    <p:extLst>
      <p:ext uri="{BB962C8B-B14F-4D97-AF65-F5344CB8AC3E}">
        <p14:creationId xmlns:p14="http://schemas.microsoft.com/office/powerpoint/2010/main" val="678506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0658"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r>
              <a:rPr lang="en-US"/>
              <a:t>Try</a:t>
            </a:r>
            <a:r>
              <a:rPr lang="en-US" baseline="0"/>
              <a:t>:</a:t>
            </a:r>
          </a:p>
          <a:p>
            <a:endParaRPr lang="en-US" baseline="0"/>
          </a:p>
          <a:p>
            <a:r>
              <a:rPr lang="en-US" baseline="0" err="1"/>
              <a:t>objdump</a:t>
            </a:r>
            <a:r>
              <a:rPr lang="en-US" baseline="0"/>
              <a:t> –t main2.o</a:t>
            </a:r>
          </a:p>
          <a:p>
            <a:r>
              <a:rPr lang="en-US" baseline="0" err="1"/>
              <a:t>objdump</a:t>
            </a:r>
            <a:r>
              <a:rPr lang="en-US" baseline="0"/>
              <a:t> –</a:t>
            </a:r>
            <a:r>
              <a:rPr lang="en-US" baseline="0" err="1"/>
              <a:t>rd</a:t>
            </a:r>
            <a:r>
              <a:rPr lang="en-US" baseline="0"/>
              <a:t> main2.o</a:t>
            </a:r>
          </a:p>
          <a:p>
            <a:r>
              <a:rPr lang="en-US" baseline="0" err="1"/>
              <a:t>objdump</a:t>
            </a:r>
            <a:r>
              <a:rPr lang="en-US" baseline="0"/>
              <a:t> –t </a:t>
            </a:r>
            <a:r>
              <a:rPr lang="en-US" baseline="0" err="1"/>
              <a:t>libvector.a</a:t>
            </a:r>
            <a:endParaRPr lang="en-US" baseline="0"/>
          </a:p>
          <a:p>
            <a:r>
              <a:rPr lang="en-US" baseline="0" err="1"/>
              <a:t>objdump</a:t>
            </a:r>
            <a:r>
              <a:rPr lang="en-US" baseline="0"/>
              <a:t> –</a:t>
            </a:r>
            <a:r>
              <a:rPr lang="en-US" baseline="0" err="1"/>
              <a:t>rd</a:t>
            </a:r>
            <a:r>
              <a:rPr lang="en-US" baseline="0"/>
              <a:t> </a:t>
            </a:r>
            <a:r>
              <a:rPr lang="en-US" baseline="0" err="1"/>
              <a:t>libvector.a</a:t>
            </a:r>
            <a:endParaRPr lang="en-US" baseline="0"/>
          </a:p>
          <a:p>
            <a:endParaRPr lang="en-US"/>
          </a:p>
        </p:txBody>
      </p:sp>
    </p:spTree>
    <p:extLst>
      <p:ext uri="{BB962C8B-B14F-4D97-AF65-F5344CB8AC3E}">
        <p14:creationId xmlns:p14="http://schemas.microsoft.com/office/powerpoint/2010/main" val="846275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1682"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801332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1806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609072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396875" y="228600"/>
            <a:ext cx="6408738" cy="6105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1776244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38175" y="1362075"/>
            <a:ext cx="3871913" cy="49720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quarter" idx="2"/>
          </p:nvPr>
        </p:nvSpPr>
        <p:spPr>
          <a:xfrm>
            <a:off x="4662488" y="1362075"/>
            <a:ext cx="3871912" cy="24098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Content Placeholder 4"/>
          <p:cNvSpPr>
            <a:spLocks noGrp="1"/>
          </p:cNvSpPr>
          <p:nvPr>
            <p:ph sz="quarter" idx="3"/>
          </p:nvPr>
        </p:nvSpPr>
        <p:spPr>
          <a:xfrm>
            <a:off x="4662488" y="3924300"/>
            <a:ext cx="3871912" cy="24098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1166882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zh-CN" altLang="en-US"/>
              <a:t>单击此处编辑母版标题样式</a:t>
            </a:r>
            <a:endParaRPr lang="en-US"/>
          </a:p>
        </p:txBody>
      </p:sp>
      <p:sp>
        <p:nvSpPr>
          <p:cNvPr id="3" name="Text Placeholder 2"/>
          <p:cNvSpPr>
            <a:spLocks noGrp="1"/>
          </p:cNvSpPr>
          <p:nvPr>
            <p:ph type="body" sz="half" idx="1"/>
          </p:nvPr>
        </p:nvSpPr>
        <p:spPr>
          <a:xfrm>
            <a:off x="638175" y="1362075"/>
            <a:ext cx="3871913" cy="49720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4662488" y="1362075"/>
            <a:ext cx="3871912" cy="49720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97152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1430348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930437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2038981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1768977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zh-CN" altLang="en-US"/>
              <a:t>单击此处编辑母版标题样式</a:t>
            </a:r>
            <a:endParaRPr lang="en-US"/>
          </a:p>
        </p:txBody>
      </p:sp>
    </p:spTree>
    <p:extLst>
      <p:ext uri="{BB962C8B-B14F-4D97-AF65-F5344CB8AC3E}">
        <p14:creationId xmlns:p14="http://schemas.microsoft.com/office/powerpoint/2010/main" val="1442292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8308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95863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73470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5486400" y="-26988"/>
            <a:ext cx="3721101"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Introduction</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to Computer Systems,</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Peking University </a:t>
            </a: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sz="1000" dirty="0"/>
          </a:p>
        </p:txBody>
      </p:sp>
    </p:spTree>
    <p:extLst>
      <p:ext uri="{BB962C8B-B14F-4D97-AF65-F5344CB8AC3E}">
        <p14:creationId xmlns:p14="http://schemas.microsoft.com/office/powerpoint/2010/main" val="184121265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ecurity.googleblog.com/2016/02/cve-2015-7547-glibc-getaddrinfo-stack.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7772400" cy="1720850"/>
          </a:xfrm>
        </p:spPr>
        <p:txBody>
          <a:bodyPr/>
          <a:lstStyle/>
          <a:p>
            <a:pPr marL="0" indent="0"/>
            <a:r>
              <a:rPr lang="en-US" altLang="zh-CN" dirty="0"/>
              <a:t>Shared Libraries &amp; Dynamic Linking</a:t>
            </a:r>
            <a:br>
              <a:rPr lang="en-US" dirty="0"/>
            </a:br>
            <a:br>
              <a:rPr lang="en-US" dirty="0"/>
            </a:br>
            <a:r>
              <a:rPr lang="en-US" sz="2000" b="0" dirty="0"/>
              <a:t>Introduction to Computer Systems</a:t>
            </a:r>
            <a:br>
              <a:rPr lang="en-US" b="0" dirty="0"/>
            </a:br>
            <a:r>
              <a:rPr lang="en-US" sz="2000" b="0" dirty="0"/>
              <a:t>16</a:t>
            </a:r>
            <a:r>
              <a:rPr lang="en-US" sz="2000" b="0" baseline="30000" dirty="0"/>
              <a:t>th</a:t>
            </a:r>
            <a:r>
              <a:rPr lang="en-US" sz="2000" b="0" dirty="0"/>
              <a:t> Lecture, Nov. 18, 2021</a:t>
            </a:r>
          </a:p>
        </p:txBody>
      </p:sp>
      <p:sp>
        <p:nvSpPr>
          <p:cNvPr id="5" name="Subtitle 2"/>
          <p:cNvSpPr>
            <a:spLocks noGrp="1"/>
          </p:cNvSpPr>
          <p:nvPr>
            <p:ph type="subTitle" idx="1"/>
          </p:nvPr>
        </p:nvSpPr>
        <p:spPr>
          <a:xfrm>
            <a:off x="685800" y="3886200"/>
            <a:ext cx="7678738" cy="1752600"/>
          </a:xfrm>
        </p:spPr>
        <p:txBody>
          <a:bodyPr/>
          <a:lstStyle/>
          <a:p>
            <a:pPr lvl="0">
              <a:defRPr/>
            </a:pPr>
            <a:r>
              <a:rPr lang="en-US" altLang="zh-CN" b="1" dirty="0">
                <a:ea typeface="黑体" pitchFamily="49" charset="-122"/>
              </a:rPr>
              <a:t>Instructors: </a:t>
            </a:r>
          </a:p>
          <a:p>
            <a:pPr lvl="0">
              <a:defRPr/>
            </a:pPr>
            <a:r>
              <a:rPr lang="en-US" altLang="zh-CN" b="1" dirty="0">
                <a:ea typeface="黑体" pitchFamily="49" charset="-122"/>
              </a:rPr>
              <a:t>Class 1: Chen </a:t>
            </a:r>
            <a:r>
              <a:rPr lang="en-US" altLang="zh-CN" b="1" dirty="0" err="1">
                <a:ea typeface="黑体" pitchFamily="49" charset="-122"/>
              </a:rPr>
              <a:t>Xiangqun</a:t>
            </a:r>
            <a:r>
              <a:rPr lang="en-US" altLang="zh-CN" b="1" dirty="0">
                <a:ea typeface="黑体" pitchFamily="49" charset="-122"/>
              </a:rPr>
              <a:t>, Sun </a:t>
            </a:r>
            <a:r>
              <a:rPr lang="en-US" altLang="zh-CN" b="1" dirty="0" err="1">
                <a:ea typeface="黑体" pitchFamily="49" charset="-122"/>
              </a:rPr>
              <a:t>Guangyu</a:t>
            </a:r>
            <a:r>
              <a:rPr lang="en-US" altLang="zh-CN" b="1" dirty="0">
                <a:ea typeface="黑体" pitchFamily="49" charset="-122"/>
              </a:rPr>
              <a:t> , Liu Xianhua</a:t>
            </a:r>
          </a:p>
          <a:p>
            <a:pPr lvl="0">
              <a:defRPr/>
            </a:pPr>
            <a:r>
              <a:rPr lang="en-US" altLang="zh-CN" b="1" dirty="0">
                <a:ea typeface="黑体" pitchFamily="49" charset="-122"/>
              </a:rPr>
              <a:t>Class 2: Guan </a:t>
            </a:r>
            <a:r>
              <a:rPr lang="en-US" altLang="zh-CN" b="1" dirty="0" err="1">
                <a:ea typeface="黑体" pitchFamily="49" charset="-122"/>
              </a:rPr>
              <a:t>Xuetao</a:t>
            </a:r>
            <a:endParaRPr lang="en-US" altLang="zh-CN" b="1" dirty="0">
              <a:ea typeface="黑体" pitchFamily="49" charset="-122"/>
            </a:endParaRPr>
          </a:p>
          <a:p>
            <a:pPr lvl="0">
              <a:defRPr/>
            </a:pPr>
            <a:r>
              <a:rPr lang="en-US" altLang="zh-CN" b="1" dirty="0">
                <a:ea typeface="黑体" pitchFamily="49" charset="-122"/>
              </a:rPr>
              <a:t>Class 3: Lu Junlin </a:t>
            </a:r>
          </a:p>
        </p:txBody>
      </p:sp>
    </p:spTree>
    <p:extLst>
      <p:ext uri="{BB962C8B-B14F-4D97-AF65-F5344CB8AC3E}">
        <p14:creationId xmlns:p14="http://schemas.microsoft.com/office/powerpoint/2010/main" val="370186230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idx="4294967295"/>
          </p:nvPr>
        </p:nvSpPr>
        <p:spPr>
          <a:xfrm>
            <a:off x="350838" y="381000"/>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Modern Solution: Shared Libraries</a:t>
            </a:r>
          </a:p>
        </p:txBody>
      </p:sp>
      <p:sp>
        <p:nvSpPr>
          <p:cNvPr id="34818" name="Rectangle 2"/>
          <p:cNvSpPr>
            <a:spLocks noGrp="1" noChangeArrowheads="1"/>
          </p:cNvSpPr>
          <p:nvPr>
            <p:ph type="body" idx="1"/>
          </p:nvPr>
        </p:nvSpPr>
        <p:spPr>
          <a:xfrm>
            <a:off x="379413" y="1344613"/>
            <a:ext cx="8307387" cy="4979987"/>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Static libraries have the following disadvantages: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Duplication in the stored executables (every function needs </a:t>
            </a:r>
            <a:r>
              <a:rPr lang="en-GB" dirty="0" err="1"/>
              <a:t>libc</a:t>
            </a:r>
            <a:r>
              <a:rPr lang="en-GB" dirty="0"/>
              <a:t>)</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Duplication in the running executables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Minor bug fixes of system libraries require each application to explicitly relink </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Rebuild everything with </a:t>
            </a:r>
            <a:r>
              <a:rPr lang="en-GB" dirty="0" err="1"/>
              <a:t>glibc</a:t>
            </a:r>
            <a:r>
              <a:rPr lang="en-GB" dirty="0"/>
              <a:t>?</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hlinkClick r:id="rId3"/>
              </a:rPr>
              <a:t>https://security.googleblog.com/2016/02/cve-2015-7547-glibc-getaddrinfo-stack.html</a:t>
            </a:r>
            <a:endParaRPr lang="en-GB" dirty="0"/>
          </a:p>
          <a:p>
            <a:pPr marL="0" indent="0">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solidFill>
                <a:srgbClr val="000004"/>
              </a:solidFill>
            </a:endParaRP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solidFill>
                  <a:srgbClr val="000004"/>
                </a:solidFill>
              </a:rPr>
              <a:t>Modern solution: Shared Libraries </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Object files that contain code and data that are loaded and linked into an application </a:t>
            </a:r>
            <a:r>
              <a:rPr lang="en-GB" i="1" dirty="0"/>
              <a:t>dynamically, </a:t>
            </a:r>
            <a:r>
              <a:rPr lang="en-GB" dirty="0"/>
              <a:t>at either </a:t>
            </a:r>
            <a:r>
              <a:rPr lang="en-GB" i="1" dirty="0"/>
              <a:t>load-time</a:t>
            </a:r>
            <a:r>
              <a:rPr lang="en-GB" dirty="0"/>
              <a:t> or </a:t>
            </a:r>
            <a:r>
              <a:rPr lang="en-GB" i="1" dirty="0"/>
              <a:t>run-time</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Also called: dynamic link libraries, DLLs, </a:t>
            </a:r>
            <a:r>
              <a:rPr lang="en-GB" dirty="0">
                <a:latin typeface="Courier New"/>
                <a:cs typeface="Courier New"/>
              </a:rPr>
              <a:t>.so </a:t>
            </a:r>
            <a:r>
              <a:rPr lang="en-GB" dirty="0"/>
              <a:t>files</a:t>
            </a:r>
          </a:p>
          <a:p>
            <a:pPr lvl="1">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i="1" dirty="0"/>
          </a:p>
          <a:p>
            <a:pPr>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i="1"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8">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404813" y="4365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Shared Libraries (cont.)</a:t>
            </a:r>
          </a:p>
        </p:txBody>
      </p:sp>
      <p:sp>
        <p:nvSpPr>
          <p:cNvPr id="35842" name="Rectangle 2"/>
          <p:cNvSpPr>
            <a:spLocks noGrp="1" noChangeArrowheads="1"/>
          </p:cNvSpPr>
          <p:nvPr>
            <p:ph type="body" idx="1"/>
          </p:nvPr>
        </p:nvSpPr>
        <p:spPr>
          <a:xfrm>
            <a:off x="396347" y="1295400"/>
            <a:ext cx="8307387" cy="5486400"/>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Dynamic linking can occur when executable is first loaded and run (load-time linking).</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Common case for Linux, handled automatically by the dynamic linker (</a:t>
            </a:r>
            <a:r>
              <a:rPr lang="en-GB" b="1">
                <a:latin typeface="Courier New" pitchFamily="49" charset="0"/>
              </a:rPr>
              <a:t>ld-linux.so</a:t>
            </a:r>
            <a:r>
              <a:rPr lang="en-GB">
                <a:latin typeface="Courier New" pitchFamily="49" charset="0"/>
              </a:rPr>
              <a:t>)</a:t>
            </a:r>
            <a:r>
              <a:rPr lang="en-GB"/>
              <a:t>.</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Standard C library (</a:t>
            </a:r>
            <a:r>
              <a:rPr lang="en-GB" b="1" err="1">
                <a:latin typeface="Courier New" pitchFamily="49" charset="0"/>
              </a:rPr>
              <a:t>libc.so</a:t>
            </a:r>
            <a:r>
              <a:rPr lang="en-GB"/>
              <a:t>) usually dynamically linked. </a:t>
            </a:r>
          </a:p>
          <a:p>
            <a:pPr>
              <a:spcBef>
                <a:spcPts val="18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Dynamic linking can also occur after program has begun </a:t>
            </a:r>
            <a:br>
              <a:rPr lang="en-GB"/>
            </a:br>
            <a:r>
              <a:rPr lang="en-GB"/>
              <a:t>(run-time linking).</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In Linux, this is done by calls to the </a:t>
            </a:r>
            <a:r>
              <a:rPr lang="en-GB" b="1" err="1">
                <a:latin typeface="Courier New" pitchFamily="49" charset="0"/>
              </a:rPr>
              <a:t>dlopen</a:t>
            </a:r>
            <a:r>
              <a:rPr lang="en-GB" b="1">
                <a:latin typeface="Courier New" pitchFamily="49" charset="0"/>
              </a:rPr>
              <a:t>() </a:t>
            </a:r>
            <a:r>
              <a:rPr lang="en-GB"/>
              <a:t>interface</a:t>
            </a:r>
            <a:r>
              <a:rPr lang="en-GB">
                <a:latin typeface="Courier New" pitchFamily="49" charset="0"/>
              </a:rPr>
              <a:t>.</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Distributing software.</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High-performance web servers. </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Runtime library </a:t>
            </a:r>
            <a:r>
              <a:rPr lang="en-GB" err="1"/>
              <a:t>interpositioning</a:t>
            </a:r>
            <a:r>
              <a:rPr lang="en-GB"/>
              <a:t>.</a:t>
            </a:r>
          </a:p>
          <a:p>
            <a:pPr>
              <a:spcBef>
                <a:spcPts val="18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Shared library routines can be shared by multiple processes.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More on this when we learn about virtual memory</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13F92-7F45-412D-B82E-7A82408C8CD5}"/>
              </a:ext>
            </a:extLst>
          </p:cNvPr>
          <p:cNvSpPr>
            <a:spLocks noGrp="1"/>
          </p:cNvSpPr>
          <p:nvPr>
            <p:ph type="title"/>
          </p:nvPr>
        </p:nvSpPr>
        <p:spPr/>
        <p:txBody>
          <a:bodyPr/>
          <a:lstStyle/>
          <a:p>
            <a:r>
              <a:rPr lang="en-US" altLang="zh-CN" dirty="0"/>
              <a:t>Static vs. Dynamic Linking</a:t>
            </a:r>
            <a:endParaRPr lang="zh-CN" altLang="en-US" dirty="0"/>
          </a:p>
        </p:txBody>
      </p:sp>
      <p:sp>
        <p:nvSpPr>
          <p:cNvPr id="3" name="内容占位符 2">
            <a:extLst>
              <a:ext uri="{FF2B5EF4-FFF2-40B4-BE49-F238E27FC236}">
                <a16:creationId xmlns:a16="http://schemas.microsoft.com/office/drawing/2014/main" id="{0C879899-55F7-4125-B7FA-D070AA327CF0}"/>
              </a:ext>
            </a:extLst>
          </p:cNvPr>
          <p:cNvSpPr>
            <a:spLocks noGrp="1"/>
          </p:cNvSpPr>
          <p:nvPr>
            <p:ph idx="1"/>
          </p:nvPr>
        </p:nvSpPr>
        <p:spPr>
          <a:xfrm>
            <a:off x="396875" y="1362075"/>
            <a:ext cx="7896225" cy="4972050"/>
          </a:xfrm>
        </p:spPr>
        <p:txBody>
          <a:bodyPr/>
          <a:lstStyle/>
          <a:p>
            <a:r>
              <a:rPr lang="en-US" altLang="zh-CN" dirty="0"/>
              <a:t>Static linking – required code and data is copied into executable at compile time</a:t>
            </a:r>
          </a:p>
          <a:p>
            <a:r>
              <a:rPr lang="en-US" altLang="zh-CN" dirty="0"/>
              <a:t>Dynamic linking – required code and data is linked to executable at runtime</a:t>
            </a:r>
          </a:p>
          <a:p>
            <a:endParaRPr lang="zh-CN" altLang="en-US" dirty="0"/>
          </a:p>
        </p:txBody>
      </p:sp>
      <p:sp>
        <p:nvSpPr>
          <p:cNvPr id="16" name="Rectangle 6">
            <a:extLst>
              <a:ext uri="{FF2B5EF4-FFF2-40B4-BE49-F238E27FC236}">
                <a16:creationId xmlns:a16="http://schemas.microsoft.com/office/drawing/2014/main" id="{F2C9A9D8-95A4-485F-85C8-578959CA658D}"/>
              </a:ext>
            </a:extLst>
          </p:cNvPr>
          <p:cNvSpPr/>
          <p:nvPr/>
        </p:nvSpPr>
        <p:spPr>
          <a:xfrm>
            <a:off x="1371600" y="5410200"/>
            <a:ext cx="1600200" cy="609600"/>
          </a:xfrm>
          <a:prstGeom prst="rect">
            <a:avLst/>
          </a:prstGeom>
          <a:solidFill>
            <a:srgbClr val="D5F1CF"/>
          </a:solidFill>
          <a:ln w="9525" cap="flat" cmpd="sng" algn="ctr">
            <a:solidFill>
              <a:srgbClr val="8064A2">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Library Code/Data</a:t>
            </a:r>
          </a:p>
        </p:txBody>
      </p:sp>
      <p:sp>
        <p:nvSpPr>
          <p:cNvPr id="17" name="Rectangle 7">
            <a:extLst>
              <a:ext uri="{FF2B5EF4-FFF2-40B4-BE49-F238E27FC236}">
                <a16:creationId xmlns:a16="http://schemas.microsoft.com/office/drawing/2014/main" id="{FFEB3211-A208-4406-B39A-C472FDFB5789}"/>
              </a:ext>
            </a:extLst>
          </p:cNvPr>
          <p:cNvSpPr/>
          <p:nvPr/>
        </p:nvSpPr>
        <p:spPr>
          <a:xfrm>
            <a:off x="1371600" y="4800600"/>
            <a:ext cx="1600200" cy="609600"/>
          </a:xfrm>
          <a:prstGeom prst="rect">
            <a:avLst/>
          </a:prstGeom>
          <a:solidFill>
            <a:srgbClr val="99CCFF"/>
          </a:solidFill>
          <a:ln w="9525" cap="flat" cmpd="sng" algn="ctr">
            <a:solidFill>
              <a:srgbClr val="C0504D">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Data</a:t>
            </a:r>
          </a:p>
        </p:txBody>
      </p:sp>
      <p:sp>
        <p:nvSpPr>
          <p:cNvPr id="18" name="Rectangle 5">
            <a:extLst>
              <a:ext uri="{FF2B5EF4-FFF2-40B4-BE49-F238E27FC236}">
                <a16:creationId xmlns:a16="http://schemas.microsoft.com/office/drawing/2014/main" id="{4A6713BD-FC17-4E48-B657-662EAED50134}"/>
              </a:ext>
            </a:extLst>
          </p:cNvPr>
          <p:cNvSpPr/>
          <p:nvPr/>
        </p:nvSpPr>
        <p:spPr>
          <a:xfrm>
            <a:off x="1371600" y="4191000"/>
            <a:ext cx="1600200" cy="609600"/>
          </a:xfrm>
          <a:prstGeom prst="rect">
            <a:avLst/>
          </a:prstGeom>
          <a:solidFill>
            <a:srgbClr val="F6F5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code</a:t>
            </a:r>
          </a:p>
        </p:txBody>
      </p:sp>
      <p:sp>
        <p:nvSpPr>
          <p:cNvPr id="19" name="TextBox 11">
            <a:extLst>
              <a:ext uri="{FF2B5EF4-FFF2-40B4-BE49-F238E27FC236}">
                <a16:creationId xmlns:a16="http://schemas.microsoft.com/office/drawing/2014/main" id="{417ED64C-ECB1-42EF-BA47-619F87825DC6}"/>
              </a:ext>
            </a:extLst>
          </p:cNvPr>
          <p:cNvSpPr txBox="1"/>
          <p:nvPr/>
        </p:nvSpPr>
        <p:spPr>
          <a:xfrm>
            <a:off x="194235" y="3989294"/>
            <a:ext cx="960569" cy="461665"/>
          </a:xfrm>
          <a:prstGeom prst="rect">
            <a:avLst/>
          </a:prstGeom>
          <a:noFill/>
        </p:spPr>
        <p:txBody>
          <a:bodyPr wrap="none" rtlCol="0">
            <a:spAutoFit/>
          </a:bodyPr>
          <a:lstStyle/>
          <a:p>
            <a:pPr eaLnBrk="1" fontAlgn="auto" hangingPunct="1">
              <a:spcBef>
                <a:spcPts val="0"/>
              </a:spcBef>
              <a:spcAft>
                <a:spcPts val="0"/>
              </a:spcAft>
            </a:pPr>
            <a:r>
              <a:rPr lang="en-US" b="0" dirty="0">
                <a:latin typeface="Calibri"/>
              </a:rPr>
              <a:t>Static:</a:t>
            </a:r>
          </a:p>
        </p:txBody>
      </p:sp>
      <p:sp>
        <p:nvSpPr>
          <p:cNvPr id="20" name="Rectangle 13">
            <a:extLst>
              <a:ext uri="{FF2B5EF4-FFF2-40B4-BE49-F238E27FC236}">
                <a16:creationId xmlns:a16="http://schemas.microsoft.com/office/drawing/2014/main" id="{6C85FA3C-0841-4175-B05A-3CEABBE0B8B6}"/>
              </a:ext>
            </a:extLst>
          </p:cNvPr>
          <p:cNvSpPr/>
          <p:nvPr/>
        </p:nvSpPr>
        <p:spPr>
          <a:xfrm>
            <a:off x="4648200" y="5029200"/>
            <a:ext cx="1600200" cy="609600"/>
          </a:xfrm>
          <a:prstGeom prst="rect">
            <a:avLst/>
          </a:prstGeom>
          <a:solidFill>
            <a:srgbClr val="D5F1CF"/>
          </a:solidFill>
          <a:ln w="9525" cap="flat" cmpd="sng" algn="ctr">
            <a:solidFill>
              <a:srgbClr val="8064A2">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Library Code/Data</a:t>
            </a:r>
          </a:p>
        </p:txBody>
      </p:sp>
      <p:sp>
        <p:nvSpPr>
          <p:cNvPr id="21" name="Rectangle 14">
            <a:extLst>
              <a:ext uri="{FF2B5EF4-FFF2-40B4-BE49-F238E27FC236}">
                <a16:creationId xmlns:a16="http://schemas.microsoft.com/office/drawing/2014/main" id="{80ED4E70-6754-4182-884B-113476AACDCF}"/>
              </a:ext>
            </a:extLst>
          </p:cNvPr>
          <p:cNvSpPr/>
          <p:nvPr/>
        </p:nvSpPr>
        <p:spPr>
          <a:xfrm>
            <a:off x="6858000" y="5334000"/>
            <a:ext cx="1600200" cy="609600"/>
          </a:xfrm>
          <a:prstGeom prst="rect">
            <a:avLst/>
          </a:prstGeom>
          <a:solidFill>
            <a:srgbClr val="99CCFF"/>
          </a:solidFill>
          <a:ln w="9525" cap="flat" cmpd="sng" algn="ctr">
            <a:solidFill>
              <a:srgbClr val="C0504D">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Data</a:t>
            </a:r>
          </a:p>
        </p:txBody>
      </p:sp>
      <p:sp>
        <p:nvSpPr>
          <p:cNvPr id="22" name="Rectangle 15">
            <a:extLst>
              <a:ext uri="{FF2B5EF4-FFF2-40B4-BE49-F238E27FC236}">
                <a16:creationId xmlns:a16="http://schemas.microsoft.com/office/drawing/2014/main" id="{EB51F970-084B-4284-A275-101F526F3F44}"/>
              </a:ext>
            </a:extLst>
          </p:cNvPr>
          <p:cNvSpPr/>
          <p:nvPr/>
        </p:nvSpPr>
        <p:spPr>
          <a:xfrm>
            <a:off x="6858000" y="4724400"/>
            <a:ext cx="1600200" cy="609600"/>
          </a:xfrm>
          <a:prstGeom prst="rect">
            <a:avLst/>
          </a:prstGeom>
          <a:solidFill>
            <a:srgbClr val="F6F5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code</a:t>
            </a:r>
          </a:p>
        </p:txBody>
      </p:sp>
      <p:sp>
        <p:nvSpPr>
          <p:cNvPr id="23" name="TextBox 16">
            <a:extLst>
              <a:ext uri="{FF2B5EF4-FFF2-40B4-BE49-F238E27FC236}">
                <a16:creationId xmlns:a16="http://schemas.microsoft.com/office/drawing/2014/main" id="{C6F39C2E-BFE1-49F7-B51B-3A92C496A07F}"/>
              </a:ext>
            </a:extLst>
          </p:cNvPr>
          <p:cNvSpPr txBox="1"/>
          <p:nvPr/>
        </p:nvSpPr>
        <p:spPr>
          <a:xfrm>
            <a:off x="1371600" y="3810000"/>
            <a:ext cx="1600200" cy="369332"/>
          </a:xfrm>
          <a:prstGeom prst="rect">
            <a:avLst/>
          </a:prstGeom>
          <a:noFill/>
        </p:spPr>
        <p:txBody>
          <a:bodyPr wrap="square" rtlCol="0">
            <a:spAutoFit/>
          </a:bodyPr>
          <a:lstStyle/>
          <a:p>
            <a:pPr algn="ctr" eaLnBrk="1" fontAlgn="auto" hangingPunct="1">
              <a:spcBef>
                <a:spcPts val="0"/>
              </a:spcBef>
              <a:spcAft>
                <a:spcPts val="0"/>
              </a:spcAft>
            </a:pPr>
            <a:r>
              <a:rPr lang="en-US" sz="1800" dirty="0">
                <a:latin typeface="Calibri"/>
              </a:rPr>
              <a:t>program</a:t>
            </a:r>
          </a:p>
        </p:txBody>
      </p:sp>
      <p:sp>
        <p:nvSpPr>
          <p:cNvPr id="24" name="TextBox 17">
            <a:extLst>
              <a:ext uri="{FF2B5EF4-FFF2-40B4-BE49-F238E27FC236}">
                <a16:creationId xmlns:a16="http://schemas.microsoft.com/office/drawing/2014/main" id="{B6D7E811-88F6-42F7-9E0B-379E0984671B}"/>
              </a:ext>
            </a:extLst>
          </p:cNvPr>
          <p:cNvSpPr txBox="1"/>
          <p:nvPr/>
        </p:nvSpPr>
        <p:spPr>
          <a:xfrm>
            <a:off x="4592148" y="3989294"/>
            <a:ext cx="1351452" cy="461665"/>
          </a:xfrm>
          <a:prstGeom prst="rect">
            <a:avLst/>
          </a:prstGeom>
          <a:noFill/>
        </p:spPr>
        <p:txBody>
          <a:bodyPr wrap="none" rtlCol="0">
            <a:spAutoFit/>
          </a:bodyPr>
          <a:lstStyle/>
          <a:p>
            <a:pPr eaLnBrk="1" fontAlgn="auto" hangingPunct="1">
              <a:spcBef>
                <a:spcPts val="0"/>
              </a:spcBef>
              <a:spcAft>
                <a:spcPts val="0"/>
              </a:spcAft>
            </a:pPr>
            <a:r>
              <a:rPr lang="en-US" b="0" dirty="0">
                <a:latin typeface="Calibri"/>
              </a:rPr>
              <a:t>Dynamic:</a:t>
            </a:r>
          </a:p>
        </p:txBody>
      </p:sp>
      <p:sp>
        <p:nvSpPr>
          <p:cNvPr id="25" name="TextBox 18">
            <a:extLst>
              <a:ext uri="{FF2B5EF4-FFF2-40B4-BE49-F238E27FC236}">
                <a16:creationId xmlns:a16="http://schemas.microsoft.com/office/drawing/2014/main" id="{5712286E-8258-487F-9D1F-2C3FEA1B0906}"/>
              </a:ext>
            </a:extLst>
          </p:cNvPr>
          <p:cNvSpPr txBox="1"/>
          <p:nvPr/>
        </p:nvSpPr>
        <p:spPr>
          <a:xfrm>
            <a:off x="4676588" y="4648200"/>
            <a:ext cx="792205" cy="369332"/>
          </a:xfrm>
          <a:prstGeom prst="rect">
            <a:avLst/>
          </a:prstGeom>
          <a:noFill/>
        </p:spPr>
        <p:txBody>
          <a:bodyPr wrap="none" rtlCol="0">
            <a:spAutoFit/>
          </a:bodyPr>
          <a:lstStyle/>
          <a:p>
            <a:pPr eaLnBrk="1" fontAlgn="auto" hangingPunct="1">
              <a:spcBef>
                <a:spcPts val="0"/>
              </a:spcBef>
              <a:spcAft>
                <a:spcPts val="0"/>
              </a:spcAft>
            </a:pPr>
            <a:r>
              <a:rPr lang="en-US" sz="1800" dirty="0" err="1">
                <a:latin typeface="Calibri"/>
              </a:rPr>
              <a:t>libc.so</a:t>
            </a:r>
            <a:endParaRPr lang="en-US" sz="1800" dirty="0">
              <a:latin typeface="Calibri"/>
            </a:endParaRPr>
          </a:p>
        </p:txBody>
      </p:sp>
      <p:sp>
        <p:nvSpPr>
          <p:cNvPr id="26" name="TextBox 19">
            <a:extLst>
              <a:ext uri="{FF2B5EF4-FFF2-40B4-BE49-F238E27FC236}">
                <a16:creationId xmlns:a16="http://schemas.microsoft.com/office/drawing/2014/main" id="{BB8B0FDB-FDA6-42CF-B932-48163B4FE098}"/>
              </a:ext>
            </a:extLst>
          </p:cNvPr>
          <p:cNvSpPr txBox="1"/>
          <p:nvPr/>
        </p:nvSpPr>
        <p:spPr>
          <a:xfrm>
            <a:off x="6858000" y="4343400"/>
            <a:ext cx="1600200" cy="369332"/>
          </a:xfrm>
          <a:prstGeom prst="rect">
            <a:avLst/>
          </a:prstGeom>
          <a:noFill/>
        </p:spPr>
        <p:txBody>
          <a:bodyPr wrap="square" rtlCol="0">
            <a:spAutoFit/>
          </a:bodyPr>
          <a:lstStyle/>
          <a:p>
            <a:pPr algn="ctr" eaLnBrk="1" fontAlgn="auto" hangingPunct="1">
              <a:spcBef>
                <a:spcPts val="0"/>
              </a:spcBef>
              <a:spcAft>
                <a:spcPts val="0"/>
              </a:spcAft>
            </a:pPr>
            <a:r>
              <a:rPr lang="en-US" sz="1800" dirty="0">
                <a:latin typeface="Calibri"/>
              </a:rPr>
              <a:t>program</a:t>
            </a:r>
          </a:p>
        </p:txBody>
      </p:sp>
      <p:cxnSp>
        <p:nvCxnSpPr>
          <p:cNvPr id="27" name="Straight Arrow Connector 20">
            <a:extLst>
              <a:ext uri="{FF2B5EF4-FFF2-40B4-BE49-F238E27FC236}">
                <a16:creationId xmlns:a16="http://schemas.microsoft.com/office/drawing/2014/main" id="{21993C40-1FEF-4F8C-9067-5A83064895E2}"/>
              </a:ext>
            </a:extLst>
          </p:cNvPr>
          <p:cNvCxnSpPr>
            <a:stCxn id="22" idx="1"/>
            <a:endCxn id="20" idx="3"/>
          </p:cNvCxnSpPr>
          <p:nvPr/>
        </p:nvCxnSpPr>
        <p:spPr>
          <a:xfrm flipH="1">
            <a:off x="6248400" y="5029200"/>
            <a:ext cx="609600" cy="304800"/>
          </a:xfrm>
          <a:prstGeom prst="straightConnector1">
            <a:avLst/>
          </a:prstGeom>
          <a:noFill/>
          <a:ln w="38100" cap="flat" cmpd="sng" algn="ctr">
            <a:solidFill>
              <a:srgbClr val="000000"/>
            </a:solidFill>
            <a:prstDash val="solid"/>
            <a:headEnd type="arrow"/>
            <a:tailEnd type="arrow"/>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153925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E63F58-9BCA-4B54-A608-385F81E7F38B}"/>
              </a:ext>
            </a:extLst>
          </p:cNvPr>
          <p:cNvSpPr>
            <a:spLocks noGrp="1"/>
          </p:cNvSpPr>
          <p:nvPr>
            <p:ph type="title"/>
          </p:nvPr>
        </p:nvSpPr>
        <p:spPr/>
        <p:txBody>
          <a:bodyPr/>
          <a:lstStyle/>
          <a:p>
            <a:r>
              <a:rPr lang="en-US" altLang="zh-CN" dirty="0"/>
              <a:t>Static Linking</a:t>
            </a:r>
            <a:endParaRPr lang="zh-CN" altLang="en-US" dirty="0"/>
          </a:p>
        </p:txBody>
      </p:sp>
      <p:sp>
        <p:nvSpPr>
          <p:cNvPr id="3" name="内容占位符 2">
            <a:extLst>
              <a:ext uri="{FF2B5EF4-FFF2-40B4-BE49-F238E27FC236}">
                <a16:creationId xmlns:a16="http://schemas.microsoft.com/office/drawing/2014/main" id="{DA002FA1-E974-47CB-95E0-B4E756C63573}"/>
              </a:ext>
            </a:extLst>
          </p:cNvPr>
          <p:cNvSpPr>
            <a:spLocks noGrp="1"/>
          </p:cNvSpPr>
          <p:nvPr>
            <p:ph idx="1"/>
          </p:nvPr>
        </p:nvSpPr>
        <p:spPr/>
        <p:txBody>
          <a:bodyPr/>
          <a:lstStyle/>
          <a:p>
            <a:r>
              <a:rPr lang="en-US" altLang="zh-CN" dirty="0"/>
              <a:t>With multiple programs, what happens to the size of the executables?</a:t>
            </a:r>
          </a:p>
          <a:p>
            <a:endParaRPr lang="zh-CN" altLang="en-US" dirty="0"/>
          </a:p>
        </p:txBody>
      </p:sp>
      <p:sp>
        <p:nvSpPr>
          <p:cNvPr id="46" name="Rectangle 6">
            <a:extLst>
              <a:ext uri="{FF2B5EF4-FFF2-40B4-BE49-F238E27FC236}">
                <a16:creationId xmlns:a16="http://schemas.microsoft.com/office/drawing/2014/main" id="{4A016E56-7347-47EA-BF27-319932D37F04}"/>
              </a:ext>
            </a:extLst>
          </p:cNvPr>
          <p:cNvSpPr/>
          <p:nvPr/>
        </p:nvSpPr>
        <p:spPr>
          <a:xfrm>
            <a:off x="7239000" y="3200400"/>
            <a:ext cx="1600200" cy="609600"/>
          </a:xfrm>
          <a:prstGeom prst="rect">
            <a:avLst/>
          </a:prstGeom>
          <a:solidFill>
            <a:srgbClr val="D5F1CF"/>
          </a:solidFill>
          <a:ln w="9525" cap="flat" cmpd="sng" algn="ctr">
            <a:solidFill>
              <a:srgbClr val="8064A2">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Library Code/Data</a:t>
            </a:r>
          </a:p>
        </p:txBody>
      </p:sp>
      <p:sp>
        <p:nvSpPr>
          <p:cNvPr id="47" name="Rectangle 7">
            <a:extLst>
              <a:ext uri="{FF2B5EF4-FFF2-40B4-BE49-F238E27FC236}">
                <a16:creationId xmlns:a16="http://schemas.microsoft.com/office/drawing/2014/main" id="{92F09800-E122-4E86-BEB1-06282776B6FE}"/>
              </a:ext>
            </a:extLst>
          </p:cNvPr>
          <p:cNvSpPr/>
          <p:nvPr/>
        </p:nvSpPr>
        <p:spPr>
          <a:xfrm>
            <a:off x="7239000" y="2590800"/>
            <a:ext cx="1600200" cy="609600"/>
          </a:xfrm>
          <a:prstGeom prst="rect">
            <a:avLst/>
          </a:prstGeom>
          <a:solidFill>
            <a:srgbClr val="99CCFF"/>
          </a:solidFill>
          <a:ln w="9525" cap="flat" cmpd="sng" algn="ctr">
            <a:solidFill>
              <a:srgbClr val="C0504D">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Data</a:t>
            </a:r>
          </a:p>
        </p:txBody>
      </p:sp>
      <p:sp>
        <p:nvSpPr>
          <p:cNvPr id="48" name="Rectangle 5">
            <a:extLst>
              <a:ext uri="{FF2B5EF4-FFF2-40B4-BE49-F238E27FC236}">
                <a16:creationId xmlns:a16="http://schemas.microsoft.com/office/drawing/2014/main" id="{D27E82B0-D981-4577-905D-63ADDBC064F3}"/>
              </a:ext>
            </a:extLst>
          </p:cNvPr>
          <p:cNvSpPr/>
          <p:nvPr/>
        </p:nvSpPr>
        <p:spPr>
          <a:xfrm>
            <a:off x="7239000" y="1981200"/>
            <a:ext cx="1600200" cy="609600"/>
          </a:xfrm>
          <a:prstGeom prst="rect">
            <a:avLst/>
          </a:prstGeom>
          <a:solidFill>
            <a:srgbClr val="F6F5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code</a:t>
            </a:r>
          </a:p>
        </p:txBody>
      </p:sp>
      <p:sp>
        <p:nvSpPr>
          <p:cNvPr id="52" name="Rectangle 6">
            <a:extLst>
              <a:ext uri="{FF2B5EF4-FFF2-40B4-BE49-F238E27FC236}">
                <a16:creationId xmlns:a16="http://schemas.microsoft.com/office/drawing/2014/main" id="{355DBD54-A05E-4CCF-AD06-CC52B70A1CA2}"/>
              </a:ext>
            </a:extLst>
          </p:cNvPr>
          <p:cNvSpPr/>
          <p:nvPr/>
        </p:nvSpPr>
        <p:spPr>
          <a:xfrm>
            <a:off x="4922228" y="3538365"/>
            <a:ext cx="1600200" cy="609600"/>
          </a:xfrm>
          <a:prstGeom prst="rect">
            <a:avLst/>
          </a:prstGeom>
          <a:solidFill>
            <a:srgbClr val="D5F1CF"/>
          </a:solidFill>
          <a:ln w="9525" cap="flat" cmpd="sng" algn="ctr">
            <a:solidFill>
              <a:srgbClr val="8064A2">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Library Code/Data</a:t>
            </a:r>
          </a:p>
        </p:txBody>
      </p:sp>
      <p:sp>
        <p:nvSpPr>
          <p:cNvPr id="53" name="Rectangle 7">
            <a:extLst>
              <a:ext uri="{FF2B5EF4-FFF2-40B4-BE49-F238E27FC236}">
                <a16:creationId xmlns:a16="http://schemas.microsoft.com/office/drawing/2014/main" id="{CC1F5509-581B-454A-986B-47ADE972E30A}"/>
              </a:ext>
            </a:extLst>
          </p:cNvPr>
          <p:cNvSpPr/>
          <p:nvPr/>
        </p:nvSpPr>
        <p:spPr>
          <a:xfrm>
            <a:off x="4922228" y="2928765"/>
            <a:ext cx="1600200" cy="609600"/>
          </a:xfrm>
          <a:prstGeom prst="rect">
            <a:avLst/>
          </a:prstGeom>
          <a:solidFill>
            <a:srgbClr val="99CCFF"/>
          </a:solidFill>
          <a:ln w="9525" cap="flat" cmpd="sng" algn="ctr">
            <a:solidFill>
              <a:srgbClr val="C0504D">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Data</a:t>
            </a:r>
          </a:p>
        </p:txBody>
      </p:sp>
      <p:sp>
        <p:nvSpPr>
          <p:cNvPr id="54" name="Rectangle 5">
            <a:extLst>
              <a:ext uri="{FF2B5EF4-FFF2-40B4-BE49-F238E27FC236}">
                <a16:creationId xmlns:a16="http://schemas.microsoft.com/office/drawing/2014/main" id="{AABFF1D5-A093-43CE-B2F0-93427BE6875F}"/>
              </a:ext>
            </a:extLst>
          </p:cNvPr>
          <p:cNvSpPr/>
          <p:nvPr/>
        </p:nvSpPr>
        <p:spPr>
          <a:xfrm>
            <a:off x="4922228" y="2319165"/>
            <a:ext cx="1600200" cy="609600"/>
          </a:xfrm>
          <a:prstGeom prst="rect">
            <a:avLst/>
          </a:prstGeom>
          <a:solidFill>
            <a:srgbClr val="F6F5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code</a:t>
            </a:r>
          </a:p>
        </p:txBody>
      </p:sp>
      <p:sp>
        <p:nvSpPr>
          <p:cNvPr id="55" name="Rectangle 6">
            <a:extLst>
              <a:ext uri="{FF2B5EF4-FFF2-40B4-BE49-F238E27FC236}">
                <a16:creationId xmlns:a16="http://schemas.microsoft.com/office/drawing/2014/main" id="{43E6C70E-8A5E-42C9-937A-3B28C96150F7}"/>
              </a:ext>
            </a:extLst>
          </p:cNvPr>
          <p:cNvSpPr/>
          <p:nvPr/>
        </p:nvSpPr>
        <p:spPr>
          <a:xfrm>
            <a:off x="236538" y="3581400"/>
            <a:ext cx="1600200" cy="609600"/>
          </a:xfrm>
          <a:prstGeom prst="rect">
            <a:avLst/>
          </a:prstGeom>
          <a:solidFill>
            <a:srgbClr val="D5F1CF"/>
          </a:solidFill>
          <a:ln w="9525" cap="flat" cmpd="sng" algn="ctr">
            <a:solidFill>
              <a:srgbClr val="8064A2">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Library Code/Data</a:t>
            </a:r>
          </a:p>
        </p:txBody>
      </p:sp>
      <p:sp>
        <p:nvSpPr>
          <p:cNvPr id="56" name="Rectangle 7">
            <a:extLst>
              <a:ext uri="{FF2B5EF4-FFF2-40B4-BE49-F238E27FC236}">
                <a16:creationId xmlns:a16="http://schemas.microsoft.com/office/drawing/2014/main" id="{8E1EC1E2-51B8-40A2-A7C2-A6BFBF49183F}"/>
              </a:ext>
            </a:extLst>
          </p:cNvPr>
          <p:cNvSpPr/>
          <p:nvPr/>
        </p:nvSpPr>
        <p:spPr>
          <a:xfrm>
            <a:off x="236538" y="2971800"/>
            <a:ext cx="1600200" cy="609600"/>
          </a:xfrm>
          <a:prstGeom prst="rect">
            <a:avLst/>
          </a:prstGeom>
          <a:solidFill>
            <a:srgbClr val="99CCFF"/>
          </a:solidFill>
          <a:ln w="9525" cap="flat" cmpd="sng" algn="ctr">
            <a:solidFill>
              <a:srgbClr val="C0504D">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Data</a:t>
            </a:r>
          </a:p>
        </p:txBody>
      </p:sp>
      <p:sp>
        <p:nvSpPr>
          <p:cNvPr id="57" name="Rectangle 5">
            <a:extLst>
              <a:ext uri="{FF2B5EF4-FFF2-40B4-BE49-F238E27FC236}">
                <a16:creationId xmlns:a16="http://schemas.microsoft.com/office/drawing/2014/main" id="{CABFC4AC-BE73-49ED-9082-1B56DB04E850}"/>
              </a:ext>
            </a:extLst>
          </p:cNvPr>
          <p:cNvSpPr/>
          <p:nvPr/>
        </p:nvSpPr>
        <p:spPr>
          <a:xfrm>
            <a:off x="236538" y="2362200"/>
            <a:ext cx="1600200" cy="609600"/>
          </a:xfrm>
          <a:prstGeom prst="rect">
            <a:avLst/>
          </a:prstGeom>
          <a:solidFill>
            <a:srgbClr val="F6F5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code</a:t>
            </a:r>
          </a:p>
        </p:txBody>
      </p:sp>
      <p:sp>
        <p:nvSpPr>
          <p:cNvPr id="58" name="Rectangle 6">
            <a:extLst>
              <a:ext uri="{FF2B5EF4-FFF2-40B4-BE49-F238E27FC236}">
                <a16:creationId xmlns:a16="http://schemas.microsoft.com/office/drawing/2014/main" id="{D90934E6-C1C1-449E-9C3A-CF2F3858FC0C}"/>
              </a:ext>
            </a:extLst>
          </p:cNvPr>
          <p:cNvSpPr/>
          <p:nvPr/>
        </p:nvSpPr>
        <p:spPr>
          <a:xfrm>
            <a:off x="1036638" y="5799367"/>
            <a:ext cx="1600200" cy="609600"/>
          </a:xfrm>
          <a:prstGeom prst="rect">
            <a:avLst/>
          </a:prstGeom>
          <a:solidFill>
            <a:srgbClr val="D5F1CF"/>
          </a:solidFill>
          <a:ln w="9525" cap="flat" cmpd="sng" algn="ctr">
            <a:solidFill>
              <a:srgbClr val="8064A2">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Library Code/Data</a:t>
            </a:r>
          </a:p>
        </p:txBody>
      </p:sp>
      <p:sp>
        <p:nvSpPr>
          <p:cNvPr id="59" name="Rectangle 7">
            <a:extLst>
              <a:ext uri="{FF2B5EF4-FFF2-40B4-BE49-F238E27FC236}">
                <a16:creationId xmlns:a16="http://schemas.microsoft.com/office/drawing/2014/main" id="{03D6D717-3E26-4A63-8CA3-5E0F6B482656}"/>
              </a:ext>
            </a:extLst>
          </p:cNvPr>
          <p:cNvSpPr/>
          <p:nvPr/>
        </p:nvSpPr>
        <p:spPr>
          <a:xfrm>
            <a:off x="1036638" y="5189767"/>
            <a:ext cx="1600200" cy="609600"/>
          </a:xfrm>
          <a:prstGeom prst="rect">
            <a:avLst/>
          </a:prstGeom>
          <a:solidFill>
            <a:srgbClr val="99CCFF"/>
          </a:solidFill>
          <a:ln w="9525" cap="flat" cmpd="sng" algn="ctr">
            <a:solidFill>
              <a:srgbClr val="C0504D">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Data</a:t>
            </a:r>
          </a:p>
        </p:txBody>
      </p:sp>
      <p:sp>
        <p:nvSpPr>
          <p:cNvPr id="60" name="Rectangle 5">
            <a:extLst>
              <a:ext uri="{FF2B5EF4-FFF2-40B4-BE49-F238E27FC236}">
                <a16:creationId xmlns:a16="http://schemas.microsoft.com/office/drawing/2014/main" id="{C9F19639-BE30-477E-9AF9-17F4CEECA0AF}"/>
              </a:ext>
            </a:extLst>
          </p:cNvPr>
          <p:cNvSpPr/>
          <p:nvPr/>
        </p:nvSpPr>
        <p:spPr>
          <a:xfrm>
            <a:off x="1036638" y="4580167"/>
            <a:ext cx="1600200" cy="609600"/>
          </a:xfrm>
          <a:prstGeom prst="rect">
            <a:avLst/>
          </a:prstGeom>
          <a:solidFill>
            <a:srgbClr val="F6F5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code</a:t>
            </a:r>
          </a:p>
        </p:txBody>
      </p:sp>
      <p:sp>
        <p:nvSpPr>
          <p:cNvPr id="61" name="Rectangle 6">
            <a:extLst>
              <a:ext uri="{FF2B5EF4-FFF2-40B4-BE49-F238E27FC236}">
                <a16:creationId xmlns:a16="http://schemas.microsoft.com/office/drawing/2014/main" id="{E7924F39-E3D5-4C57-B36B-861103C9EBB9}"/>
              </a:ext>
            </a:extLst>
          </p:cNvPr>
          <p:cNvSpPr/>
          <p:nvPr/>
        </p:nvSpPr>
        <p:spPr>
          <a:xfrm>
            <a:off x="2599172" y="3567026"/>
            <a:ext cx="1600200" cy="609600"/>
          </a:xfrm>
          <a:prstGeom prst="rect">
            <a:avLst/>
          </a:prstGeom>
          <a:solidFill>
            <a:srgbClr val="D5F1CF"/>
          </a:solidFill>
          <a:ln w="9525" cap="flat" cmpd="sng" algn="ctr">
            <a:solidFill>
              <a:srgbClr val="8064A2">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Library Code/Data</a:t>
            </a:r>
          </a:p>
        </p:txBody>
      </p:sp>
      <p:sp>
        <p:nvSpPr>
          <p:cNvPr id="62" name="Rectangle 7">
            <a:extLst>
              <a:ext uri="{FF2B5EF4-FFF2-40B4-BE49-F238E27FC236}">
                <a16:creationId xmlns:a16="http://schemas.microsoft.com/office/drawing/2014/main" id="{CD4F3D47-1CB6-4112-8A47-BE80D6CA112D}"/>
              </a:ext>
            </a:extLst>
          </p:cNvPr>
          <p:cNvSpPr/>
          <p:nvPr/>
        </p:nvSpPr>
        <p:spPr>
          <a:xfrm>
            <a:off x="2599172" y="2957426"/>
            <a:ext cx="1600200" cy="609600"/>
          </a:xfrm>
          <a:prstGeom prst="rect">
            <a:avLst/>
          </a:prstGeom>
          <a:solidFill>
            <a:srgbClr val="99CCFF"/>
          </a:solidFill>
          <a:ln w="9525" cap="flat" cmpd="sng" algn="ctr">
            <a:solidFill>
              <a:srgbClr val="C0504D">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Data</a:t>
            </a:r>
          </a:p>
        </p:txBody>
      </p:sp>
      <p:sp>
        <p:nvSpPr>
          <p:cNvPr id="63" name="Rectangle 5">
            <a:extLst>
              <a:ext uri="{FF2B5EF4-FFF2-40B4-BE49-F238E27FC236}">
                <a16:creationId xmlns:a16="http://schemas.microsoft.com/office/drawing/2014/main" id="{F0A15E04-106B-4520-8CE0-4935B2CA6063}"/>
              </a:ext>
            </a:extLst>
          </p:cNvPr>
          <p:cNvSpPr/>
          <p:nvPr/>
        </p:nvSpPr>
        <p:spPr>
          <a:xfrm>
            <a:off x="2599172" y="2347826"/>
            <a:ext cx="1600200" cy="609600"/>
          </a:xfrm>
          <a:prstGeom prst="rect">
            <a:avLst/>
          </a:prstGeom>
          <a:solidFill>
            <a:srgbClr val="F6F5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code</a:t>
            </a:r>
          </a:p>
        </p:txBody>
      </p:sp>
      <p:sp>
        <p:nvSpPr>
          <p:cNvPr id="64" name="Rectangle 6">
            <a:extLst>
              <a:ext uri="{FF2B5EF4-FFF2-40B4-BE49-F238E27FC236}">
                <a16:creationId xmlns:a16="http://schemas.microsoft.com/office/drawing/2014/main" id="{FC36CFB1-91A0-4BF7-BEA1-6425B34C21A4}"/>
              </a:ext>
            </a:extLst>
          </p:cNvPr>
          <p:cNvSpPr/>
          <p:nvPr/>
        </p:nvSpPr>
        <p:spPr>
          <a:xfrm>
            <a:off x="3403985" y="5784395"/>
            <a:ext cx="1600200" cy="609600"/>
          </a:xfrm>
          <a:prstGeom prst="rect">
            <a:avLst/>
          </a:prstGeom>
          <a:solidFill>
            <a:srgbClr val="D5F1CF"/>
          </a:solidFill>
          <a:ln w="9525" cap="flat" cmpd="sng" algn="ctr">
            <a:solidFill>
              <a:srgbClr val="8064A2">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Library Code/Data</a:t>
            </a:r>
          </a:p>
        </p:txBody>
      </p:sp>
      <p:sp>
        <p:nvSpPr>
          <p:cNvPr id="65" name="Rectangle 7">
            <a:extLst>
              <a:ext uri="{FF2B5EF4-FFF2-40B4-BE49-F238E27FC236}">
                <a16:creationId xmlns:a16="http://schemas.microsoft.com/office/drawing/2014/main" id="{EB41CA6B-9D83-48A3-88C7-5424B0F9E301}"/>
              </a:ext>
            </a:extLst>
          </p:cNvPr>
          <p:cNvSpPr/>
          <p:nvPr/>
        </p:nvSpPr>
        <p:spPr>
          <a:xfrm>
            <a:off x="3403985" y="5174795"/>
            <a:ext cx="1600200" cy="609600"/>
          </a:xfrm>
          <a:prstGeom prst="rect">
            <a:avLst/>
          </a:prstGeom>
          <a:solidFill>
            <a:srgbClr val="99CCFF"/>
          </a:solidFill>
          <a:ln w="9525" cap="flat" cmpd="sng" algn="ctr">
            <a:solidFill>
              <a:srgbClr val="C0504D">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Data</a:t>
            </a:r>
          </a:p>
        </p:txBody>
      </p:sp>
      <p:sp>
        <p:nvSpPr>
          <p:cNvPr id="66" name="Rectangle 5">
            <a:extLst>
              <a:ext uri="{FF2B5EF4-FFF2-40B4-BE49-F238E27FC236}">
                <a16:creationId xmlns:a16="http://schemas.microsoft.com/office/drawing/2014/main" id="{7AD6EB7A-6E68-45A1-B30D-F70CDB1A335F}"/>
              </a:ext>
            </a:extLst>
          </p:cNvPr>
          <p:cNvSpPr/>
          <p:nvPr/>
        </p:nvSpPr>
        <p:spPr>
          <a:xfrm>
            <a:off x="3403985" y="4565195"/>
            <a:ext cx="1600200" cy="609600"/>
          </a:xfrm>
          <a:prstGeom prst="rect">
            <a:avLst/>
          </a:prstGeom>
          <a:solidFill>
            <a:srgbClr val="F6F5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code</a:t>
            </a:r>
          </a:p>
        </p:txBody>
      </p:sp>
      <p:sp>
        <p:nvSpPr>
          <p:cNvPr id="67" name="Rectangle 6">
            <a:extLst>
              <a:ext uri="{FF2B5EF4-FFF2-40B4-BE49-F238E27FC236}">
                <a16:creationId xmlns:a16="http://schemas.microsoft.com/office/drawing/2014/main" id="{FF165630-B311-423D-9906-3C13FEE7512F}"/>
              </a:ext>
            </a:extLst>
          </p:cNvPr>
          <p:cNvSpPr/>
          <p:nvPr/>
        </p:nvSpPr>
        <p:spPr>
          <a:xfrm>
            <a:off x="5943600" y="5724525"/>
            <a:ext cx="1600200" cy="609600"/>
          </a:xfrm>
          <a:prstGeom prst="rect">
            <a:avLst/>
          </a:prstGeom>
          <a:solidFill>
            <a:srgbClr val="D5F1CF"/>
          </a:solidFill>
          <a:ln w="9525" cap="flat" cmpd="sng" algn="ctr">
            <a:solidFill>
              <a:srgbClr val="8064A2">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Library Code/Data</a:t>
            </a:r>
          </a:p>
        </p:txBody>
      </p:sp>
      <p:sp>
        <p:nvSpPr>
          <p:cNvPr id="68" name="Rectangle 7">
            <a:extLst>
              <a:ext uri="{FF2B5EF4-FFF2-40B4-BE49-F238E27FC236}">
                <a16:creationId xmlns:a16="http://schemas.microsoft.com/office/drawing/2014/main" id="{ACD7A40B-0D11-47FC-B0A3-C8F7D7D08FF7}"/>
              </a:ext>
            </a:extLst>
          </p:cNvPr>
          <p:cNvSpPr/>
          <p:nvPr/>
        </p:nvSpPr>
        <p:spPr>
          <a:xfrm>
            <a:off x="5943600" y="5114925"/>
            <a:ext cx="1600200" cy="609600"/>
          </a:xfrm>
          <a:prstGeom prst="rect">
            <a:avLst/>
          </a:prstGeom>
          <a:solidFill>
            <a:srgbClr val="99CCFF"/>
          </a:solidFill>
          <a:ln w="9525" cap="flat" cmpd="sng" algn="ctr">
            <a:solidFill>
              <a:srgbClr val="C0504D">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Data</a:t>
            </a:r>
          </a:p>
        </p:txBody>
      </p:sp>
      <p:sp>
        <p:nvSpPr>
          <p:cNvPr id="69" name="Rectangle 5">
            <a:extLst>
              <a:ext uri="{FF2B5EF4-FFF2-40B4-BE49-F238E27FC236}">
                <a16:creationId xmlns:a16="http://schemas.microsoft.com/office/drawing/2014/main" id="{F9A1D903-7BC8-4C7F-BC11-3DE1F3AEE2A8}"/>
              </a:ext>
            </a:extLst>
          </p:cNvPr>
          <p:cNvSpPr/>
          <p:nvPr/>
        </p:nvSpPr>
        <p:spPr>
          <a:xfrm>
            <a:off x="5943600" y="4505325"/>
            <a:ext cx="1600200" cy="609600"/>
          </a:xfrm>
          <a:prstGeom prst="rect">
            <a:avLst/>
          </a:prstGeom>
          <a:solidFill>
            <a:srgbClr val="F6F5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code</a:t>
            </a:r>
          </a:p>
        </p:txBody>
      </p:sp>
    </p:spTree>
    <p:extLst>
      <p:ext uri="{BB962C8B-B14F-4D97-AF65-F5344CB8AC3E}">
        <p14:creationId xmlns:p14="http://schemas.microsoft.com/office/powerpoint/2010/main" val="37409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378E8D-17CD-49D3-BE2F-6685F569947A}"/>
              </a:ext>
            </a:extLst>
          </p:cNvPr>
          <p:cNvSpPr>
            <a:spLocks noGrp="1"/>
          </p:cNvSpPr>
          <p:nvPr>
            <p:ph type="title"/>
          </p:nvPr>
        </p:nvSpPr>
        <p:spPr/>
        <p:txBody>
          <a:bodyPr/>
          <a:lstStyle/>
          <a:p>
            <a:r>
              <a:rPr lang="en-US" altLang="zh-CN" dirty="0"/>
              <a:t>Dynamic Linking</a:t>
            </a:r>
            <a:endParaRPr lang="zh-CN" altLang="en-US" dirty="0"/>
          </a:p>
        </p:txBody>
      </p:sp>
      <p:sp>
        <p:nvSpPr>
          <p:cNvPr id="3" name="内容占位符 2">
            <a:extLst>
              <a:ext uri="{FF2B5EF4-FFF2-40B4-BE49-F238E27FC236}">
                <a16:creationId xmlns:a16="http://schemas.microsoft.com/office/drawing/2014/main" id="{F56480B1-13C4-4518-A45E-601A0FC7EA50}"/>
              </a:ext>
            </a:extLst>
          </p:cNvPr>
          <p:cNvSpPr>
            <a:spLocks noGrp="1"/>
          </p:cNvSpPr>
          <p:nvPr>
            <p:ph idx="1"/>
          </p:nvPr>
        </p:nvSpPr>
        <p:spPr>
          <a:xfrm>
            <a:off x="396875" y="1428750"/>
            <a:ext cx="7896225" cy="4972050"/>
          </a:xfrm>
        </p:spPr>
        <p:txBody>
          <a:bodyPr/>
          <a:lstStyle/>
          <a:p>
            <a:r>
              <a:rPr lang="en-US" altLang="zh-CN" dirty="0"/>
              <a:t>With multiple programs, what happens to the size of the executables?</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How about global data of libraries? Copy on write.</a:t>
            </a:r>
          </a:p>
        </p:txBody>
      </p:sp>
      <p:sp>
        <p:nvSpPr>
          <p:cNvPr id="26" name="Rectangle 6">
            <a:extLst>
              <a:ext uri="{FF2B5EF4-FFF2-40B4-BE49-F238E27FC236}">
                <a16:creationId xmlns:a16="http://schemas.microsoft.com/office/drawing/2014/main" id="{BAF2012A-6D5F-48BD-BE85-398E70CD6A20}"/>
              </a:ext>
            </a:extLst>
          </p:cNvPr>
          <p:cNvSpPr/>
          <p:nvPr/>
        </p:nvSpPr>
        <p:spPr>
          <a:xfrm>
            <a:off x="762000" y="3003724"/>
            <a:ext cx="1600200" cy="609600"/>
          </a:xfrm>
          <a:prstGeom prst="rect">
            <a:avLst/>
          </a:prstGeom>
          <a:solidFill>
            <a:srgbClr val="99CCFF"/>
          </a:solidFill>
          <a:ln w="9525" cap="flat" cmpd="sng" algn="ctr">
            <a:solidFill>
              <a:srgbClr val="C0504D">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a:ea typeface="+mn-ea"/>
                <a:cs typeface="+mn-cs"/>
              </a:rPr>
              <a:t>Program Data</a:t>
            </a:r>
          </a:p>
        </p:txBody>
      </p:sp>
      <p:sp>
        <p:nvSpPr>
          <p:cNvPr id="27" name="Rectangle 7">
            <a:extLst>
              <a:ext uri="{FF2B5EF4-FFF2-40B4-BE49-F238E27FC236}">
                <a16:creationId xmlns:a16="http://schemas.microsoft.com/office/drawing/2014/main" id="{50E32E41-6D37-4AC6-BE96-4E55210C18E6}"/>
              </a:ext>
            </a:extLst>
          </p:cNvPr>
          <p:cNvSpPr/>
          <p:nvPr/>
        </p:nvSpPr>
        <p:spPr>
          <a:xfrm>
            <a:off x="762000" y="2394124"/>
            <a:ext cx="1600200" cy="609600"/>
          </a:xfrm>
          <a:prstGeom prst="rect">
            <a:avLst/>
          </a:prstGeom>
          <a:solidFill>
            <a:srgbClr val="F6F5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a:ea typeface="+mn-ea"/>
                <a:cs typeface="+mn-cs"/>
              </a:rPr>
              <a:t>Program code</a:t>
            </a:r>
          </a:p>
        </p:txBody>
      </p:sp>
      <p:sp>
        <p:nvSpPr>
          <p:cNvPr id="28" name="Rectangle 9">
            <a:extLst>
              <a:ext uri="{FF2B5EF4-FFF2-40B4-BE49-F238E27FC236}">
                <a16:creationId xmlns:a16="http://schemas.microsoft.com/office/drawing/2014/main" id="{06B0CC46-4461-4001-8366-251EC9C9879F}"/>
              </a:ext>
            </a:extLst>
          </p:cNvPr>
          <p:cNvSpPr/>
          <p:nvPr/>
        </p:nvSpPr>
        <p:spPr>
          <a:xfrm>
            <a:off x="2819400" y="2976015"/>
            <a:ext cx="1600200" cy="609600"/>
          </a:xfrm>
          <a:prstGeom prst="rect">
            <a:avLst/>
          </a:prstGeom>
          <a:solidFill>
            <a:srgbClr val="99CCFF"/>
          </a:solidFill>
          <a:ln w="9525" cap="flat" cmpd="sng" algn="ctr">
            <a:solidFill>
              <a:srgbClr val="C0504D">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a:ea typeface="+mn-ea"/>
                <a:cs typeface="+mn-cs"/>
              </a:rPr>
              <a:t>Program Data</a:t>
            </a:r>
          </a:p>
        </p:txBody>
      </p:sp>
      <p:sp>
        <p:nvSpPr>
          <p:cNvPr id="29" name="Rectangle 10">
            <a:extLst>
              <a:ext uri="{FF2B5EF4-FFF2-40B4-BE49-F238E27FC236}">
                <a16:creationId xmlns:a16="http://schemas.microsoft.com/office/drawing/2014/main" id="{2E359DA4-BBA3-4004-85F2-31590397627A}"/>
              </a:ext>
            </a:extLst>
          </p:cNvPr>
          <p:cNvSpPr/>
          <p:nvPr/>
        </p:nvSpPr>
        <p:spPr>
          <a:xfrm>
            <a:off x="2819400" y="2366415"/>
            <a:ext cx="1600200" cy="609600"/>
          </a:xfrm>
          <a:prstGeom prst="rect">
            <a:avLst/>
          </a:prstGeom>
          <a:solidFill>
            <a:srgbClr val="F6F5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a:ea typeface="+mn-ea"/>
                <a:cs typeface="+mn-cs"/>
              </a:rPr>
              <a:t>Program code</a:t>
            </a:r>
          </a:p>
        </p:txBody>
      </p:sp>
      <p:sp>
        <p:nvSpPr>
          <p:cNvPr id="30" name="Rectangle 12">
            <a:extLst>
              <a:ext uri="{FF2B5EF4-FFF2-40B4-BE49-F238E27FC236}">
                <a16:creationId xmlns:a16="http://schemas.microsoft.com/office/drawing/2014/main" id="{2A36C037-AAAA-47FB-ABA1-9AFC6B5A880E}"/>
              </a:ext>
            </a:extLst>
          </p:cNvPr>
          <p:cNvSpPr/>
          <p:nvPr/>
        </p:nvSpPr>
        <p:spPr>
          <a:xfrm>
            <a:off x="4901540" y="3003724"/>
            <a:ext cx="1600200" cy="609600"/>
          </a:xfrm>
          <a:prstGeom prst="rect">
            <a:avLst/>
          </a:prstGeom>
          <a:solidFill>
            <a:srgbClr val="99CCFF"/>
          </a:solidFill>
          <a:ln w="9525" cap="flat" cmpd="sng" algn="ctr">
            <a:solidFill>
              <a:srgbClr val="C0504D">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a:ea typeface="+mn-ea"/>
                <a:cs typeface="+mn-cs"/>
              </a:rPr>
              <a:t>Program Data</a:t>
            </a:r>
          </a:p>
        </p:txBody>
      </p:sp>
      <p:sp>
        <p:nvSpPr>
          <p:cNvPr id="31" name="Rectangle 13">
            <a:extLst>
              <a:ext uri="{FF2B5EF4-FFF2-40B4-BE49-F238E27FC236}">
                <a16:creationId xmlns:a16="http://schemas.microsoft.com/office/drawing/2014/main" id="{72CF5243-9164-4388-89C8-F6833DC1223A}"/>
              </a:ext>
            </a:extLst>
          </p:cNvPr>
          <p:cNvSpPr/>
          <p:nvPr/>
        </p:nvSpPr>
        <p:spPr>
          <a:xfrm>
            <a:off x="4901540" y="2394124"/>
            <a:ext cx="1600200" cy="609600"/>
          </a:xfrm>
          <a:prstGeom prst="rect">
            <a:avLst/>
          </a:prstGeom>
          <a:solidFill>
            <a:srgbClr val="F6F5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a:ea typeface="+mn-ea"/>
                <a:cs typeface="+mn-cs"/>
              </a:rPr>
              <a:t>Program code</a:t>
            </a:r>
          </a:p>
        </p:txBody>
      </p:sp>
      <p:sp>
        <p:nvSpPr>
          <p:cNvPr id="32" name="Rectangle 15">
            <a:extLst>
              <a:ext uri="{FF2B5EF4-FFF2-40B4-BE49-F238E27FC236}">
                <a16:creationId xmlns:a16="http://schemas.microsoft.com/office/drawing/2014/main" id="{48BADD5B-FA2A-418B-9249-F76ED44181E8}"/>
              </a:ext>
            </a:extLst>
          </p:cNvPr>
          <p:cNvSpPr/>
          <p:nvPr/>
        </p:nvSpPr>
        <p:spPr>
          <a:xfrm>
            <a:off x="6794170" y="2698924"/>
            <a:ext cx="1600200" cy="609600"/>
          </a:xfrm>
          <a:prstGeom prst="rect">
            <a:avLst/>
          </a:prstGeom>
          <a:solidFill>
            <a:srgbClr val="99CCFF"/>
          </a:solidFill>
          <a:ln w="9525" cap="flat" cmpd="sng" algn="ctr">
            <a:solidFill>
              <a:srgbClr val="C0504D">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a:ea typeface="+mn-ea"/>
                <a:cs typeface="+mn-cs"/>
              </a:rPr>
              <a:t>Program Data</a:t>
            </a:r>
          </a:p>
        </p:txBody>
      </p:sp>
      <p:sp>
        <p:nvSpPr>
          <p:cNvPr id="33" name="Rectangle 16">
            <a:extLst>
              <a:ext uri="{FF2B5EF4-FFF2-40B4-BE49-F238E27FC236}">
                <a16:creationId xmlns:a16="http://schemas.microsoft.com/office/drawing/2014/main" id="{35B9672F-14D2-45F2-B629-F9AB8C9967C6}"/>
              </a:ext>
            </a:extLst>
          </p:cNvPr>
          <p:cNvSpPr/>
          <p:nvPr/>
        </p:nvSpPr>
        <p:spPr>
          <a:xfrm>
            <a:off x="6794170" y="2089324"/>
            <a:ext cx="1600200" cy="609600"/>
          </a:xfrm>
          <a:prstGeom prst="rect">
            <a:avLst/>
          </a:prstGeom>
          <a:solidFill>
            <a:srgbClr val="F6F5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a:ea typeface="+mn-ea"/>
                <a:cs typeface="+mn-cs"/>
              </a:rPr>
              <a:t>Program code</a:t>
            </a:r>
          </a:p>
        </p:txBody>
      </p:sp>
      <p:sp>
        <p:nvSpPr>
          <p:cNvPr id="34" name="Rectangle 18">
            <a:extLst>
              <a:ext uri="{FF2B5EF4-FFF2-40B4-BE49-F238E27FC236}">
                <a16:creationId xmlns:a16="http://schemas.microsoft.com/office/drawing/2014/main" id="{C4766271-E298-4C1E-AFEF-A14DCB8CB572}"/>
              </a:ext>
            </a:extLst>
          </p:cNvPr>
          <p:cNvSpPr/>
          <p:nvPr/>
        </p:nvSpPr>
        <p:spPr>
          <a:xfrm>
            <a:off x="1515094" y="5010121"/>
            <a:ext cx="1600200" cy="609600"/>
          </a:xfrm>
          <a:prstGeom prst="rect">
            <a:avLst/>
          </a:prstGeom>
          <a:solidFill>
            <a:srgbClr val="99CCFF"/>
          </a:solidFill>
          <a:ln w="9525" cap="flat" cmpd="sng" algn="ctr">
            <a:solidFill>
              <a:srgbClr val="C0504D">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a:ea typeface="+mn-ea"/>
                <a:cs typeface="+mn-cs"/>
              </a:rPr>
              <a:t>Program Data</a:t>
            </a:r>
          </a:p>
        </p:txBody>
      </p:sp>
      <p:sp>
        <p:nvSpPr>
          <p:cNvPr id="35" name="Rectangle 19">
            <a:extLst>
              <a:ext uri="{FF2B5EF4-FFF2-40B4-BE49-F238E27FC236}">
                <a16:creationId xmlns:a16="http://schemas.microsoft.com/office/drawing/2014/main" id="{175E2E63-ABFB-466B-AB7D-C0FD1297A6CE}"/>
              </a:ext>
            </a:extLst>
          </p:cNvPr>
          <p:cNvSpPr/>
          <p:nvPr/>
        </p:nvSpPr>
        <p:spPr>
          <a:xfrm>
            <a:off x="1515094" y="4400521"/>
            <a:ext cx="1600200" cy="609600"/>
          </a:xfrm>
          <a:prstGeom prst="rect">
            <a:avLst/>
          </a:prstGeom>
          <a:solidFill>
            <a:srgbClr val="F6F5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a:ea typeface="+mn-ea"/>
                <a:cs typeface="+mn-cs"/>
              </a:rPr>
              <a:t>Program code</a:t>
            </a:r>
          </a:p>
        </p:txBody>
      </p:sp>
      <p:sp>
        <p:nvSpPr>
          <p:cNvPr id="36" name="Rectangle 21">
            <a:extLst>
              <a:ext uri="{FF2B5EF4-FFF2-40B4-BE49-F238E27FC236}">
                <a16:creationId xmlns:a16="http://schemas.microsoft.com/office/drawing/2014/main" id="{1198B527-4397-4257-BC36-65247CD4E5CA}"/>
              </a:ext>
            </a:extLst>
          </p:cNvPr>
          <p:cNvSpPr/>
          <p:nvPr/>
        </p:nvSpPr>
        <p:spPr>
          <a:xfrm>
            <a:off x="5473700" y="5570614"/>
            <a:ext cx="1600200" cy="609600"/>
          </a:xfrm>
          <a:prstGeom prst="rect">
            <a:avLst/>
          </a:prstGeom>
          <a:solidFill>
            <a:srgbClr val="99CCFF"/>
          </a:solidFill>
          <a:ln w="9525" cap="flat" cmpd="sng" algn="ctr">
            <a:solidFill>
              <a:srgbClr val="C0504D">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a:ea typeface="+mn-ea"/>
                <a:cs typeface="+mn-cs"/>
              </a:rPr>
              <a:t>Program Data</a:t>
            </a:r>
          </a:p>
        </p:txBody>
      </p:sp>
      <p:sp>
        <p:nvSpPr>
          <p:cNvPr id="37" name="Rectangle 22">
            <a:extLst>
              <a:ext uri="{FF2B5EF4-FFF2-40B4-BE49-F238E27FC236}">
                <a16:creationId xmlns:a16="http://schemas.microsoft.com/office/drawing/2014/main" id="{16D5C899-D76D-49F9-9D48-D947929E9337}"/>
              </a:ext>
            </a:extLst>
          </p:cNvPr>
          <p:cNvSpPr/>
          <p:nvPr/>
        </p:nvSpPr>
        <p:spPr>
          <a:xfrm>
            <a:off x="5473700" y="4961014"/>
            <a:ext cx="1600200" cy="609600"/>
          </a:xfrm>
          <a:prstGeom prst="rect">
            <a:avLst/>
          </a:prstGeom>
          <a:solidFill>
            <a:srgbClr val="F6F5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a:ea typeface="+mn-ea"/>
                <a:cs typeface="+mn-cs"/>
              </a:rPr>
              <a:t>Program code</a:t>
            </a:r>
          </a:p>
        </p:txBody>
      </p:sp>
      <p:sp>
        <p:nvSpPr>
          <p:cNvPr id="38" name="Rectangle 24">
            <a:extLst>
              <a:ext uri="{FF2B5EF4-FFF2-40B4-BE49-F238E27FC236}">
                <a16:creationId xmlns:a16="http://schemas.microsoft.com/office/drawing/2014/main" id="{56679681-18FF-4880-A767-2E1ED322B452}"/>
              </a:ext>
            </a:extLst>
          </p:cNvPr>
          <p:cNvSpPr/>
          <p:nvPr/>
        </p:nvSpPr>
        <p:spPr>
          <a:xfrm>
            <a:off x="7175170" y="4894610"/>
            <a:ext cx="1600200" cy="609600"/>
          </a:xfrm>
          <a:prstGeom prst="rect">
            <a:avLst/>
          </a:prstGeom>
          <a:solidFill>
            <a:srgbClr val="99CCFF"/>
          </a:solidFill>
          <a:ln w="9525" cap="flat" cmpd="sng" algn="ctr">
            <a:solidFill>
              <a:srgbClr val="C0504D">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a:ea typeface="+mn-ea"/>
                <a:cs typeface="+mn-cs"/>
              </a:rPr>
              <a:t>Program Data</a:t>
            </a:r>
          </a:p>
        </p:txBody>
      </p:sp>
      <p:sp>
        <p:nvSpPr>
          <p:cNvPr id="39" name="Rectangle 25">
            <a:extLst>
              <a:ext uri="{FF2B5EF4-FFF2-40B4-BE49-F238E27FC236}">
                <a16:creationId xmlns:a16="http://schemas.microsoft.com/office/drawing/2014/main" id="{A7B77955-B49B-4801-84F9-4318542F36E2}"/>
              </a:ext>
            </a:extLst>
          </p:cNvPr>
          <p:cNvSpPr/>
          <p:nvPr/>
        </p:nvSpPr>
        <p:spPr>
          <a:xfrm>
            <a:off x="7175170" y="4285010"/>
            <a:ext cx="1600200" cy="609600"/>
          </a:xfrm>
          <a:prstGeom prst="rect">
            <a:avLst/>
          </a:prstGeom>
          <a:solidFill>
            <a:srgbClr val="F6F5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a:ea typeface="+mn-ea"/>
                <a:cs typeface="+mn-cs"/>
              </a:rPr>
              <a:t>Program code</a:t>
            </a:r>
          </a:p>
        </p:txBody>
      </p:sp>
      <p:sp>
        <p:nvSpPr>
          <p:cNvPr id="40" name="Rectangle 26">
            <a:extLst>
              <a:ext uri="{FF2B5EF4-FFF2-40B4-BE49-F238E27FC236}">
                <a16:creationId xmlns:a16="http://schemas.microsoft.com/office/drawing/2014/main" id="{56826EAA-8FBC-4F40-A414-4CC666ABAFFE}"/>
              </a:ext>
            </a:extLst>
          </p:cNvPr>
          <p:cNvSpPr/>
          <p:nvPr/>
        </p:nvSpPr>
        <p:spPr>
          <a:xfrm>
            <a:off x="3454730" y="3776352"/>
            <a:ext cx="1600200" cy="609600"/>
          </a:xfrm>
          <a:prstGeom prst="rect">
            <a:avLst/>
          </a:prstGeom>
          <a:solidFill>
            <a:srgbClr val="D5F1CF"/>
          </a:solidFill>
          <a:ln w="9525" cap="flat" cmpd="sng" algn="ctr">
            <a:solidFill>
              <a:srgbClr val="8064A2">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a:ea typeface="+mn-ea"/>
                <a:cs typeface="+mn-cs"/>
              </a:rPr>
              <a:t>Library Code</a:t>
            </a:r>
          </a:p>
        </p:txBody>
      </p:sp>
      <p:cxnSp>
        <p:nvCxnSpPr>
          <p:cNvPr id="41" name="Straight Arrow Connector 28">
            <a:extLst>
              <a:ext uri="{FF2B5EF4-FFF2-40B4-BE49-F238E27FC236}">
                <a16:creationId xmlns:a16="http://schemas.microsoft.com/office/drawing/2014/main" id="{D6D5A504-C16D-4965-9BFF-BA85E6553823}"/>
              </a:ext>
            </a:extLst>
          </p:cNvPr>
          <p:cNvCxnSpPr>
            <a:cxnSpLocks/>
            <a:stCxn id="26" idx="2"/>
            <a:endCxn id="40" idx="1"/>
          </p:cNvCxnSpPr>
          <p:nvPr/>
        </p:nvCxnSpPr>
        <p:spPr>
          <a:xfrm>
            <a:off x="1562100" y="3613324"/>
            <a:ext cx="1892630" cy="467828"/>
          </a:xfrm>
          <a:prstGeom prst="straightConnector1">
            <a:avLst/>
          </a:prstGeom>
          <a:noFill/>
          <a:ln w="44450" cap="flat" cmpd="sng" algn="ctr">
            <a:solidFill>
              <a:srgbClr val="F79646"/>
            </a:solidFill>
            <a:prstDash val="solid"/>
            <a:tailEnd type="triangle"/>
          </a:ln>
          <a:effectLst/>
        </p:spPr>
      </p:cxnSp>
      <p:cxnSp>
        <p:nvCxnSpPr>
          <p:cNvPr id="42" name="Straight Arrow Connector 30">
            <a:extLst>
              <a:ext uri="{FF2B5EF4-FFF2-40B4-BE49-F238E27FC236}">
                <a16:creationId xmlns:a16="http://schemas.microsoft.com/office/drawing/2014/main" id="{F6914E41-E8F9-4B5D-89E0-BF4929396FB2}"/>
              </a:ext>
            </a:extLst>
          </p:cNvPr>
          <p:cNvCxnSpPr>
            <a:cxnSpLocks/>
            <a:stCxn id="28" idx="2"/>
          </p:cNvCxnSpPr>
          <p:nvPr/>
        </p:nvCxnSpPr>
        <p:spPr>
          <a:xfrm>
            <a:off x="3619500" y="3585615"/>
            <a:ext cx="292430" cy="261623"/>
          </a:xfrm>
          <a:prstGeom prst="straightConnector1">
            <a:avLst/>
          </a:prstGeom>
          <a:noFill/>
          <a:ln w="44450" cap="flat" cmpd="sng" algn="ctr">
            <a:solidFill>
              <a:srgbClr val="F79646"/>
            </a:solidFill>
            <a:prstDash val="solid"/>
            <a:tailEnd type="triangle"/>
          </a:ln>
          <a:effectLst/>
        </p:spPr>
      </p:cxnSp>
      <p:cxnSp>
        <p:nvCxnSpPr>
          <p:cNvPr id="43" name="Straight Arrow Connector 33">
            <a:extLst>
              <a:ext uri="{FF2B5EF4-FFF2-40B4-BE49-F238E27FC236}">
                <a16:creationId xmlns:a16="http://schemas.microsoft.com/office/drawing/2014/main" id="{AED55C59-D17A-4116-893F-77C72F74647A}"/>
              </a:ext>
            </a:extLst>
          </p:cNvPr>
          <p:cNvCxnSpPr>
            <a:cxnSpLocks/>
            <a:stCxn id="30" idx="2"/>
          </p:cNvCxnSpPr>
          <p:nvPr/>
        </p:nvCxnSpPr>
        <p:spPr>
          <a:xfrm flipH="1">
            <a:off x="4812970" y="3613324"/>
            <a:ext cx="888670" cy="357980"/>
          </a:xfrm>
          <a:prstGeom prst="straightConnector1">
            <a:avLst/>
          </a:prstGeom>
          <a:noFill/>
          <a:ln w="44450" cap="flat" cmpd="sng" algn="ctr">
            <a:solidFill>
              <a:srgbClr val="F79646"/>
            </a:solidFill>
            <a:prstDash val="solid"/>
            <a:tailEnd type="triangle"/>
          </a:ln>
          <a:effectLst/>
        </p:spPr>
      </p:cxnSp>
      <p:cxnSp>
        <p:nvCxnSpPr>
          <p:cNvPr id="44" name="Straight Arrow Connector 36">
            <a:extLst>
              <a:ext uri="{FF2B5EF4-FFF2-40B4-BE49-F238E27FC236}">
                <a16:creationId xmlns:a16="http://schemas.microsoft.com/office/drawing/2014/main" id="{CC606FE5-88B3-41FB-A4AE-EF090C7CCDFD}"/>
              </a:ext>
            </a:extLst>
          </p:cNvPr>
          <p:cNvCxnSpPr>
            <a:cxnSpLocks/>
            <a:stCxn id="32" idx="2"/>
            <a:endCxn id="40" idx="3"/>
          </p:cNvCxnSpPr>
          <p:nvPr/>
        </p:nvCxnSpPr>
        <p:spPr>
          <a:xfrm flipH="1">
            <a:off x="5054930" y="3308524"/>
            <a:ext cx="2539340" cy="772628"/>
          </a:xfrm>
          <a:prstGeom prst="straightConnector1">
            <a:avLst/>
          </a:prstGeom>
          <a:noFill/>
          <a:ln w="44450" cap="flat" cmpd="sng" algn="ctr">
            <a:solidFill>
              <a:srgbClr val="F79646"/>
            </a:solidFill>
            <a:prstDash val="solid"/>
            <a:tailEnd type="triangle"/>
          </a:ln>
          <a:effectLst/>
        </p:spPr>
      </p:cxnSp>
      <p:cxnSp>
        <p:nvCxnSpPr>
          <p:cNvPr id="45" name="Straight Arrow Connector 39">
            <a:extLst>
              <a:ext uri="{FF2B5EF4-FFF2-40B4-BE49-F238E27FC236}">
                <a16:creationId xmlns:a16="http://schemas.microsoft.com/office/drawing/2014/main" id="{BEA87885-1A87-45F4-90B9-AE937FB14905}"/>
              </a:ext>
            </a:extLst>
          </p:cNvPr>
          <p:cNvCxnSpPr>
            <a:cxnSpLocks/>
            <a:stCxn id="39" idx="1"/>
          </p:cNvCxnSpPr>
          <p:nvPr/>
        </p:nvCxnSpPr>
        <p:spPr>
          <a:xfrm flipH="1" flipV="1">
            <a:off x="5086598" y="4245924"/>
            <a:ext cx="2088572" cy="343886"/>
          </a:xfrm>
          <a:prstGeom prst="straightConnector1">
            <a:avLst/>
          </a:prstGeom>
          <a:noFill/>
          <a:ln w="44450" cap="flat" cmpd="sng" algn="ctr">
            <a:solidFill>
              <a:srgbClr val="F79646"/>
            </a:solidFill>
            <a:prstDash val="solid"/>
            <a:tailEnd type="triangle"/>
          </a:ln>
          <a:effectLst/>
        </p:spPr>
      </p:cxnSp>
      <p:cxnSp>
        <p:nvCxnSpPr>
          <p:cNvPr id="46" name="Straight Arrow Connector 42">
            <a:extLst>
              <a:ext uri="{FF2B5EF4-FFF2-40B4-BE49-F238E27FC236}">
                <a16:creationId xmlns:a16="http://schemas.microsoft.com/office/drawing/2014/main" id="{F0FA0B07-B6FB-47E3-83BA-C90D1A177F0A}"/>
              </a:ext>
            </a:extLst>
          </p:cNvPr>
          <p:cNvCxnSpPr>
            <a:cxnSpLocks/>
            <a:stCxn id="37" idx="0"/>
          </p:cNvCxnSpPr>
          <p:nvPr/>
        </p:nvCxnSpPr>
        <p:spPr>
          <a:xfrm flipH="1" flipV="1">
            <a:off x="4901540" y="4285010"/>
            <a:ext cx="1372260" cy="676004"/>
          </a:xfrm>
          <a:prstGeom prst="straightConnector1">
            <a:avLst/>
          </a:prstGeom>
          <a:noFill/>
          <a:ln w="44450" cap="flat" cmpd="sng" algn="ctr">
            <a:solidFill>
              <a:srgbClr val="F79646"/>
            </a:solidFill>
            <a:prstDash val="solid"/>
            <a:tailEnd type="triangle"/>
          </a:ln>
          <a:effectLst/>
        </p:spPr>
      </p:cxnSp>
      <p:cxnSp>
        <p:nvCxnSpPr>
          <p:cNvPr id="47" name="Straight Arrow Connector 45">
            <a:extLst>
              <a:ext uri="{FF2B5EF4-FFF2-40B4-BE49-F238E27FC236}">
                <a16:creationId xmlns:a16="http://schemas.microsoft.com/office/drawing/2014/main" id="{5A6677AF-691B-418C-9F0C-DCB8715C570D}"/>
              </a:ext>
            </a:extLst>
          </p:cNvPr>
          <p:cNvCxnSpPr>
            <a:cxnSpLocks/>
            <a:stCxn id="35" idx="0"/>
          </p:cNvCxnSpPr>
          <p:nvPr/>
        </p:nvCxnSpPr>
        <p:spPr>
          <a:xfrm flipV="1">
            <a:off x="2315194" y="4232296"/>
            <a:ext cx="1231818" cy="168225"/>
          </a:xfrm>
          <a:prstGeom prst="straightConnector1">
            <a:avLst/>
          </a:prstGeom>
          <a:noFill/>
          <a:ln w="44450" cap="flat" cmpd="sng" algn="ctr">
            <a:solidFill>
              <a:srgbClr val="F79646"/>
            </a:solidFill>
            <a:prstDash val="solid"/>
            <a:tailEnd type="triangle"/>
          </a:ln>
          <a:effectLst/>
        </p:spPr>
      </p:cxnSp>
      <p:sp>
        <p:nvSpPr>
          <p:cNvPr id="49" name="Rectangle 26">
            <a:extLst>
              <a:ext uri="{FF2B5EF4-FFF2-40B4-BE49-F238E27FC236}">
                <a16:creationId xmlns:a16="http://schemas.microsoft.com/office/drawing/2014/main" id="{72E50965-8424-44AA-98D6-0D2F38D62913}"/>
              </a:ext>
            </a:extLst>
          </p:cNvPr>
          <p:cNvSpPr/>
          <p:nvPr/>
        </p:nvSpPr>
        <p:spPr>
          <a:xfrm>
            <a:off x="3454730" y="4384633"/>
            <a:ext cx="1600200" cy="546453"/>
          </a:xfrm>
          <a:prstGeom prst="rect">
            <a:avLst/>
          </a:prstGeom>
          <a:solidFill>
            <a:srgbClr val="D5F1CF"/>
          </a:solidFill>
          <a:ln w="9525" cap="flat" cmpd="sng" algn="ctr">
            <a:solidFill>
              <a:srgbClr val="8064A2">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a:ea typeface="+mn-ea"/>
                <a:cs typeface="+mn-cs"/>
              </a:rPr>
              <a:t>Library </a:t>
            </a:r>
            <a:r>
              <a:rPr lang="en-US" sz="1800" kern="0" dirty="0">
                <a:latin typeface="Calibri"/>
              </a:rPr>
              <a:t>Data</a:t>
            </a:r>
            <a:endParaRPr kumimoji="0" lang="en-US" sz="1800" i="0" u="none" strike="noStrike" kern="0" cap="none" spc="0" normalizeH="0" baseline="0" noProof="0" dirty="0">
              <a:ln>
                <a:noFill/>
              </a:ln>
              <a:effectLst/>
              <a:uLnTx/>
              <a:uFillTx/>
              <a:latin typeface="Calibri"/>
              <a:ea typeface="+mn-ea"/>
              <a:cs typeface="+mn-cs"/>
            </a:endParaRPr>
          </a:p>
        </p:txBody>
      </p:sp>
    </p:spTree>
    <p:extLst>
      <p:ext uri="{BB962C8B-B14F-4D97-AF65-F5344CB8AC3E}">
        <p14:creationId xmlns:p14="http://schemas.microsoft.com/office/powerpoint/2010/main" val="2576501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dynamic libraries are required?</a:t>
            </a:r>
          </a:p>
        </p:txBody>
      </p:sp>
      <p:sp>
        <p:nvSpPr>
          <p:cNvPr id="3" name="Content Placeholder 2"/>
          <p:cNvSpPr>
            <a:spLocks noGrp="1"/>
          </p:cNvSpPr>
          <p:nvPr>
            <p:ph idx="1"/>
          </p:nvPr>
        </p:nvSpPr>
        <p:spPr/>
        <p:txBody>
          <a:bodyPr/>
          <a:lstStyle/>
          <a:p>
            <a:r>
              <a:rPr lang="en-US" dirty="0"/>
              <a:t>.</a:t>
            </a:r>
            <a:r>
              <a:rPr lang="en-US" dirty="0" err="1"/>
              <a:t>interp</a:t>
            </a:r>
            <a:r>
              <a:rPr lang="en-US" dirty="0"/>
              <a:t> section</a:t>
            </a:r>
          </a:p>
          <a:p>
            <a:pPr lvl="1"/>
            <a:r>
              <a:rPr lang="en-US" dirty="0"/>
              <a:t>Specifies the dynamic linker to use (i.e., </a:t>
            </a:r>
            <a:r>
              <a:rPr lang="en-GB" b="1" dirty="0" err="1">
                <a:latin typeface="Courier New" pitchFamily="49" charset="0"/>
              </a:rPr>
              <a:t>ld-linux.so</a:t>
            </a:r>
            <a:r>
              <a:rPr lang="en-US" dirty="0"/>
              <a:t>)</a:t>
            </a:r>
          </a:p>
          <a:p>
            <a:r>
              <a:rPr lang="en-US" dirty="0"/>
              <a:t>.dynamic section</a:t>
            </a:r>
          </a:p>
          <a:p>
            <a:pPr lvl="1"/>
            <a:r>
              <a:rPr lang="en-US" dirty="0"/>
              <a:t>Specifies the names, </a:t>
            </a:r>
            <a:r>
              <a:rPr lang="en-US" dirty="0" err="1"/>
              <a:t>etc</a:t>
            </a:r>
            <a:r>
              <a:rPr lang="en-US" dirty="0"/>
              <a:t> of the dynamic libraries to use</a:t>
            </a:r>
          </a:p>
          <a:p>
            <a:pPr lvl="1"/>
            <a:r>
              <a:rPr lang="en-US" dirty="0"/>
              <a:t>Follow an example of </a:t>
            </a:r>
            <a:r>
              <a:rPr lang="en-US" b="1" dirty="0" err="1">
                <a:latin typeface="Courier New" charset="0"/>
                <a:ea typeface="Courier New" charset="0"/>
                <a:cs typeface="Courier New" charset="0"/>
              </a:rPr>
              <a:t>prog</a:t>
            </a:r>
            <a:endParaRPr lang="en-US" b="1" dirty="0">
              <a:latin typeface="Courier New" charset="0"/>
              <a:ea typeface="Courier New" charset="0"/>
              <a:cs typeface="Courier New" charset="0"/>
            </a:endParaRPr>
          </a:p>
          <a:p>
            <a:pPr marL="457200" lvl="1" indent="0">
              <a:buNone/>
            </a:pPr>
            <a:r>
              <a:rPr lang="en-US" sz="1800" dirty="0">
                <a:latin typeface="Courier New" panose="02070309020205020404" pitchFamily="49" charset="0"/>
                <a:cs typeface="Courier New" panose="02070309020205020404" pitchFamily="49" charset="0"/>
              </a:rPr>
              <a:t>(NEEDED)             Shared library: [libm.so.6]</a:t>
            </a:r>
          </a:p>
          <a:p>
            <a:r>
              <a:rPr lang="en-US" dirty="0"/>
              <a:t>Where are the libraries found?</a:t>
            </a:r>
          </a:p>
          <a:p>
            <a:pPr lvl="1"/>
            <a:r>
              <a:rPr lang="en-US" dirty="0"/>
              <a:t>Use “</a:t>
            </a:r>
            <a:r>
              <a:rPr lang="en-US" b="1" dirty="0" err="1">
                <a:latin typeface="Courier New"/>
                <a:cs typeface="Courier New"/>
              </a:rPr>
              <a:t>ldd</a:t>
            </a:r>
            <a:r>
              <a:rPr lang="en-US" dirty="0"/>
              <a:t>” to find out:</a:t>
            </a:r>
          </a:p>
        </p:txBody>
      </p:sp>
      <p:sp>
        <p:nvSpPr>
          <p:cNvPr id="4" name="Rectangle 3"/>
          <p:cNvSpPr>
            <a:spLocks noChangeArrowheads="1"/>
          </p:cNvSpPr>
          <p:nvPr/>
        </p:nvSpPr>
        <p:spPr bwMode="auto">
          <a:xfrm>
            <a:off x="346175" y="4876800"/>
            <a:ext cx="8451650" cy="1020409"/>
          </a:xfrm>
          <a:prstGeom prst="rect">
            <a:avLst/>
          </a:prstGeom>
          <a:solidFill>
            <a:srgbClr val="E6E6E6"/>
          </a:solidFill>
          <a:ln w="648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unix</a:t>
            </a:r>
            <a:r>
              <a:rPr lang="en-GB" sz="1600" b="1" dirty="0">
                <a:latin typeface="Courier New" pitchFamily="49" charset="0"/>
                <a:ea typeface="msgothic" charset="0"/>
                <a:cs typeface="msgothic" charset="0"/>
              </a:rPr>
              <a:t>&gt; </a:t>
            </a:r>
            <a:r>
              <a:rPr lang="en-GB" sz="1600" dirty="0" err="1">
                <a:latin typeface="Courier New" pitchFamily="49" charset="0"/>
                <a:ea typeface="msgothic" charset="0"/>
                <a:cs typeface="msgothic" charset="0"/>
              </a:rPr>
              <a:t>ldd</a:t>
            </a:r>
            <a:r>
              <a:rPr lang="en-GB" sz="1600" dirty="0">
                <a:latin typeface="Courier New" pitchFamily="49" charset="0"/>
                <a:ea typeface="msgothic" charset="0"/>
                <a:cs typeface="msgothic" charset="0"/>
              </a:rPr>
              <a:t> </a:t>
            </a:r>
            <a:r>
              <a:rPr lang="en-GB" sz="1600" dirty="0" err="1">
                <a:latin typeface="Courier New" pitchFamily="49" charset="0"/>
                <a:ea typeface="msgothic" charset="0"/>
                <a:cs typeface="msgothic" charset="0"/>
              </a:rPr>
              <a:t>prog</a:t>
            </a:r>
            <a:endParaRPr lang="en-GB" sz="1600" dirty="0">
              <a:latin typeface="Courier New"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600" dirty="0">
                <a:latin typeface="Courier New" pitchFamily="49" charset="0"/>
                <a:ea typeface="msgothic" charset="0"/>
                <a:cs typeface="msgothic" charset="0"/>
              </a:rPr>
              <a:t>  linux-vdso.so.1 =&gt;  (0x00007ffcf2998000)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600" dirty="0">
                <a:latin typeface="Courier New" pitchFamily="49" charset="0"/>
                <a:ea typeface="msgothic" charset="0"/>
                <a:cs typeface="msgothic" charset="0"/>
              </a:rPr>
              <a:t>  libc.so.6 =&gt; /lib/x86_64-linux-gnu/libc.so.6 (0x00007f99ad927000)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600" dirty="0">
                <a:latin typeface="Courier New" pitchFamily="49" charset="0"/>
                <a:ea typeface="msgothic" charset="0"/>
                <a:cs typeface="msgothic" charset="0"/>
              </a:rPr>
              <a:t>  /lib64/ld-linux-x86-64.so.2 (0x00007f99adcef000)</a:t>
            </a:r>
            <a:endParaRPr lang="en-GB" sz="1600" b="1" dirty="0">
              <a:latin typeface="Courier New" pitchFamily="49" charset="0"/>
              <a:ea typeface="msgothic" charset="0"/>
              <a:cs typeface="msgothic" charset="0"/>
            </a:endParaRPr>
          </a:p>
        </p:txBody>
      </p:sp>
    </p:spTree>
    <p:extLst>
      <p:ext uri="{BB962C8B-B14F-4D97-AF65-F5344CB8AC3E}">
        <p14:creationId xmlns:p14="http://schemas.microsoft.com/office/powerpoint/2010/main" val="385996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idx="4294967295"/>
          </p:nvPr>
        </p:nvSpPr>
        <p:spPr>
          <a:xfrm>
            <a:off x="503238" y="4365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Dynamic Library Example</a:t>
            </a:r>
          </a:p>
        </p:txBody>
      </p:sp>
      <p:sp>
        <p:nvSpPr>
          <p:cNvPr id="29698" name="Line 2"/>
          <p:cNvSpPr>
            <a:spLocks noChangeShapeType="1"/>
          </p:cNvSpPr>
          <p:nvPr/>
        </p:nvSpPr>
        <p:spPr bwMode="auto">
          <a:xfrm>
            <a:off x="1295400" y="1919981"/>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29699" name="Rectangle 3"/>
          <p:cNvSpPr>
            <a:spLocks noChangeArrowheads="1"/>
          </p:cNvSpPr>
          <p:nvPr/>
        </p:nvSpPr>
        <p:spPr bwMode="auto">
          <a:xfrm>
            <a:off x="609600" y="2289869"/>
            <a:ext cx="1371600" cy="360909"/>
          </a:xfrm>
          <a:prstGeom prst="rect">
            <a:avLst/>
          </a:prstGeom>
          <a:solidFill>
            <a:srgbClr val="DEDFF5"/>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itchFamily="34" charset="0"/>
                <a:ea typeface="msgothic" charset="0"/>
                <a:cs typeface="msgothic" charset="0"/>
              </a:rPr>
              <a:t>Translator</a:t>
            </a:r>
          </a:p>
        </p:txBody>
      </p:sp>
      <p:sp>
        <p:nvSpPr>
          <p:cNvPr id="29700" name="Text Box 4"/>
          <p:cNvSpPr txBox="1">
            <a:spLocks noChangeArrowheads="1"/>
          </p:cNvSpPr>
          <p:nvPr/>
        </p:nvSpPr>
        <p:spPr bwMode="auto">
          <a:xfrm>
            <a:off x="771525" y="1615181"/>
            <a:ext cx="1284624" cy="359010"/>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err="1">
                <a:latin typeface="Courier New" pitchFamily="49" charset="0"/>
                <a:ea typeface="msgothic" charset="0"/>
                <a:cs typeface="msgothic" charset="0"/>
              </a:rPr>
              <a:t>addvec</a:t>
            </a:r>
            <a:r>
              <a:rPr lang="en-GB" sz="1800" b="1" dirty="0" err="1">
                <a:latin typeface="Courier New" pitchFamily="49" charset="0"/>
                <a:ea typeface="msgothic" charset="0"/>
                <a:cs typeface="msgothic" charset="0"/>
              </a:rPr>
              <a:t>.c</a:t>
            </a:r>
            <a:endParaRPr lang="en-GB" sz="1800" b="1" dirty="0">
              <a:latin typeface="Courier New" pitchFamily="49" charset="0"/>
              <a:ea typeface="msgothic" charset="0"/>
              <a:cs typeface="msgothic" charset="0"/>
            </a:endParaRPr>
          </a:p>
        </p:txBody>
      </p:sp>
      <p:sp>
        <p:nvSpPr>
          <p:cNvPr id="29701" name="Text Box 5"/>
          <p:cNvSpPr txBox="1">
            <a:spLocks noChangeArrowheads="1"/>
          </p:cNvSpPr>
          <p:nvPr/>
        </p:nvSpPr>
        <p:spPr bwMode="auto">
          <a:xfrm>
            <a:off x="609600" y="2971800"/>
            <a:ext cx="1284624" cy="359010"/>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itchFamily="49" charset="0"/>
                <a:ea typeface="msgothic" charset="0"/>
                <a:cs typeface="msgothic" charset="0"/>
              </a:rPr>
              <a:t>addvec.o</a:t>
            </a:r>
            <a:endParaRPr lang="en-GB" sz="1800" b="1" dirty="0">
              <a:latin typeface="Courier New" pitchFamily="49" charset="0"/>
              <a:ea typeface="msgothic" charset="0"/>
              <a:cs typeface="msgothic" charset="0"/>
            </a:endParaRPr>
          </a:p>
        </p:txBody>
      </p:sp>
      <p:sp>
        <p:nvSpPr>
          <p:cNvPr id="29702" name="Rectangle 6"/>
          <p:cNvSpPr>
            <a:spLocks noChangeArrowheads="1"/>
          </p:cNvSpPr>
          <p:nvPr/>
        </p:nvSpPr>
        <p:spPr bwMode="auto">
          <a:xfrm>
            <a:off x="2286000" y="2289869"/>
            <a:ext cx="1371600" cy="360909"/>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itchFamily="34" charset="0"/>
                <a:ea typeface="msgothic" charset="0"/>
                <a:cs typeface="msgothic" charset="0"/>
              </a:rPr>
              <a:t>Translator</a:t>
            </a:r>
          </a:p>
        </p:txBody>
      </p:sp>
      <p:sp>
        <p:nvSpPr>
          <p:cNvPr id="29703" name="Text Box 7"/>
          <p:cNvSpPr txBox="1">
            <a:spLocks noChangeArrowheads="1"/>
          </p:cNvSpPr>
          <p:nvPr/>
        </p:nvSpPr>
        <p:spPr bwMode="auto">
          <a:xfrm>
            <a:off x="2297113" y="1615181"/>
            <a:ext cx="1422482" cy="359010"/>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itchFamily="49" charset="0"/>
                <a:ea typeface="msgothic" charset="0"/>
                <a:cs typeface="msgothic" charset="0"/>
              </a:rPr>
              <a:t>multvec.c</a:t>
            </a:r>
            <a:endParaRPr lang="en-GB" sz="1800" b="1" dirty="0">
              <a:latin typeface="Courier New" pitchFamily="49" charset="0"/>
              <a:ea typeface="msgothic" charset="0"/>
              <a:cs typeface="msgothic" charset="0"/>
            </a:endParaRPr>
          </a:p>
        </p:txBody>
      </p:sp>
      <p:sp>
        <p:nvSpPr>
          <p:cNvPr id="29704" name="Text Box 8"/>
          <p:cNvSpPr txBox="1">
            <a:spLocks noChangeArrowheads="1"/>
          </p:cNvSpPr>
          <p:nvPr/>
        </p:nvSpPr>
        <p:spPr bwMode="auto">
          <a:xfrm>
            <a:off x="2316163" y="2986781"/>
            <a:ext cx="1422482" cy="359010"/>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itchFamily="49" charset="0"/>
                <a:ea typeface="msgothic" charset="0"/>
                <a:cs typeface="msgothic" charset="0"/>
              </a:rPr>
              <a:t>multvec.o</a:t>
            </a:r>
            <a:endParaRPr lang="en-GB" sz="1800" b="1" dirty="0">
              <a:latin typeface="Courier New" pitchFamily="49" charset="0"/>
              <a:ea typeface="msgothic" charset="0"/>
              <a:cs typeface="msgothic" charset="0"/>
            </a:endParaRPr>
          </a:p>
        </p:txBody>
      </p:sp>
      <p:sp>
        <p:nvSpPr>
          <p:cNvPr id="29705" name="Line 9"/>
          <p:cNvSpPr>
            <a:spLocks noChangeShapeType="1"/>
          </p:cNvSpPr>
          <p:nvPr/>
        </p:nvSpPr>
        <p:spPr bwMode="auto">
          <a:xfrm>
            <a:off x="2971800" y="1919981"/>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29706" name="Line 10"/>
          <p:cNvSpPr>
            <a:spLocks noChangeShapeType="1"/>
          </p:cNvSpPr>
          <p:nvPr/>
        </p:nvSpPr>
        <p:spPr bwMode="auto">
          <a:xfrm>
            <a:off x="1295400" y="2681981"/>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29707" name="Line 11"/>
          <p:cNvSpPr>
            <a:spLocks noChangeShapeType="1"/>
          </p:cNvSpPr>
          <p:nvPr/>
        </p:nvSpPr>
        <p:spPr bwMode="auto">
          <a:xfrm>
            <a:off x="2971800" y="2681981"/>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29708" name="Line 12"/>
          <p:cNvSpPr>
            <a:spLocks noChangeShapeType="1"/>
          </p:cNvSpPr>
          <p:nvPr/>
        </p:nvSpPr>
        <p:spPr bwMode="auto">
          <a:xfrm>
            <a:off x="2971800" y="3364606"/>
            <a:ext cx="1588" cy="471488"/>
          </a:xfrm>
          <a:prstGeom prst="line">
            <a:avLst/>
          </a:prstGeom>
          <a:noFill/>
          <a:ln w="28440">
            <a:solidFill>
              <a:srgbClr val="000066"/>
            </a:solidFill>
            <a:miter lim="800000"/>
            <a:headEnd/>
            <a:tailEnd type="triangle" w="med" len="med"/>
          </a:ln>
          <a:effectLst/>
        </p:spPr>
        <p:txBody>
          <a:bodyPr/>
          <a:lstStyle/>
          <a:p>
            <a:endParaRPr lang="en-US"/>
          </a:p>
        </p:txBody>
      </p:sp>
      <p:sp>
        <p:nvSpPr>
          <p:cNvPr id="29709" name="Text Box 13"/>
          <p:cNvSpPr txBox="1">
            <a:spLocks noChangeArrowheads="1"/>
          </p:cNvSpPr>
          <p:nvPr/>
        </p:nvSpPr>
        <p:spPr bwMode="auto">
          <a:xfrm>
            <a:off x="2071942" y="4724400"/>
            <a:ext cx="1836057" cy="359010"/>
          </a:xfrm>
          <a:prstGeom prst="rect">
            <a:avLst/>
          </a:prstGeom>
          <a:noFill/>
          <a:ln w="9525">
            <a:noFill/>
            <a:round/>
            <a:headEnd/>
            <a:tailEnd/>
          </a:ln>
          <a:effectLst/>
        </p:spPr>
        <p:txBody>
          <a:bodyPr wrap="non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itchFamily="49" charset="0"/>
                <a:ea typeface="msgothic" charset="0"/>
                <a:cs typeface="msgothic" charset="0"/>
              </a:rPr>
              <a:t>libvector.so</a:t>
            </a:r>
            <a:endParaRPr lang="en-GB" sz="1800" b="1" dirty="0">
              <a:latin typeface="Courier New" pitchFamily="49" charset="0"/>
              <a:ea typeface="msgothic" charset="0"/>
              <a:cs typeface="msgothic" charset="0"/>
            </a:endParaRPr>
          </a:p>
        </p:txBody>
      </p:sp>
      <p:sp>
        <p:nvSpPr>
          <p:cNvPr id="29711" name="Rectangle 15"/>
          <p:cNvSpPr>
            <a:spLocks noChangeArrowheads="1"/>
          </p:cNvSpPr>
          <p:nvPr/>
        </p:nvSpPr>
        <p:spPr bwMode="auto">
          <a:xfrm>
            <a:off x="1828800" y="3810000"/>
            <a:ext cx="2971800" cy="360909"/>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ea typeface="msgothic" charset="0"/>
                <a:cs typeface="msgothic" charset="0"/>
              </a:rPr>
              <a:t>Loader (</a:t>
            </a:r>
            <a:r>
              <a:rPr lang="en-GB" sz="1800" b="1" dirty="0" err="1">
                <a:latin typeface="Calibri" pitchFamily="34" charset="0"/>
                <a:ea typeface="msgothic" charset="0"/>
                <a:cs typeface="msgothic" charset="0"/>
              </a:rPr>
              <a:t>ld</a:t>
            </a:r>
            <a:r>
              <a:rPr lang="en-GB" sz="1800" b="1" dirty="0">
                <a:latin typeface="Calibri" pitchFamily="34" charset="0"/>
                <a:ea typeface="msgothic" charset="0"/>
                <a:cs typeface="msgothic" charset="0"/>
              </a:rPr>
              <a:t>)</a:t>
            </a:r>
          </a:p>
        </p:txBody>
      </p:sp>
      <p:sp>
        <p:nvSpPr>
          <p:cNvPr id="29718" name="Line 22"/>
          <p:cNvSpPr>
            <a:spLocks noChangeShapeType="1"/>
          </p:cNvSpPr>
          <p:nvPr/>
        </p:nvSpPr>
        <p:spPr bwMode="auto">
          <a:xfrm>
            <a:off x="1295400" y="3302694"/>
            <a:ext cx="1219200" cy="457200"/>
          </a:xfrm>
          <a:prstGeom prst="line">
            <a:avLst/>
          </a:prstGeom>
          <a:noFill/>
          <a:ln w="28440">
            <a:solidFill>
              <a:srgbClr val="000066"/>
            </a:solidFill>
            <a:miter lim="800000"/>
            <a:headEnd/>
            <a:tailEnd type="triangle" w="med" len="med"/>
          </a:ln>
          <a:effectLst/>
        </p:spPr>
        <p:txBody>
          <a:bodyPr/>
          <a:lstStyle/>
          <a:p>
            <a:endParaRPr lang="en-US"/>
          </a:p>
        </p:txBody>
      </p:sp>
      <p:sp>
        <p:nvSpPr>
          <p:cNvPr id="29719" name="Text Box 23"/>
          <p:cNvSpPr txBox="1">
            <a:spLocks noChangeArrowheads="1"/>
          </p:cNvSpPr>
          <p:nvPr/>
        </p:nvSpPr>
        <p:spPr bwMode="auto">
          <a:xfrm>
            <a:off x="3962400" y="3276600"/>
            <a:ext cx="4501851" cy="561117"/>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rgbClr val="C00000"/>
                </a:solidFill>
                <a:latin typeface="Courier New" pitchFamily="49" charset="0"/>
                <a:ea typeface="msgothic" charset="0"/>
                <a:cs typeface="msgothic" charset="0"/>
              </a:rPr>
              <a:t>unix</a:t>
            </a:r>
            <a:r>
              <a:rPr lang="en-GB" sz="1600" b="1" dirty="0">
                <a:solidFill>
                  <a:srgbClr val="C00000"/>
                </a:solidFill>
                <a:latin typeface="Courier New" pitchFamily="49" charset="0"/>
                <a:ea typeface="msgothic" charset="0"/>
                <a:cs typeface="msgothic" charset="0"/>
              </a:rPr>
              <a:t>&gt; </a:t>
            </a:r>
            <a:r>
              <a:rPr lang="en-GB" sz="1600" dirty="0" err="1">
                <a:solidFill>
                  <a:srgbClr val="990000"/>
                </a:solidFill>
                <a:latin typeface="Courier New" pitchFamily="49" charset="0"/>
                <a:ea typeface="msgothic" charset="0"/>
                <a:cs typeface="msgothic" charset="0"/>
              </a:rPr>
              <a:t>gcc</a:t>
            </a:r>
            <a:r>
              <a:rPr lang="en-GB" sz="1600" dirty="0">
                <a:solidFill>
                  <a:srgbClr val="990000"/>
                </a:solidFill>
                <a:latin typeface="Courier New" pitchFamily="49" charset="0"/>
                <a:ea typeface="msgothic" charset="0"/>
                <a:cs typeface="msgothic" charset="0"/>
              </a:rPr>
              <a:t> -shared -o </a:t>
            </a:r>
            <a:r>
              <a:rPr lang="en-GB" sz="1600" dirty="0" err="1">
                <a:solidFill>
                  <a:srgbClr val="990000"/>
                </a:solidFill>
                <a:latin typeface="Courier New" pitchFamily="49" charset="0"/>
                <a:ea typeface="msgothic" charset="0"/>
                <a:cs typeface="msgothic" charset="0"/>
              </a:rPr>
              <a:t>libvector.so</a:t>
            </a:r>
            <a:r>
              <a:rPr lang="en-GB" sz="1600" dirty="0">
                <a:solidFill>
                  <a:srgbClr val="990000"/>
                </a:solidFill>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ourier New" pitchFamily="49" charset="0"/>
                <a:ea typeface="msgothic" charset="0"/>
                <a:cs typeface="msgothic" charset="0"/>
              </a:rPr>
              <a:t>     </a:t>
            </a:r>
            <a:r>
              <a:rPr lang="en-GB" sz="1600" dirty="0" err="1">
                <a:solidFill>
                  <a:srgbClr val="990000"/>
                </a:solidFill>
                <a:latin typeface="Courier New" pitchFamily="49" charset="0"/>
                <a:ea typeface="msgothic" charset="0"/>
                <a:cs typeface="msgothic" charset="0"/>
              </a:rPr>
              <a:t>addvec.o</a:t>
            </a:r>
            <a:r>
              <a:rPr lang="en-GB" sz="1600" dirty="0">
                <a:solidFill>
                  <a:srgbClr val="990000"/>
                </a:solidFill>
                <a:latin typeface="Courier New" pitchFamily="49" charset="0"/>
                <a:ea typeface="msgothic" charset="0"/>
                <a:cs typeface="msgothic" charset="0"/>
              </a:rPr>
              <a:t> </a:t>
            </a:r>
            <a:r>
              <a:rPr lang="en-GB" sz="1600" dirty="0" err="1">
                <a:solidFill>
                  <a:srgbClr val="990000"/>
                </a:solidFill>
                <a:latin typeface="Courier New" pitchFamily="49" charset="0"/>
                <a:ea typeface="msgothic" charset="0"/>
                <a:cs typeface="msgothic" charset="0"/>
              </a:rPr>
              <a:t>multvec.o</a:t>
            </a:r>
            <a:endParaRPr lang="en-GB" sz="1600" dirty="0">
              <a:solidFill>
                <a:srgbClr val="990000"/>
              </a:solidFill>
              <a:latin typeface="Courier New" pitchFamily="49" charset="0"/>
              <a:ea typeface="msgothic" charset="0"/>
              <a:cs typeface="msgothic" charset="0"/>
            </a:endParaRPr>
          </a:p>
        </p:txBody>
      </p:sp>
      <p:sp>
        <p:nvSpPr>
          <p:cNvPr id="29720" name="Line 24"/>
          <p:cNvSpPr>
            <a:spLocks noChangeShapeType="1"/>
          </p:cNvSpPr>
          <p:nvPr/>
        </p:nvSpPr>
        <p:spPr bwMode="auto">
          <a:xfrm>
            <a:off x="2971800" y="4279006"/>
            <a:ext cx="1588" cy="457200"/>
          </a:xfrm>
          <a:prstGeom prst="line">
            <a:avLst/>
          </a:prstGeom>
          <a:noFill/>
          <a:ln w="28440">
            <a:solidFill>
              <a:srgbClr val="000066"/>
            </a:solidFill>
            <a:miter lim="800000"/>
            <a:headEnd/>
            <a:tailEnd type="triangle" w="med" len="med"/>
          </a:ln>
          <a:effectLst/>
        </p:spPr>
        <p:txBody>
          <a:bodyPr/>
          <a:lstStyle/>
          <a:p>
            <a:endParaRPr lang="en-US"/>
          </a:p>
        </p:txBody>
      </p:sp>
      <p:sp>
        <p:nvSpPr>
          <p:cNvPr id="29722" name="Text Box 26"/>
          <p:cNvSpPr txBox="1">
            <a:spLocks noChangeArrowheads="1"/>
          </p:cNvSpPr>
          <p:nvPr/>
        </p:nvSpPr>
        <p:spPr bwMode="auto">
          <a:xfrm>
            <a:off x="4343400" y="4648200"/>
            <a:ext cx="2971800" cy="3659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rgbClr val="C00000"/>
                </a:solidFill>
                <a:latin typeface="Calibri" pitchFamily="34" charset="0"/>
                <a:ea typeface="msgothic" charset="0"/>
                <a:cs typeface="msgothic" charset="0"/>
              </a:rPr>
              <a:t>Dynamic v</a:t>
            </a:r>
            <a:r>
              <a:rPr lang="en-GB" sz="1800" b="1" i="1" dirty="0">
                <a:solidFill>
                  <a:srgbClr val="C00000"/>
                </a:solidFill>
                <a:latin typeface="Calibri" pitchFamily="34" charset="0"/>
                <a:ea typeface="msgothic" charset="0"/>
                <a:cs typeface="msgothic" charset="0"/>
              </a:rPr>
              <a:t>ector library</a:t>
            </a:r>
          </a:p>
        </p:txBody>
      </p:sp>
      <p:sp>
        <p:nvSpPr>
          <p:cNvPr id="2" name="Rectangle 1"/>
          <p:cNvSpPr/>
          <p:nvPr/>
        </p:nvSpPr>
        <p:spPr>
          <a:xfrm>
            <a:off x="3200400" y="1905000"/>
            <a:ext cx="5867400" cy="352725"/>
          </a:xfrm>
          <a:prstGeom prst="rect">
            <a:avLst/>
          </a:prstGeom>
        </p:spPr>
        <p:txBody>
          <a:bodyPr wrap="square">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err="1">
                <a:solidFill>
                  <a:srgbClr val="C00000"/>
                </a:solidFill>
                <a:latin typeface="Courier New" pitchFamily="49" charset="0"/>
                <a:ea typeface="msgothic" charset="0"/>
                <a:cs typeface="msgothic" charset="0"/>
              </a:rPr>
              <a:t>unix</a:t>
            </a:r>
            <a:r>
              <a:rPr lang="en-GB" sz="1800" dirty="0">
                <a:solidFill>
                  <a:srgbClr val="C00000"/>
                </a:solidFill>
                <a:latin typeface="Courier New" pitchFamily="49" charset="0"/>
                <a:ea typeface="msgothic" charset="0"/>
                <a:cs typeface="msgothic" charset="0"/>
              </a:rPr>
              <a:t>&gt; </a:t>
            </a:r>
            <a:r>
              <a:rPr lang="en-GB" sz="1800" dirty="0" err="1">
                <a:solidFill>
                  <a:srgbClr val="C00000"/>
                </a:solidFill>
                <a:latin typeface="Courier New" pitchFamily="49" charset="0"/>
                <a:ea typeface="msgothic" charset="0"/>
                <a:cs typeface="msgothic" charset="0"/>
              </a:rPr>
              <a:t>gcc</a:t>
            </a:r>
            <a:r>
              <a:rPr lang="en-GB" sz="1800" dirty="0">
                <a:solidFill>
                  <a:srgbClr val="C00000"/>
                </a:solidFill>
                <a:latin typeface="Courier New" pitchFamily="49" charset="0"/>
                <a:ea typeface="msgothic" charset="0"/>
                <a:cs typeface="msgothic" charset="0"/>
              </a:rPr>
              <a:t> </a:t>
            </a:r>
            <a:r>
              <a:rPr lang="mr-IN" sz="1800" dirty="0">
                <a:solidFill>
                  <a:srgbClr val="C00000"/>
                </a:solidFill>
                <a:latin typeface="Courier New" pitchFamily="49" charset="0"/>
                <a:ea typeface="msgothic" charset="0"/>
                <a:cs typeface="msgothic" charset="0"/>
              </a:rPr>
              <a:t>–</a:t>
            </a:r>
            <a:r>
              <a:rPr lang="en-GB" sz="1800" dirty="0" err="1">
                <a:solidFill>
                  <a:srgbClr val="C00000"/>
                </a:solidFill>
                <a:latin typeface="Courier New" pitchFamily="49" charset="0"/>
                <a:ea typeface="msgothic" charset="0"/>
                <a:cs typeface="msgothic" charset="0"/>
              </a:rPr>
              <a:t>Og</a:t>
            </a:r>
            <a:r>
              <a:rPr lang="en-GB" sz="1800" dirty="0">
                <a:solidFill>
                  <a:srgbClr val="C00000"/>
                </a:solidFill>
                <a:latin typeface="Courier New" pitchFamily="49" charset="0"/>
                <a:ea typeface="msgothic" charset="0"/>
                <a:cs typeface="msgothic" charset="0"/>
              </a:rPr>
              <a:t> </a:t>
            </a:r>
            <a:r>
              <a:rPr lang="mr-IN" sz="1800" dirty="0">
                <a:solidFill>
                  <a:srgbClr val="C00000"/>
                </a:solidFill>
                <a:latin typeface="Courier New" pitchFamily="49" charset="0"/>
                <a:ea typeface="msgothic" charset="0"/>
                <a:cs typeface="msgothic" charset="0"/>
              </a:rPr>
              <a:t>–</a:t>
            </a:r>
            <a:r>
              <a:rPr lang="en-GB" sz="1800" dirty="0">
                <a:solidFill>
                  <a:srgbClr val="C00000"/>
                </a:solidFill>
                <a:latin typeface="Courier New" pitchFamily="49" charset="0"/>
                <a:ea typeface="msgothic" charset="0"/>
                <a:cs typeface="msgothic" charset="0"/>
              </a:rPr>
              <a:t>c </a:t>
            </a:r>
            <a:r>
              <a:rPr lang="en-GB" sz="1800" dirty="0" err="1">
                <a:solidFill>
                  <a:srgbClr val="C00000"/>
                </a:solidFill>
                <a:latin typeface="Courier New" pitchFamily="49" charset="0"/>
                <a:ea typeface="msgothic" charset="0"/>
                <a:cs typeface="msgothic" charset="0"/>
              </a:rPr>
              <a:t>addvec.c</a:t>
            </a:r>
            <a:r>
              <a:rPr lang="en-GB" sz="1800" dirty="0">
                <a:solidFill>
                  <a:srgbClr val="C00000"/>
                </a:solidFill>
                <a:latin typeface="Courier New" pitchFamily="49" charset="0"/>
                <a:ea typeface="msgothic" charset="0"/>
                <a:cs typeface="msgothic" charset="0"/>
              </a:rPr>
              <a:t> </a:t>
            </a:r>
            <a:r>
              <a:rPr lang="en-GB" sz="1800" dirty="0" err="1">
                <a:solidFill>
                  <a:srgbClr val="C00000"/>
                </a:solidFill>
                <a:latin typeface="Courier New" pitchFamily="49" charset="0"/>
                <a:ea typeface="msgothic" charset="0"/>
                <a:cs typeface="msgothic" charset="0"/>
              </a:rPr>
              <a:t>multvec.c</a:t>
            </a:r>
            <a:r>
              <a:rPr lang="en-GB" sz="1800" dirty="0">
                <a:solidFill>
                  <a:srgbClr val="C00000"/>
                </a:solidFill>
                <a:latin typeface="Courier New" pitchFamily="49" charset="0"/>
                <a:ea typeface="msgothic" charset="0"/>
                <a:cs typeface="msgothic" charset="0"/>
              </a:rPr>
              <a:t> -</a:t>
            </a:r>
            <a:r>
              <a:rPr lang="en-GB" sz="1800" dirty="0" err="1">
                <a:solidFill>
                  <a:srgbClr val="C00000"/>
                </a:solidFill>
                <a:latin typeface="Courier New" pitchFamily="49" charset="0"/>
                <a:ea typeface="msgothic" charset="0"/>
                <a:cs typeface="msgothic" charset="0"/>
              </a:rPr>
              <a:t>fpic</a:t>
            </a:r>
            <a:endParaRPr lang="en-GB" sz="1800" dirty="0">
              <a:solidFill>
                <a:srgbClr val="C00000"/>
              </a:solidFill>
              <a:latin typeface="Courier New" pitchFamily="49" charset="0"/>
              <a:ea typeface="msgothic" charset="0"/>
              <a:cs typeface="msgothic" charset="0"/>
            </a:endParaRPr>
          </a:p>
        </p:txBody>
      </p:sp>
    </p:spTree>
    <p:extLst>
      <p:ext uri="{BB962C8B-B14F-4D97-AF65-F5344CB8AC3E}">
        <p14:creationId xmlns:p14="http://schemas.microsoft.com/office/powerpoint/2010/main" val="1657017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350838" y="285750"/>
            <a:ext cx="8716962" cy="78105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Dynamic Linking at Load-time</a:t>
            </a:r>
          </a:p>
        </p:txBody>
      </p:sp>
      <p:sp>
        <p:nvSpPr>
          <p:cNvPr id="36866" name="Line 2"/>
          <p:cNvSpPr>
            <a:spLocks noChangeShapeType="1"/>
          </p:cNvSpPr>
          <p:nvPr/>
        </p:nvSpPr>
        <p:spPr bwMode="auto">
          <a:xfrm>
            <a:off x="2620963" y="1247500"/>
            <a:ext cx="1587" cy="381000"/>
          </a:xfrm>
          <a:prstGeom prst="line">
            <a:avLst/>
          </a:prstGeom>
          <a:noFill/>
          <a:ln w="3240">
            <a:solidFill>
              <a:srgbClr val="000066"/>
            </a:solidFill>
            <a:miter lim="800000"/>
            <a:headEnd/>
            <a:tailEnd type="triangle" w="med" len="med"/>
          </a:ln>
          <a:effectLst/>
        </p:spPr>
        <p:txBody>
          <a:bodyPr/>
          <a:lstStyle/>
          <a:p>
            <a:endParaRPr lang="en-US"/>
          </a:p>
        </p:txBody>
      </p:sp>
      <p:sp>
        <p:nvSpPr>
          <p:cNvPr id="36867" name="Rectangle 3"/>
          <p:cNvSpPr>
            <a:spLocks noChangeArrowheads="1"/>
          </p:cNvSpPr>
          <p:nvPr/>
        </p:nvSpPr>
        <p:spPr bwMode="auto">
          <a:xfrm>
            <a:off x="2454275" y="1657075"/>
            <a:ext cx="1676400" cy="574675"/>
          </a:xfrm>
          <a:prstGeom prst="rect">
            <a:avLst/>
          </a:prstGeom>
          <a:solidFill>
            <a:schemeClr val="accent2">
              <a:lumMod val="20000"/>
              <a:lumOff val="80000"/>
            </a:schemeClr>
          </a:solidFill>
          <a:ln w="32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Translators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a:t>
            </a:r>
            <a:r>
              <a:rPr lang="en-GB" sz="1600" b="1" err="1">
                <a:latin typeface="Courier New" pitchFamily="49" charset="0"/>
                <a:ea typeface="msgothic" charset="0"/>
                <a:cs typeface="msgothic" charset="0"/>
              </a:rPr>
              <a:t>cpp</a:t>
            </a:r>
            <a:r>
              <a:rPr lang="en-GB" sz="1600" b="1">
                <a:latin typeface="Calibri" pitchFamily="34" charset="0"/>
                <a:ea typeface="msgothic" charset="0"/>
                <a:cs typeface="msgothic" charset="0"/>
              </a:rPr>
              <a:t>, </a:t>
            </a:r>
            <a:r>
              <a:rPr lang="en-GB" sz="1600" b="1">
                <a:latin typeface="Courier New" pitchFamily="49" charset="0"/>
                <a:ea typeface="msgothic" charset="0"/>
                <a:cs typeface="msgothic" charset="0"/>
              </a:rPr>
              <a:t>cc1</a:t>
            </a:r>
            <a:r>
              <a:rPr lang="en-GB" sz="1600" b="1">
                <a:latin typeface="Calibri" pitchFamily="34" charset="0"/>
                <a:ea typeface="msgothic" charset="0"/>
                <a:cs typeface="msgothic" charset="0"/>
              </a:rPr>
              <a:t>, </a:t>
            </a:r>
            <a:r>
              <a:rPr lang="en-GB" sz="1600" b="1">
                <a:latin typeface="Courier New" pitchFamily="49" charset="0"/>
                <a:ea typeface="msgothic" charset="0"/>
                <a:cs typeface="msgothic" charset="0"/>
              </a:rPr>
              <a:t>as</a:t>
            </a:r>
            <a:r>
              <a:rPr lang="en-GB" sz="1600" b="1">
                <a:latin typeface="Calibri" pitchFamily="34" charset="0"/>
                <a:ea typeface="msgothic" charset="0"/>
                <a:cs typeface="msgothic" charset="0"/>
              </a:rPr>
              <a:t>)</a:t>
            </a:r>
          </a:p>
        </p:txBody>
      </p:sp>
      <p:sp>
        <p:nvSpPr>
          <p:cNvPr id="36868" name="Text Box 4"/>
          <p:cNvSpPr txBox="1">
            <a:spLocks noChangeArrowheads="1"/>
          </p:cNvSpPr>
          <p:nvPr/>
        </p:nvSpPr>
        <p:spPr bwMode="auto">
          <a:xfrm>
            <a:off x="2081213" y="1010963"/>
            <a:ext cx="1045777" cy="329643"/>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main2.c</a:t>
            </a:r>
          </a:p>
        </p:txBody>
      </p:sp>
      <p:sp>
        <p:nvSpPr>
          <p:cNvPr id="36869" name="Text Box 5"/>
          <p:cNvSpPr txBox="1">
            <a:spLocks noChangeArrowheads="1"/>
          </p:cNvSpPr>
          <p:nvPr/>
        </p:nvSpPr>
        <p:spPr bwMode="auto">
          <a:xfrm>
            <a:off x="2757488" y="2568300"/>
            <a:ext cx="1045777" cy="329643"/>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main2.o</a:t>
            </a:r>
          </a:p>
        </p:txBody>
      </p:sp>
      <p:sp>
        <p:nvSpPr>
          <p:cNvPr id="36870" name="Line 6"/>
          <p:cNvSpPr>
            <a:spLocks noChangeShapeType="1"/>
          </p:cNvSpPr>
          <p:nvPr/>
        </p:nvSpPr>
        <p:spPr bwMode="auto">
          <a:xfrm>
            <a:off x="3292475" y="2238100"/>
            <a:ext cx="1588" cy="381000"/>
          </a:xfrm>
          <a:prstGeom prst="line">
            <a:avLst/>
          </a:prstGeom>
          <a:noFill/>
          <a:ln w="3240">
            <a:solidFill>
              <a:srgbClr val="000066"/>
            </a:solidFill>
            <a:miter lim="800000"/>
            <a:headEnd/>
            <a:tailEnd type="triangle" w="med" len="med"/>
          </a:ln>
          <a:effectLst/>
        </p:spPr>
        <p:txBody>
          <a:bodyPr/>
          <a:lstStyle/>
          <a:p>
            <a:endParaRPr lang="en-US"/>
          </a:p>
        </p:txBody>
      </p:sp>
      <p:sp>
        <p:nvSpPr>
          <p:cNvPr id="36871" name="Text Box 7"/>
          <p:cNvSpPr txBox="1">
            <a:spLocks noChangeArrowheads="1"/>
          </p:cNvSpPr>
          <p:nvPr/>
        </p:nvSpPr>
        <p:spPr bwMode="auto">
          <a:xfrm>
            <a:off x="4359275" y="1949175"/>
            <a:ext cx="1662934" cy="561117"/>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libc.so</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libvector.so</a:t>
            </a:r>
          </a:p>
        </p:txBody>
      </p:sp>
      <p:sp>
        <p:nvSpPr>
          <p:cNvPr id="36872" name="Rectangle 8"/>
          <p:cNvSpPr>
            <a:spLocks noChangeArrowheads="1"/>
          </p:cNvSpPr>
          <p:nvPr/>
        </p:nvSpPr>
        <p:spPr bwMode="auto">
          <a:xfrm>
            <a:off x="2454275" y="3225525"/>
            <a:ext cx="3028950" cy="341313"/>
          </a:xfrm>
          <a:prstGeom prst="rect">
            <a:avLst/>
          </a:prstGeom>
          <a:solidFill>
            <a:schemeClr val="accent2">
              <a:lumMod val="20000"/>
              <a:lumOff val="80000"/>
            </a:schemeClr>
          </a:solidFill>
          <a:ln w="32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Linker (</a:t>
            </a:r>
            <a:r>
              <a:rPr lang="en-GB" sz="1600" b="1">
                <a:latin typeface="Courier New" pitchFamily="49" charset="0"/>
                <a:ea typeface="msgothic" charset="0"/>
                <a:cs typeface="msgothic" charset="0"/>
              </a:rPr>
              <a:t>ld</a:t>
            </a:r>
            <a:r>
              <a:rPr lang="en-GB" sz="1600" b="1">
                <a:latin typeface="Calibri" pitchFamily="34" charset="0"/>
                <a:ea typeface="msgothic" charset="0"/>
                <a:cs typeface="msgothic" charset="0"/>
              </a:rPr>
              <a:t>)</a:t>
            </a:r>
          </a:p>
        </p:txBody>
      </p:sp>
      <p:sp>
        <p:nvSpPr>
          <p:cNvPr id="36873" name="Text Box 9"/>
          <p:cNvSpPr txBox="1">
            <a:spLocks noChangeArrowheads="1"/>
          </p:cNvSpPr>
          <p:nvPr/>
        </p:nvSpPr>
        <p:spPr bwMode="auto">
          <a:xfrm>
            <a:off x="2795691" y="3974825"/>
            <a:ext cx="920542" cy="328424"/>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prog2l</a:t>
            </a:r>
          </a:p>
        </p:txBody>
      </p:sp>
      <p:sp>
        <p:nvSpPr>
          <p:cNvPr id="36874" name="Line 10"/>
          <p:cNvSpPr>
            <a:spLocks noChangeShapeType="1"/>
          </p:cNvSpPr>
          <p:nvPr/>
        </p:nvSpPr>
        <p:spPr bwMode="auto">
          <a:xfrm>
            <a:off x="3292475" y="3609700"/>
            <a:ext cx="1588" cy="381000"/>
          </a:xfrm>
          <a:prstGeom prst="line">
            <a:avLst/>
          </a:prstGeom>
          <a:noFill/>
          <a:ln w="3240">
            <a:solidFill>
              <a:srgbClr val="000066"/>
            </a:solidFill>
            <a:miter lim="800000"/>
            <a:headEnd/>
            <a:tailEnd type="triangle" w="med" len="med"/>
          </a:ln>
          <a:effectLst/>
        </p:spPr>
        <p:txBody>
          <a:bodyPr/>
          <a:lstStyle/>
          <a:p>
            <a:endParaRPr lang="en-US"/>
          </a:p>
        </p:txBody>
      </p:sp>
      <p:sp>
        <p:nvSpPr>
          <p:cNvPr id="36875" name="Line 11"/>
          <p:cNvSpPr>
            <a:spLocks noChangeShapeType="1"/>
          </p:cNvSpPr>
          <p:nvPr/>
        </p:nvSpPr>
        <p:spPr bwMode="auto">
          <a:xfrm>
            <a:off x="3292475" y="4295500"/>
            <a:ext cx="1588" cy="457200"/>
          </a:xfrm>
          <a:prstGeom prst="line">
            <a:avLst/>
          </a:prstGeom>
          <a:noFill/>
          <a:ln w="3240">
            <a:solidFill>
              <a:srgbClr val="000066"/>
            </a:solidFill>
            <a:miter lim="800000"/>
            <a:headEnd/>
            <a:tailEnd type="triangle" w="med" len="med"/>
          </a:ln>
          <a:effectLst/>
        </p:spPr>
        <p:txBody>
          <a:bodyPr/>
          <a:lstStyle/>
          <a:p>
            <a:endParaRPr lang="en-US"/>
          </a:p>
        </p:txBody>
      </p:sp>
      <p:sp>
        <p:nvSpPr>
          <p:cNvPr id="36876" name="Rectangle 12"/>
          <p:cNvSpPr>
            <a:spLocks noChangeArrowheads="1"/>
          </p:cNvSpPr>
          <p:nvPr/>
        </p:nvSpPr>
        <p:spPr bwMode="auto">
          <a:xfrm>
            <a:off x="2454275" y="6124300"/>
            <a:ext cx="3200400" cy="341313"/>
          </a:xfrm>
          <a:prstGeom prst="rect">
            <a:avLst/>
          </a:prstGeom>
          <a:solidFill>
            <a:schemeClr val="accent2">
              <a:lumMod val="20000"/>
              <a:lumOff val="80000"/>
            </a:schemeClr>
          </a:solidFill>
          <a:ln w="32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Dynamic linker (</a:t>
            </a:r>
            <a:r>
              <a:rPr lang="en-GB" sz="1600" b="1">
                <a:latin typeface="Courier New" pitchFamily="49" charset="0"/>
                <a:ea typeface="msgothic" charset="0"/>
                <a:cs typeface="msgothic" charset="0"/>
              </a:rPr>
              <a:t>ld-linux.so</a:t>
            </a:r>
            <a:r>
              <a:rPr lang="en-GB" sz="1600" b="1">
                <a:latin typeface="Calibri" pitchFamily="34" charset="0"/>
                <a:ea typeface="msgothic" charset="0"/>
                <a:cs typeface="msgothic" charset="0"/>
              </a:rPr>
              <a:t>)</a:t>
            </a:r>
          </a:p>
        </p:txBody>
      </p:sp>
      <p:sp>
        <p:nvSpPr>
          <p:cNvPr id="36877" name="Line 13"/>
          <p:cNvSpPr>
            <a:spLocks noChangeShapeType="1"/>
          </p:cNvSpPr>
          <p:nvPr/>
        </p:nvSpPr>
        <p:spPr bwMode="auto">
          <a:xfrm>
            <a:off x="3292475" y="5133700"/>
            <a:ext cx="1588" cy="990600"/>
          </a:xfrm>
          <a:prstGeom prst="line">
            <a:avLst/>
          </a:prstGeom>
          <a:noFill/>
          <a:ln w="3240">
            <a:solidFill>
              <a:srgbClr val="000066"/>
            </a:solidFill>
            <a:miter lim="800000"/>
            <a:headEnd/>
            <a:tailEnd type="triangle" w="med" len="med"/>
          </a:ln>
          <a:effectLst/>
        </p:spPr>
        <p:txBody>
          <a:bodyPr/>
          <a:lstStyle/>
          <a:p>
            <a:endParaRPr lang="en-US"/>
          </a:p>
        </p:txBody>
      </p:sp>
      <p:sp>
        <p:nvSpPr>
          <p:cNvPr id="36878" name="Line 14"/>
          <p:cNvSpPr>
            <a:spLocks noChangeShapeType="1"/>
          </p:cNvSpPr>
          <p:nvPr/>
        </p:nvSpPr>
        <p:spPr bwMode="auto">
          <a:xfrm>
            <a:off x="3292475" y="2847700"/>
            <a:ext cx="1588" cy="381000"/>
          </a:xfrm>
          <a:prstGeom prst="line">
            <a:avLst/>
          </a:prstGeom>
          <a:noFill/>
          <a:ln w="3240">
            <a:solidFill>
              <a:srgbClr val="000066"/>
            </a:solidFill>
            <a:miter lim="800000"/>
            <a:headEnd/>
            <a:tailEnd type="triangle" w="med" len="med"/>
          </a:ln>
          <a:effectLst/>
        </p:spPr>
        <p:txBody>
          <a:bodyPr/>
          <a:lstStyle/>
          <a:p>
            <a:endParaRPr lang="en-US"/>
          </a:p>
        </p:txBody>
      </p:sp>
      <p:sp>
        <p:nvSpPr>
          <p:cNvPr id="36879" name="Text Box 15"/>
          <p:cNvSpPr txBox="1">
            <a:spLocks noChangeArrowheads="1"/>
          </p:cNvSpPr>
          <p:nvPr/>
        </p:nvSpPr>
        <p:spPr bwMode="auto">
          <a:xfrm>
            <a:off x="5254625" y="2542900"/>
            <a:ext cx="2609850" cy="577082"/>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chemeClr val="tx1">
                    <a:lumMod val="50000"/>
                    <a:lumOff val="50000"/>
                  </a:schemeClr>
                </a:solidFill>
                <a:latin typeface="Calibri" pitchFamily="34" charset="0"/>
                <a:ea typeface="msgothic" charset="0"/>
                <a:cs typeface="msgothic" charset="0"/>
              </a:rPr>
              <a:t>Relocation and symbol  table info</a:t>
            </a:r>
          </a:p>
        </p:txBody>
      </p:sp>
      <p:sp>
        <p:nvSpPr>
          <p:cNvPr id="36880" name="Line 16"/>
          <p:cNvSpPr>
            <a:spLocks noChangeShapeType="1"/>
          </p:cNvSpPr>
          <p:nvPr/>
        </p:nvSpPr>
        <p:spPr bwMode="auto">
          <a:xfrm>
            <a:off x="5180013" y="2542900"/>
            <a:ext cx="1587" cy="685800"/>
          </a:xfrm>
          <a:prstGeom prst="line">
            <a:avLst/>
          </a:prstGeom>
          <a:noFill/>
          <a:ln w="3240">
            <a:solidFill>
              <a:srgbClr val="000066"/>
            </a:solidFill>
            <a:miter lim="800000"/>
            <a:headEnd/>
            <a:tailEnd type="triangle" w="med" len="med"/>
          </a:ln>
          <a:effectLst/>
        </p:spPr>
        <p:txBody>
          <a:bodyPr/>
          <a:lstStyle/>
          <a:p>
            <a:endParaRPr lang="en-US"/>
          </a:p>
        </p:txBody>
      </p:sp>
      <p:sp>
        <p:nvSpPr>
          <p:cNvPr id="36881" name="Text Box 17"/>
          <p:cNvSpPr txBox="1">
            <a:spLocks noChangeArrowheads="1"/>
          </p:cNvSpPr>
          <p:nvPr/>
        </p:nvSpPr>
        <p:spPr bwMode="auto">
          <a:xfrm>
            <a:off x="4352925" y="4844775"/>
            <a:ext cx="1662934" cy="561117"/>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libc.so</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libvector.so</a:t>
            </a:r>
          </a:p>
        </p:txBody>
      </p:sp>
      <p:sp>
        <p:nvSpPr>
          <p:cNvPr id="36882" name="Text Box 18"/>
          <p:cNvSpPr txBox="1">
            <a:spLocks noChangeArrowheads="1"/>
          </p:cNvSpPr>
          <p:nvPr/>
        </p:nvSpPr>
        <p:spPr bwMode="auto">
          <a:xfrm>
            <a:off x="5254625" y="5559150"/>
            <a:ext cx="177165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chemeClr val="tx1">
                    <a:lumMod val="50000"/>
                    <a:lumOff val="50000"/>
                  </a:schemeClr>
                </a:solidFill>
                <a:latin typeface="Calibri" pitchFamily="34" charset="0"/>
                <a:ea typeface="msgothic" charset="0"/>
                <a:cs typeface="msgothic" charset="0"/>
              </a:rPr>
              <a:t>Code and data</a:t>
            </a:r>
          </a:p>
        </p:txBody>
      </p:sp>
      <p:sp>
        <p:nvSpPr>
          <p:cNvPr id="36883" name="Line 19"/>
          <p:cNvSpPr>
            <a:spLocks noChangeShapeType="1"/>
          </p:cNvSpPr>
          <p:nvPr/>
        </p:nvSpPr>
        <p:spPr bwMode="auto">
          <a:xfrm>
            <a:off x="5173663" y="5438500"/>
            <a:ext cx="1587" cy="685800"/>
          </a:xfrm>
          <a:prstGeom prst="line">
            <a:avLst/>
          </a:prstGeom>
          <a:noFill/>
          <a:ln w="3240">
            <a:solidFill>
              <a:srgbClr val="000066"/>
            </a:solidFill>
            <a:miter lim="800000"/>
            <a:headEnd/>
            <a:tailEnd type="triangle" w="med" len="med"/>
          </a:ln>
          <a:effectLst/>
        </p:spPr>
        <p:txBody>
          <a:bodyPr/>
          <a:lstStyle/>
          <a:p>
            <a:endParaRPr lang="en-US"/>
          </a:p>
        </p:txBody>
      </p:sp>
      <p:sp>
        <p:nvSpPr>
          <p:cNvPr id="36884" name="Text Box 20"/>
          <p:cNvSpPr txBox="1">
            <a:spLocks noChangeArrowheads="1"/>
          </p:cNvSpPr>
          <p:nvPr/>
        </p:nvSpPr>
        <p:spPr bwMode="auto">
          <a:xfrm>
            <a:off x="-228600" y="3873224"/>
            <a:ext cx="2514600" cy="818367"/>
          </a:xfrm>
          <a:prstGeom prst="rect">
            <a:avLst/>
          </a:prstGeom>
          <a:noFill/>
          <a:ln w="9525">
            <a:noFill/>
            <a:round/>
            <a:headEnd/>
            <a:tailE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990000"/>
                </a:solidFill>
                <a:latin typeface="Calibri" pitchFamily="34" charset="0"/>
                <a:ea typeface="msgothic" charset="0"/>
                <a:cs typeface="msgothic" charset="0"/>
              </a:rPr>
              <a:t>Partially linked </a:t>
            </a: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990000"/>
                </a:solidFill>
                <a:latin typeface="Calibri" pitchFamily="34" charset="0"/>
                <a:ea typeface="msgothic" charset="0"/>
                <a:cs typeface="msgothic" charset="0"/>
              </a:rPr>
              <a:t>executable object file</a:t>
            </a: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ea typeface="msgothic" charset="0"/>
                <a:cs typeface="msgothic" charset="0"/>
              </a:rPr>
              <a:t>(8488 bytes)</a:t>
            </a:r>
            <a:endParaRPr lang="en-GB" sz="1600" b="1" dirty="0">
              <a:latin typeface="Calibri" pitchFamily="34" charset="0"/>
              <a:ea typeface="msgothic" charset="0"/>
              <a:cs typeface="msgothic" charset="0"/>
            </a:endParaRPr>
          </a:p>
        </p:txBody>
      </p:sp>
      <p:sp>
        <p:nvSpPr>
          <p:cNvPr id="36885" name="Text Box 21"/>
          <p:cNvSpPr txBox="1">
            <a:spLocks noChangeArrowheads="1"/>
          </p:cNvSpPr>
          <p:nvPr/>
        </p:nvSpPr>
        <p:spPr bwMode="auto">
          <a:xfrm>
            <a:off x="914400" y="2451355"/>
            <a:ext cx="1371600" cy="577082"/>
          </a:xfrm>
          <a:prstGeom prst="rect">
            <a:avLst/>
          </a:prstGeom>
          <a:noFill/>
          <a:ln w="9525">
            <a:noFill/>
            <a:round/>
            <a:headEnd/>
            <a:tailE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err="1">
                <a:solidFill>
                  <a:srgbClr val="990000"/>
                </a:solidFill>
                <a:latin typeface="Calibri" pitchFamily="34" charset="0"/>
                <a:ea typeface="msgothic" charset="0"/>
                <a:cs typeface="msgothic" charset="0"/>
              </a:rPr>
              <a:t>Relocatable</a:t>
            </a:r>
            <a:endParaRPr lang="en-GB" sz="1600" b="1" i="1">
              <a:solidFill>
                <a:srgbClr val="990000"/>
              </a:solidFill>
              <a:latin typeface="Calibri" pitchFamily="34" charset="0"/>
              <a:ea typeface="msgothic" charset="0"/>
              <a:cs typeface="msgothic" charset="0"/>
            </a:endParaRP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rgbClr val="990000"/>
                </a:solidFill>
                <a:latin typeface="Calibri" pitchFamily="34" charset="0"/>
                <a:ea typeface="msgothic" charset="0"/>
                <a:cs typeface="msgothic" charset="0"/>
              </a:rPr>
              <a:t>object file</a:t>
            </a:r>
          </a:p>
        </p:txBody>
      </p:sp>
      <p:sp>
        <p:nvSpPr>
          <p:cNvPr id="36886" name="Text Box 22"/>
          <p:cNvSpPr txBox="1">
            <a:spLocks noChangeArrowheads="1"/>
          </p:cNvSpPr>
          <p:nvPr/>
        </p:nvSpPr>
        <p:spPr bwMode="auto">
          <a:xfrm>
            <a:off x="533400" y="5887233"/>
            <a:ext cx="1752600" cy="818367"/>
          </a:xfrm>
          <a:prstGeom prst="rect">
            <a:avLst/>
          </a:prstGeom>
          <a:noFill/>
          <a:ln w="9525">
            <a:noFill/>
            <a:round/>
            <a:headEnd/>
            <a:tailE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rgbClr val="990000"/>
                </a:solidFill>
                <a:latin typeface="Calibri" pitchFamily="34" charset="0"/>
                <a:ea typeface="msgothic" charset="0"/>
                <a:cs typeface="msgothic" charset="0"/>
              </a:rPr>
              <a:t>Fully linked </a:t>
            </a: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rgbClr val="990000"/>
                </a:solidFill>
                <a:latin typeface="Calibri" pitchFamily="34" charset="0"/>
                <a:ea typeface="msgothic" charset="0"/>
                <a:cs typeface="msgothic" charset="0"/>
              </a:rPr>
              <a:t>executable</a:t>
            </a: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rgbClr val="990000"/>
                </a:solidFill>
                <a:latin typeface="Calibri" pitchFamily="34" charset="0"/>
                <a:ea typeface="msgothic" charset="0"/>
                <a:cs typeface="msgothic" charset="0"/>
              </a:rPr>
              <a:t>in memory</a:t>
            </a:r>
          </a:p>
        </p:txBody>
      </p:sp>
      <p:sp>
        <p:nvSpPr>
          <p:cNvPr id="36887" name="Line 23"/>
          <p:cNvSpPr>
            <a:spLocks noChangeShapeType="1"/>
          </p:cNvSpPr>
          <p:nvPr/>
        </p:nvSpPr>
        <p:spPr bwMode="auto">
          <a:xfrm>
            <a:off x="3783013" y="1247500"/>
            <a:ext cx="1587" cy="381000"/>
          </a:xfrm>
          <a:prstGeom prst="line">
            <a:avLst/>
          </a:prstGeom>
          <a:noFill/>
          <a:ln w="3240">
            <a:solidFill>
              <a:srgbClr val="000066"/>
            </a:solidFill>
            <a:miter lim="800000"/>
            <a:headEnd/>
            <a:tailEnd type="triangle" w="med" len="med"/>
          </a:ln>
          <a:effectLst/>
        </p:spPr>
        <p:txBody>
          <a:bodyPr/>
          <a:lstStyle/>
          <a:p>
            <a:endParaRPr lang="en-US"/>
          </a:p>
        </p:txBody>
      </p:sp>
      <p:sp>
        <p:nvSpPr>
          <p:cNvPr id="36888" name="Text Box 24"/>
          <p:cNvSpPr txBox="1">
            <a:spLocks noChangeArrowheads="1"/>
          </p:cNvSpPr>
          <p:nvPr/>
        </p:nvSpPr>
        <p:spPr bwMode="auto">
          <a:xfrm>
            <a:off x="3184525" y="1010963"/>
            <a:ext cx="1169209" cy="329643"/>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vector.h</a:t>
            </a:r>
          </a:p>
        </p:txBody>
      </p:sp>
      <p:sp>
        <p:nvSpPr>
          <p:cNvPr id="36889" name="Rectangle 25"/>
          <p:cNvSpPr>
            <a:spLocks noChangeArrowheads="1"/>
          </p:cNvSpPr>
          <p:nvPr/>
        </p:nvSpPr>
        <p:spPr bwMode="auto">
          <a:xfrm>
            <a:off x="2454275" y="4749525"/>
            <a:ext cx="1657350" cy="574675"/>
          </a:xfrm>
          <a:prstGeom prst="rect">
            <a:avLst/>
          </a:prstGeom>
          <a:solidFill>
            <a:schemeClr val="accent2">
              <a:lumMod val="20000"/>
              <a:lumOff val="80000"/>
            </a:schemeClr>
          </a:solidFill>
          <a:ln w="32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Loader (</a:t>
            </a:r>
            <a:r>
              <a:rPr lang="en-GB" sz="1600" b="1" err="1">
                <a:latin typeface="Courier New" pitchFamily="49" charset="0"/>
                <a:ea typeface="msgothic" charset="0"/>
                <a:cs typeface="msgothic" charset="0"/>
              </a:rPr>
              <a:t>execve</a:t>
            </a:r>
            <a:r>
              <a:rPr lang="en-GB" sz="1600" b="1">
                <a:latin typeface="Calibri" pitchFamily="34" charset="0"/>
                <a:ea typeface="msgothic" charset="0"/>
                <a:cs typeface="msgothic" charset="0"/>
              </a:rPr>
              <a:t>)</a:t>
            </a:r>
          </a:p>
        </p:txBody>
      </p:sp>
      <p:sp>
        <p:nvSpPr>
          <p:cNvPr id="36890" name="Text Box 26"/>
          <p:cNvSpPr txBox="1">
            <a:spLocks noChangeArrowheads="1"/>
          </p:cNvSpPr>
          <p:nvPr/>
        </p:nvSpPr>
        <p:spPr bwMode="auto">
          <a:xfrm>
            <a:off x="4689475" y="1047475"/>
            <a:ext cx="4501851" cy="561117"/>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rgbClr val="990000"/>
                </a:solidFill>
                <a:latin typeface="Courier New" pitchFamily="49" charset="0"/>
                <a:ea typeface="msgothic" charset="0"/>
                <a:cs typeface="msgothic" charset="0"/>
              </a:rPr>
              <a:t>unix</a:t>
            </a:r>
            <a:r>
              <a:rPr lang="en-GB" sz="1600" b="1" dirty="0">
                <a:solidFill>
                  <a:srgbClr val="990000"/>
                </a:solidFill>
                <a:latin typeface="Courier New" pitchFamily="49" charset="0"/>
                <a:ea typeface="msgothic" charset="0"/>
                <a:cs typeface="msgothic" charset="0"/>
              </a:rPr>
              <a:t>&gt; </a:t>
            </a:r>
            <a:r>
              <a:rPr lang="en-GB" sz="1600" b="1" dirty="0" err="1">
                <a:solidFill>
                  <a:srgbClr val="990000"/>
                </a:solidFill>
                <a:latin typeface="Courier New" pitchFamily="49" charset="0"/>
                <a:ea typeface="msgothic" charset="0"/>
                <a:cs typeface="msgothic" charset="0"/>
              </a:rPr>
              <a:t>gcc</a:t>
            </a:r>
            <a:r>
              <a:rPr lang="en-GB" sz="1600" b="1" dirty="0">
                <a:solidFill>
                  <a:srgbClr val="990000"/>
                </a:solidFill>
                <a:latin typeface="Courier New" pitchFamily="49" charset="0"/>
                <a:ea typeface="msgothic" charset="0"/>
                <a:cs typeface="msgothic" charset="0"/>
              </a:rPr>
              <a:t> -shared -o </a:t>
            </a:r>
            <a:r>
              <a:rPr lang="en-GB" sz="1600" b="1" dirty="0" err="1">
                <a:solidFill>
                  <a:srgbClr val="990000"/>
                </a:solidFill>
                <a:latin typeface="Courier New" pitchFamily="49" charset="0"/>
                <a:ea typeface="msgothic" charset="0"/>
                <a:cs typeface="msgothic" charset="0"/>
              </a:rPr>
              <a:t>libvector.so</a:t>
            </a:r>
            <a:r>
              <a:rPr lang="en-GB" sz="1600" b="1" dirty="0">
                <a:solidFill>
                  <a:srgbClr val="990000"/>
                </a:solidFill>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990000"/>
                </a:solidFill>
                <a:latin typeface="Courier New" pitchFamily="49" charset="0"/>
                <a:ea typeface="msgothic" charset="0"/>
                <a:cs typeface="msgothic" charset="0"/>
              </a:rPr>
              <a:t>     </a:t>
            </a:r>
            <a:r>
              <a:rPr lang="en-GB" sz="1600" b="1" dirty="0" err="1">
                <a:solidFill>
                  <a:srgbClr val="990000"/>
                </a:solidFill>
                <a:latin typeface="Courier New" pitchFamily="49" charset="0"/>
                <a:ea typeface="msgothic" charset="0"/>
                <a:cs typeface="msgothic" charset="0"/>
              </a:rPr>
              <a:t>addvec.c</a:t>
            </a:r>
            <a:r>
              <a:rPr lang="en-GB" sz="1600" b="1" dirty="0">
                <a:solidFill>
                  <a:srgbClr val="990000"/>
                </a:solidFill>
                <a:latin typeface="Courier New" pitchFamily="49" charset="0"/>
                <a:ea typeface="msgothic" charset="0"/>
                <a:cs typeface="msgothic" charset="0"/>
              </a:rPr>
              <a:t> </a:t>
            </a:r>
            <a:r>
              <a:rPr lang="en-GB" sz="1600" b="1" dirty="0" err="1">
                <a:solidFill>
                  <a:srgbClr val="990000"/>
                </a:solidFill>
                <a:latin typeface="Courier New" pitchFamily="49" charset="0"/>
                <a:ea typeface="msgothic" charset="0"/>
                <a:cs typeface="msgothic" charset="0"/>
              </a:rPr>
              <a:t>multvec.c</a:t>
            </a:r>
            <a:r>
              <a:rPr lang="en-GB" sz="1600" b="1" dirty="0">
                <a:solidFill>
                  <a:srgbClr val="990000"/>
                </a:solidFill>
                <a:latin typeface="Courier New" pitchFamily="49" charset="0"/>
                <a:ea typeface="msgothic" charset="0"/>
                <a:cs typeface="msgothic" charset="0"/>
              </a:rPr>
              <a:t> -</a:t>
            </a:r>
            <a:r>
              <a:rPr lang="en-GB" sz="1600" b="1" dirty="0" err="1">
                <a:solidFill>
                  <a:srgbClr val="990000"/>
                </a:solidFill>
                <a:latin typeface="Courier New" pitchFamily="49" charset="0"/>
                <a:ea typeface="msgothic" charset="0"/>
                <a:cs typeface="msgothic" charset="0"/>
              </a:rPr>
              <a:t>fpic</a:t>
            </a:r>
            <a:endParaRPr lang="en-GB" sz="1600" b="1" dirty="0">
              <a:solidFill>
                <a:srgbClr val="990000"/>
              </a:solidFill>
              <a:latin typeface="Courier New" pitchFamily="49" charset="0"/>
              <a:ea typeface="msgothic" charset="0"/>
              <a:cs typeface="msgothic" charset="0"/>
            </a:endParaRPr>
          </a:p>
        </p:txBody>
      </p:sp>
      <p:sp>
        <p:nvSpPr>
          <p:cNvPr id="36891" name="Line 27"/>
          <p:cNvSpPr>
            <a:spLocks noChangeShapeType="1"/>
          </p:cNvSpPr>
          <p:nvPr/>
        </p:nvSpPr>
        <p:spPr bwMode="auto">
          <a:xfrm flipH="1">
            <a:off x="5715000" y="1574799"/>
            <a:ext cx="460375" cy="609600"/>
          </a:xfrm>
          <a:prstGeom prst="line">
            <a:avLst/>
          </a:prstGeom>
          <a:noFill/>
          <a:ln w="25560">
            <a:solidFill>
              <a:schemeClr val="tx1"/>
            </a:solidFill>
            <a:miter lim="800000"/>
            <a:headEnd/>
            <a:tailEnd type="triangle" w="med" len="med"/>
          </a:ln>
          <a:effectLst/>
        </p:spPr>
        <p:txBody>
          <a:bodyPr/>
          <a:lstStyle/>
          <a:p>
            <a:endParaRPr lang="en-US"/>
          </a:p>
        </p:txBody>
      </p:sp>
      <p:sp>
        <p:nvSpPr>
          <p:cNvPr id="29" name="Text Box 26"/>
          <p:cNvSpPr txBox="1">
            <a:spLocks noChangeArrowheads="1"/>
          </p:cNvSpPr>
          <p:nvPr/>
        </p:nvSpPr>
        <p:spPr bwMode="auto">
          <a:xfrm>
            <a:off x="4724400" y="3581400"/>
            <a:ext cx="3638473" cy="557461"/>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rgbClr val="990000"/>
                </a:solidFill>
                <a:latin typeface="Courier New" pitchFamily="49" charset="0"/>
                <a:ea typeface="msgothic" charset="0"/>
                <a:cs typeface="msgothic" charset="0"/>
              </a:rPr>
              <a:t>unix</a:t>
            </a:r>
            <a:r>
              <a:rPr lang="en-GB" sz="1600" b="1" dirty="0">
                <a:solidFill>
                  <a:srgbClr val="990000"/>
                </a:solidFill>
                <a:latin typeface="Courier New" pitchFamily="49" charset="0"/>
                <a:ea typeface="msgothic" charset="0"/>
                <a:cs typeface="msgothic" charset="0"/>
              </a:rPr>
              <a:t>&gt; </a:t>
            </a:r>
            <a:r>
              <a:rPr lang="en-GB" sz="1600" b="1" dirty="0" err="1">
                <a:solidFill>
                  <a:srgbClr val="990000"/>
                </a:solidFill>
                <a:latin typeface="Courier New" pitchFamily="49" charset="0"/>
                <a:ea typeface="msgothic" charset="0"/>
                <a:cs typeface="msgothic" charset="0"/>
              </a:rPr>
              <a:t>gcc</a:t>
            </a:r>
            <a:r>
              <a:rPr lang="en-GB" sz="1600" dirty="0">
                <a:solidFill>
                  <a:srgbClr val="990000"/>
                </a:solidFill>
                <a:latin typeface="Courier New" pitchFamily="49" charset="0"/>
                <a:ea typeface="msgothic" charset="0"/>
                <a:cs typeface="msgothic" charset="0"/>
              </a:rPr>
              <a:t> </a:t>
            </a:r>
            <a:r>
              <a:rPr lang="mr-IN" sz="1600" dirty="0">
                <a:solidFill>
                  <a:srgbClr val="990000"/>
                </a:solidFill>
                <a:latin typeface="Courier New" pitchFamily="49" charset="0"/>
                <a:ea typeface="msgothic" charset="0"/>
                <a:cs typeface="msgothic" charset="0"/>
              </a:rPr>
              <a:t>–</a:t>
            </a:r>
            <a:r>
              <a:rPr lang="en-GB" sz="1600" dirty="0">
                <a:solidFill>
                  <a:srgbClr val="990000"/>
                </a:solidFill>
                <a:latin typeface="Courier New" pitchFamily="49" charset="0"/>
                <a:ea typeface="msgothic" charset="0"/>
                <a:cs typeface="msgothic" charset="0"/>
              </a:rPr>
              <a:t>o prog2l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990000"/>
                </a:solidFill>
                <a:latin typeface="Courier New" pitchFamily="49" charset="0"/>
                <a:ea typeface="msgothic" charset="0"/>
                <a:cs typeface="msgothic" charset="0"/>
              </a:rPr>
              <a:t>	      main2.o ./</a:t>
            </a:r>
            <a:r>
              <a:rPr lang="en-GB" sz="1600" b="1" dirty="0" err="1">
                <a:solidFill>
                  <a:srgbClr val="990000"/>
                </a:solidFill>
                <a:latin typeface="Courier New" pitchFamily="49" charset="0"/>
                <a:ea typeface="msgothic" charset="0"/>
                <a:cs typeface="msgothic" charset="0"/>
              </a:rPr>
              <a:t>libvector.so</a:t>
            </a:r>
            <a:endParaRPr lang="en-GB" sz="1600" b="1" dirty="0">
              <a:solidFill>
                <a:srgbClr val="990000"/>
              </a:solidFill>
              <a:latin typeface="Courier New" pitchFamily="49" charset="0"/>
              <a:ea typeface="msgothic" charset="0"/>
              <a:cs typeface="msgothic"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6F9B9-2D20-43A6-B2B9-6072D4933CFC}"/>
              </a:ext>
            </a:extLst>
          </p:cNvPr>
          <p:cNvSpPr>
            <a:spLocks noGrp="1"/>
          </p:cNvSpPr>
          <p:nvPr>
            <p:ph type="title"/>
          </p:nvPr>
        </p:nvSpPr>
        <p:spPr>
          <a:xfrm>
            <a:off x="357018" y="435678"/>
            <a:ext cx="8558382" cy="762000"/>
          </a:xfrm>
        </p:spPr>
        <p:txBody>
          <a:bodyPr/>
          <a:lstStyle/>
          <a:p>
            <a:r>
              <a:rPr lang="en-US" altLang="zh-CN" dirty="0"/>
              <a:t>Relevant GCC Options for Dynamic Linking</a:t>
            </a:r>
            <a:endParaRPr lang="zh-CN" altLang="en-US" dirty="0"/>
          </a:p>
        </p:txBody>
      </p:sp>
      <p:sp>
        <p:nvSpPr>
          <p:cNvPr id="3" name="内容占位符 2">
            <a:extLst>
              <a:ext uri="{FF2B5EF4-FFF2-40B4-BE49-F238E27FC236}">
                <a16:creationId xmlns:a16="http://schemas.microsoft.com/office/drawing/2014/main" id="{67CFF9EE-083B-4764-95B1-465A023BA7C3}"/>
              </a:ext>
            </a:extLst>
          </p:cNvPr>
          <p:cNvSpPr>
            <a:spLocks noGrp="1"/>
          </p:cNvSpPr>
          <p:nvPr>
            <p:ph idx="1"/>
          </p:nvPr>
        </p:nvSpPr>
        <p:spPr>
          <a:xfrm>
            <a:off x="396875" y="1362075"/>
            <a:ext cx="8747125" cy="4972050"/>
          </a:xfrm>
        </p:spPr>
        <p:txBody>
          <a:bodyPr/>
          <a:lstStyle/>
          <a:p>
            <a:r>
              <a:rPr lang="en-US" altLang="zh-CN" dirty="0"/>
              <a:t>–shared, -</a:t>
            </a:r>
            <a:r>
              <a:rPr lang="en-US" altLang="zh-CN" dirty="0" err="1"/>
              <a:t>fpic</a:t>
            </a:r>
            <a:r>
              <a:rPr lang="en-US" altLang="zh-CN" dirty="0"/>
              <a:t>:  To create position independent code (next slide)</a:t>
            </a:r>
          </a:p>
          <a:p>
            <a:pPr lvl="1"/>
            <a:r>
              <a:rPr lang="en-US" altLang="zh-CN" dirty="0"/>
              <a:t>-</a:t>
            </a:r>
            <a:r>
              <a:rPr lang="en-US" altLang="zh-CN" dirty="0" err="1"/>
              <a:t>fpic</a:t>
            </a:r>
            <a:r>
              <a:rPr lang="en-US" altLang="zh-CN" dirty="0"/>
              <a:t> is similar to -</a:t>
            </a:r>
            <a:r>
              <a:rPr lang="en-US" altLang="zh-CN" dirty="0" err="1"/>
              <a:t>fPIC</a:t>
            </a:r>
            <a:r>
              <a:rPr lang="en-US" altLang="zh-CN" dirty="0"/>
              <a:t>, with restrictions on some platforms.  Lowercase version is preferred here.</a:t>
            </a:r>
          </a:p>
          <a:p>
            <a:pPr lvl="1"/>
            <a:r>
              <a:rPr lang="en-US" altLang="zh-CN" dirty="0"/>
              <a:t>-</a:t>
            </a:r>
            <a:r>
              <a:rPr lang="en-US" altLang="zh-CN" dirty="0" err="1"/>
              <a:t>fpie</a:t>
            </a:r>
            <a:r>
              <a:rPr lang="en-US" altLang="zh-CN" dirty="0"/>
              <a:t>/-</a:t>
            </a:r>
            <a:r>
              <a:rPr lang="en-US" altLang="zh-CN" dirty="0" err="1"/>
              <a:t>fPIE</a:t>
            </a:r>
            <a:r>
              <a:rPr lang="en-US" altLang="zh-CN" dirty="0"/>
              <a:t> is similar to -</a:t>
            </a:r>
            <a:r>
              <a:rPr lang="en-US" altLang="zh-CN" dirty="0" err="1"/>
              <a:t>fpic</a:t>
            </a:r>
            <a:r>
              <a:rPr lang="en-US" altLang="zh-CN" dirty="0"/>
              <a:t>/-</a:t>
            </a:r>
            <a:r>
              <a:rPr lang="en-US" altLang="zh-CN" dirty="0" err="1"/>
              <a:t>fPIC</a:t>
            </a:r>
            <a:r>
              <a:rPr lang="en-US" altLang="zh-CN" dirty="0"/>
              <a:t>,</a:t>
            </a:r>
            <a:r>
              <a:rPr lang="zh-CN" altLang="en-US" dirty="0"/>
              <a:t> </a:t>
            </a:r>
            <a:r>
              <a:rPr lang="en-US" altLang="zh-CN" dirty="0"/>
              <a:t>just</a:t>
            </a:r>
            <a:r>
              <a:rPr lang="zh-CN" altLang="en-US" dirty="0"/>
              <a:t> </a:t>
            </a:r>
            <a:r>
              <a:rPr lang="en-US" altLang="zh-CN" dirty="0"/>
              <a:t>for</a:t>
            </a:r>
            <a:r>
              <a:rPr lang="zh-CN" altLang="en-US" dirty="0"/>
              <a:t> </a:t>
            </a:r>
            <a:r>
              <a:rPr lang="en-US" altLang="zh-CN" dirty="0"/>
              <a:t>executables.</a:t>
            </a:r>
          </a:p>
          <a:p>
            <a:pPr lvl="1"/>
            <a:r>
              <a:rPr lang="en-US" altLang="zh-CN" dirty="0"/>
              <a:t>Using </a:t>
            </a:r>
            <a:r>
              <a:rPr lang="zh-CN" altLang="en-US" dirty="0"/>
              <a:t>“</a:t>
            </a:r>
            <a:r>
              <a:rPr lang="en-US" altLang="zh-CN" i="1" dirty="0" err="1"/>
              <a:t>readelf</a:t>
            </a:r>
            <a:r>
              <a:rPr lang="en-US" altLang="zh-CN" i="1" dirty="0"/>
              <a:t> –d foo.so | grep TEXTREL</a:t>
            </a:r>
            <a:r>
              <a:rPr lang="en-US" altLang="zh-CN" dirty="0"/>
              <a:t>” to check if a DSO is PIC.</a:t>
            </a:r>
          </a:p>
          <a:p>
            <a:pPr lvl="1"/>
            <a:endParaRPr lang="en-US" altLang="zh-CN" dirty="0"/>
          </a:p>
          <a:p>
            <a:r>
              <a:rPr lang="en-US" altLang="zh-CN" dirty="0"/>
              <a:t>–o something.so: To output result as a DLL</a:t>
            </a:r>
          </a:p>
          <a:p>
            <a:endParaRPr lang="en-US" altLang="zh-CN" dirty="0"/>
          </a:p>
          <a:p>
            <a:r>
              <a:rPr lang="en-US" altLang="zh-CN" dirty="0"/>
              <a:t>–</a:t>
            </a:r>
            <a:r>
              <a:rPr lang="en-US" altLang="zh-CN" dirty="0" err="1"/>
              <a:t>rdynamic</a:t>
            </a:r>
            <a:r>
              <a:rPr lang="en-US" altLang="zh-CN" dirty="0"/>
              <a:t>:  Includes dynamic symbol names for </a:t>
            </a:r>
            <a:r>
              <a:rPr lang="en-US" altLang="zh-CN" dirty="0" err="1"/>
              <a:t>gprof</a:t>
            </a:r>
            <a:r>
              <a:rPr lang="en-US" altLang="zh-CN" dirty="0"/>
              <a:t>, </a:t>
            </a:r>
            <a:r>
              <a:rPr lang="en-US" altLang="zh-CN" dirty="0" err="1"/>
              <a:t>gdb</a:t>
            </a:r>
            <a:endParaRPr lang="en-US" altLang="zh-CN" dirty="0"/>
          </a:p>
          <a:p>
            <a:endParaRPr lang="en-US" altLang="zh-CN" dirty="0"/>
          </a:p>
          <a:p>
            <a:r>
              <a:rPr lang="en-US" altLang="zh-CN" dirty="0"/>
              <a:t>–</a:t>
            </a:r>
            <a:r>
              <a:rPr lang="en-US" altLang="zh-CN" dirty="0" err="1"/>
              <a:t>ldir</a:t>
            </a:r>
            <a:r>
              <a:rPr lang="en-US" altLang="zh-CN" dirty="0"/>
              <a:t>:  “</a:t>
            </a:r>
            <a:r>
              <a:rPr lang="en-US" altLang="zh-CN" dirty="0" err="1"/>
              <a:t>dir</a:t>
            </a:r>
            <a:r>
              <a:rPr lang="en-US" altLang="zh-CN" dirty="0"/>
              <a:t>” is the directory to look for the .so file in</a:t>
            </a:r>
          </a:p>
          <a:p>
            <a:pPr lvl="1"/>
            <a:r>
              <a:rPr lang="en-US" altLang="zh-CN" dirty="0"/>
              <a:t>Alternative: -L&lt;</a:t>
            </a:r>
            <a:r>
              <a:rPr lang="en-US" altLang="zh-CN" dirty="0" err="1"/>
              <a:t>dir</a:t>
            </a:r>
            <a:r>
              <a:rPr lang="en-US" altLang="zh-CN" dirty="0"/>
              <a:t>&gt; -</a:t>
            </a:r>
            <a:r>
              <a:rPr lang="en-US" altLang="zh-CN" dirty="0" err="1"/>
              <a:t>llibname</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587515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9C5E84-69C3-495F-890E-08C553918452}"/>
              </a:ext>
            </a:extLst>
          </p:cNvPr>
          <p:cNvSpPr>
            <a:spLocks noGrp="1"/>
          </p:cNvSpPr>
          <p:nvPr>
            <p:ph type="title"/>
          </p:nvPr>
        </p:nvSpPr>
        <p:spPr/>
        <p:txBody>
          <a:bodyPr/>
          <a:lstStyle/>
          <a:p>
            <a:r>
              <a:rPr lang="en-US" altLang="zh-CN" dirty="0"/>
              <a:t>Position-Independent Code</a:t>
            </a:r>
            <a:endParaRPr lang="zh-CN" altLang="en-US" dirty="0"/>
          </a:p>
        </p:txBody>
      </p:sp>
      <p:sp>
        <p:nvSpPr>
          <p:cNvPr id="3" name="内容占位符 2">
            <a:extLst>
              <a:ext uri="{FF2B5EF4-FFF2-40B4-BE49-F238E27FC236}">
                <a16:creationId xmlns:a16="http://schemas.microsoft.com/office/drawing/2014/main" id="{EDFA1C76-E5F5-41D5-9EB1-CDD2A23F3E20}"/>
              </a:ext>
            </a:extLst>
          </p:cNvPr>
          <p:cNvSpPr>
            <a:spLocks noGrp="1"/>
          </p:cNvSpPr>
          <p:nvPr>
            <p:ph idx="1"/>
          </p:nvPr>
        </p:nvSpPr>
        <p:spPr/>
        <p:txBody>
          <a:bodyPr/>
          <a:lstStyle/>
          <a:p>
            <a:pPr>
              <a:lnSpc>
                <a:spcPct val="90000"/>
              </a:lnSpc>
            </a:pPr>
            <a:r>
              <a:rPr lang="en-US" altLang="zh-CN" dirty="0">
                <a:ea typeface="宋体" panose="02010600030101010101" pitchFamily="2" charset="-122"/>
              </a:rPr>
              <a:t>If the load address for a program is not fixed (e.g., shared libraries), we use </a:t>
            </a:r>
            <a:r>
              <a:rPr lang="en-US" altLang="zh-CN" i="1" dirty="0">
                <a:solidFill>
                  <a:srgbClr val="C00000"/>
                </a:solidFill>
                <a:ea typeface="宋体" panose="02010600030101010101" pitchFamily="2" charset="-122"/>
              </a:rPr>
              <a:t>position independent code</a:t>
            </a:r>
            <a:r>
              <a:rPr lang="en-US" altLang="zh-CN" dirty="0">
                <a:ea typeface="宋体" panose="02010600030101010101" pitchFamily="2" charset="-122"/>
              </a:rPr>
              <a:t>.</a:t>
            </a:r>
          </a:p>
          <a:p>
            <a:pPr>
              <a:lnSpc>
                <a:spcPct val="90000"/>
              </a:lnSpc>
            </a:pPr>
            <a:r>
              <a:rPr lang="en-US" altLang="zh-CN" dirty="0">
                <a:ea typeface="宋体" panose="02010600030101010101" pitchFamily="2" charset="-122"/>
              </a:rPr>
              <a:t>Basic idea: separate code from data; generate code that doesn’t depend on where it is loaded.</a:t>
            </a:r>
          </a:p>
          <a:p>
            <a:pPr>
              <a:lnSpc>
                <a:spcPct val="90000"/>
              </a:lnSpc>
            </a:pPr>
            <a:r>
              <a:rPr lang="en-US" altLang="zh-CN" dirty="0">
                <a:ea typeface="宋体" panose="02010600030101010101" pitchFamily="2" charset="-122"/>
              </a:rPr>
              <a:t>PC-relative addressing can give position-independent code references.</a:t>
            </a:r>
          </a:p>
          <a:p>
            <a:pPr lvl="1">
              <a:lnSpc>
                <a:spcPct val="90000"/>
              </a:lnSpc>
            </a:pPr>
            <a:r>
              <a:rPr lang="en-US" altLang="zh-CN" i="1" dirty="0">
                <a:ea typeface="宋体" panose="02010600030101010101" pitchFamily="2" charset="-122"/>
              </a:rPr>
              <a:t>This may not be enough, e.g.: data references, instruction peculiarities (e.g., </a:t>
            </a:r>
            <a:r>
              <a:rPr lang="en-US" altLang="zh-CN" b="1" dirty="0">
                <a:ea typeface="宋体" panose="02010600030101010101" pitchFamily="2" charset="-122"/>
              </a:rPr>
              <a:t>call</a:t>
            </a:r>
            <a:r>
              <a:rPr lang="en-US" altLang="zh-CN" dirty="0">
                <a:ea typeface="宋体" panose="02010600030101010101" pitchFamily="2" charset="-122"/>
              </a:rPr>
              <a:t> </a:t>
            </a:r>
            <a:r>
              <a:rPr lang="en-US" altLang="zh-CN" i="1" dirty="0">
                <a:ea typeface="宋体" panose="02010600030101010101" pitchFamily="2" charset="-122"/>
              </a:rPr>
              <a:t>instruction in Intel IA32 x86) may not permit the use of PC-relative addressing.</a:t>
            </a:r>
          </a:p>
          <a:p>
            <a:pPr lvl="1"/>
            <a:endParaRPr lang="en-US" altLang="zh-CN" dirty="0"/>
          </a:p>
          <a:p>
            <a:r>
              <a:rPr lang="en-US" altLang="zh-CN" dirty="0"/>
              <a:t>Slightly less efficient than absolute addresses</a:t>
            </a:r>
          </a:p>
          <a:p>
            <a:r>
              <a:rPr lang="en-US" altLang="zh-CN" dirty="0"/>
              <a:t>Commonly used today</a:t>
            </a:r>
          </a:p>
          <a:p>
            <a:endParaRPr lang="zh-CN" altLang="en-US" dirty="0"/>
          </a:p>
        </p:txBody>
      </p:sp>
    </p:spTree>
    <p:extLst>
      <p:ext uri="{BB962C8B-B14F-4D97-AF65-F5344CB8AC3E}">
        <p14:creationId xmlns:p14="http://schemas.microsoft.com/office/powerpoint/2010/main" val="1135067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Linking</a:t>
            </a:r>
          </a:p>
        </p:txBody>
      </p:sp>
      <p:sp>
        <p:nvSpPr>
          <p:cNvPr id="3" name="Content Placeholder 2"/>
          <p:cNvSpPr>
            <a:spLocks noGrp="1"/>
          </p:cNvSpPr>
          <p:nvPr>
            <p:ph idx="1"/>
          </p:nvPr>
        </p:nvSpPr>
        <p:spPr>
          <a:noFill/>
          <a:ln>
            <a:noFill/>
          </a:ln>
        </p:spPr>
        <p:txBody>
          <a:bodyPr/>
          <a:lstStyle/>
          <a:p>
            <a:r>
              <a:rPr lang="en-US" altLang="zh-CN" dirty="0">
                <a:solidFill>
                  <a:schemeClr val="bg1">
                    <a:lumMod val="75000"/>
                  </a:schemeClr>
                </a:solidFill>
              </a:rPr>
              <a:t>Linking: combining object files into programs</a:t>
            </a:r>
          </a:p>
          <a:p>
            <a:pPr lvl="1"/>
            <a:r>
              <a:rPr lang="en-US" altLang="zh-CN" dirty="0">
                <a:solidFill>
                  <a:schemeClr val="bg1">
                    <a:lumMod val="75000"/>
                  </a:schemeClr>
                </a:solidFill>
              </a:rPr>
              <a:t>Object files</a:t>
            </a:r>
          </a:p>
          <a:p>
            <a:pPr lvl="1"/>
            <a:r>
              <a:rPr lang="en-US" altLang="zh-CN" dirty="0">
                <a:solidFill>
                  <a:schemeClr val="bg1">
                    <a:lumMod val="75000"/>
                  </a:schemeClr>
                </a:solidFill>
              </a:rPr>
              <a:t>Linking mechanism</a:t>
            </a:r>
          </a:p>
          <a:p>
            <a:pPr lvl="2"/>
            <a:r>
              <a:rPr lang="en-US" altLang="zh-CN" dirty="0">
                <a:solidFill>
                  <a:schemeClr val="bg1">
                    <a:lumMod val="75000"/>
                  </a:schemeClr>
                </a:solidFill>
              </a:rPr>
              <a:t>Symbols and symbol resolution</a:t>
            </a:r>
          </a:p>
          <a:p>
            <a:pPr lvl="2"/>
            <a:r>
              <a:rPr lang="en-US" altLang="zh-CN" dirty="0">
                <a:solidFill>
                  <a:schemeClr val="bg1">
                    <a:lumMod val="75000"/>
                  </a:schemeClr>
                </a:solidFill>
              </a:rPr>
              <a:t>Relocation</a:t>
            </a:r>
          </a:p>
          <a:p>
            <a:r>
              <a:rPr lang="en-US" altLang="zh-CN" dirty="0"/>
              <a:t>Libraries</a:t>
            </a:r>
          </a:p>
          <a:p>
            <a:r>
              <a:rPr lang="en-US" altLang="zh-CN" dirty="0"/>
              <a:t>Dynamic linking,</a:t>
            </a:r>
            <a:r>
              <a:rPr lang="zh-CN" altLang="en-US" dirty="0"/>
              <a:t> </a:t>
            </a:r>
            <a:r>
              <a:rPr lang="en-US" altLang="zh-CN" dirty="0"/>
              <a:t>loading &amp; execution</a:t>
            </a:r>
          </a:p>
          <a:p>
            <a:r>
              <a:rPr lang="en-US" dirty="0"/>
              <a:t>Library </a:t>
            </a:r>
            <a:r>
              <a:rPr lang="en-US" altLang="zh-CN" dirty="0"/>
              <a:t>i</a:t>
            </a:r>
            <a:r>
              <a:rPr lang="en-US" dirty="0"/>
              <a:t>nter-positioning</a:t>
            </a:r>
          </a:p>
        </p:txBody>
      </p:sp>
    </p:spTree>
    <p:extLst>
      <p:ext uri="{BB962C8B-B14F-4D97-AF65-F5344CB8AC3E}">
        <p14:creationId xmlns:p14="http://schemas.microsoft.com/office/powerpoint/2010/main" val="1435050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9C5E84-69C3-495F-890E-08C553918452}"/>
              </a:ext>
            </a:extLst>
          </p:cNvPr>
          <p:cNvSpPr>
            <a:spLocks noGrp="1"/>
          </p:cNvSpPr>
          <p:nvPr>
            <p:ph type="title"/>
          </p:nvPr>
        </p:nvSpPr>
        <p:spPr/>
        <p:txBody>
          <a:bodyPr/>
          <a:lstStyle/>
          <a:p>
            <a:r>
              <a:rPr lang="en-US" altLang="zh-CN" dirty="0"/>
              <a:t>Position-Independent Code</a:t>
            </a:r>
            <a:endParaRPr lang="zh-CN" altLang="en-US" dirty="0"/>
          </a:p>
        </p:txBody>
      </p:sp>
      <p:sp>
        <p:nvSpPr>
          <p:cNvPr id="3" name="内容占位符 2">
            <a:extLst>
              <a:ext uri="{FF2B5EF4-FFF2-40B4-BE49-F238E27FC236}">
                <a16:creationId xmlns:a16="http://schemas.microsoft.com/office/drawing/2014/main" id="{EDFA1C76-E5F5-41D5-9EB1-CDD2A23F3E20}"/>
              </a:ext>
            </a:extLst>
          </p:cNvPr>
          <p:cNvSpPr>
            <a:spLocks noGrp="1"/>
          </p:cNvSpPr>
          <p:nvPr>
            <p:ph idx="1"/>
          </p:nvPr>
        </p:nvSpPr>
        <p:spPr>
          <a:xfrm>
            <a:off x="396875" y="1362075"/>
            <a:ext cx="7680325" cy="4972050"/>
          </a:xfrm>
        </p:spPr>
        <p:txBody>
          <a:bodyPr/>
          <a:lstStyle/>
          <a:p>
            <a:r>
              <a:rPr lang="en-US" altLang="zh-CN" dirty="0">
                <a:ea typeface="宋体" panose="02010600030101010101" pitchFamily="2" charset="-122"/>
              </a:rPr>
              <a:t>ELF executable file characteristics:</a:t>
            </a:r>
          </a:p>
          <a:p>
            <a:pPr lvl="1"/>
            <a:r>
              <a:rPr lang="en-US" altLang="zh-CN" dirty="0">
                <a:ea typeface="宋体" panose="02010600030101010101" pitchFamily="2" charset="-122"/>
              </a:rPr>
              <a:t>data pages follow code pages;</a:t>
            </a:r>
          </a:p>
          <a:p>
            <a:pPr lvl="1"/>
            <a:r>
              <a:rPr lang="en-US" altLang="zh-CN" dirty="0">
                <a:ea typeface="宋体" panose="02010600030101010101" pitchFamily="2" charset="-122"/>
              </a:rPr>
              <a:t>the offset from the code to the data does not depend on where the program is loaded.</a:t>
            </a:r>
          </a:p>
          <a:p>
            <a:r>
              <a:rPr lang="en-US" altLang="zh-CN" dirty="0">
                <a:ea typeface="宋体" panose="02010600030101010101" pitchFamily="2" charset="-122"/>
              </a:rPr>
              <a:t>The linker creates a </a:t>
            </a:r>
            <a:r>
              <a:rPr lang="en-US" altLang="zh-CN" i="1" dirty="0">
                <a:solidFill>
                  <a:srgbClr val="C00000"/>
                </a:solidFill>
                <a:ea typeface="宋体" panose="02010600030101010101" pitchFamily="2" charset="-122"/>
              </a:rPr>
              <a:t>global offset table</a:t>
            </a:r>
            <a:r>
              <a:rPr lang="en-US" altLang="zh-CN" dirty="0">
                <a:solidFill>
                  <a:srgbClr val="C00000"/>
                </a:solidFill>
                <a:ea typeface="宋体" panose="02010600030101010101" pitchFamily="2" charset="-122"/>
              </a:rPr>
              <a:t> (GOT) </a:t>
            </a:r>
            <a:r>
              <a:rPr lang="en-US" altLang="zh-CN" dirty="0">
                <a:ea typeface="宋体" panose="02010600030101010101" pitchFamily="2" charset="-122"/>
              </a:rPr>
              <a:t>that contains offsets to all global data used.</a:t>
            </a:r>
          </a:p>
          <a:p>
            <a:r>
              <a:rPr lang="en-US" altLang="zh-CN" dirty="0">
                <a:ea typeface="宋体" panose="02010600030101010101" pitchFamily="2" charset="-122"/>
              </a:rPr>
              <a:t>If a program can load its own address into a register, it can then use a fixed offset to access the GOT, and thence the data.</a:t>
            </a:r>
          </a:p>
        </p:txBody>
      </p:sp>
    </p:spTree>
    <p:extLst>
      <p:ext uri="{BB962C8B-B14F-4D97-AF65-F5344CB8AC3E}">
        <p14:creationId xmlns:p14="http://schemas.microsoft.com/office/powerpoint/2010/main" val="1107065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2459FB-2FCD-4FC9-98F5-42A61373C33B}"/>
              </a:ext>
            </a:extLst>
          </p:cNvPr>
          <p:cNvSpPr>
            <a:spLocks noGrp="1"/>
          </p:cNvSpPr>
          <p:nvPr>
            <p:ph type="title"/>
          </p:nvPr>
        </p:nvSpPr>
        <p:spPr/>
        <p:txBody>
          <a:bodyPr/>
          <a:lstStyle/>
          <a:p>
            <a:r>
              <a:rPr lang="en-US" altLang="zh-CN" dirty="0">
                <a:ea typeface="宋体" panose="02010600030101010101" pitchFamily="2" charset="-122"/>
              </a:rPr>
              <a:t>PIC code on ELF(x86 &amp; x86-64)</a:t>
            </a:r>
            <a:endParaRPr lang="zh-CN" altLang="en-US" dirty="0"/>
          </a:p>
        </p:txBody>
      </p:sp>
      <p:sp>
        <p:nvSpPr>
          <p:cNvPr id="3" name="内容占位符 2">
            <a:extLst>
              <a:ext uri="{FF2B5EF4-FFF2-40B4-BE49-F238E27FC236}">
                <a16:creationId xmlns:a16="http://schemas.microsoft.com/office/drawing/2014/main" id="{7017CAD2-9119-4E2A-9F96-2796B72A8574}"/>
              </a:ext>
            </a:extLst>
          </p:cNvPr>
          <p:cNvSpPr>
            <a:spLocks noGrp="1"/>
          </p:cNvSpPr>
          <p:nvPr>
            <p:ph idx="1"/>
          </p:nvPr>
        </p:nvSpPr>
        <p:spPr/>
        <p:txBody>
          <a:bodyPr/>
          <a:lstStyle/>
          <a:p>
            <a:r>
              <a:rPr lang="en-US" altLang="zh-CN" dirty="0"/>
              <a:t>Code to figure out its own address (x86)</a:t>
            </a:r>
          </a:p>
          <a:p>
            <a:pPr marL="457200" lvl="1" indent="0">
              <a:buNone/>
            </a:pPr>
            <a:r>
              <a:rPr lang="en-US" altLang="zh-CN" b="0" dirty="0">
                <a:solidFill>
                  <a:srgbClr val="C00000"/>
                </a:solidFill>
                <a:cs typeface="Calibri" panose="020F0502020204030204" pitchFamily="34" charset="0"/>
              </a:rPr>
              <a:t>   call  L   /* push address of next instruction on stack */</a:t>
            </a:r>
          </a:p>
          <a:p>
            <a:pPr marL="457200" lvl="1" indent="0">
              <a:buNone/>
            </a:pPr>
            <a:r>
              <a:rPr lang="en-US" altLang="zh-CN" b="0" dirty="0">
                <a:solidFill>
                  <a:srgbClr val="C00000"/>
                </a:solidFill>
                <a:cs typeface="Calibri" panose="020F0502020204030204" pitchFamily="34" charset="0"/>
              </a:rPr>
              <a:t>L: pop %</a:t>
            </a:r>
            <a:r>
              <a:rPr lang="en-US" altLang="zh-CN" b="0" dirty="0" err="1">
                <a:solidFill>
                  <a:srgbClr val="C00000"/>
                </a:solidFill>
                <a:cs typeface="Calibri" panose="020F0502020204030204" pitchFamily="34" charset="0"/>
              </a:rPr>
              <a:t>ebx</a:t>
            </a:r>
            <a:r>
              <a:rPr lang="en-US" altLang="zh-CN" b="0" dirty="0">
                <a:solidFill>
                  <a:srgbClr val="C00000"/>
                </a:solidFill>
                <a:cs typeface="Calibri" panose="020F0502020204030204" pitchFamily="34" charset="0"/>
              </a:rPr>
              <a:t>  /* pop address of this instruction into %</a:t>
            </a:r>
            <a:r>
              <a:rPr lang="en-US" altLang="zh-CN" b="0" dirty="0" err="1">
                <a:solidFill>
                  <a:srgbClr val="C00000"/>
                </a:solidFill>
                <a:cs typeface="Calibri" panose="020F0502020204030204" pitchFamily="34" charset="0"/>
              </a:rPr>
              <a:t>ebx</a:t>
            </a:r>
            <a:r>
              <a:rPr lang="en-US" altLang="zh-CN" b="0" dirty="0">
                <a:solidFill>
                  <a:srgbClr val="C00000"/>
                </a:solidFill>
                <a:cs typeface="Calibri" panose="020F0502020204030204" pitchFamily="34" charset="0"/>
              </a:rPr>
              <a:t> */</a:t>
            </a:r>
            <a:endParaRPr lang="en-US" altLang="zh-CN" dirty="0">
              <a:cs typeface="Calibri" panose="020F0502020204030204" pitchFamily="34" charset="0"/>
            </a:endParaRPr>
          </a:p>
          <a:p>
            <a:pPr marL="457200" lvl="1" indent="0">
              <a:buNone/>
            </a:pPr>
            <a:r>
              <a:rPr lang="en-US" altLang="zh-CN" dirty="0">
                <a:solidFill>
                  <a:srgbClr val="0070C0"/>
                </a:solidFill>
                <a:cs typeface="Calibri" panose="020F0502020204030204" pitchFamily="34" charset="0"/>
              </a:rPr>
              <a:t>    RIP-relative addressing is new for x64 and allows accessing data tables and such in the code relative to the current instruction pointer, making position independent code easier to implement.</a:t>
            </a:r>
          </a:p>
          <a:p>
            <a:r>
              <a:rPr lang="en-US" altLang="zh-CN" dirty="0"/>
              <a:t>Accessing a global variable x in PIC:</a:t>
            </a:r>
          </a:p>
          <a:p>
            <a:pPr lvl="1"/>
            <a:r>
              <a:rPr lang="en-US" altLang="zh-CN" dirty="0"/>
              <a:t>GOT has an entry, say at position k, for x.  The dynamic linker fills in the address of x into this entry at load time.</a:t>
            </a:r>
          </a:p>
          <a:p>
            <a:pPr marL="457200" lvl="1" indent="0">
              <a:buNone/>
            </a:pPr>
            <a:r>
              <a:rPr lang="en-US" altLang="zh-CN" dirty="0">
                <a:solidFill>
                  <a:srgbClr val="C00000"/>
                </a:solidFill>
              </a:rPr>
              <a:t>Compute “current address” into a register, say %</a:t>
            </a:r>
            <a:r>
              <a:rPr lang="en-US" altLang="zh-CN" dirty="0" err="1">
                <a:solidFill>
                  <a:srgbClr val="C00000"/>
                </a:solidFill>
              </a:rPr>
              <a:t>ebx</a:t>
            </a:r>
            <a:r>
              <a:rPr lang="en-US" altLang="zh-CN" dirty="0">
                <a:solidFill>
                  <a:srgbClr val="C00000"/>
                </a:solidFill>
              </a:rPr>
              <a:t> (above) </a:t>
            </a:r>
          </a:p>
          <a:p>
            <a:pPr marL="457200" lvl="1" indent="0">
              <a:buNone/>
            </a:pPr>
            <a:r>
              <a:rPr lang="en-US" altLang="zh-CN" dirty="0">
                <a:solidFill>
                  <a:srgbClr val="C00000"/>
                </a:solidFill>
              </a:rPr>
              <a:t>%</a:t>
            </a:r>
            <a:r>
              <a:rPr lang="en-US" altLang="zh-CN" dirty="0" err="1">
                <a:solidFill>
                  <a:srgbClr val="C00000"/>
                </a:solidFill>
              </a:rPr>
              <a:t>ebx</a:t>
            </a:r>
            <a:r>
              <a:rPr lang="en-US" altLang="zh-CN" dirty="0">
                <a:solidFill>
                  <a:srgbClr val="C00000"/>
                </a:solidFill>
              </a:rPr>
              <a:t> += </a:t>
            </a:r>
            <a:r>
              <a:rPr lang="en-US" altLang="zh-CN" dirty="0" err="1">
                <a:solidFill>
                  <a:srgbClr val="C00000"/>
                </a:solidFill>
              </a:rPr>
              <a:t>offset_to_GOT</a:t>
            </a:r>
            <a:r>
              <a:rPr lang="en-US" altLang="zh-CN" dirty="0">
                <a:solidFill>
                  <a:srgbClr val="C00000"/>
                </a:solidFill>
              </a:rPr>
              <a:t>;       /* fixed for a given program */</a:t>
            </a:r>
          </a:p>
          <a:p>
            <a:pPr marL="457200" lvl="1" indent="0">
              <a:buNone/>
            </a:pPr>
            <a:r>
              <a:rPr lang="en-US" altLang="zh-CN" dirty="0">
                <a:solidFill>
                  <a:srgbClr val="C00000"/>
                </a:solidFill>
              </a:rPr>
              <a:t>%</a:t>
            </a:r>
            <a:r>
              <a:rPr lang="en-US" altLang="zh-CN" dirty="0" err="1">
                <a:solidFill>
                  <a:srgbClr val="C00000"/>
                </a:solidFill>
              </a:rPr>
              <a:t>eax</a:t>
            </a:r>
            <a:r>
              <a:rPr lang="en-US" altLang="zh-CN" dirty="0">
                <a:solidFill>
                  <a:srgbClr val="C00000"/>
                </a:solidFill>
              </a:rPr>
              <a:t> = contents of location k  (%</a:t>
            </a:r>
            <a:r>
              <a:rPr lang="en-US" altLang="zh-CN" dirty="0" err="1">
                <a:solidFill>
                  <a:srgbClr val="C00000"/>
                </a:solidFill>
              </a:rPr>
              <a:t>ebx</a:t>
            </a:r>
            <a:r>
              <a:rPr lang="en-US" altLang="zh-CN" dirty="0">
                <a:solidFill>
                  <a:srgbClr val="C00000"/>
                </a:solidFill>
              </a:rPr>
              <a:t>)  /* %</a:t>
            </a:r>
            <a:r>
              <a:rPr lang="en-US" altLang="zh-CN" dirty="0" err="1">
                <a:solidFill>
                  <a:srgbClr val="C00000"/>
                </a:solidFill>
              </a:rPr>
              <a:t>eax</a:t>
            </a:r>
            <a:r>
              <a:rPr lang="en-US" altLang="zh-CN" dirty="0">
                <a:solidFill>
                  <a:srgbClr val="C00000"/>
                </a:solidFill>
              </a:rPr>
              <a:t> = </a:t>
            </a:r>
            <a:r>
              <a:rPr lang="en-US" altLang="zh-CN" dirty="0" err="1">
                <a:solidFill>
                  <a:srgbClr val="C00000"/>
                </a:solidFill>
              </a:rPr>
              <a:t>addr</a:t>
            </a:r>
            <a:r>
              <a:rPr lang="en-US" altLang="zh-CN" dirty="0">
                <a:solidFill>
                  <a:srgbClr val="C00000"/>
                </a:solidFill>
              </a:rPr>
              <a:t>. of x */</a:t>
            </a:r>
          </a:p>
          <a:p>
            <a:pPr marL="457200" lvl="1" indent="0">
              <a:buNone/>
            </a:pPr>
            <a:r>
              <a:rPr lang="en-US" altLang="zh-CN" dirty="0">
                <a:solidFill>
                  <a:srgbClr val="0070C0"/>
                </a:solidFill>
              </a:rPr>
              <a:t>Or directly mov </a:t>
            </a:r>
            <a:r>
              <a:rPr lang="en-US" altLang="zh-CN" dirty="0" err="1">
                <a:solidFill>
                  <a:srgbClr val="0070C0"/>
                </a:solidFill>
              </a:rPr>
              <a:t>offset_to_GOT</a:t>
            </a:r>
            <a:r>
              <a:rPr lang="en-US" altLang="zh-CN" dirty="0">
                <a:solidFill>
                  <a:srgbClr val="0070C0"/>
                </a:solidFill>
              </a:rPr>
              <a:t>(%rip),</a:t>
            </a:r>
            <a:r>
              <a:rPr lang="zh-CN" altLang="en-US" dirty="0">
                <a:solidFill>
                  <a:srgbClr val="0070C0"/>
                </a:solidFill>
              </a:rPr>
              <a:t> </a:t>
            </a:r>
            <a:r>
              <a:rPr lang="en-US" altLang="zh-CN" dirty="0">
                <a:solidFill>
                  <a:srgbClr val="0070C0"/>
                </a:solidFill>
              </a:rPr>
              <a:t>%</a:t>
            </a:r>
            <a:r>
              <a:rPr lang="en-US" altLang="zh-CN" dirty="0" err="1">
                <a:solidFill>
                  <a:srgbClr val="0070C0"/>
                </a:solidFill>
              </a:rPr>
              <a:t>rax</a:t>
            </a:r>
            <a:r>
              <a:rPr lang="en-US" altLang="zh-CN" dirty="0">
                <a:solidFill>
                  <a:srgbClr val="0070C0"/>
                </a:solidFill>
              </a:rPr>
              <a:t>  in x86-64</a:t>
            </a:r>
          </a:p>
          <a:p>
            <a:pPr lvl="1"/>
            <a:r>
              <a:rPr lang="en-US" altLang="zh-CN" dirty="0"/>
              <a:t>access memory location pointed at by %</a:t>
            </a:r>
            <a:r>
              <a:rPr lang="en-US" altLang="zh-CN" dirty="0" err="1"/>
              <a:t>eax</a:t>
            </a:r>
            <a:r>
              <a:rPr lang="en-US" altLang="zh-CN" dirty="0"/>
              <a:t>/%</a:t>
            </a:r>
            <a:r>
              <a:rPr lang="en-US" altLang="zh-CN" dirty="0" err="1"/>
              <a:t>rax</a:t>
            </a:r>
            <a:r>
              <a:rPr lang="en-US" altLang="zh-CN" dirty="0"/>
              <a:t>(x86-64)</a:t>
            </a:r>
          </a:p>
          <a:p>
            <a:endParaRPr lang="en-US" altLang="zh-CN" dirty="0"/>
          </a:p>
          <a:p>
            <a:endParaRPr lang="zh-CN" altLang="en-US" dirty="0"/>
          </a:p>
        </p:txBody>
      </p:sp>
    </p:spTree>
    <p:extLst>
      <p:ext uri="{BB962C8B-B14F-4D97-AF65-F5344CB8AC3E}">
        <p14:creationId xmlns:p14="http://schemas.microsoft.com/office/powerpoint/2010/main" val="616673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E77F12-49FE-48C6-9B3C-3F468310ED91}"/>
              </a:ext>
            </a:extLst>
          </p:cNvPr>
          <p:cNvSpPr>
            <a:spLocks noGrp="1"/>
          </p:cNvSpPr>
          <p:nvPr>
            <p:ph type="title"/>
          </p:nvPr>
        </p:nvSpPr>
        <p:spPr>
          <a:xfrm>
            <a:off x="357018" y="435678"/>
            <a:ext cx="8329782" cy="762000"/>
          </a:xfrm>
        </p:spPr>
        <p:txBody>
          <a:bodyPr/>
          <a:lstStyle/>
          <a:p>
            <a:r>
              <a:rPr lang="en-US" altLang="zh-CN" sz="3200" dirty="0"/>
              <a:t>Using the GOT to Reference a Global Variable</a:t>
            </a:r>
            <a:endParaRPr lang="zh-CN" altLang="en-US" sz="3200" dirty="0"/>
          </a:p>
        </p:txBody>
      </p:sp>
      <p:sp>
        <p:nvSpPr>
          <p:cNvPr id="4" name="矩形 3">
            <a:extLst>
              <a:ext uri="{FF2B5EF4-FFF2-40B4-BE49-F238E27FC236}">
                <a16:creationId xmlns:a16="http://schemas.microsoft.com/office/drawing/2014/main" id="{3B1D36A1-6B60-4FDE-96E4-39582F1D4A13}"/>
              </a:ext>
            </a:extLst>
          </p:cNvPr>
          <p:cNvSpPr/>
          <p:nvPr/>
        </p:nvSpPr>
        <p:spPr bwMode="auto">
          <a:xfrm>
            <a:off x="2819400" y="1295400"/>
            <a:ext cx="6019799" cy="2743200"/>
          </a:xfrm>
          <a:prstGeom prst="rect">
            <a:avLst/>
          </a:prstGeom>
          <a:solidFill>
            <a:srgbClr val="99CCFF"/>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i="1" u="none" strike="noStrike" cap="none" normalizeH="0" baseline="0" dirty="0">
                <a:ln>
                  <a:noFill/>
                </a:ln>
                <a:solidFill>
                  <a:schemeClr val="tx1"/>
                </a:solidFill>
                <a:effectLst/>
                <a:latin typeface="Arial Narrow" pitchFamily="34" charset="0"/>
              </a:rPr>
              <a:t>Data segment</a:t>
            </a:r>
          </a:p>
          <a:p>
            <a:pPr marL="0" marR="0" indent="0" algn="l" defTabSz="914400" rtl="0" eaLnBrk="0" fontAlgn="base" latinLnBrk="0" hangingPunct="0">
              <a:lnSpc>
                <a:spcPct val="100000"/>
              </a:lnSpc>
              <a:spcBef>
                <a:spcPct val="0"/>
              </a:spcBef>
              <a:spcAft>
                <a:spcPct val="0"/>
              </a:spcAft>
              <a:buClrTx/>
              <a:buSzTx/>
              <a:buFontTx/>
              <a:buNone/>
              <a:tabLst/>
            </a:pPr>
            <a:r>
              <a:rPr lang="en-US" altLang="zh-CN" sz="2000" dirty="0"/>
              <a:t>Global Offset Table(GOT)</a:t>
            </a:r>
            <a:endParaRPr kumimoji="0" lang="zh-CN" altLang="en-US" sz="2000" b="1" i="0" u="none" strike="noStrike" cap="none" normalizeH="0" baseline="0" dirty="0">
              <a:ln>
                <a:noFill/>
              </a:ln>
              <a:solidFill>
                <a:schemeClr val="tx1"/>
              </a:solidFill>
              <a:effectLst/>
              <a:latin typeface="Arial Narrow" pitchFamily="34" charset="0"/>
            </a:endParaRPr>
          </a:p>
        </p:txBody>
      </p:sp>
      <p:sp>
        <p:nvSpPr>
          <p:cNvPr id="5" name="矩形 4">
            <a:extLst>
              <a:ext uri="{FF2B5EF4-FFF2-40B4-BE49-F238E27FC236}">
                <a16:creationId xmlns:a16="http://schemas.microsoft.com/office/drawing/2014/main" id="{DFDC6CDC-5EDB-43F6-9AFC-7AF2E6063940}"/>
              </a:ext>
            </a:extLst>
          </p:cNvPr>
          <p:cNvSpPr/>
          <p:nvPr/>
        </p:nvSpPr>
        <p:spPr bwMode="auto">
          <a:xfrm>
            <a:off x="3276600" y="2178313"/>
            <a:ext cx="3578942" cy="1631687"/>
          </a:xfrm>
          <a:prstGeom prst="rect">
            <a:avLst/>
          </a:prstGeom>
          <a:solidFill>
            <a:srgbClr val="FFFFCC"/>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u="none" strike="noStrike" cap="none" normalizeH="0" baseline="0" dirty="0">
                <a:ln>
                  <a:noFill/>
                </a:ln>
                <a:solidFill>
                  <a:schemeClr val="tx1"/>
                </a:solidFill>
                <a:effectLst/>
                <a:latin typeface="Arial Narrow" pitchFamily="34" charset="0"/>
              </a:rPr>
              <a:t>GOT[0]: …</a:t>
            </a:r>
          </a:p>
          <a:p>
            <a:r>
              <a:rPr lang="en-US" altLang="zh-CN" sz="2000" b="0" dirty="0"/>
              <a:t>GOT[1]: …</a:t>
            </a:r>
            <a:endParaRPr lang="zh-CN" altLang="en-US" sz="2000" b="0" dirty="0"/>
          </a:p>
          <a:p>
            <a:r>
              <a:rPr lang="en-US" altLang="zh-CN" sz="2000" b="0" dirty="0"/>
              <a:t>GOT[2]: …</a:t>
            </a:r>
            <a:endParaRPr lang="zh-CN" altLang="en-US" sz="2000" b="0" dirty="0"/>
          </a:p>
          <a:p>
            <a:r>
              <a:rPr lang="en-US" altLang="zh-CN" sz="2000" b="0" dirty="0"/>
              <a:t>GOT[3]: … &amp;</a:t>
            </a:r>
            <a:r>
              <a:rPr lang="en-US" altLang="zh-CN" sz="2000" b="0" dirty="0" err="1"/>
              <a:t>addcnt</a:t>
            </a:r>
            <a:endParaRPr lang="zh-CN" altLang="en-US" sz="2000" b="0" dirty="0"/>
          </a:p>
        </p:txBody>
      </p:sp>
      <p:sp>
        <p:nvSpPr>
          <p:cNvPr id="6" name="矩形 5">
            <a:extLst>
              <a:ext uri="{FF2B5EF4-FFF2-40B4-BE49-F238E27FC236}">
                <a16:creationId xmlns:a16="http://schemas.microsoft.com/office/drawing/2014/main" id="{F5BCA2DC-D75C-4C43-A512-DE7D02A92D6A}"/>
              </a:ext>
            </a:extLst>
          </p:cNvPr>
          <p:cNvSpPr/>
          <p:nvPr/>
        </p:nvSpPr>
        <p:spPr bwMode="auto">
          <a:xfrm>
            <a:off x="2819400" y="4114800"/>
            <a:ext cx="6019799" cy="2133600"/>
          </a:xfrm>
          <a:prstGeom prst="rect">
            <a:avLst/>
          </a:prstGeom>
          <a:solidFill>
            <a:srgbClr val="99CCFF"/>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i="1" u="none" strike="noStrike" cap="none" normalizeH="0" baseline="0" dirty="0">
                <a:ln>
                  <a:noFill/>
                </a:ln>
                <a:solidFill>
                  <a:schemeClr val="tx1"/>
                </a:solidFill>
                <a:effectLst/>
                <a:latin typeface="Arial Narrow" pitchFamily="34" charset="0"/>
              </a:rPr>
              <a:t>Code segment</a:t>
            </a:r>
          </a:p>
          <a:p>
            <a:pPr marL="0" marR="0" indent="0" algn="l" defTabSz="914400" rtl="0" eaLnBrk="0" fontAlgn="base" latinLnBrk="0" hangingPunct="0">
              <a:lnSpc>
                <a:spcPct val="100000"/>
              </a:lnSpc>
              <a:spcBef>
                <a:spcPct val="0"/>
              </a:spcBef>
              <a:spcAft>
                <a:spcPct val="0"/>
              </a:spcAft>
              <a:buClrTx/>
              <a:buSzTx/>
              <a:buFontTx/>
              <a:buNone/>
              <a:tabLst/>
            </a:pPr>
            <a:endParaRPr lang="en-US" altLang="zh-CN" sz="2000" i="1" dirty="0"/>
          </a:p>
          <a:p>
            <a:pPr marL="0" marR="0" indent="0" algn="l" defTabSz="914400" rtl="0" eaLnBrk="0" fontAlgn="base" latinLnBrk="0" hangingPunct="0">
              <a:lnSpc>
                <a:spcPct val="100000"/>
              </a:lnSpc>
              <a:spcBef>
                <a:spcPct val="0"/>
              </a:spcBef>
              <a:spcAft>
                <a:spcPct val="0"/>
              </a:spcAft>
              <a:buClrTx/>
              <a:buSzTx/>
              <a:buFontTx/>
              <a:buNone/>
              <a:tabLst/>
            </a:pPr>
            <a:endParaRPr lang="en-US" altLang="zh-CN" sz="2000" i="1" dirty="0"/>
          </a:p>
          <a:p>
            <a:pPr marL="0" marR="0" indent="0" algn="l" defTabSz="914400" rtl="0" eaLnBrk="0" fontAlgn="base" latinLnBrk="0" hangingPunct="0">
              <a:lnSpc>
                <a:spcPct val="100000"/>
              </a:lnSpc>
              <a:spcBef>
                <a:spcPct val="0"/>
              </a:spcBef>
              <a:spcAft>
                <a:spcPct val="0"/>
              </a:spcAft>
              <a:buClrTx/>
              <a:buSzTx/>
              <a:buFontTx/>
              <a:buNone/>
              <a:tabLst/>
            </a:pPr>
            <a:r>
              <a:rPr lang="en-US" altLang="zh-CN" sz="2000" dirty="0" err="1"/>
              <a:t>addvec</a:t>
            </a:r>
            <a:r>
              <a:rPr lang="en-US" altLang="zh-CN" sz="2000" dirty="0"/>
              <a:t>:</a:t>
            </a:r>
          </a:p>
          <a:p>
            <a:pPr lvl="1"/>
            <a:r>
              <a:rPr lang="en-US" altLang="zh-CN" sz="2000" dirty="0"/>
              <a:t>mov 0x2008b9(%rip), %</a:t>
            </a:r>
            <a:r>
              <a:rPr lang="en-US" altLang="zh-CN" sz="2000" dirty="0" err="1"/>
              <a:t>rax</a:t>
            </a:r>
            <a:r>
              <a:rPr lang="en-US" altLang="zh-CN" sz="2000" dirty="0"/>
              <a:t>  </a:t>
            </a:r>
            <a:r>
              <a:rPr lang="en-US" altLang="zh-CN" sz="2000" dirty="0">
                <a:solidFill>
                  <a:srgbClr val="C00000"/>
                </a:solidFill>
              </a:rPr>
              <a:t># %</a:t>
            </a:r>
            <a:r>
              <a:rPr lang="en-US" altLang="zh-CN" sz="2000" dirty="0" err="1">
                <a:solidFill>
                  <a:srgbClr val="C00000"/>
                </a:solidFill>
              </a:rPr>
              <a:t>rax</a:t>
            </a:r>
            <a:r>
              <a:rPr lang="en-US" altLang="zh-CN" sz="2000" dirty="0">
                <a:solidFill>
                  <a:srgbClr val="C00000"/>
                </a:solidFill>
              </a:rPr>
              <a:t>=*GOT[3]=&amp;</a:t>
            </a:r>
            <a:r>
              <a:rPr lang="en-US" altLang="zh-CN" sz="2000" dirty="0" err="1">
                <a:solidFill>
                  <a:srgbClr val="C00000"/>
                </a:solidFill>
              </a:rPr>
              <a:t>addcnt</a:t>
            </a:r>
            <a:endParaRPr lang="en-US" altLang="zh-CN" sz="2000" dirty="0">
              <a:solidFill>
                <a:srgbClr val="C00000"/>
              </a:solidFill>
            </a:endParaRPr>
          </a:p>
          <a:p>
            <a:pPr lvl="1"/>
            <a:r>
              <a:rPr lang="en-US" altLang="zh-CN" sz="2000" dirty="0" err="1"/>
              <a:t>addl</a:t>
            </a:r>
            <a:r>
              <a:rPr lang="en-US" altLang="zh-CN" sz="2000" dirty="0"/>
              <a:t> $0x1, (%</a:t>
            </a:r>
            <a:r>
              <a:rPr lang="en-US" altLang="zh-CN" sz="2000" dirty="0" err="1"/>
              <a:t>rax</a:t>
            </a:r>
            <a:r>
              <a:rPr lang="en-US" altLang="zh-CN" sz="2000" dirty="0"/>
              <a:t>)	        </a:t>
            </a:r>
            <a:r>
              <a:rPr lang="en-US" altLang="zh-CN" sz="2000" dirty="0">
                <a:solidFill>
                  <a:srgbClr val="C00000"/>
                </a:solidFill>
              </a:rPr>
              <a:t># </a:t>
            </a:r>
            <a:r>
              <a:rPr lang="en-US" altLang="zh-CN" sz="2000" dirty="0" err="1">
                <a:solidFill>
                  <a:srgbClr val="C00000"/>
                </a:solidFill>
              </a:rPr>
              <a:t>addcnt</a:t>
            </a:r>
            <a:r>
              <a:rPr lang="en-US" altLang="zh-CN" sz="2000" dirty="0">
                <a:solidFill>
                  <a:srgbClr val="C00000"/>
                </a:solidFill>
              </a:rPr>
              <a:t>++</a:t>
            </a:r>
          </a:p>
        </p:txBody>
      </p:sp>
      <p:cxnSp>
        <p:nvCxnSpPr>
          <p:cNvPr id="7" name="Elbow Connector 17">
            <a:extLst>
              <a:ext uri="{FF2B5EF4-FFF2-40B4-BE49-F238E27FC236}">
                <a16:creationId xmlns:a16="http://schemas.microsoft.com/office/drawing/2014/main" id="{E98AC7DC-0D65-4524-B675-089DD2ACBA0D}"/>
              </a:ext>
            </a:extLst>
          </p:cNvPr>
          <p:cNvCxnSpPr>
            <a:cxnSpLocks/>
          </p:cNvCxnSpPr>
          <p:nvPr/>
        </p:nvCxnSpPr>
        <p:spPr>
          <a:xfrm rot="10800000">
            <a:off x="3276601" y="3352800"/>
            <a:ext cx="12700" cy="2514600"/>
          </a:xfrm>
          <a:prstGeom prst="bentConnector3">
            <a:avLst>
              <a:gd name="adj1" fmla="val 6150000"/>
            </a:avLst>
          </a:prstGeom>
          <a:ln w="50800">
            <a:solidFill>
              <a:srgbClr val="000C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DA644AD2-DEB3-4DF5-B6BA-E71B93D989D3}"/>
              </a:ext>
            </a:extLst>
          </p:cNvPr>
          <p:cNvSpPr txBox="1"/>
          <p:nvPr/>
        </p:nvSpPr>
        <p:spPr>
          <a:xfrm>
            <a:off x="88901" y="3200400"/>
            <a:ext cx="2435596" cy="2308324"/>
          </a:xfrm>
          <a:prstGeom prst="rect">
            <a:avLst/>
          </a:prstGeom>
          <a:noFill/>
        </p:spPr>
        <p:txBody>
          <a:bodyPr wrap="square" rtlCol="0">
            <a:spAutoFit/>
          </a:bodyPr>
          <a:lstStyle/>
          <a:p>
            <a:r>
              <a:rPr lang="en-US" altLang="zh-CN" dirty="0">
                <a:latin typeface="Calibri" pitchFamily="34" charset="0"/>
              </a:rPr>
              <a:t>Fixed distance of 0x2008b9 bytes at run time between </a:t>
            </a:r>
            <a:r>
              <a:rPr lang="en-US" altLang="zh-CN" i="1" dirty="0">
                <a:latin typeface="Calibri" pitchFamily="34" charset="0"/>
              </a:rPr>
              <a:t>GOT[3] </a:t>
            </a:r>
            <a:r>
              <a:rPr lang="en-US" altLang="zh-CN" dirty="0">
                <a:latin typeface="Calibri" pitchFamily="34" charset="0"/>
              </a:rPr>
              <a:t>and </a:t>
            </a:r>
            <a:r>
              <a:rPr lang="en-US" altLang="zh-CN" i="1" dirty="0" err="1">
                <a:latin typeface="Calibri" pitchFamily="34" charset="0"/>
              </a:rPr>
              <a:t>addl</a:t>
            </a:r>
            <a:r>
              <a:rPr lang="en-US" altLang="zh-CN" i="1" dirty="0">
                <a:latin typeface="Calibri" pitchFamily="34" charset="0"/>
              </a:rPr>
              <a:t> </a:t>
            </a:r>
            <a:r>
              <a:rPr lang="en-US" altLang="zh-CN" dirty="0">
                <a:latin typeface="Calibri" pitchFamily="34" charset="0"/>
              </a:rPr>
              <a:t>instruction.</a:t>
            </a:r>
            <a:endParaRPr lang="zh-CN" altLang="en-US" dirty="0">
              <a:latin typeface="Calibri" pitchFamily="34" charset="0"/>
            </a:endParaRPr>
          </a:p>
        </p:txBody>
      </p:sp>
      <p:cxnSp>
        <p:nvCxnSpPr>
          <p:cNvPr id="19" name="直接箭头连接符 18">
            <a:extLst>
              <a:ext uri="{FF2B5EF4-FFF2-40B4-BE49-F238E27FC236}">
                <a16:creationId xmlns:a16="http://schemas.microsoft.com/office/drawing/2014/main" id="{EF24B53A-0DFC-4839-8884-15F88FF2DDAD}"/>
              </a:ext>
            </a:extLst>
          </p:cNvPr>
          <p:cNvCxnSpPr/>
          <p:nvPr/>
        </p:nvCxnSpPr>
        <p:spPr bwMode="auto">
          <a:xfrm>
            <a:off x="4800600" y="3429000"/>
            <a:ext cx="990600" cy="1981200"/>
          </a:xfrm>
          <a:prstGeom prst="straightConnector1">
            <a:avLst/>
          </a:prstGeom>
          <a:noFill/>
          <a:ln w="57150" cap="flat" cmpd="sng" algn="ctr">
            <a:solidFill>
              <a:srgbClr val="C00000"/>
            </a:solidFill>
            <a:prstDash val="solid"/>
            <a:round/>
            <a:headEnd type="none" w="med" len="med"/>
            <a:tailEnd type="triangle"/>
          </a:ln>
          <a:effectLst/>
        </p:spPr>
      </p:cxnSp>
    </p:spTree>
    <p:extLst>
      <p:ext uri="{BB962C8B-B14F-4D97-AF65-F5344CB8AC3E}">
        <p14:creationId xmlns:p14="http://schemas.microsoft.com/office/powerpoint/2010/main" val="22631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98A21-EB60-44BB-9784-98A9DEAE7668}"/>
              </a:ext>
            </a:extLst>
          </p:cNvPr>
          <p:cNvSpPr>
            <a:spLocks noGrp="1"/>
          </p:cNvSpPr>
          <p:nvPr>
            <p:ph type="title"/>
          </p:nvPr>
        </p:nvSpPr>
        <p:spPr/>
        <p:txBody>
          <a:bodyPr/>
          <a:lstStyle/>
          <a:p>
            <a:r>
              <a:rPr lang="en-US" altLang="zh-CN" dirty="0">
                <a:ea typeface="宋体" panose="02010600030101010101" pitchFamily="2" charset="-122"/>
              </a:rPr>
              <a:t>PIC: Advantages and Disadvantages</a:t>
            </a:r>
            <a:endParaRPr lang="zh-CN" altLang="en-US" dirty="0"/>
          </a:p>
        </p:txBody>
      </p:sp>
      <p:sp>
        <p:nvSpPr>
          <p:cNvPr id="3" name="内容占位符 2">
            <a:extLst>
              <a:ext uri="{FF2B5EF4-FFF2-40B4-BE49-F238E27FC236}">
                <a16:creationId xmlns:a16="http://schemas.microsoft.com/office/drawing/2014/main" id="{CC45BD88-F775-4C09-8454-265008C76170}"/>
              </a:ext>
            </a:extLst>
          </p:cNvPr>
          <p:cNvSpPr>
            <a:spLocks noGrp="1"/>
          </p:cNvSpPr>
          <p:nvPr>
            <p:ph idx="1"/>
          </p:nvPr>
        </p:nvSpPr>
        <p:spPr/>
        <p:txBody>
          <a:bodyPr/>
          <a:lstStyle/>
          <a:p>
            <a:r>
              <a:rPr lang="en-US" altLang="zh-CN" dirty="0"/>
              <a:t>Advantages:</a:t>
            </a:r>
          </a:p>
          <a:p>
            <a:pPr lvl="1"/>
            <a:r>
              <a:rPr lang="en-US" altLang="zh-CN" dirty="0"/>
              <a:t>Code does not have to be relocated when loaded.                       (However, data still need to be relocated.)</a:t>
            </a:r>
          </a:p>
          <a:p>
            <a:pPr lvl="1"/>
            <a:r>
              <a:rPr lang="en-US" altLang="zh-CN" dirty="0"/>
              <a:t>Different processes can share the memory pages of code, even if they don’t have the same address space allocated.</a:t>
            </a:r>
          </a:p>
          <a:p>
            <a:r>
              <a:rPr lang="en-US" altLang="zh-CN" dirty="0"/>
              <a:t>Disadvantages:</a:t>
            </a:r>
          </a:p>
          <a:p>
            <a:pPr lvl="1"/>
            <a:r>
              <a:rPr lang="en-US" altLang="zh-CN" dirty="0"/>
              <a:t>GOT needs to be relocated at load time. </a:t>
            </a:r>
          </a:p>
          <a:p>
            <a:pPr marL="457200" lvl="1" indent="0">
              <a:buNone/>
            </a:pPr>
            <a:r>
              <a:rPr lang="en-US" altLang="zh-CN" dirty="0"/>
              <a:t>     In big libraries, GOT can be very large, so this may be slow.</a:t>
            </a:r>
          </a:p>
          <a:p>
            <a:pPr lvl="1"/>
            <a:r>
              <a:rPr lang="en-US" altLang="zh-CN" dirty="0"/>
              <a:t>PIC code is bigger and slower than non-PIC code.  </a:t>
            </a:r>
            <a:br>
              <a:rPr lang="en-US" altLang="zh-CN" dirty="0"/>
            </a:br>
            <a:r>
              <a:rPr lang="en-US" altLang="zh-CN" dirty="0"/>
              <a:t>The slowdown is architecture dependent (in an architecture with few registers, using one to hold GOT address can affect code quality significantly.)</a:t>
            </a:r>
          </a:p>
          <a:p>
            <a:endParaRPr lang="zh-CN" altLang="en-US" dirty="0"/>
          </a:p>
        </p:txBody>
      </p:sp>
    </p:spTree>
    <p:extLst>
      <p:ext uri="{BB962C8B-B14F-4D97-AF65-F5344CB8AC3E}">
        <p14:creationId xmlns:p14="http://schemas.microsoft.com/office/powerpoint/2010/main" val="2434284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DF8F1-8A00-40CB-A6AB-D003583D3E5C}"/>
              </a:ext>
            </a:extLst>
          </p:cNvPr>
          <p:cNvSpPr>
            <a:spLocks noGrp="1"/>
          </p:cNvSpPr>
          <p:nvPr>
            <p:ph type="title"/>
          </p:nvPr>
        </p:nvSpPr>
        <p:spPr>
          <a:xfrm>
            <a:off x="357018" y="435678"/>
            <a:ext cx="8710782" cy="762000"/>
          </a:xfrm>
        </p:spPr>
        <p:txBody>
          <a:bodyPr/>
          <a:lstStyle/>
          <a:p>
            <a:r>
              <a:rPr lang="en-US" altLang="zh-CN" dirty="0"/>
              <a:t>Dynamic loading requires that the shared library be relocatable, but more…</a:t>
            </a:r>
            <a:endParaRPr lang="zh-CN" altLang="en-US" dirty="0"/>
          </a:p>
        </p:txBody>
      </p:sp>
      <p:sp>
        <p:nvSpPr>
          <p:cNvPr id="3" name="内容占位符 2">
            <a:extLst>
              <a:ext uri="{FF2B5EF4-FFF2-40B4-BE49-F238E27FC236}">
                <a16:creationId xmlns:a16="http://schemas.microsoft.com/office/drawing/2014/main" id="{BF315644-DB7D-4D86-B887-4D152F33DAEC}"/>
              </a:ext>
            </a:extLst>
          </p:cNvPr>
          <p:cNvSpPr>
            <a:spLocks noGrp="1"/>
          </p:cNvSpPr>
          <p:nvPr>
            <p:ph idx="1"/>
          </p:nvPr>
        </p:nvSpPr>
        <p:spPr/>
        <p:txBody>
          <a:bodyPr/>
          <a:lstStyle/>
          <a:p>
            <a:endParaRPr lang="en-US" altLang="zh-CN" dirty="0"/>
          </a:p>
          <a:p>
            <a:r>
              <a:rPr lang="en-US" altLang="zh-CN" dirty="0"/>
              <a:t>With mapped files (Linux </a:t>
            </a:r>
            <a:r>
              <a:rPr lang="en-US" altLang="zh-CN" dirty="0" err="1"/>
              <a:t>mmap</a:t>
            </a:r>
            <a:r>
              <a:rPr lang="en-US" altLang="zh-CN" dirty="0"/>
              <a:t> API), the segment can be a different base address in each process.</a:t>
            </a:r>
          </a:p>
          <a:p>
            <a:endParaRPr lang="en-US" altLang="zh-CN" dirty="0"/>
          </a:p>
          <a:p>
            <a:r>
              <a:rPr lang="en-US" altLang="zh-CN" dirty="0"/>
              <a:t>So… not only does each process see the DLL at a different location in memory, the DLL sees </a:t>
            </a:r>
            <a:r>
              <a:rPr lang="en-US" altLang="zh-CN" i="1" dirty="0"/>
              <a:t>itself </a:t>
            </a:r>
            <a:r>
              <a:rPr lang="en-US" altLang="zh-CN" dirty="0"/>
              <a:t>there too!</a:t>
            </a:r>
          </a:p>
          <a:p>
            <a:endParaRPr lang="en-US" altLang="zh-CN" dirty="0"/>
          </a:p>
          <a:p>
            <a:r>
              <a:rPr lang="en-US" altLang="zh-CN" dirty="0"/>
              <a:t>And in fact each also has its own data segment</a:t>
            </a:r>
          </a:p>
          <a:p>
            <a:endParaRPr lang="zh-CN" altLang="en-US" dirty="0"/>
          </a:p>
        </p:txBody>
      </p:sp>
    </p:spTree>
    <p:extLst>
      <p:ext uri="{BB962C8B-B14F-4D97-AF65-F5344CB8AC3E}">
        <p14:creationId xmlns:p14="http://schemas.microsoft.com/office/powerpoint/2010/main" val="387691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81B82-D735-4D21-B001-2AC70E34CF4D}"/>
              </a:ext>
            </a:extLst>
          </p:cNvPr>
          <p:cNvSpPr>
            <a:spLocks noGrp="1"/>
          </p:cNvSpPr>
          <p:nvPr>
            <p:ph type="title"/>
          </p:nvPr>
        </p:nvSpPr>
        <p:spPr/>
        <p:txBody>
          <a:bodyPr/>
          <a:lstStyle/>
          <a:p>
            <a:r>
              <a:rPr lang="en-US" altLang="zh-CN" dirty="0"/>
              <a:t>Solution Involves Two Aspects</a:t>
            </a:r>
            <a:endParaRPr lang="zh-CN" altLang="en-US" dirty="0"/>
          </a:p>
        </p:txBody>
      </p:sp>
      <p:sp>
        <p:nvSpPr>
          <p:cNvPr id="3" name="内容占位符 2">
            <a:extLst>
              <a:ext uri="{FF2B5EF4-FFF2-40B4-BE49-F238E27FC236}">
                <a16:creationId xmlns:a16="http://schemas.microsoft.com/office/drawing/2014/main" id="{A9D57C1E-B7B5-4CF2-9954-0F9DECFEA4F3}"/>
              </a:ext>
            </a:extLst>
          </p:cNvPr>
          <p:cNvSpPr>
            <a:spLocks noGrp="1"/>
          </p:cNvSpPr>
          <p:nvPr>
            <p:ph idx="1"/>
          </p:nvPr>
        </p:nvSpPr>
        <p:spPr/>
        <p:txBody>
          <a:bodyPr/>
          <a:lstStyle/>
          <a:p>
            <a:r>
              <a:rPr lang="en-US" altLang="zh-CN" dirty="0"/>
              <a:t>We compile the library with –shared –</a:t>
            </a:r>
            <a:r>
              <a:rPr lang="en-US" altLang="zh-CN" dirty="0" err="1"/>
              <a:t>fpic</a:t>
            </a:r>
            <a:r>
              <a:rPr lang="en-US" altLang="zh-CN" dirty="0"/>
              <a:t>.  This tells the compiler to generate “register offset” addressing</a:t>
            </a:r>
          </a:p>
          <a:p>
            <a:endParaRPr lang="en-US" altLang="zh-CN" dirty="0"/>
          </a:p>
          <a:p>
            <a:r>
              <a:rPr lang="en-US" altLang="zh-CN" dirty="0"/>
              <a:t>Then, at runtime, whenever we call into the shared library, we need to put the code segment base address in a specific register (save the old value to the stack!), and the data segment base into a second register.  Restore the original values when the method returns.</a:t>
            </a:r>
          </a:p>
          <a:p>
            <a:endParaRPr lang="en-US" altLang="zh-CN" dirty="0"/>
          </a:p>
          <a:p>
            <a:r>
              <a:rPr lang="en-US" altLang="zh-CN" dirty="0"/>
              <a:t>With –</a:t>
            </a:r>
            <a:r>
              <a:rPr lang="en-US" altLang="zh-CN" dirty="0" err="1"/>
              <a:t>fpic</a:t>
            </a:r>
            <a:r>
              <a:rPr lang="en-US" altLang="zh-CN" dirty="0"/>
              <a:t>, all jumps and data accesses in the DLL are “relativized” as offsets with respect to these registers.</a:t>
            </a:r>
          </a:p>
          <a:p>
            <a:endParaRPr lang="zh-CN" altLang="en-US" dirty="0"/>
          </a:p>
        </p:txBody>
      </p:sp>
    </p:spTree>
    <p:extLst>
      <p:ext uri="{BB962C8B-B14F-4D97-AF65-F5344CB8AC3E}">
        <p14:creationId xmlns:p14="http://schemas.microsoft.com/office/powerpoint/2010/main" val="1001205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E43D1-78C6-44A3-88C3-6959039DB5E8}"/>
              </a:ext>
            </a:extLst>
          </p:cNvPr>
          <p:cNvSpPr>
            <a:spLocks noGrp="1"/>
          </p:cNvSpPr>
          <p:nvPr>
            <p:ph type="title"/>
          </p:nvPr>
        </p:nvSpPr>
        <p:spPr/>
        <p:txBody>
          <a:bodyPr/>
          <a:lstStyle/>
          <a:p>
            <a:r>
              <a:rPr lang="en-US" altLang="zh-CN" dirty="0"/>
              <a:t>Linking at Load-time/Run-time</a:t>
            </a:r>
            <a:endParaRPr lang="zh-CN" altLang="en-US" dirty="0"/>
          </a:p>
        </p:txBody>
      </p:sp>
      <p:sp>
        <p:nvSpPr>
          <p:cNvPr id="3" name="内容占位符 2">
            <a:extLst>
              <a:ext uri="{FF2B5EF4-FFF2-40B4-BE49-F238E27FC236}">
                <a16:creationId xmlns:a16="http://schemas.microsoft.com/office/drawing/2014/main" id="{8786EE81-504D-4E51-BA59-783C3A8F3842}"/>
              </a:ext>
            </a:extLst>
          </p:cNvPr>
          <p:cNvSpPr>
            <a:spLocks noGrp="1"/>
          </p:cNvSpPr>
          <p:nvPr>
            <p:ph idx="1"/>
          </p:nvPr>
        </p:nvSpPr>
        <p:spPr/>
        <p:txBody>
          <a:bodyPr/>
          <a:lstStyle/>
          <a:p>
            <a:r>
              <a:rPr lang="en-US" altLang="zh-CN" dirty="0"/>
              <a:t>Procedure Linkage Table (PLT)</a:t>
            </a:r>
          </a:p>
          <a:p>
            <a:pPr lvl="1"/>
            <a:r>
              <a:rPr lang="en-US" altLang="zh-CN" dirty="0"/>
              <a:t>Used by dynamic linker to resolve locations of library functions</a:t>
            </a:r>
          </a:p>
          <a:p>
            <a:pPr lvl="1"/>
            <a:r>
              <a:rPr lang="en-US" altLang="zh-CN" dirty="0"/>
              <a:t>All function calls to shared libraries are replaced by stub functions that query the PLT at runtime for the address of the function</a:t>
            </a:r>
          </a:p>
          <a:p>
            <a:pPr lvl="1"/>
            <a:endParaRPr lang="en-US" altLang="zh-CN" dirty="0"/>
          </a:p>
          <a:p>
            <a:r>
              <a:rPr lang="en-US" altLang="zh-CN" dirty="0"/>
              <a:t>Global Offset Table (GOT)</a:t>
            </a:r>
          </a:p>
          <a:p>
            <a:pPr lvl="1"/>
            <a:r>
              <a:rPr lang="en-US" altLang="zh-CN" dirty="0"/>
              <a:t>Used by dynamic linker to resolve locations of library data</a:t>
            </a:r>
          </a:p>
          <a:p>
            <a:pPr lvl="1"/>
            <a:r>
              <a:rPr lang="en-US" altLang="zh-CN" dirty="0"/>
              <a:t>All references to variables in shared libraries are replaced with references to the GOT</a:t>
            </a:r>
          </a:p>
          <a:p>
            <a:pPr lvl="1"/>
            <a:r>
              <a:rPr lang="en-US" altLang="zh-CN" dirty="0"/>
              <a:t>Shared libraries may be compiled with Position Independent Code (allows branch and jump instructions to </a:t>
            </a:r>
            <a:r>
              <a:rPr lang="en-US" altLang="zh-CN" b="1" dirty="0"/>
              <a:t>relative</a:t>
            </a:r>
            <a:r>
              <a:rPr lang="en-US" altLang="zh-CN" dirty="0"/>
              <a:t> addresses with respect to GOT)</a:t>
            </a:r>
          </a:p>
          <a:p>
            <a:endParaRPr lang="zh-CN" altLang="en-US" dirty="0"/>
          </a:p>
        </p:txBody>
      </p:sp>
    </p:spTree>
    <p:extLst>
      <p:ext uri="{BB962C8B-B14F-4D97-AF65-F5344CB8AC3E}">
        <p14:creationId xmlns:p14="http://schemas.microsoft.com/office/powerpoint/2010/main" val="1061042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FD2D0-D5A8-411C-9FD3-61393C5EEA39}"/>
              </a:ext>
            </a:extLst>
          </p:cNvPr>
          <p:cNvSpPr>
            <a:spLocks noGrp="1"/>
          </p:cNvSpPr>
          <p:nvPr>
            <p:ph type="title"/>
          </p:nvPr>
        </p:nvSpPr>
        <p:spPr/>
        <p:txBody>
          <a:bodyPr/>
          <a:lstStyle/>
          <a:p>
            <a:r>
              <a:rPr lang="en-US" altLang="zh-CN" dirty="0"/>
              <a:t>Linking at Load-time/Run-time</a:t>
            </a:r>
            <a:endParaRPr lang="zh-CN" altLang="en-US" dirty="0"/>
          </a:p>
        </p:txBody>
      </p:sp>
      <p:sp>
        <p:nvSpPr>
          <p:cNvPr id="3" name="内容占位符 2">
            <a:extLst>
              <a:ext uri="{FF2B5EF4-FFF2-40B4-BE49-F238E27FC236}">
                <a16:creationId xmlns:a16="http://schemas.microsoft.com/office/drawing/2014/main" id="{8F804234-D7E8-49BE-99B9-6BFFB2D2C76D}"/>
              </a:ext>
            </a:extLst>
          </p:cNvPr>
          <p:cNvSpPr>
            <a:spLocks noGrp="1"/>
          </p:cNvSpPr>
          <p:nvPr>
            <p:ph idx="1"/>
          </p:nvPr>
        </p:nvSpPr>
        <p:spPr/>
        <p:txBody>
          <a:bodyPr/>
          <a:lstStyle/>
          <a:p>
            <a:r>
              <a:rPr lang="en-US" altLang="zh-CN" dirty="0"/>
              <a:t>At compile &amp; assembly time:</a:t>
            </a:r>
          </a:p>
          <a:p>
            <a:pPr lvl="1"/>
            <a:r>
              <a:rPr lang="en-US" altLang="zh-CN" dirty="0"/>
              <a:t>The linker (</a:t>
            </a:r>
            <a:r>
              <a:rPr lang="en-US" altLang="zh-CN" dirty="0" err="1"/>
              <a:t>ld</a:t>
            </a:r>
            <a:r>
              <a:rPr lang="en-US" altLang="zh-CN" dirty="0"/>
              <a:t>) location is embedded in program</a:t>
            </a:r>
          </a:p>
          <a:p>
            <a:pPr lvl="1"/>
            <a:r>
              <a:rPr lang="en-US" altLang="zh-CN" dirty="0"/>
              <a:t>Addresses of dynamic functions are replaced with calls to the linker</a:t>
            </a:r>
          </a:p>
          <a:p>
            <a:endParaRPr lang="en-US" altLang="zh-CN" dirty="0"/>
          </a:p>
          <a:p>
            <a:r>
              <a:rPr lang="en-US" altLang="zh-CN" dirty="0"/>
              <a:t>At runtime the linker does lazy-binding:</a:t>
            </a:r>
          </a:p>
          <a:p>
            <a:pPr lvl="1"/>
            <a:r>
              <a:rPr lang="en-US" altLang="zh-CN" dirty="0"/>
              <a:t>The program runs as normal until it encounters an unresolved function</a:t>
            </a:r>
          </a:p>
          <a:p>
            <a:pPr lvl="1"/>
            <a:r>
              <a:rPr lang="en-US" altLang="zh-CN" dirty="0"/>
              <a:t>Execution jumps to the linker</a:t>
            </a:r>
          </a:p>
          <a:p>
            <a:pPr lvl="1"/>
            <a:r>
              <a:rPr lang="en-US" altLang="zh-CN" dirty="0"/>
              <a:t>The linker maps the shared library into the process’ address space and replaces the unresolved address with the resolved address</a:t>
            </a:r>
          </a:p>
          <a:p>
            <a:pPr lvl="1"/>
            <a:r>
              <a:rPr lang="en-US" altLang="zh-CN" dirty="0"/>
              <a:t>“lazy update of GOT”</a:t>
            </a:r>
          </a:p>
          <a:p>
            <a:endParaRPr lang="zh-CN" altLang="en-US" dirty="0"/>
          </a:p>
        </p:txBody>
      </p:sp>
    </p:spTree>
    <p:extLst>
      <p:ext uri="{BB962C8B-B14F-4D97-AF65-F5344CB8AC3E}">
        <p14:creationId xmlns:p14="http://schemas.microsoft.com/office/powerpoint/2010/main" val="228125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19BB9-3356-4537-B683-BB99B111C230}"/>
              </a:ext>
            </a:extLst>
          </p:cNvPr>
          <p:cNvSpPr>
            <a:spLocks noGrp="1"/>
          </p:cNvSpPr>
          <p:nvPr>
            <p:ph type="title"/>
          </p:nvPr>
        </p:nvSpPr>
        <p:spPr>
          <a:xfrm>
            <a:off x="357018" y="435678"/>
            <a:ext cx="8786982" cy="762000"/>
          </a:xfrm>
        </p:spPr>
        <p:txBody>
          <a:bodyPr/>
          <a:lstStyle/>
          <a:p>
            <a:r>
              <a:rPr lang="en-US" altLang="zh-CN" dirty="0"/>
              <a:t>Load-time &amp; Run-time Relocations</a:t>
            </a:r>
            <a:endParaRPr lang="zh-CN" altLang="en-US" dirty="0"/>
          </a:p>
        </p:txBody>
      </p:sp>
      <p:sp>
        <p:nvSpPr>
          <p:cNvPr id="3" name="内容占位符 2">
            <a:extLst>
              <a:ext uri="{FF2B5EF4-FFF2-40B4-BE49-F238E27FC236}">
                <a16:creationId xmlns:a16="http://schemas.microsoft.com/office/drawing/2014/main" id="{8B34B13F-C8BE-4E81-939C-55924223F5EF}"/>
              </a:ext>
            </a:extLst>
          </p:cNvPr>
          <p:cNvSpPr>
            <a:spLocks noGrp="1"/>
          </p:cNvSpPr>
          <p:nvPr>
            <p:ph idx="1"/>
          </p:nvPr>
        </p:nvSpPr>
        <p:spPr/>
        <p:txBody>
          <a:bodyPr/>
          <a:lstStyle/>
          <a:p>
            <a:r>
              <a:rPr lang="en-US" altLang="zh-CN" dirty="0"/>
              <a:t>If a program uses a library, the operating system maps it into memory.  The single copy can then be shared</a:t>
            </a:r>
          </a:p>
          <a:p>
            <a:endParaRPr lang="en-US" altLang="zh-CN" sz="1000" dirty="0"/>
          </a:p>
          <a:p>
            <a:r>
              <a:rPr lang="en-US" altLang="zh-CN" dirty="0"/>
              <a:t>Then a “dynamic linking” module runs to connect the executable to the mapped library segment.</a:t>
            </a:r>
          </a:p>
          <a:p>
            <a:pPr lvl="1"/>
            <a:r>
              <a:rPr lang="en-US" altLang="zh-CN" dirty="0"/>
              <a:t>  It may have a different base address in each address</a:t>
            </a:r>
            <a:br>
              <a:rPr lang="en-US" altLang="zh-CN" dirty="0"/>
            </a:br>
            <a:r>
              <a:rPr lang="en-US" altLang="zh-CN" dirty="0"/>
              <a:t>    space, creating a need for dynamic relocation.</a:t>
            </a:r>
          </a:p>
          <a:p>
            <a:pPr lvl="1"/>
            <a:r>
              <a:rPr lang="en-US" altLang="zh-CN" dirty="0"/>
              <a:t>  We also create a copy of the data segments of the library </a:t>
            </a:r>
            <a:br>
              <a:rPr lang="en-US" altLang="zh-CN" dirty="0"/>
            </a:br>
            <a:r>
              <a:rPr lang="en-US" altLang="zh-CN" dirty="0"/>
              <a:t>    for each process using it, so that any changes are private.</a:t>
            </a:r>
          </a:p>
          <a:p>
            <a:endParaRPr lang="zh-CN" altLang="en-US" dirty="0"/>
          </a:p>
        </p:txBody>
      </p:sp>
    </p:spTree>
    <p:extLst>
      <p:ext uri="{BB962C8B-B14F-4D97-AF65-F5344CB8AC3E}">
        <p14:creationId xmlns:p14="http://schemas.microsoft.com/office/powerpoint/2010/main" val="1324937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870D1F-BBB5-455C-ADD2-39381E057699}"/>
              </a:ext>
            </a:extLst>
          </p:cNvPr>
          <p:cNvSpPr>
            <a:spLocks noGrp="1"/>
          </p:cNvSpPr>
          <p:nvPr>
            <p:ph type="title"/>
          </p:nvPr>
        </p:nvSpPr>
        <p:spPr/>
        <p:txBody>
          <a:bodyPr/>
          <a:lstStyle/>
          <a:p>
            <a:r>
              <a:rPr lang="en-US" altLang="zh-CN" dirty="0"/>
              <a:t>PLT &amp; GOT</a:t>
            </a:r>
            <a:endParaRPr lang="zh-CN" altLang="en-US" dirty="0"/>
          </a:p>
        </p:txBody>
      </p:sp>
      <p:sp>
        <p:nvSpPr>
          <p:cNvPr id="4" name="矩形 3">
            <a:extLst>
              <a:ext uri="{FF2B5EF4-FFF2-40B4-BE49-F238E27FC236}">
                <a16:creationId xmlns:a16="http://schemas.microsoft.com/office/drawing/2014/main" id="{3B25719E-5CD1-42E4-A89A-3E0CDA7899B5}"/>
              </a:ext>
            </a:extLst>
          </p:cNvPr>
          <p:cNvSpPr/>
          <p:nvPr/>
        </p:nvSpPr>
        <p:spPr bwMode="auto">
          <a:xfrm>
            <a:off x="2895601" y="571500"/>
            <a:ext cx="4572000" cy="2476500"/>
          </a:xfrm>
          <a:prstGeom prst="rect">
            <a:avLst/>
          </a:prstGeom>
          <a:solidFill>
            <a:srgbClr val="99CCFF"/>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i="1" u="none" strike="noStrike" cap="none" normalizeH="0" baseline="0" dirty="0">
                <a:ln>
                  <a:noFill/>
                </a:ln>
                <a:solidFill>
                  <a:schemeClr val="tx1"/>
                </a:solidFill>
                <a:effectLst/>
                <a:latin typeface="Arial Narrow" pitchFamily="34" charset="0"/>
              </a:rPr>
              <a:t>Data segment</a:t>
            </a:r>
          </a:p>
          <a:p>
            <a:pPr marL="0" marR="0" indent="0" algn="l" defTabSz="914400" rtl="0" eaLnBrk="0" fontAlgn="base" latinLnBrk="0" hangingPunct="0">
              <a:lnSpc>
                <a:spcPct val="100000"/>
              </a:lnSpc>
              <a:spcBef>
                <a:spcPct val="0"/>
              </a:spcBef>
              <a:spcAft>
                <a:spcPct val="0"/>
              </a:spcAft>
              <a:buClrTx/>
              <a:buSzTx/>
              <a:buFontTx/>
              <a:buNone/>
              <a:tabLst/>
            </a:pPr>
            <a:r>
              <a:rPr lang="en-US" altLang="zh-CN" sz="1800" dirty="0"/>
              <a:t>Global Offset Table(GOT)</a:t>
            </a:r>
            <a:endParaRPr kumimoji="0" lang="zh-CN" altLang="en-US" sz="1800" b="1" i="0" u="none" strike="noStrike" cap="none" normalizeH="0" baseline="0" dirty="0">
              <a:ln>
                <a:noFill/>
              </a:ln>
              <a:solidFill>
                <a:schemeClr val="tx1"/>
              </a:solidFill>
              <a:effectLst/>
              <a:latin typeface="Arial Narrow" pitchFamily="34" charset="0"/>
            </a:endParaRPr>
          </a:p>
        </p:txBody>
      </p:sp>
      <p:sp>
        <p:nvSpPr>
          <p:cNvPr id="5" name="矩形 4">
            <a:extLst>
              <a:ext uri="{FF2B5EF4-FFF2-40B4-BE49-F238E27FC236}">
                <a16:creationId xmlns:a16="http://schemas.microsoft.com/office/drawing/2014/main" id="{4F4175E1-824C-4D41-93F4-B13CBA7E2D32}"/>
              </a:ext>
            </a:extLst>
          </p:cNvPr>
          <p:cNvSpPr/>
          <p:nvPr/>
        </p:nvSpPr>
        <p:spPr bwMode="auto">
          <a:xfrm>
            <a:off x="3352800" y="1219200"/>
            <a:ext cx="3578942" cy="1752600"/>
          </a:xfrm>
          <a:prstGeom prst="rect">
            <a:avLst/>
          </a:prstGeom>
          <a:solidFill>
            <a:srgbClr val="FFFFCC"/>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u="none" strike="noStrike" cap="none" normalizeH="0" baseline="0" dirty="0">
                <a:ln>
                  <a:noFill/>
                </a:ln>
                <a:solidFill>
                  <a:schemeClr val="tx1"/>
                </a:solidFill>
                <a:effectLst/>
                <a:latin typeface="Arial Narrow" pitchFamily="34" charset="0"/>
              </a:rPr>
              <a:t>GOT[0]:	</a:t>
            </a:r>
            <a:r>
              <a:rPr kumimoji="0" lang="en-US" altLang="zh-CN" sz="1800" b="0" u="none" strike="noStrike" cap="none" normalizeH="0" baseline="0" dirty="0" err="1">
                <a:ln>
                  <a:noFill/>
                </a:ln>
                <a:solidFill>
                  <a:schemeClr val="tx1"/>
                </a:solidFill>
                <a:effectLst/>
                <a:latin typeface="Arial Narrow" pitchFamily="34" charset="0"/>
              </a:rPr>
              <a:t>addr</a:t>
            </a:r>
            <a:r>
              <a:rPr kumimoji="0" lang="en-US" altLang="zh-CN" sz="1800" b="0" u="none" strike="noStrike" cap="none" normalizeH="0" baseline="0" dirty="0">
                <a:ln>
                  <a:noFill/>
                </a:ln>
                <a:solidFill>
                  <a:schemeClr val="tx1"/>
                </a:solidFill>
                <a:effectLst/>
                <a:latin typeface="Arial Narrow" pitchFamily="34" charset="0"/>
              </a:rPr>
              <a:t> of .dynamic</a:t>
            </a:r>
          </a:p>
          <a:p>
            <a:r>
              <a:rPr lang="en-US" altLang="zh-CN" sz="1800" b="0" dirty="0"/>
              <a:t>GOT[1]: 	</a:t>
            </a:r>
            <a:r>
              <a:rPr lang="en-US" altLang="zh-CN" sz="1800" b="0" dirty="0" err="1"/>
              <a:t>addr</a:t>
            </a:r>
            <a:r>
              <a:rPr lang="en-US" altLang="zh-CN" sz="1800" b="0" dirty="0"/>
              <a:t> of </a:t>
            </a:r>
            <a:r>
              <a:rPr lang="en-US" altLang="zh-CN" sz="1800" b="0" dirty="0" err="1"/>
              <a:t>reloc</a:t>
            </a:r>
            <a:r>
              <a:rPr lang="en-US" altLang="zh-CN" sz="1800" b="0" dirty="0"/>
              <a:t> entries</a:t>
            </a:r>
            <a:endParaRPr lang="zh-CN" altLang="en-US" sz="1800" b="0" dirty="0"/>
          </a:p>
          <a:p>
            <a:r>
              <a:rPr lang="en-US" altLang="zh-CN" sz="1800" b="0" dirty="0"/>
              <a:t>GOT[2]: 	</a:t>
            </a:r>
            <a:r>
              <a:rPr lang="en-US" altLang="zh-CN" sz="1800" b="0" dirty="0" err="1"/>
              <a:t>addr</a:t>
            </a:r>
            <a:r>
              <a:rPr lang="en-US" altLang="zh-CN" sz="1800" b="0" dirty="0"/>
              <a:t> of dynamic linker</a:t>
            </a:r>
            <a:endParaRPr lang="zh-CN" altLang="en-US" sz="1800" b="0" dirty="0"/>
          </a:p>
          <a:p>
            <a:r>
              <a:rPr lang="en-US" altLang="zh-CN" sz="1800" b="0" dirty="0"/>
              <a:t>GOT[3]: 	0x4005b6	# sys startup</a:t>
            </a:r>
          </a:p>
          <a:p>
            <a:r>
              <a:rPr lang="en-US" altLang="zh-CN" sz="1800" b="0" dirty="0"/>
              <a:t>GOT[4]:	0x4005c6	# </a:t>
            </a:r>
            <a:r>
              <a:rPr lang="en-US" altLang="zh-CN" sz="1800" b="0" dirty="0" err="1"/>
              <a:t>addvec</a:t>
            </a:r>
            <a:r>
              <a:rPr lang="en-US" altLang="zh-CN" sz="1800" b="0" dirty="0"/>
              <a:t>()</a:t>
            </a:r>
          </a:p>
          <a:p>
            <a:r>
              <a:rPr lang="en-US" altLang="zh-CN" sz="1800" b="0" dirty="0"/>
              <a:t>GOT[5]:	0x4005d6	# </a:t>
            </a:r>
            <a:r>
              <a:rPr lang="en-US" altLang="zh-CN" sz="1800" b="0" dirty="0" err="1"/>
              <a:t>printf</a:t>
            </a:r>
            <a:r>
              <a:rPr lang="en-US" altLang="zh-CN" sz="1800" b="0" dirty="0"/>
              <a:t>()</a:t>
            </a:r>
            <a:endParaRPr lang="zh-CN" altLang="en-US" sz="1800" b="0" dirty="0"/>
          </a:p>
        </p:txBody>
      </p:sp>
      <p:sp>
        <p:nvSpPr>
          <p:cNvPr id="6" name="矩形 5">
            <a:extLst>
              <a:ext uri="{FF2B5EF4-FFF2-40B4-BE49-F238E27FC236}">
                <a16:creationId xmlns:a16="http://schemas.microsoft.com/office/drawing/2014/main" id="{BDF1653E-7424-4877-BEBA-01C29BA9A103}"/>
              </a:ext>
            </a:extLst>
          </p:cNvPr>
          <p:cNvSpPr/>
          <p:nvPr/>
        </p:nvSpPr>
        <p:spPr bwMode="auto">
          <a:xfrm>
            <a:off x="2895600" y="3107622"/>
            <a:ext cx="4572001" cy="3597978"/>
          </a:xfrm>
          <a:prstGeom prst="rect">
            <a:avLst/>
          </a:prstGeom>
          <a:solidFill>
            <a:srgbClr val="99CCFF"/>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i="1" u="none" strike="noStrike" cap="none" normalizeH="0" baseline="0" dirty="0">
                <a:ln>
                  <a:noFill/>
                </a:ln>
                <a:solidFill>
                  <a:schemeClr val="tx1"/>
                </a:solidFill>
                <a:effectLst/>
                <a:latin typeface="Arial Narrow" pitchFamily="34" charset="0"/>
              </a:rPr>
              <a:t>Code segment</a:t>
            </a:r>
          </a:p>
          <a:p>
            <a:r>
              <a:rPr lang="en-US" altLang="zh-CN" sz="1800" i="1" dirty="0"/>
              <a:t>	</a:t>
            </a:r>
            <a:r>
              <a:rPr lang="en-US" altLang="zh-CN" sz="1800" dirty="0" err="1"/>
              <a:t>callq</a:t>
            </a:r>
            <a:r>
              <a:rPr lang="en-US" altLang="zh-CN" sz="1800" dirty="0"/>
              <a:t> 0x4005c0   </a:t>
            </a:r>
            <a:r>
              <a:rPr lang="en-US" altLang="zh-CN" sz="1800" dirty="0">
                <a:solidFill>
                  <a:srgbClr val="C00000"/>
                </a:solidFill>
              </a:rPr>
              <a:t>#  call </a:t>
            </a:r>
            <a:r>
              <a:rPr lang="en-US" altLang="zh-CN" sz="1800" dirty="0" err="1">
                <a:solidFill>
                  <a:srgbClr val="C00000"/>
                </a:solidFill>
              </a:rPr>
              <a:t>addvec</a:t>
            </a:r>
            <a:r>
              <a:rPr lang="en-US" altLang="zh-CN" sz="1800" dirty="0">
                <a:solidFill>
                  <a:srgbClr val="C00000"/>
                </a:solidFill>
              </a:rPr>
              <a:t>()</a:t>
            </a:r>
          </a:p>
          <a:p>
            <a:endParaRPr lang="en-US" altLang="zh-CN" sz="800" i="1" dirty="0"/>
          </a:p>
          <a:p>
            <a:pPr marL="0" marR="0" indent="0" algn="l" defTabSz="914400" rtl="0" eaLnBrk="0" fontAlgn="base" latinLnBrk="0" hangingPunct="0">
              <a:lnSpc>
                <a:spcPct val="100000"/>
              </a:lnSpc>
              <a:spcBef>
                <a:spcPct val="0"/>
              </a:spcBef>
              <a:spcAft>
                <a:spcPct val="0"/>
              </a:spcAft>
              <a:buClrTx/>
              <a:buSzTx/>
              <a:buFontTx/>
              <a:buNone/>
              <a:tabLst/>
            </a:pPr>
            <a:r>
              <a:rPr lang="en-US" altLang="zh-CN" sz="1800" dirty="0"/>
              <a:t>Procedure Linkage Table(PLT)</a:t>
            </a:r>
          </a:p>
        </p:txBody>
      </p:sp>
      <p:sp>
        <p:nvSpPr>
          <p:cNvPr id="7" name="矩形 6">
            <a:extLst>
              <a:ext uri="{FF2B5EF4-FFF2-40B4-BE49-F238E27FC236}">
                <a16:creationId xmlns:a16="http://schemas.microsoft.com/office/drawing/2014/main" id="{64A502BE-4627-466F-9727-E0B5823855CB}"/>
              </a:ext>
            </a:extLst>
          </p:cNvPr>
          <p:cNvSpPr/>
          <p:nvPr/>
        </p:nvSpPr>
        <p:spPr bwMode="auto">
          <a:xfrm>
            <a:off x="3352800" y="4157844"/>
            <a:ext cx="3578942" cy="2395356"/>
          </a:xfrm>
          <a:prstGeom prst="rect">
            <a:avLst/>
          </a:prstGeom>
          <a:solidFill>
            <a:srgbClr val="FFFFCC"/>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u="none" strike="noStrike" cap="none" normalizeH="0" baseline="0" dirty="0">
                <a:ln>
                  <a:noFill/>
                </a:ln>
                <a:solidFill>
                  <a:schemeClr val="tx1"/>
                </a:solidFill>
                <a:effectLst/>
                <a:latin typeface="Arial Narrow" pitchFamily="34" charset="0"/>
              </a:rPr>
              <a:t># PLT[0]: call dynamic linker</a:t>
            </a:r>
          </a:p>
          <a:p>
            <a:pPr marL="0" marR="0" indent="0" algn="l" defTabSz="914400" rtl="0" eaLnBrk="0" fontAlgn="base" latinLnBrk="0" hangingPunct="0">
              <a:lnSpc>
                <a:spcPct val="100000"/>
              </a:lnSpc>
              <a:spcBef>
                <a:spcPct val="0"/>
              </a:spcBef>
              <a:spcAft>
                <a:spcPct val="0"/>
              </a:spcAft>
              <a:buClrTx/>
              <a:buSzTx/>
              <a:buFontTx/>
              <a:buNone/>
              <a:tabLst/>
            </a:pPr>
            <a:r>
              <a:rPr lang="en-US" altLang="zh-CN" sz="1800" b="0" dirty="0"/>
              <a:t>4005a0:	</a:t>
            </a:r>
            <a:r>
              <a:rPr lang="en-US" altLang="zh-CN" sz="1800" b="0" dirty="0" err="1"/>
              <a:t>pushq</a:t>
            </a:r>
            <a:r>
              <a:rPr lang="en-US" altLang="zh-CN" sz="1800" b="0" dirty="0"/>
              <a:t> 	*GOT[1]</a:t>
            </a:r>
          </a:p>
          <a:p>
            <a:r>
              <a:rPr lang="en-US" altLang="zh-CN" sz="1800" b="0" dirty="0"/>
              <a:t>4005a6:	</a:t>
            </a:r>
            <a:r>
              <a:rPr lang="en-US" altLang="zh-CN" sz="1800" b="0" dirty="0" err="1"/>
              <a:t>jmpq</a:t>
            </a:r>
            <a:r>
              <a:rPr lang="en-US" altLang="zh-CN" sz="1800" b="0" dirty="0"/>
              <a:t>   	*GOT[2]</a:t>
            </a:r>
            <a:endParaRPr lang="zh-CN" altLang="en-US" sz="1800" b="0" dirty="0"/>
          </a:p>
          <a:p>
            <a:pPr marL="0" marR="0" indent="0" algn="l" defTabSz="914400" rtl="0" eaLnBrk="0" fontAlgn="base" latinLnBrk="0" hangingPunct="0">
              <a:lnSpc>
                <a:spcPct val="100000"/>
              </a:lnSpc>
              <a:spcBef>
                <a:spcPct val="0"/>
              </a:spcBef>
              <a:spcAft>
                <a:spcPct val="0"/>
              </a:spcAft>
              <a:buClrTx/>
              <a:buSzTx/>
              <a:buFontTx/>
              <a:buNone/>
              <a:tabLst/>
            </a:pPr>
            <a:r>
              <a:rPr lang="en-US" altLang="zh-CN" sz="1800" b="0" dirty="0"/>
              <a:t>…</a:t>
            </a:r>
          </a:p>
          <a:p>
            <a:r>
              <a:rPr lang="en-US" altLang="zh-CN" sz="1800" b="0" dirty="0"/>
              <a:t># PLT[2]: call </a:t>
            </a:r>
            <a:r>
              <a:rPr lang="en-US" altLang="zh-CN" sz="1800" b="0" dirty="0" err="1"/>
              <a:t>addvec</a:t>
            </a:r>
            <a:endParaRPr lang="en-US" altLang="zh-CN" sz="1800" b="0" dirty="0"/>
          </a:p>
          <a:p>
            <a:r>
              <a:rPr lang="en-US" altLang="zh-CN" sz="1800" b="0" dirty="0"/>
              <a:t>4005c0:	</a:t>
            </a:r>
            <a:r>
              <a:rPr lang="en-US" altLang="zh-CN" sz="1800" b="0" dirty="0" err="1"/>
              <a:t>jmpq</a:t>
            </a:r>
            <a:r>
              <a:rPr lang="en-US" altLang="zh-CN" sz="1800" b="0" dirty="0"/>
              <a:t> 	*GOT[4]</a:t>
            </a:r>
          </a:p>
          <a:p>
            <a:r>
              <a:rPr lang="en-US" altLang="zh-CN" sz="1800" b="0" dirty="0"/>
              <a:t>4005c6:	</a:t>
            </a:r>
            <a:r>
              <a:rPr lang="en-US" altLang="zh-CN" sz="1800" b="0" dirty="0" err="1"/>
              <a:t>pushq</a:t>
            </a:r>
            <a:r>
              <a:rPr lang="en-US" altLang="zh-CN" sz="1800" b="0" dirty="0"/>
              <a:t> 	$0x1</a:t>
            </a:r>
            <a:endParaRPr lang="zh-CN" altLang="en-US" sz="1800" b="0" dirty="0"/>
          </a:p>
          <a:p>
            <a:pPr marL="0" marR="0" indent="0" algn="l" defTabSz="914400" rtl="0" eaLnBrk="0" fontAlgn="base" latinLnBrk="0" hangingPunct="0">
              <a:lnSpc>
                <a:spcPct val="100000"/>
              </a:lnSpc>
              <a:spcBef>
                <a:spcPct val="0"/>
              </a:spcBef>
              <a:spcAft>
                <a:spcPct val="0"/>
              </a:spcAft>
              <a:buClrTx/>
              <a:buSzTx/>
              <a:buFontTx/>
              <a:buNone/>
              <a:tabLst/>
            </a:pPr>
            <a:r>
              <a:rPr lang="en-US" altLang="zh-CN" sz="1800" b="0" dirty="0"/>
              <a:t>4005cb:	</a:t>
            </a:r>
            <a:r>
              <a:rPr lang="en-US" altLang="zh-CN" sz="1800" b="0" dirty="0" err="1"/>
              <a:t>jmpq</a:t>
            </a:r>
            <a:r>
              <a:rPr lang="en-US" altLang="zh-CN" sz="1800" b="0" dirty="0"/>
              <a:t>    	4005a0</a:t>
            </a:r>
            <a:endParaRPr lang="zh-CN" altLang="en-US" sz="1800" b="0" dirty="0"/>
          </a:p>
        </p:txBody>
      </p:sp>
      <p:cxnSp>
        <p:nvCxnSpPr>
          <p:cNvPr id="8" name="Elbow Connector 17">
            <a:extLst>
              <a:ext uri="{FF2B5EF4-FFF2-40B4-BE49-F238E27FC236}">
                <a16:creationId xmlns:a16="http://schemas.microsoft.com/office/drawing/2014/main" id="{1BAF73B1-8495-40D9-BBE7-822FE897A65C}"/>
              </a:ext>
            </a:extLst>
          </p:cNvPr>
          <p:cNvCxnSpPr>
            <a:cxnSpLocks/>
          </p:cNvCxnSpPr>
          <p:nvPr/>
        </p:nvCxnSpPr>
        <p:spPr>
          <a:xfrm rot="10800000" flipV="1">
            <a:off x="3390901" y="3581401"/>
            <a:ext cx="533400" cy="2133599"/>
          </a:xfrm>
          <a:prstGeom prst="bentConnector3">
            <a:avLst>
              <a:gd name="adj1" fmla="val 142857"/>
            </a:avLst>
          </a:prstGeom>
          <a:ln w="50800">
            <a:solidFill>
              <a:srgbClr val="000CF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7">
            <a:extLst>
              <a:ext uri="{FF2B5EF4-FFF2-40B4-BE49-F238E27FC236}">
                <a16:creationId xmlns:a16="http://schemas.microsoft.com/office/drawing/2014/main" id="{DBAE392F-3F3A-4445-B5AC-82884FA4CB1B}"/>
              </a:ext>
            </a:extLst>
          </p:cNvPr>
          <p:cNvCxnSpPr>
            <a:cxnSpLocks/>
          </p:cNvCxnSpPr>
          <p:nvPr/>
        </p:nvCxnSpPr>
        <p:spPr>
          <a:xfrm rot="10800000" flipV="1">
            <a:off x="3352800" y="5824537"/>
            <a:ext cx="12700" cy="238125"/>
          </a:xfrm>
          <a:prstGeom prst="bentConnector3">
            <a:avLst>
              <a:gd name="adj1" fmla="val 1800000"/>
            </a:avLst>
          </a:prstGeom>
          <a:ln w="508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DFD2EB1B-69FE-4711-8B09-A14262B451AC}"/>
              </a:ext>
            </a:extLst>
          </p:cNvPr>
          <p:cNvCxnSpPr>
            <a:cxnSpLocks/>
          </p:cNvCxnSpPr>
          <p:nvPr/>
        </p:nvCxnSpPr>
        <p:spPr bwMode="auto">
          <a:xfrm>
            <a:off x="3505200" y="6019800"/>
            <a:ext cx="0" cy="359569"/>
          </a:xfrm>
          <a:prstGeom prst="straightConnector1">
            <a:avLst/>
          </a:prstGeom>
          <a:noFill/>
          <a:ln w="57150" cap="flat" cmpd="sng" algn="ctr">
            <a:solidFill>
              <a:srgbClr val="C00000"/>
            </a:solidFill>
            <a:prstDash val="solid"/>
            <a:round/>
            <a:headEnd type="none" w="med" len="med"/>
            <a:tailEnd type="triangle"/>
          </a:ln>
          <a:effectLst/>
        </p:spPr>
      </p:cxnSp>
      <p:cxnSp>
        <p:nvCxnSpPr>
          <p:cNvPr id="24" name="Elbow Connector 17">
            <a:extLst>
              <a:ext uri="{FF2B5EF4-FFF2-40B4-BE49-F238E27FC236}">
                <a16:creationId xmlns:a16="http://schemas.microsoft.com/office/drawing/2014/main" id="{21990E80-8A2C-419C-A019-A6806AF09ABD}"/>
              </a:ext>
            </a:extLst>
          </p:cNvPr>
          <p:cNvCxnSpPr>
            <a:cxnSpLocks/>
          </p:cNvCxnSpPr>
          <p:nvPr/>
        </p:nvCxnSpPr>
        <p:spPr>
          <a:xfrm rot="10800000">
            <a:off x="3422652" y="4648200"/>
            <a:ext cx="12700" cy="1600200"/>
          </a:xfrm>
          <a:prstGeom prst="bentConnector3">
            <a:avLst>
              <a:gd name="adj1" fmla="val 5325000"/>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86E7AB2B-6E1F-4D4D-B7EF-193A61508C2E}"/>
              </a:ext>
            </a:extLst>
          </p:cNvPr>
          <p:cNvCxnSpPr>
            <a:cxnSpLocks/>
          </p:cNvCxnSpPr>
          <p:nvPr/>
        </p:nvCxnSpPr>
        <p:spPr bwMode="auto">
          <a:xfrm>
            <a:off x="3444877" y="4638674"/>
            <a:ext cx="0" cy="381001"/>
          </a:xfrm>
          <a:prstGeom prst="straightConnector1">
            <a:avLst/>
          </a:prstGeom>
          <a:noFill/>
          <a:ln w="57150" cap="flat" cmpd="sng" algn="ctr">
            <a:solidFill>
              <a:srgbClr val="C00000"/>
            </a:solidFill>
            <a:prstDash val="solid"/>
            <a:round/>
            <a:headEnd type="none" w="med" len="med"/>
            <a:tailEnd type="triangle"/>
          </a:ln>
          <a:effectLst/>
        </p:spPr>
      </p:cxnSp>
      <p:cxnSp>
        <p:nvCxnSpPr>
          <p:cNvPr id="32" name="Elbow Connector 17">
            <a:extLst>
              <a:ext uri="{FF2B5EF4-FFF2-40B4-BE49-F238E27FC236}">
                <a16:creationId xmlns:a16="http://schemas.microsoft.com/office/drawing/2014/main" id="{DEBE361D-70A3-4E86-A2CB-71345709E546}"/>
              </a:ext>
            </a:extLst>
          </p:cNvPr>
          <p:cNvCxnSpPr>
            <a:cxnSpLocks/>
          </p:cNvCxnSpPr>
          <p:nvPr/>
        </p:nvCxnSpPr>
        <p:spPr>
          <a:xfrm flipV="1">
            <a:off x="6096000" y="1933575"/>
            <a:ext cx="168989" cy="2982561"/>
          </a:xfrm>
          <a:prstGeom prst="bentConnector3">
            <a:avLst>
              <a:gd name="adj1" fmla="val 584736"/>
            </a:avLst>
          </a:prstGeom>
          <a:ln w="50800">
            <a:solidFill>
              <a:srgbClr val="000C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38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idx="4294967295"/>
          </p:nvPr>
        </p:nvSpPr>
        <p:spPr>
          <a:xfrm>
            <a:off x="355070" y="304800"/>
            <a:ext cx="8831262" cy="1054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Libraries: Packaging a Set of Functions</a:t>
            </a:r>
          </a:p>
        </p:txBody>
      </p:sp>
      <p:sp>
        <p:nvSpPr>
          <p:cNvPr id="27650" name="Rectangle 2"/>
          <p:cNvSpPr>
            <a:spLocks noGrp="1" noChangeArrowheads="1"/>
          </p:cNvSpPr>
          <p:nvPr>
            <p:ph type="body" idx="1"/>
          </p:nvPr>
        </p:nvSpPr>
        <p:spPr>
          <a:xfrm>
            <a:off x="362161" y="1333500"/>
            <a:ext cx="8307387" cy="5295900"/>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How to package functions commonly used by programmers?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Math, I/O, memory management, string manipulation, etc.</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Awkward, given the linker framework so far:</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a:solidFill>
                  <a:srgbClr val="990000"/>
                </a:solidFill>
              </a:rPr>
              <a:t>Option 1:</a:t>
            </a:r>
            <a:r>
              <a:rPr lang="en-GB"/>
              <a:t> Put all functions into a single source file</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Programmers link big object file into their programs</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Space and time inefficient</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a:solidFill>
                  <a:srgbClr val="990000"/>
                </a:solidFill>
              </a:rPr>
              <a:t>Option 2:</a:t>
            </a:r>
            <a:r>
              <a:rPr lang="en-GB"/>
              <a:t> Put each function in a separate source file</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Programmers explicitly link appropriate binaries into their programs</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More efficient, but burdensome on the programmer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870D1F-BBB5-455C-ADD2-39381E057699}"/>
              </a:ext>
            </a:extLst>
          </p:cNvPr>
          <p:cNvSpPr>
            <a:spLocks noGrp="1"/>
          </p:cNvSpPr>
          <p:nvPr>
            <p:ph type="title"/>
          </p:nvPr>
        </p:nvSpPr>
        <p:spPr/>
        <p:txBody>
          <a:bodyPr/>
          <a:lstStyle/>
          <a:p>
            <a:r>
              <a:rPr lang="en-US" altLang="zh-CN" dirty="0"/>
              <a:t>PLT &amp; GOT</a:t>
            </a:r>
            <a:endParaRPr lang="zh-CN" altLang="en-US" dirty="0"/>
          </a:p>
        </p:txBody>
      </p:sp>
      <p:sp>
        <p:nvSpPr>
          <p:cNvPr id="4" name="矩形 3">
            <a:extLst>
              <a:ext uri="{FF2B5EF4-FFF2-40B4-BE49-F238E27FC236}">
                <a16:creationId xmlns:a16="http://schemas.microsoft.com/office/drawing/2014/main" id="{3B25719E-5CD1-42E4-A89A-3E0CDA7899B5}"/>
              </a:ext>
            </a:extLst>
          </p:cNvPr>
          <p:cNvSpPr/>
          <p:nvPr/>
        </p:nvSpPr>
        <p:spPr bwMode="auto">
          <a:xfrm>
            <a:off x="2895601" y="571500"/>
            <a:ext cx="4572000" cy="2476500"/>
          </a:xfrm>
          <a:prstGeom prst="rect">
            <a:avLst/>
          </a:prstGeom>
          <a:solidFill>
            <a:srgbClr val="99CCFF"/>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i="1" u="none" strike="noStrike" cap="none" normalizeH="0" baseline="0" dirty="0">
                <a:ln>
                  <a:noFill/>
                </a:ln>
                <a:solidFill>
                  <a:schemeClr val="tx1"/>
                </a:solidFill>
                <a:effectLst/>
                <a:latin typeface="Arial Narrow" pitchFamily="34" charset="0"/>
              </a:rPr>
              <a:t>Data segment </a:t>
            </a:r>
            <a:r>
              <a:rPr kumimoji="0" lang="zh-CN" altLang="en-US" sz="1800" i="1" u="none" strike="noStrike" cap="none" normalizeH="0" baseline="0" dirty="0">
                <a:ln>
                  <a:noFill/>
                </a:ln>
                <a:solidFill>
                  <a:srgbClr val="C00000"/>
                </a:solidFill>
                <a:effectLst/>
              </a:rPr>
              <a:t>（</a:t>
            </a:r>
            <a:r>
              <a:rPr kumimoji="0" lang="en-US" altLang="zh-CN" sz="1800" i="1" u="none" strike="noStrike" cap="none" normalizeH="0" baseline="0" dirty="0">
                <a:ln>
                  <a:noFill/>
                </a:ln>
                <a:solidFill>
                  <a:srgbClr val="C00000"/>
                </a:solidFill>
                <a:effectLst/>
              </a:rPr>
              <a:t>WRITABLE</a:t>
            </a:r>
            <a:r>
              <a:rPr lang="en-US" altLang="zh-CN" sz="1800" i="1" dirty="0">
                <a:solidFill>
                  <a:srgbClr val="C00000"/>
                </a:solidFill>
              </a:rPr>
              <a:t>!</a:t>
            </a:r>
            <a:r>
              <a:rPr kumimoji="0" lang="zh-CN" altLang="en-US" sz="1800" i="1" u="none" strike="noStrike" cap="none" normalizeH="0" baseline="0" dirty="0">
                <a:ln>
                  <a:noFill/>
                </a:ln>
                <a:solidFill>
                  <a:srgbClr val="C00000"/>
                </a:solidFill>
                <a:effectLst/>
              </a:rPr>
              <a:t>）</a:t>
            </a:r>
            <a:endParaRPr kumimoji="0" lang="en-US" altLang="zh-CN" sz="1800" i="1" u="none" strike="noStrike" cap="none" normalizeH="0" baseline="0" dirty="0">
              <a:ln>
                <a:noFill/>
              </a:ln>
              <a:solidFill>
                <a:srgbClr val="C00000"/>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sz="1800" dirty="0"/>
              <a:t>Global Offset Table(GOT)</a:t>
            </a:r>
            <a:endParaRPr kumimoji="0" lang="zh-CN" altLang="en-US" sz="1800" b="1" i="0" u="none" strike="noStrike" cap="none" normalizeH="0" baseline="0" dirty="0">
              <a:ln>
                <a:noFill/>
              </a:ln>
              <a:solidFill>
                <a:schemeClr val="tx1"/>
              </a:solidFill>
              <a:effectLst/>
              <a:latin typeface="Arial Narrow" pitchFamily="34" charset="0"/>
            </a:endParaRPr>
          </a:p>
        </p:txBody>
      </p:sp>
      <p:sp>
        <p:nvSpPr>
          <p:cNvPr id="5" name="矩形 4">
            <a:extLst>
              <a:ext uri="{FF2B5EF4-FFF2-40B4-BE49-F238E27FC236}">
                <a16:creationId xmlns:a16="http://schemas.microsoft.com/office/drawing/2014/main" id="{4F4175E1-824C-4D41-93F4-B13CBA7E2D32}"/>
              </a:ext>
            </a:extLst>
          </p:cNvPr>
          <p:cNvSpPr/>
          <p:nvPr/>
        </p:nvSpPr>
        <p:spPr bwMode="auto">
          <a:xfrm>
            <a:off x="3352800" y="1219200"/>
            <a:ext cx="3578942" cy="1752600"/>
          </a:xfrm>
          <a:prstGeom prst="rect">
            <a:avLst/>
          </a:prstGeom>
          <a:solidFill>
            <a:srgbClr val="FFFFCC"/>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u="none" strike="noStrike" cap="none" normalizeH="0" baseline="0" dirty="0">
                <a:ln>
                  <a:noFill/>
                </a:ln>
                <a:solidFill>
                  <a:schemeClr val="tx1"/>
                </a:solidFill>
                <a:effectLst/>
                <a:latin typeface="Arial Narrow" pitchFamily="34" charset="0"/>
              </a:rPr>
              <a:t>GOT[0]:	</a:t>
            </a:r>
            <a:r>
              <a:rPr kumimoji="0" lang="en-US" altLang="zh-CN" sz="1800" b="0" u="none" strike="noStrike" cap="none" normalizeH="0" baseline="0" dirty="0" err="1">
                <a:ln>
                  <a:noFill/>
                </a:ln>
                <a:solidFill>
                  <a:schemeClr val="tx1"/>
                </a:solidFill>
                <a:effectLst/>
                <a:latin typeface="Arial Narrow" pitchFamily="34" charset="0"/>
              </a:rPr>
              <a:t>addr</a:t>
            </a:r>
            <a:r>
              <a:rPr kumimoji="0" lang="en-US" altLang="zh-CN" sz="1800" b="0" u="none" strike="noStrike" cap="none" normalizeH="0" baseline="0" dirty="0">
                <a:ln>
                  <a:noFill/>
                </a:ln>
                <a:solidFill>
                  <a:schemeClr val="tx1"/>
                </a:solidFill>
                <a:effectLst/>
                <a:latin typeface="Arial Narrow" pitchFamily="34" charset="0"/>
              </a:rPr>
              <a:t> of .dynamic</a:t>
            </a:r>
          </a:p>
          <a:p>
            <a:r>
              <a:rPr lang="en-US" altLang="zh-CN" sz="1800" b="0" dirty="0"/>
              <a:t>GOT[1]: 	</a:t>
            </a:r>
            <a:r>
              <a:rPr lang="en-US" altLang="zh-CN" sz="1800" b="0" dirty="0" err="1"/>
              <a:t>addr</a:t>
            </a:r>
            <a:r>
              <a:rPr lang="en-US" altLang="zh-CN" sz="1800" b="0" dirty="0"/>
              <a:t> of </a:t>
            </a:r>
            <a:r>
              <a:rPr lang="en-US" altLang="zh-CN" sz="1800" b="0" dirty="0" err="1"/>
              <a:t>reloc</a:t>
            </a:r>
            <a:r>
              <a:rPr lang="en-US" altLang="zh-CN" sz="1800" b="0" dirty="0"/>
              <a:t> entries</a:t>
            </a:r>
            <a:endParaRPr lang="zh-CN" altLang="en-US" sz="1800" b="0" dirty="0"/>
          </a:p>
          <a:p>
            <a:r>
              <a:rPr lang="en-US" altLang="zh-CN" sz="1800" b="0" dirty="0"/>
              <a:t>GOT[2]: 	</a:t>
            </a:r>
            <a:r>
              <a:rPr lang="en-US" altLang="zh-CN" sz="1800" b="0" dirty="0" err="1"/>
              <a:t>addr</a:t>
            </a:r>
            <a:r>
              <a:rPr lang="en-US" altLang="zh-CN" sz="1800" b="0" dirty="0"/>
              <a:t> of dynamic linker</a:t>
            </a:r>
            <a:endParaRPr lang="zh-CN" altLang="en-US" sz="1800" b="0" dirty="0"/>
          </a:p>
          <a:p>
            <a:r>
              <a:rPr lang="en-US" altLang="zh-CN" sz="1800" b="0" dirty="0"/>
              <a:t>GOT[3]: 	0x4005b6	# sys startup</a:t>
            </a:r>
          </a:p>
          <a:p>
            <a:r>
              <a:rPr lang="en-US" altLang="zh-CN" sz="1800" b="0" dirty="0"/>
              <a:t>GOT[4]:	</a:t>
            </a:r>
            <a:r>
              <a:rPr lang="en-US" altLang="zh-CN" sz="1800" dirty="0">
                <a:highlight>
                  <a:srgbClr val="FF0000"/>
                </a:highlight>
              </a:rPr>
              <a:t>&amp;</a:t>
            </a:r>
            <a:r>
              <a:rPr lang="en-US" altLang="zh-CN" sz="1800" dirty="0" err="1">
                <a:highlight>
                  <a:srgbClr val="FF0000"/>
                </a:highlight>
              </a:rPr>
              <a:t>addvec</a:t>
            </a:r>
            <a:r>
              <a:rPr lang="en-US" altLang="zh-CN" sz="1800" b="0" dirty="0">
                <a:highlight>
                  <a:srgbClr val="FF0000"/>
                </a:highlight>
              </a:rPr>
              <a:t>	</a:t>
            </a:r>
          </a:p>
          <a:p>
            <a:r>
              <a:rPr lang="en-US" altLang="zh-CN" sz="1800" b="0" dirty="0"/>
              <a:t>GOT[5]:	0x4005d6	# </a:t>
            </a:r>
            <a:r>
              <a:rPr lang="en-US" altLang="zh-CN" sz="1800" b="0" dirty="0" err="1"/>
              <a:t>printf</a:t>
            </a:r>
            <a:r>
              <a:rPr lang="en-US" altLang="zh-CN" sz="1800" b="0" dirty="0"/>
              <a:t>()</a:t>
            </a:r>
            <a:endParaRPr lang="zh-CN" altLang="en-US" sz="1800" b="0" dirty="0"/>
          </a:p>
        </p:txBody>
      </p:sp>
      <p:sp>
        <p:nvSpPr>
          <p:cNvPr id="6" name="矩形 5">
            <a:extLst>
              <a:ext uri="{FF2B5EF4-FFF2-40B4-BE49-F238E27FC236}">
                <a16:creationId xmlns:a16="http://schemas.microsoft.com/office/drawing/2014/main" id="{BDF1653E-7424-4877-BEBA-01C29BA9A103}"/>
              </a:ext>
            </a:extLst>
          </p:cNvPr>
          <p:cNvSpPr/>
          <p:nvPr/>
        </p:nvSpPr>
        <p:spPr bwMode="auto">
          <a:xfrm>
            <a:off x="2895600" y="3107622"/>
            <a:ext cx="4572001" cy="3597978"/>
          </a:xfrm>
          <a:prstGeom prst="rect">
            <a:avLst/>
          </a:prstGeom>
          <a:solidFill>
            <a:srgbClr val="99CCFF"/>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i="1" u="none" strike="noStrike" cap="none" normalizeH="0" baseline="0" dirty="0">
                <a:ln>
                  <a:noFill/>
                </a:ln>
                <a:solidFill>
                  <a:schemeClr val="tx1"/>
                </a:solidFill>
                <a:effectLst/>
                <a:latin typeface="Arial Narrow" pitchFamily="34" charset="0"/>
              </a:rPr>
              <a:t>Code segment</a:t>
            </a:r>
          </a:p>
          <a:p>
            <a:r>
              <a:rPr lang="en-US" altLang="zh-CN" sz="1800" i="1" dirty="0"/>
              <a:t>	</a:t>
            </a:r>
            <a:r>
              <a:rPr lang="en-US" altLang="zh-CN" sz="1800" dirty="0" err="1"/>
              <a:t>callq</a:t>
            </a:r>
            <a:r>
              <a:rPr lang="en-US" altLang="zh-CN" sz="1800" dirty="0"/>
              <a:t> 0x4005c0   </a:t>
            </a:r>
            <a:r>
              <a:rPr lang="en-US" altLang="zh-CN" sz="1800" dirty="0">
                <a:solidFill>
                  <a:srgbClr val="C00000"/>
                </a:solidFill>
              </a:rPr>
              <a:t>#  call </a:t>
            </a:r>
            <a:r>
              <a:rPr lang="en-US" altLang="zh-CN" sz="1800" dirty="0" err="1">
                <a:solidFill>
                  <a:srgbClr val="C00000"/>
                </a:solidFill>
              </a:rPr>
              <a:t>addvec</a:t>
            </a:r>
            <a:r>
              <a:rPr lang="en-US" altLang="zh-CN" sz="1800" dirty="0">
                <a:solidFill>
                  <a:srgbClr val="C00000"/>
                </a:solidFill>
              </a:rPr>
              <a:t>()</a:t>
            </a:r>
          </a:p>
          <a:p>
            <a:endParaRPr lang="en-US" altLang="zh-CN" sz="800" i="1" dirty="0"/>
          </a:p>
          <a:p>
            <a:pPr marL="0" marR="0" indent="0" algn="l" defTabSz="914400" rtl="0" eaLnBrk="0" fontAlgn="base" latinLnBrk="0" hangingPunct="0">
              <a:lnSpc>
                <a:spcPct val="100000"/>
              </a:lnSpc>
              <a:spcBef>
                <a:spcPct val="0"/>
              </a:spcBef>
              <a:spcAft>
                <a:spcPct val="0"/>
              </a:spcAft>
              <a:buClrTx/>
              <a:buSzTx/>
              <a:buFontTx/>
              <a:buNone/>
              <a:tabLst/>
            </a:pPr>
            <a:r>
              <a:rPr lang="en-US" altLang="zh-CN" sz="1800" dirty="0"/>
              <a:t>Procedure Linkage Table(PLT)</a:t>
            </a:r>
          </a:p>
        </p:txBody>
      </p:sp>
      <p:sp>
        <p:nvSpPr>
          <p:cNvPr id="7" name="矩形 6">
            <a:extLst>
              <a:ext uri="{FF2B5EF4-FFF2-40B4-BE49-F238E27FC236}">
                <a16:creationId xmlns:a16="http://schemas.microsoft.com/office/drawing/2014/main" id="{64A502BE-4627-466F-9727-E0B5823855CB}"/>
              </a:ext>
            </a:extLst>
          </p:cNvPr>
          <p:cNvSpPr/>
          <p:nvPr/>
        </p:nvSpPr>
        <p:spPr bwMode="auto">
          <a:xfrm>
            <a:off x="3352800" y="4157844"/>
            <a:ext cx="3578942" cy="2395356"/>
          </a:xfrm>
          <a:prstGeom prst="rect">
            <a:avLst/>
          </a:prstGeom>
          <a:solidFill>
            <a:srgbClr val="FFFFCC"/>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u="none" strike="noStrike" cap="none" normalizeH="0" baseline="0" dirty="0">
                <a:ln>
                  <a:noFill/>
                </a:ln>
                <a:solidFill>
                  <a:schemeClr val="tx1"/>
                </a:solidFill>
                <a:effectLst/>
                <a:latin typeface="Arial Narrow" pitchFamily="34" charset="0"/>
              </a:rPr>
              <a:t># PLT[0]: call dynamic linker</a:t>
            </a:r>
          </a:p>
          <a:p>
            <a:pPr marL="0" marR="0" indent="0" algn="l" defTabSz="914400" rtl="0" eaLnBrk="0" fontAlgn="base" latinLnBrk="0" hangingPunct="0">
              <a:lnSpc>
                <a:spcPct val="100000"/>
              </a:lnSpc>
              <a:spcBef>
                <a:spcPct val="0"/>
              </a:spcBef>
              <a:spcAft>
                <a:spcPct val="0"/>
              </a:spcAft>
              <a:buClrTx/>
              <a:buSzTx/>
              <a:buFontTx/>
              <a:buNone/>
              <a:tabLst/>
            </a:pPr>
            <a:r>
              <a:rPr lang="en-US" altLang="zh-CN" sz="1800" b="0" dirty="0"/>
              <a:t>4005a0:	</a:t>
            </a:r>
            <a:r>
              <a:rPr lang="en-US" altLang="zh-CN" sz="1800" b="0" dirty="0" err="1"/>
              <a:t>pushq</a:t>
            </a:r>
            <a:r>
              <a:rPr lang="en-US" altLang="zh-CN" sz="1800" b="0" dirty="0"/>
              <a:t> 	*GOT[1]</a:t>
            </a:r>
          </a:p>
          <a:p>
            <a:r>
              <a:rPr lang="en-US" altLang="zh-CN" sz="1800" b="0" dirty="0"/>
              <a:t>4005a6:	</a:t>
            </a:r>
            <a:r>
              <a:rPr lang="en-US" altLang="zh-CN" sz="1800" b="0" dirty="0" err="1"/>
              <a:t>jmpq</a:t>
            </a:r>
            <a:r>
              <a:rPr lang="en-US" altLang="zh-CN" sz="1800" b="0" dirty="0"/>
              <a:t>   	*GOT[2]</a:t>
            </a:r>
            <a:endParaRPr lang="zh-CN" altLang="en-US" sz="1800" b="0" dirty="0"/>
          </a:p>
          <a:p>
            <a:pPr marL="0" marR="0" indent="0" algn="l" defTabSz="914400" rtl="0" eaLnBrk="0" fontAlgn="base" latinLnBrk="0" hangingPunct="0">
              <a:lnSpc>
                <a:spcPct val="100000"/>
              </a:lnSpc>
              <a:spcBef>
                <a:spcPct val="0"/>
              </a:spcBef>
              <a:spcAft>
                <a:spcPct val="0"/>
              </a:spcAft>
              <a:buClrTx/>
              <a:buSzTx/>
              <a:buFontTx/>
              <a:buNone/>
              <a:tabLst/>
            </a:pPr>
            <a:r>
              <a:rPr lang="en-US" altLang="zh-CN" sz="1800" b="0" dirty="0"/>
              <a:t>…</a:t>
            </a:r>
          </a:p>
          <a:p>
            <a:r>
              <a:rPr lang="en-US" altLang="zh-CN" sz="1800" b="0" dirty="0"/>
              <a:t># PLT[2]: call </a:t>
            </a:r>
            <a:r>
              <a:rPr lang="en-US" altLang="zh-CN" sz="1800" b="0" dirty="0" err="1"/>
              <a:t>addvec</a:t>
            </a:r>
            <a:endParaRPr lang="en-US" altLang="zh-CN" sz="1800" b="0" dirty="0"/>
          </a:p>
          <a:p>
            <a:r>
              <a:rPr lang="en-US" altLang="zh-CN" sz="1800" b="0" dirty="0"/>
              <a:t>4005c0:	</a:t>
            </a:r>
            <a:r>
              <a:rPr lang="en-US" altLang="zh-CN" sz="1800" b="0" dirty="0" err="1"/>
              <a:t>jmpq</a:t>
            </a:r>
            <a:r>
              <a:rPr lang="en-US" altLang="zh-CN" sz="1800" b="0" dirty="0"/>
              <a:t> 	*</a:t>
            </a:r>
            <a:r>
              <a:rPr lang="en-US" altLang="zh-CN" sz="1800" b="0"/>
              <a:t>GOT[4]</a:t>
            </a:r>
            <a:endParaRPr lang="en-US" altLang="zh-CN" sz="1800" b="0" dirty="0"/>
          </a:p>
          <a:p>
            <a:r>
              <a:rPr lang="en-US" altLang="zh-CN" sz="1800" b="0" dirty="0"/>
              <a:t>4005c6:	</a:t>
            </a:r>
            <a:r>
              <a:rPr lang="en-US" altLang="zh-CN" sz="1800" b="0" dirty="0" err="1"/>
              <a:t>pushq</a:t>
            </a:r>
            <a:r>
              <a:rPr lang="en-US" altLang="zh-CN" sz="1800" b="0" dirty="0"/>
              <a:t>	$0x1</a:t>
            </a:r>
            <a:endParaRPr lang="zh-CN" altLang="en-US" sz="1800" b="0" dirty="0"/>
          </a:p>
          <a:p>
            <a:pPr marL="0" marR="0" indent="0" algn="l" defTabSz="914400" rtl="0" eaLnBrk="0" fontAlgn="base" latinLnBrk="0" hangingPunct="0">
              <a:lnSpc>
                <a:spcPct val="100000"/>
              </a:lnSpc>
              <a:spcBef>
                <a:spcPct val="0"/>
              </a:spcBef>
              <a:spcAft>
                <a:spcPct val="0"/>
              </a:spcAft>
              <a:buClrTx/>
              <a:buSzTx/>
              <a:buFontTx/>
              <a:buNone/>
              <a:tabLst/>
            </a:pPr>
            <a:r>
              <a:rPr lang="en-US" altLang="zh-CN" sz="1800" b="0" dirty="0"/>
              <a:t>4005cb:	</a:t>
            </a:r>
            <a:r>
              <a:rPr lang="en-US" altLang="zh-CN" sz="1800" b="0" dirty="0" err="1"/>
              <a:t>jmpq</a:t>
            </a:r>
            <a:r>
              <a:rPr lang="en-US" altLang="zh-CN" sz="1800" b="0" dirty="0"/>
              <a:t>    	4005a0</a:t>
            </a:r>
            <a:endParaRPr lang="zh-CN" altLang="en-US" sz="1800" b="0" dirty="0"/>
          </a:p>
        </p:txBody>
      </p:sp>
      <p:cxnSp>
        <p:nvCxnSpPr>
          <p:cNvPr id="13" name="Elbow Connector 17">
            <a:extLst>
              <a:ext uri="{FF2B5EF4-FFF2-40B4-BE49-F238E27FC236}">
                <a16:creationId xmlns:a16="http://schemas.microsoft.com/office/drawing/2014/main" id="{4A610D4C-5285-430F-B4D9-1DDB943834BF}"/>
              </a:ext>
            </a:extLst>
          </p:cNvPr>
          <p:cNvCxnSpPr>
            <a:cxnSpLocks/>
          </p:cNvCxnSpPr>
          <p:nvPr/>
        </p:nvCxnSpPr>
        <p:spPr>
          <a:xfrm rot="10800000" flipV="1">
            <a:off x="3390901" y="3581401"/>
            <a:ext cx="533400" cy="2133599"/>
          </a:xfrm>
          <a:prstGeom prst="bentConnector3">
            <a:avLst>
              <a:gd name="adj1" fmla="val 142857"/>
            </a:avLst>
          </a:prstGeom>
          <a:ln w="50800">
            <a:solidFill>
              <a:srgbClr val="000CFF"/>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7">
            <a:extLst>
              <a:ext uri="{FF2B5EF4-FFF2-40B4-BE49-F238E27FC236}">
                <a16:creationId xmlns:a16="http://schemas.microsoft.com/office/drawing/2014/main" id="{6C363219-5B1E-44FB-9D01-6E71465F70E1}"/>
              </a:ext>
            </a:extLst>
          </p:cNvPr>
          <p:cNvCxnSpPr>
            <a:cxnSpLocks/>
          </p:cNvCxnSpPr>
          <p:nvPr/>
        </p:nvCxnSpPr>
        <p:spPr>
          <a:xfrm flipH="1" flipV="1">
            <a:off x="5334000" y="2462394"/>
            <a:ext cx="933620" cy="3238500"/>
          </a:xfrm>
          <a:prstGeom prst="bentConnector3">
            <a:avLst>
              <a:gd name="adj1" fmla="val -85698"/>
            </a:avLst>
          </a:prstGeom>
          <a:ln w="50800">
            <a:solidFill>
              <a:srgbClr val="000C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9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CAA812-7137-4020-BB4C-2F8F1A78DCA0}"/>
              </a:ext>
            </a:extLst>
          </p:cNvPr>
          <p:cNvSpPr>
            <a:spLocks noGrp="1"/>
          </p:cNvSpPr>
          <p:nvPr>
            <p:ph type="title"/>
          </p:nvPr>
        </p:nvSpPr>
        <p:spPr>
          <a:xfrm>
            <a:off x="357018" y="435678"/>
            <a:ext cx="7592093" cy="762000"/>
          </a:xfrm>
        </p:spPr>
        <p:txBody>
          <a:bodyPr/>
          <a:lstStyle/>
          <a:p>
            <a:r>
              <a:rPr lang="en-US" altLang="zh-CN" dirty="0"/>
              <a:t>Put It Together</a:t>
            </a:r>
            <a:endParaRPr lang="zh-CN" altLang="en-US" dirty="0"/>
          </a:p>
        </p:txBody>
      </p:sp>
      <p:sp>
        <p:nvSpPr>
          <p:cNvPr id="24" name="Content Placeholder 2">
            <a:extLst>
              <a:ext uri="{FF2B5EF4-FFF2-40B4-BE49-F238E27FC236}">
                <a16:creationId xmlns:a16="http://schemas.microsoft.com/office/drawing/2014/main" id="{0B12C22E-292F-4731-8882-6CD1C0167A5D}"/>
              </a:ext>
            </a:extLst>
          </p:cNvPr>
          <p:cNvSpPr txBox="1">
            <a:spLocks/>
          </p:cNvSpPr>
          <p:nvPr/>
        </p:nvSpPr>
        <p:spPr>
          <a:xfrm>
            <a:off x="381000" y="1371600"/>
            <a:ext cx="3331013"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ysClr val="windowText" lastClr="000000"/>
              </a:solidFill>
              <a:effectLst/>
              <a:uLnTx/>
              <a:uFillTx/>
              <a:latin typeface="Verdana" pitchFamily="34" charset="0"/>
              <a:ea typeface="Verdana" pitchFamily="34" charset="0"/>
            </a:endParaRPr>
          </a:p>
        </p:txBody>
      </p:sp>
      <p:sp>
        <p:nvSpPr>
          <p:cNvPr id="23" name="Rectangle 6">
            <a:extLst>
              <a:ext uri="{FF2B5EF4-FFF2-40B4-BE49-F238E27FC236}">
                <a16:creationId xmlns:a16="http://schemas.microsoft.com/office/drawing/2014/main" id="{55B78A66-4330-4ADB-BD8B-5E9E227C0AC9}"/>
              </a:ext>
            </a:extLst>
          </p:cNvPr>
          <p:cNvSpPr/>
          <p:nvPr/>
        </p:nvSpPr>
        <p:spPr>
          <a:xfrm>
            <a:off x="5397649" y="4674828"/>
            <a:ext cx="1764649" cy="1847015"/>
          </a:xfrm>
          <a:prstGeom prst="rect">
            <a:avLst/>
          </a:prstGeom>
          <a:solidFill>
            <a:srgbClr val="FF99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GOT</a:t>
            </a:r>
          </a:p>
          <a:p>
            <a:pPr algn="ctr"/>
            <a:endParaRPr lang="en-US" sz="2000" dirty="0">
              <a:solidFill>
                <a:schemeClr val="tx1"/>
              </a:solidFill>
            </a:endParaRPr>
          </a:p>
          <a:p>
            <a:pPr algn="ctr"/>
            <a:endParaRPr lang="en-US" sz="2000" dirty="0">
              <a:solidFill>
                <a:schemeClr val="tx1"/>
              </a:solidFill>
            </a:endParaRPr>
          </a:p>
          <a:p>
            <a:pPr algn="ctr"/>
            <a:endParaRPr lang="en-US" sz="2000" dirty="0">
              <a:solidFill>
                <a:schemeClr val="tx1"/>
              </a:solidFill>
            </a:endParaRPr>
          </a:p>
          <a:p>
            <a:pPr algn="ctr"/>
            <a:endParaRPr lang="en-US" sz="2000" dirty="0">
              <a:solidFill>
                <a:schemeClr val="tx1"/>
              </a:solidFill>
            </a:endParaRPr>
          </a:p>
          <a:p>
            <a:pPr algn="ctr"/>
            <a:endParaRPr lang="en-US" sz="2000" dirty="0">
              <a:solidFill>
                <a:schemeClr val="tx1"/>
              </a:solidFill>
            </a:endParaRPr>
          </a:p>
        </p:txBody>
      </p:sp>
      <p:sp>
        <p:nvSpPr>
          <p:cNvPr id="44" name="Rectangle 7">
            <a:extLst>
              <a:ext uri="{FF2B5EF4-FFF2-40B4-BE49-F238E27FC236}">
                <a16:creationId xmlns:a16="http://schemas.microsoft.com/office/drawing/2014/main" id="{7CB7EACF-C550-4195-BDEC-99F76C3B9B21}"/>
              </a:ext>
            </a:extLst>
          </p:cNvPr>
          <p:cNvSpPr/>
          <p:nvPr/>
        </p:nvSpPr>
        <p:spPr>
          <a:xfrm>
            <a:off x="5397647" y="2846712"/>
            <a:ext cx="1764649" cy="1557409"/>
          </a:xfrm>
          <a:prstGeom prst="rect">
            <a:avLst/>
          </a:prstGeom>
          <a:solidFill>
            <a:srgbClr val="FFFFC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Program</a:t>
            </a:r>
          </a:p>
          <a:p>
            <a:pPr algn="ctr"/>
            <a:endParaRPr lang="en-US" sz="2000" dirty="0">
              <a:solidFill>
                <a:schemeClr val="tx1"/>
              </a:solidFill>
            </a:endParaRPr>
          </a:p>
          <a:p>
            <a:pPr algn="ctr"/>
            <a:r>
              <a:rPr lang="en-US" sz="2000" dirty="0" err="1">
                <a:solidFill>
                  <a:schemeClr val="tx1"/>
                </a:solidFill>
              </a:rPr>
              <a:t>printf</a:t>
            </a:r>
            <a:r>
              <a:rPr lang="en-US" sz="2000" dirty="0">
                <a:solidFill>
                  <a:schemeClr val="tx1"/>
                </a:solidFill>
              </a:rPr>
              <a:t>()</a:t>
            </a:r>
          </a:p>
          <a:p>
            <a:pPr algn="ctr"/>
            <a:endParaRPr lang="en-US" sz="2000" dirty="0">
              <a:solidFill>
                <a:schemeClr val="tx1"/>
              </a:solidFill>
            </a:endParaRPr>
          </a:p>
          <a:p>
            <a:pPr algn="ctr"/>
            <a:endParaRPr lang="en-US" sz="2000" dirty="0">
              <a:solidFill>
                <a:schemeClr val="tx1"/>
              </a:solidFill>
            </a:endParaRPr>
          </a:p>
        </p:txBody>
      </p:sp>
      <p:sp>
        <p:nvSpPr>
          <p:cNvPr id="45" name="Rectangle 8">
            <a:extLst>
              <a:ext uri="{FF2B5EF4-FFF2-40B4-BE49-F238E27FC236}">
                <a16:creationId xmlns:a16="http://schemas.microsoft.com/office/drawing/2014/main" id="{8D110AC5-A530-4F8E-AB2F-7370A45742BD}"/>
              </a:ext>
            </a:extLst>
          </p:cNvPr>
          <p:cNvSpPr/>
          <p:nvPr/>
        </p:nvSpPr>
        <p:spPr>
          <a:xfrm>
            <a:off x="5397650" y="688126"/>
            <a:ext cx="1764649" cy="2005123"/>
          </a:xfrm>
          <a:prstGeom prst="rect">
            <a:avLst/>
          </a:prstGeom>
          <a:solidFill>
            <a:srgbClr val="66CC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PLT</a:t>
            </a:r>
          </a:p>
          <a:p>
            <a:endParaRPr lang="en-US" sz="2000" dirty="0">
              <a:solidFill>
                <a:schemeClr val="tx1"/>
              </a:solidFill>
            </a:endParaRPr>
          </a:p>
          <a:p>
            <a:endParaRPr lang="en-US" sz="2000" dirty="0">
              <a:solidFill>
                <a:schemeClr val="tx1"/>
              </a:solidFill>
            </a:endParaRPr>
          </a:p>
          <a:p>
            <a:pPr algn="ctr"/>
            <a:endParaRPr lang="en-US" sz="2000" dirty="0">
              <a:solidFill>
                <a:schemeClr val="tx1"/>
              </a:solidFill>
            </a:endParaRPr>
          </a:p>
          <a:p>
            <a:pPr algn="ctr"/>
            <a:endParaRPr lang="en-US" sz="2000" dirty="0">
              <a:solidFill>
                <a:schemeClr val="tx1"/>
              </a:solidFill>
            </a:endParaRPr>
          </a:p>
          <a:p>
            <a:pPr algn="ctr"/>
            <a:endParaRPr lang="en-US" sz="2000" dirty="0">
              <a:solidFill>
                <a:schemeClr val="tx1"/>
              </a:solidFill>
            </a:endParaRPr>
          </a:p>
        </p:txBody>
      </p:sp>
      <p:sp>
        <p:nvSpPr>
          <p:cNvPr id="46" name="Rectangle 11">
            <a:extLst>
              <a:ext uri="{FF2B5EF4-FFF2-40B4-BE49-F238E27FC236}">
                <a16:creationId xmlns:a16="http://schemas.microsoft.com/office/drawing/2014/main" id="{2BEDA666-1C1C-4CB4-B724-EB02E0E3B79B}"/>
              </a:ext>
            </a:extLst>
          </p:cNvPr>
          <p:cNvSpPr/>
          <p:nvPr/>
        </p:nvSpPr>
        <p:spPr>
          <a:xfrm>
            <a:off x="5405935" y="1119483"/>
            <a:ext cx="1764648" cy="471922"/>
          </a:xfrm>
          <a:prstGeom prst="rect">
            <a:avLst/>
          </a:prstGeom>
          <a:solidFill>
            <a:srgbClr val="99CC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printf</a:t>
            </a:r>
            <a:r>
              <a:rPr lang="en-US" sz="2000" dirty="0">
                <a:solidFill>
                  <a:schemeClr val="tx1"/>
                </a:solidFill>
              </a:rPr>
              <a:t>()</a:t>
            </a:r>
          </a:p>
        </p:txBody>
      </p:sp>
      <p:sp>
        <p:nvSpPr>
          <p:cNvPr id="47" name="Rectangle 12">
            <a:extLst>
              <a:ext uri="{FF2B5EF4-FFF2-40B4-BE49-F238E27FC236}">
                <a16:creationId xmlns:a16="http://schemas.microsoft.com/office/drawing/2014/main" id="{C8B69368-ECA5-4C72-8F4A-CD0DD19773FE}"/>
              </a:ext>
            </a:extLst>
          </p:cNvPr>
          <p:cNvSpPr/>
          <p:nvPr/>
        </p:nvSpPr>
        <p:spPr>
          <a:xfrm>
            <a:off x="5405935" y="1599442"/>
            <a:ext cx="1764648" cy="471922"/>
          </a:xfrm>
          <a:prstGeom prst="rect">
            <a:avLst/>
          </a:prstGeom>
          <a:solidFill>
            <a:srgbClr val="99CC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strcpy</a:t>
            </a:r>
            <a:r>
              <a:rPr lang="en-US" sz="2000" dirty="0">
                <a:solidFill>
                  <a:schemeClr val="tx1"/>
                </a:solidFill>
              </a:rPr>
              <a:t>()</a:t>
            </a:r>
          </a:p>
        </p:txBody>
      </p:sp>
      <p:sp>
        <p:nvSpPr>
          <p:cNvPr id="48" name="Rectangle 13">
            <a:extLst>
              <a:ext uri="{FF2B5EF4-FFF2-40B4-BE49-F238E27FC236}">
                <a16:creationId xmlns:a16="http://schemas.microsoft.com/office/drawing/2014/main" id="{5D69EAE7-55C0-4A2E-B26C-20AF3FDC9E0D}"/>
              </a:ext>
            </a:extLst>
          </p:cNvPr>
          <p:cNvSpPr/>
          <p:nvPr/>
        </p:nvSpPr>
        <p:spPr>
          <a:xfrm>
            <a:off x="5405934" y="2050253"/>
            <a:ext cx="1764648" cy="471922"/>
          </a:xfrm>
          <a:prstGeom prst="rect">
            <a:avLst/>
          </a:prstGeom>
          <a:solidFill>
            <a:srgbClr val="99CC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read()</a:t>
            </a:r>
          </a:p>
        </p:txBody>
      </p:sp>
      <p:sp>
        <p:nvSpPr>
          <p:cNvPr id="49" name="Rectangle 5">
            <a:extLst>
              <a:ext uri="{FF2B5EF4-FFF2-40B4-BE49-F238E27FC236}">
                <a16:creationId xmlns:a16="http://schemas.microsoft.com/office/drawing/2014/main" id="{56B81E24-535A-4C10-A3A6-F204F64C16E8}"/>
              </a:ext>
            </a:extLst>
          </p:cNvPr>
          <p:cNvSpPr/>
          <p:nvPr/>
        </p:nvSpPr>
        <p:spPr>
          <a:xfrm>
            <a:off x="5509329" y="5134956"/>
            <a:ext cx="1541287" cy="396209"/>
          </a:xfrm>
          <a:prstGeom prst="rect">
            <a:avLst/>
          </a:prstGeom>
          <a:solidFill>
            <a:srgbClr val="FFCC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_resolve</a:t>
            </a:r>
          </a:p>
        </p:txBody>
      </p:sp>
      <p:sp>
        <p:nvSpPr>
          <p:cNvPr id="50" name="Rectangle 14">
            <a:extLst>
              <a:ext uri="{FF2B5EF4-FFF2-40B4-BE49-F238E27FC236}">
                <a16:creationId xmlns:a16="http://schemas.microsoft.com/office/drawing/2014/main" id="{DB940EB1-9292-4F67-91FF-562B53834905}"/>
              </a:ext>
            </a:extLst>
          </p:cNvPr>
          <p:cNvSpPr/>
          <p:nvPr/>
        </p:nvSpPr>
        <p:spPr>
          <a:xfrm>
            <a:off x="5518854" y="5558819"/>
            <a:ext cx="1541287" cy="396209"/>
          </a:xfrm>
          <a:prstGeom prst="rect">
            <a:avLst/>
          </a:prstGeom>
          <a:solidFill>
            <a:srgbClr val="FFCC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_resolve</a:t>
            </a:r>
          </a:p>
        </p:txBody>
      </p:sp>
      <p:sp>
        <p:nvSpPr>
          <p:cNvPr id="51" name="Rectangle 15">
            <a:extLst>
              <a:ext uri="{FF2B5EF4-FFF2-40B4-BE49-F238E27FC236}">
                <a16:creationId xmlns:a16="http://schemas.microsoft.com/office/drawing/2014/main" id="{1F65864D-2AA1-49E9-A12F-DE976BCCD0F5}"/>
              </a:ext>
            </a:extLst>
          </p:cNvPr>
          <p:cNvSpPr/>
          <p:nvPr/>
        </p:nvSpPr>
        <p:spPr>
          <a:xfrm>
            <a:off x="5518854" y="5990145"/>
            <a:ext cx="1541287" cy="396209"/>
          </a:xfrm>
          <a:prstGeom prst="rect">
            <a:avLst/>
          </a:prstGeom>
          <a:solidFill>
            <a:srgbClr val="FFCC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_resolve</a:t>
            </a:r>
          </a:p>
        </p:txBody>
      </p:sp>
      <p:cxnSp>
        <p:nvCxnSpPr>
          <p:cNvPr id="52" name="Elbow Connector 17">
            <a:extLst>
              <a:ext uri="{FF2B5EF4-FFF2-40B4-BE49-F238E27FC236}">
                <a16:creationId xmlns:a16="http://schemas.microsoft.com/office/drawing/2014/main" id="{DF655C21-FDBC-4CEE-B4FD-CC326BD1EF87}"/>
              </a:ext>
            </a:extLst>
          </p:cNvPr>
          <p:cNvCxnSpPr>
            <a:cxnSpLocks/>
            <a:stCxn id="44" idx="1"/>
            <a:endCxn id="46" idx="1"/>
          </p:cNvCxnSpPr>
          <p:nvPr/>
        </p:nvCxnSpPr>
        <p:spPr>
          <a:xfrm rot="10800000" flipH="1">
            <a:off x="5397647" y="1355445"/>
            <a:ext cx="8288" cy="2269973"/>
          </a:xfrm>
          <a:prstGeom prst="bentConnector3">
            <a:avLst>
              <a:gd name="adj1" fmla="val -2758205"/>
            </a:avLst>
          </a:prstGeom>
          <a:ln w="50800">
            <a:solidFill>
              <a:srgbClr val="000C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18">
            <a:extLst>
              <a:ext uri="{FF2B5EF4-FFF2-40B4-BE49-F238E27FC236}">
                <a16:creationId xmlns:a16="http://schemas.microsoft.com/office/drawing/2014/main" id="{218CE57F-5994-49A7-ADFC-ED090FBE5FD7}"/>
              </a:ext>
            </a:extLst>
          </p:cNvPr>
          <p:cNvCxnSpPr>
            <a:cxnSpLocks/>
            <a:stCxn id="46" idx="3"/>
            <a:endCxn id="49" idx="3"/>
          </p:cNvCxnSpPr>
          <p:nvPr/>
        </p:nvCxnSpPr>
        <p:spPr>
          <a:xfrm flipH="1">
            <a:off x="7050616" y="1355444"/>
            <a:ext cx="119967" cy="3977617"/>
          </a:xfrm>
          <a:prstGeom prst="bentConnector3">
            <a:avLst>
              <a:gd name="adj1" fmla="val -190552"/>
            </a:avLst>
          </a:prstGeom>
          <a:ln w="508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21">
            <a:extLst>
              <a:ext uri="{FF2B5EF4-FFF2-40B4-BE49-F238E27FC236}">
                <a16:creationId xmlns:a16="http://schemas.microsoft.com/office/drawing/2014/main" id="{15E86080-3E6C-43A3-B709-B41B64834CAD}"/>
              </a:ext>
            </a:extLst>
          </p:cNvPr>
          <p:cNvSpPr/>
          <p:nvPr/>
        </p:nvSpPr>
        <p:spPr>
          <a:xfrm>
            <a:off x="1066800" y="3352800"/>
            <a:ext cx="2715981" cy="3169043"/>
          </a:xfrm>
          <a:prstGeom prst="rect">
            <a:avLst/>
          </a:prstGeom>
          <a:solidFill>
            <a:srgbClr val="D5F1C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libraries</a:t>
            </a:r>
          </a:p>
          <a:p>
            <a:pPr algn="ctr"/>
            <a:endParaRPr lang="en-US" sz="2000" dirty="0">
              <a:solidFill>
                <a:schemeClr val="tx1"/>
              </a:solidFill>
            </a:endParaRPr>
          </a:p>
          <a:p>
            <a:pPr algn="ctr"/>
            <a:r>
              <a:rPr lang="en-US" sz="2000" dirty="0" err="1">
                <a:solidFill>
                  <a:schemeClr val="tx1"/>
                </a:solidFill>
              </a:rPr>
              <a:t>printf</a:t>
            </a:r>
            <a:r>
              <a:rPr lang="en-US" sz="2000" dirty="0">
                <a:solidFill>
                  <a:schemeClr val="tx1"/>
                </a:solidFill>
              </a:rPr>
              <a:t>()</a:t>
            </a:r>
          </a:p>
          <a:p>
            <a:pPr algn="ctr"/>
            <a:r>
              <a:rPr lang="en-US" sz="2000" dirty="0">
                <a:solidFill>
                  <a:schemeClr val="tx1"/>
                </a:solidFill>
              </a:rPr>
              <a:t>…</a:t>
            </a:r>
          </a:p>
          <a:p>
            <a:pPr algn="ctr"/>
            <a:r>
              <a:rPr lang="en-US" sz="2000" dirty="0" err="1">
                <a:solidFill>
                  <a:schemeClr val="tx1"/>
                </a:solidFill>
              </a:rPr>
              <a:t>strcpy</a:t>
            </a:r>
            <a:r>
              <a:rPr lang="en-US" sz="2000" dirty="0">
                <a:solidFill>
                  <a:schemeClr val="tx1"/>
                </a:solidFill>
              </a:rPr>
              <a:t>()</a:t>
            </a:r>
          </a:p>
          <a:p>
            <a:pPr algn="ctr"/>
            <a:r>
              <a:rPr lang="en-US" sz="2000" dirty="0">
                <a:solidFill>
                  <a:schemeClr val="tx1"/>
                </a:solidFill>
              </a:rPr>
              <a:t>…</a:t>
            </a:r>
          </a:p>
          <a:p>
            <a:pPr algn="ctr"/>
            <a:r>
              <a:rPr lang="en-US" sz="2000" dirty="0">
                <a:solidFill>
                  <a:schemeClr val="tx1"/>
                </a:solidFill>
              </a:rPr>
              <a:t>read()</a:t>
            </a:r>
          </a:p>
          <a:p>
            <a:pPr algn="ctr"/>
            <a:r>
              <a:rPr lang="en-US" sz="2000" dirty="0">
                <a:solidFill>
                  <a:schemeClr val="tx1"/>
                </a:solidFill>
              </a:rPr>
              <a:t>…</a:t>
            </a:r>
          </a:p>
          <a:p>
            <a:pPr algn="ctr"/>
            <a:r>
              <a:rPr lang="en-US" sz="2000" dirty="0">
                <a:solidFill>
                  <a:schemeClr val="tx1"/>
                </a:solidFill>
              </a:rPr>
              <a:t>_</a:t>
            </a:r>
            <a:r>
              <a:rPr lang="en-US" sz="2000" dirty="0" err="1">
                <a:solidFill>
                  <a:schemeClr val="tx1"/>
                </a:solidFill>
              </a:rPr>
              <a:t>dl_dynamic_resolve</a:t>
            </a:r>
            <a:endParaRPr lang="en-US" sz="2000" dirty="0">
              <a:solidFill>
                <a:schemeClr val="tx1"/>
              </a:solidFill>
            </a:endParaRPr>
          </a:p>
          <a:p>
            <a:pPr algn="ctr"/>
            <a:endParaRPr lang="en-US" sz="2000" dirty="0">
              <a:solidFill>
                <a:schemeClr val="tx1"/>
              </a:solidFill>
            </a:endParaRPr>
          </a:p>
        </p:txBody>
      </p:sp>
      <p:cxnSp>
        <p:nvCxnSpPr>
          <p:cNvPr id="55" name="Straight Arrow Connector 23">
            <a:extLst>
              <a:ext uri="{FF2B5EF4-FFF2-40B4-BE49-F238E27FC236}">
                <a16:creationId xmlns:a16="http://schemas.microsoft.com/office/drawing/2014/main" id="{B69A4848-8816-4E66-895F-01A29C35CA80}"/>
              </a:ext>
            </a:extLst>
          </p:cNvPr>
          <p:cNvCxnSpPr>
            <a:cxnSpLocks/>
            <a:stCxn id="49" idx="1"/>
          </p:cNvCxnSpPr>
          <p:nvPr/>
        </p:nvCxnSpPr>
        <p:spPr>
          <a:xfrm flipH="1">
            <a:off x="3505200" y="5333061"/>
            <a:ext cx="2004129" cy="640324"/>
          </a:xfrm>
          <a:prstGeom prst="straightConnector1">
            <a:avLst/>
          </a:prstGeom>
          <a:ln w="444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30">
            <a:extLst>
              <a:ext uri="{FF2B5EF4-FFF2-40B4-BE49-F238E27FC236}">
                <a16:creationId xmlns:a16="http://schemas.microsoft.com/office/drawing/2014/main" id="{812BC220-C416-44BA-81F9-7F7F19A195F6}"/>
              </a:ext>
            </a:extLst>
          </p:cNvPr>
          <p:cNvSpPr txBox="1"/>
          <p:nvPr/>
        </p:nvSpPr>
        <p:spPr>
          <a:xfrm>
            <a:off x="3215054" y="2450363"/>
            <a:ext cx="1981200" cy="707886"/>
          </a:xfrm>
          <a:prstGeom prst="rect">
            <a:avLst/>
          </a:prstGeom>
          <a:noFill/>
        </p:spPr>
        <p:txBody>
          <a:bodyPr wrap="square" rtlCol="0">
            <a:spAutoFit/>
          </a:bodyPr>
          <a:lstStyle/>
          <a:p>
            <a:r>
              <a:rPr lang="en-US" sz="2000" dirty="0"/>
              <a:t>The program </a:t>
            </a:r>
            <a:r>
              <a:rPr lang="en-US" altLang="zh-CN" sz="2000" dirty="0"/>
              <a:t>c</a:t>
            </a:r>
            <a:r>
              <a:rPr lang="en-US" sz="2000" dirty="0"/>
              <a:t>alls</a:t>
            </a:r>
          </a:p>
          <a:p>
            <a:r>
              <a:rPr lang="en-US" sz="2000" dirty="0"/>
              <a:t>a function </a:t>
            </a:r>
            <a:r>
              <a:rPr lang="en-US" altLang="zh-CN" sz="2000" dirty="0"/>
              <a:t>i</a:t>
            </a:r>
            <a:r>
              <a:rPr lang="en-US" sz="2000" dirty="0"/>
              <a:t>n PLT</a:t>
            </a:r>
          </a:p>
        </p:txBody>
      </p:sp>
      <p:sp>
        <p:nvSpPr>
          <p:cNvPr id="57" name="TextBox 31">
            <a:extLst>
              <a:ext uri="{FF2B5EF4-FFF2-40B4-BE49-F238E27FC236}">
                <a16:creationId xmlns:a16="http://schemas.microsoft.com/office/drawing/2014/main" id="{3BBD9CD0-0FC3-4AE4-959E-273556A0DE29}"/>
              </a:ext>
            </a:extLst>
          </p:cNvPr>
          <p:cNvSpPr txBox="1"/>
          <p:nvPr/>
        </p:nvSpPr>
        <p:spPr>
          <a:xfrm>
            <a:off x="7564352" y="2493829"/>
            <a:ext cx="1377054" cy="707886"/>
          </a:xfrm>
          <a:prstGeom prst="rect">
            <a:avLst/>
          </a:prstGeom>
          <a:noFill/>
        </p:spPr>
        <p:txBody>
          <a:bodyPr wrap="square" rtlCol="0">
            <a:spAutoFit/>
          </a:bodyPr>
          <a:lstStyle/>
          <a:p>
            <a:r>
              <a:rPr lang="en-US" sz="2000" dirty="0"/>
              <a:t>PLT jumps</a:t>
            </a:r>
          </a:p>
          <a:p>
            <a:r>
              <a:rPr lang="en-US" sz="2000" dirty="0"/>
              <a:t>to GOT</a:t>
            </a:r>
          </a:p>
        </p:txBody>
      </p:sp>
      <p:sp>
        <p:nvSpPr>
          <p:cNvPr id="58" name="TextBox 32">
            <a:extLst>
              <a:ext uri="{FF2B5EF4-FFF2-40B4-BE49-F238E27FC236}">
                <a16:creationId xmlns:a16="http://schemas.microsoft.com/office/drawing/2014/main" id="{48F6C109-DB60-47D5-A528-C3B312FE6618}"/>
              </a:ext>
            </a:extLst>
          </p:cNvPr>
          <p:cNvSpPr txBox="1"/>
          <p:nvPr/>
        </p:nvSpPr>
        <p:spPr>
          <a:xfrm>
            <a:off x="2640006" y="6514020"/>
            <a:ext cx="4281941" cy="400110"/>
          </a:xfrm>
          <a:prstGeom prst="rect">
            <a:avLst/>
          </a:prstGeom>
          <a:noFill/>
        </p:spPr>
        <p:txBody>
          <a:bodyPr wrap="none" rtlCol="0">
            <a:spAutoFit/>
          </a:bodyPr>
          <a:lstStyle/>
          <a:p>
            <a:r>
              <a:rPr lang="en-US" sz="2000" dirty="0"/>
              <a:t>GOT stores </a:t>
            </a:r>
            <a:r>
              <a:rPr lang="en-US" sz="2000" dirty="0" err="1"/>
              <a:t>addr</a:t>
            </a:r>
            <a:r>
              <a:rPr lang="en-US" sz="2000" dirty="0"/>
              <a:t> of _</a:t>
            </a:r>
            <a:r>
              <a:rPr lang="en-US" sz="2000" dirty="0" err="1"/>
              <a:t>dl_dynamic_resolve</a:t>
            </a:r>
            <a:endParaRPr lang="en-US" sz="2000" dirty="0"/>
          </a:p>
        </p:txBody>
      </p:sp>
      <p:sp>
        <p:nvSpPr>
          <p:cNvPr id="59" name="Rectangle 20">
            <a:extLst>
              <a:ext uri="{FF2B5EF4-FFF2-40B4-BE49-F238E27FC236}">
                <a16:creationId xmlns:a16="http://schemas.microsoft.com/office/drawing/2014/main" id="{D26118A3-87C9-4F2A-AE97-9589D4F8B528}"/>
              </a:ext>
            </a:extLst>
          </p:cNvPr>
          <p:cNvSpPr/>
          <p:nvPr/>
        </p:nvSpPr>
        <p:spPr>
          <a:xfrm>
            <a:off x="5517614" y="5152514"/>
            <a:ext cx="1541287" cy="396209"/>
          </a:xfrm>
          <a:prstGeom prst="rect">
            <a:avLst/>
          </a:prstGeom>
          <a:solidFill>
            <a:srgbClr val="FFCC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7fa174b06800</a:t>
            </a:r>
          </a:p>
        </p:txBody>
      </p:sp>
      <p:cxnSp>
        <p:nvCxnSpPr>
          <p:cNvPr id="60" name="Straight Arrow Connector 22">
            <a:extLst>
              <a:ext uri="{FF2B5EF4-FFF2-40B4-BE49-F238E27FC236}">
                <a16:creationId xmlns:a16="http://schemas.microsoft.com/office/drawing/2014/main" id="{B973956C-A787-47D1-81C3-CCDFF0FF7FC8}"/>
              </a:ext>
            </a:extLst>
          </p:cNvPr>
          <p:cNvCxnSpPr>
            <a:cxnSpLocks/>
          </p:cNvCxnSpPr>
          <p:nvPr/>
        </p:nvCxnSpPr>
        <p:spPr>
          <a:xfrm flipH="1" flipV="1">
            <a:off x="2742086" y="4164752"/>
            <a:ext cx="2693663" cy="1168309"/>
          </a:xfrm>
          <a:prstGeom prst="straightConnector1">
            <a:avLst/>
          </a:prstGeom>
          <a:ln w="444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内容占位符 2">
            <a:extLst>
              <a:ext uri="{FF2B5EF4-FFF2-40B4-BE49-F238E27FC236}">
                <a16:creationId xmlns:a16="http://schemas.microsoft.com/office/drawing/2014/main" id="{F8EB4142-E337-4500-9436-A3EBBEF8288D}"/>
              </a:ext>
            </a:extLst>
          </p:cNvPr>
          <p:cNvSpPr>
            <a:spLocks noGrp="1"/>
          </p:cNvSpPr>
          <p:nvPr>
            <p:ph idx="1"/>
          </p:nvPr>
        </p:nvSpPr>
        <p:spPr>
          <a:xfrm>
            <a:off x="202594" y="1379530"/>
            <a:ext cx="4479925" cy="2049470"/>
          </a:xfrm>
        </p:spPr>
        <p:txBody>
          <a:bodyPr/>
          <a:lstStyle/>
          <a:p>
            <a:r>
              <a:rPr lang="en-US" altLang="zh-CN" dirty="0"/>
              <a:t>Uses a procedure link table (PLT) to do lazy binding</a:t>
            </a:r>
          </a:p>
        </p:txBody>
      </p:sp>
      <p:sp>
        <p:nvSpPr>
          <p:cNvPr id="62" name="TextBox 30">
            <a:extLst>
              <a:ext uri="{FF2B5EF4-FFF2-40B4-BE49-F238E27FC236}">
                <a16:creationId xmlns:a16="http://schemas.microsoft.com/office/drawing/2014/main" id="{D40F72E0-0986-4E20-B0B4-72F5E9B02F0F}"/>
              </a:ext>
            </a:extLst>
          </p:cNvPr>
          <p:cNvSpPr txBox="1"/>
          <p:nvPr/>
        </p:nvSpPr>
        <p:spPr>
          <a:xfrm>
            <a:off x="3162464" y="4441524"/>
            <a:ext cx="1981200" cy="400110"/>
          </a:xfrm>
          <a:prstGeom prst="rect">
            <a:avLst/>
          </a:prstGeom>
          <a:solidFill>
            <a:srgbClr val="92D050"/>
          </a:solidFill>
        </p:spPr>
        <p:txBody>
          <a:bodyPr wrap="square" rtlCol="0">
            <a:spAutoFit/>
          </a:bodyPr>
          <a:lstStyle/>
          <a:p>
            <a:pPr algn="ctr"/>
            <a:r>
              <a:rPr lang="en-US" altLang="zh-CN" sz="2000" dirty="0" err="1"/>
              <a:t>addr</a:t>
            </a:r>
            <a:r>
              <a:rPr lang="en-US" altLang="zh-CN" sz="2000" dirty="0"/>
              <a:t> of </a:t>
            </a:r>
            <a:r>
              <a:rPr lang="en-US" altLang="zh-CN" sz="2000" dirty="0" err="1"/>
              <a:t>printf</a:t>
            </a:r>
            <a:r>
              <a:rPr lang="en-US" altLang="zh-CN" sz="2000" dirty="0"/>
              <a:t>()</a:t>
            </a:r>
            <a:endParaRPr lang="en-US" sz="2000" dirty="0"/>
          </a:p>
        </p:txBody>
      </p:sp>
    </p:spTree>
    <p:extLst>
      <p:ext uri="{BB962C8B-B14F-4D97-AF65-F5344CB8AC3E}">
        <p14:creationId xmlns:p14="http://schemas.microsoft.com/office/powerpoint/2010/main" val="259251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55"/>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58" grpId="0"/>
      <p:bldP spid="59" grpId="0" animBg="1"/>
      <p:bldP spid="6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18A332-F64A-42D1-93D8-F9BF78E5A92B}"/>
              </a:ext>
            </a:extLst>
          </p:cNvPr>
          <p:cNvSpPr>
            <a:spLocks noGrp="1"/>
          </p:cNvSpPr>
          <p:nvPr>
            <p:ph type="title"/>
          </p:nvPr>
        </p:nvSpPr>
        <p:spPr/>
        <p:txBody>
          <a:bodyPr/>
          <a:lstStyle/>
          <a:p>
            <a:r>
              <a:rPr lang="en-US" altLang="zh-CN" dirty="0"/>
              <a:t>Running a Statically Linked Program</a:t>
            </a:r>
            <a:endParaRPr lang="zh-CN" altLang="en-US" dirty="0"/>
          </a:p>
        </p:txBody>
      </p:sp>
      <p:sp>
        <p:nvSpPr>
          <p:cNvPr id="3" name="内容占位符 2">
            <a:extLst>
              <a:ext uri="{FF2B5EF4-FFF2-40B4-BE49-F238E27FC236}">
                <a16:creationId xmlns:a16="http://schemas.microsoft.com/office/drawing/2014/main" id="{B11B80BF-E362-429F-80E2-3F38E712FDA9}"/>
              </a:ext>
            </a:extLst>
          </p:cNvPr>
          <p:cNvSpPr>
            <a:spLocks noGrp="1"/>
          </p:cNvSpPr>
          <p:nvPr>
            <p:ph idx="1"/>
          </p:nvPr>
        </p:nvSpPr>
        <p:spPr>
          <a:xfrm>
            <a:off x="396875" y="1362075"/>
            <a:ext cx="4479925" cy="4972050"/>
          </a:xfrm>
        </p:spPr>
        <p:txBody>
          <a:bodyPr/>
          <a:lstStyle/>
          <a:p>
            <a:r>
              <a:rPr lang="en-US" altLang="zh-CN" dirty="0"/>
              <a:t>All functions and data</a:t>
            </a:r>
            <a:br>
              <a:rPr lang="en-US" altLang="zh-CN" dirty="0"/>
            </a:br>
            <a:r>
              <a:rPr lang="en-US" altLang="zh-CN" dirty="0"/>
              <a:t>needed by the process </a:t>
            </a:r>
            <a:br>
              <a:rPr lang="en-US" altLang="zh-CN" dirty="0"/>
            </a:br>
            <a:r>
              <a:rPr lang="en-US" altLang="zh-CN" dirty="0"/>
              <a:t>space are linked as the</a:t>
            </a:r>
            <a:br>
              <a:rPr lang="en-US" altLang="zh-CN" dirty="0"/>
            </a:br>
            <a:r>
              <a:rPr lang="en-US" altLang="zh-CN" dirty="0"/>
              <a:t>last step of the compiler</a:t>
            </a:r>
          </a:p>
          <a:p>
            <a:endParaRPr lang="en-US" altLang="zh-CN" dirty="0"/>
          </a:p>
          <a:p>
            <a:r>
              <a:rPr lang="en-US" altLang="zh-CN" dirty="0"/>
              <a:t>Only that code/data </a:t>
            </a:r>
            <a:br>
              <a:rPr lang="en-US" altLang="zh-CN" dirty="0"/>
            </a:br>
            <a:r>
              <a:rPr lang="en-US" altLang="zh-CN" dirty="0"/>
              <a:t>needed by the program</a:t>
            </a:r>
            <a:br>
              <a:rPr lang="en-US" altLang="zh-CN" dirty="0"/>
            </a:br>
            <a:r>
              <a:rPr lang="en-US" altLang="zh-CN" dirty="0"/>
              <a:t>are loaded into virtual</a:t>
            </a:r>
            <a:br>
              <a:rPr lang="en-US" altLang="zh-CN" dirty="0"/>
            </a:br>
            <a:r>
              <a:rPr lang="en-US" altLang="zh-CN" dirty="0"/>
              <a:t>memory</a:t>
            </a:r>
          </a:p>
          <a:p>
            <a:endParaRPr lang="en-US" altLang="zh-CN" dirty="0"/>
          </a:p>
          <a:p>
            <a:r>
              <a:rPr lang="en-US" altLang="zh-CN" dirty="0"/>
              <a:t>ASLR is not considered</a:t>
            </a:r>
          </a:p>
          <a:p>
            <a:endParaRPr lang="en-US" altLang="zh-CN" dirty="0"/>
          </a:p>
          <a:p>
            <a:endParaRPr lang="zh-CN" altLang="en-US" dirty="0"/>
          </a:p>
        </p:txBody>
      </p:sp>
      <p:sp>
        <p:nvSpPr>
          <p:cNvPr id="30" name="Rectangle 14">
            <a:extLst>
              <a:ext uri="{FF2B5EF4-FFF2-40B4-BE49-F238E27FC236}">
                <a16:creationId xmlns:a16="http://schemas.microsoft.com/office/drawing/2014/main" id="{29F14F86-0CC2-463C-B1DD-B6598451D9D7}"/>
              </a:ext>
            </a:extLst>
          </p:cNvPr>
          <p:cNvSpPr>
            <a:spLocks noChangeArrowheads="1"/>
          </p:cNvSpPr>
          <p:nvPr/>
        </p:nvSpPr>
        <p:spPr bwMode="auto">
          <a:xfrm>
            <a:off x="4686829" y="1262063"/>
            <a:ext cx="2789237" cy="487362"/>
          </a:xfrm>
          <a:prstGeom prst="rect">
            <a:avLst/>
          </a:prstGeom>
          <a:solidFill>
            <a:srgbClr val="F1C7C7"/>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Kernel virtual memory</a:t>
            </a:r>
          </a:p>
        </p:txBody>
      </p:sp>
      <p:sp>
        <p:nvSpPr>
          <p:cNvPr id="32" name="Rectangle 16">
            <a:extLst>
              <a:ext uri="{FF2B5EF4-FFF2-40B4-BE49-F238E27FC236}">
                <a16:creationId xmlns:a16="http://schemas.microsoft.com/office/drawing/2014/main" id="{C3C0ACE9-28F1-4BC6-9A79-2CA1998A3E3F}"/>
              </a:ext>
            </a:extLst>
          </p:cNvPr>
          <p:cNvSpPr>
            <a:spLocks noChangeArrowheads="1"/>
          </p:cNvSpPr>
          <p:nvPr/>
        </p:nvSpPr>
        <p:spPr bwMode="auto">
          <a:xfrm>
            <a:off x="4686829" y="3629025"/>
            <a:ext cx="2789237" cy="723900"/>
          </a:xfrm>
          <a:prstGeom prst="rect">
            <a:avLst/>
          </a:prstGeom>
          <a:solidFill>
            <a:schemeClr val="bg1">
              <a:lumMod val="75000"/>
            </a:schemeClr>
          </a:solidFill>
          <a:ln w="3240">
            <a:solidFill>
              <a:schemeClr val="tx1"/>
            </a:solidFill>
            <a:miter lim="800000"/>
            <a:headEnd/>
            <a:tailEnd/>
          </a:ln>
          <a:effectLst/>
        </p:spPr>
        <p:txBody>
          <a:bodyPr wrap="none" anchor="ctr"/>
          <a:lstStyle/>
          <a:p>
            <a:endParaRPr lang="en-US"/>
          </a:p>
        </p:txBody>
      </p:sp>
      <p:sp>
        <p:nvSpPr>
          <p:cNvPr id="33" name="Rectangle 17">
            <a:extLst>
              <a:ext uri="{FF2B5EF4-FFF2-40B4-BE49-F238E27FC236}">
                <a16:creationId xmlns:a16="http://schemas.microsoft.com/office/drawing/2014/main" id="{80240686-CA19-4C91-B8F5-87DE2A2E7578}"/>
              </a:ext>
            </a:extLst>
          </p:cNvPr>
          <p:cNvSpPr>
            <a:spLocks noChangeArrowheads="1"/>
          </p:cNvSpPr>
          <p:nvPr/>
        </p:nvSpPr>
        <p:spPr bwMode="auto">
          <a:xfrm>
            <a:off x="4686830" y="4350808"/>
            <a:ext cx="2789237" cy="669925"/>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Run-time heap</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(created by </a:t>
            </a:r>
            <a:r>
              <a:rPr lang="en-GB" sz="1600" b="1" err="1">
                <a:latin typeface="Courier New" pitchFamily="49" charset="0"/>
                <a:ea typeface="msgothic" charset="0"/>
                <a:cs typeface="msgothic" charset="0"/>
              </a:rPr>
              <a:t>malloc</a:t>
            </a:r>
            <a:r>
              <a:rPr lang="en-GB" sz="1600" b="1">
                <a:latin typeface="Calibri" pitchFamily="34" charset="0"/>
                <a:ea typeface="msgothic" charset="0"/>
                <a:cs typeface="msgothic" charset="0"/>
              </a:rPr>
              <a:t>)</a:t>
            </a:r>
          </a:p>
        </p:txBody>
      </p:sp>
      <p:sp>
        <p:nvSpPr>
          <p:cNvPr id="34" name="Rectangle 18">
            <a:extLst>
              <a:ext uri="{FF2B5EF4-FFF2-40B4-BE49-F238E27FC236}">
                <a16:creationId xmlns:a16="http://schemas.microsoft.com/office/drawing/2014/main" id="{50AD5385-9B6D-4E4B-9C96-EC3BA08C0973}"/>
              </a:ext>
            </a:extLst>
          </p:cNvPr>
          <p:cNvSpPr>
            <a:spLocks noChangeArrowheads="1"/>
          </p:cNvSpPr>
          <p:nvPr/>
        </p:nvSpPr>
        <p:spPr bwMode="auto">
          <a:xfrm>
            <a:off x="4686829" y="2054225"/>
            <a:ext cx="2789237" cy="906463"/>
          </a:xfrm>
          <a:prstGeom prst="rect">
            <a:avLst/>
          </a:prstGeom>
          <a:solidFill>
            <a:schemeClr val="bg1">
              <a:lumMod val="75000"/>
            </a:schemeClr>
          </a:solidFill>
          <a:ln w="3240">
            <a:solidFill>
              <a:schemeClr val="tx1"/>
            </a:solidFill>
            <a:miter lim="800000"/>
            <a:headEnd/>
            <a:tailEnd/>
          </a:ln>
          <a:effectLst/>
        </p:spPr>
        <p:txBody>
          <a:bodyPr wrap="none" anchor="ctr"/>
          <a:lstStyle/>
          <a:p>
            <a:endParaRPr lang="en-US"/>
          </a:p>
        </p:txBody>
      </p:sp>
      <p:sp>
        <p:nvSpPr>
          <p:cNvPr id="35" name="Line 19">
            <a:extLst>
              <a:ext uri="{FF2B5EF4-FFF2-40B4-BE49-F238E27FC236}">
                <a16:creationId xmlns:a16="http://schemas.microsoft.com/office/drawing/2014/main" id="{722F65C3-7ECB-4417-B4CE-EE63162BF261}"/>
              </a:ext>
            </a:extLst>
          </p:cNvPr>
          <p:cNvSpPr>
            <a:spLocks noChangeShapeType="1"/>
          </p:cNvSpPr>
          <p:nvPr/>
        </p:nvSpPr>
        <p:spPr bwMode="auto">
          <a:xfrm flipV="1">
            <a:off x="6076950" y="3957638"/>
            <a:ext cx="1588" cy="384175"/>
          </a:xfrm>
          <a:prstGeom prst="line">
            <a:avLst/>
          </a:prstGeom>
          <a:noFill/>
          <a:ln w="3240">
            <a:solidFill>
              <a:schemeClr val="tx1"/>
            </a:solidFill>
            <a:miter lim="800000"/>
            <a:headEnd/>
            <a:tailEnd type="triangle" w="med" len="med"/>
          </a:ln>
          <a:effectLst/>
        </p:spPr>
        <p:txBody>
          <a:bodyPr/>
          <a:lstStyle/>
          <a:p>
            <a:endParaRPr lang="en-US"/>
          </a:p>
        </p:txBody>
      </p:sp>
      <p:sp>
        <p:nvSpPr>
          <p:cNvPr id="36" name="Rectangle 20">
            <a:extLst>
              <a:ext uri="{FF2B5EF4-FFF2-40B4-BE49-F238E27FC236}">
                <a16:creationId xmlns:a16="http://schemas.microsoft.com/office/drawing/2014/main" id="{5BA9F7DA-7587-4539-85BD-A23E1B3D90F6}"/>
              </a:ext>
            </a:extLst>
          </p:cNvPr>
          <p:cNvSpPr>
            <a:spLocks noChangeArrowheads="1"/>
          </p:cNvSpPr>
          <p:nvPr/>
        </p:nvSpPr>
        <p:spPr bwMode="auto">
          <a:xfrm>
            <a:off x="4686829" y="1719263"/>
            <a:ext cx="2789237" cy="563562"/>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User stack</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(created at runtime)</a:t>
            </a:r>
          </a:p>
        </p:txBody>
      </p:sp>
      <p:sp>
        <p:nvSpPr>
          <p:cNvPr id="37" name="Line 22">
            <a:extLst>
              <a:ext uri="{FF2B5EF4-FFF2-40B4-BE49-F238E27FC236}">
                <a16:creationId xmlns:a16="http://schemas.microsoft.com/office/drawing/2014/main" id="{95069D88-5191-4DFC-A0EA-5DB68CF41800}"/>
              </a:ext>
            </a:extLst>
          </p:cNvPr>
          <p:cNvSpPr>
            <a:spLocks noChangeShapeType="1"/>
          </p:cNvSpPr>
          <p:nvPr/>
        </p:nvSpPr>
        <p:spPr bwMode="auto">
          <a:xfrm>
            <a:off x="6076950" y="2282825"/>
            <a:ext cx="1588" cy="228600"/>
          </a:xfrm>
          <a:prstGeom prst="line">
            <a:avLst/>
          </a:prstGeom>
          <a:noFill/>
          <a:ln w="3240">
            <a:solidFill>
              <a:schemeClr val="tx1"/>
            </a:solidFill>
            <a:miter lim="800000"/>
            <a:headEnd/>
            <a:tailEnd type="triangle" w="med" len="med"/>
          </a:ln>
          <a:effectLst/>
        </p:spPr>
        <p:txBody>
          <a:bodyPr/>
          <a:lstStyle/>
          <a:p>
            <a:endParaRPr lang="en-US"/>
          </a:p>
        </p:txBody>
      </p:sp>
      <p:sp>
        <p:nvSpPr>
          <p:cNvPr id="38" name="Rectangle 23">
            <a:extLst>
              <a:ext uri="{FF2B5EF4-FFF2-40B4-BE49-F238E27FC236}">
                <a16:creationId xmlns:a16="http://schemas.microsoft.com/office/drawing/2014/main" id="{C4295A27-6086-4074-A644-F799656BAD26}"/>
              </a:ext>
            </a:extLst>
          </p:cNvPr>
          <p:cNvSpPr>
            <a:spLocks noChangeArrowheads="1"/>
          </p:cNvSpPr>
          <p:nvPr/>
        </p:nvSpPr>
        <p:spPr bwMode="auto">
          <a:xfrm>
            <a:off x="4686829" y="6312958"/>
            <a:ext cx="2789238" cy="396875"/>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Unused</a:t>
            </a:r>
          </a:p>
        </p:txBody>
      </p:sp>
      <p:sp>
        <p:nvSpPr>
          <p:cNvPr id="39" name="Text Box 24">
            <a:extLst>
              <a:ext uri="{FF2B5EF4-FFF2-40B4-BE49-F238E27FC236}">
                <a16:creationId xmlns:a16="http://schemas.microsoft.com/office/drawing/2014/main" id="{0EA1561F-A93F-4891-8A9D-DB7D1CC64C70}"/>
              </a:ext>
            </a:extLst>
          </p:cNvPr>
          <p:cNvSpPr txBox="1">
            <a:spLocks noChangeArrowheads="1"/>
          </p:cNvSpPr>
          <p:nvPr/>
        </p:nvSpPr>
        <p:spPr bwMode="auto">
          <a:xfrm>
            <a:off x="4421194" y="6531510"/>
            <a:ext cx="285954" cy="3357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0</a:t>
            </a:r>
          </a:p>
        </p:txBody>
      </p:sp>
      <p:sp>
        <p:nvSpPr>
          <p:cNvPr id="40" name="Text Box 25">
            <a:extLst>
              <a:ext uri="{FF2B5EF4-FFF2-40B4-BE49-F238E27FC236}">
                <a16:creationId xmlns:a16="http://schemas.microsoft.com/office/drawing/2014/main" id="{308CCBED-0CB1-4882-BB80-87711DBA2197}"/>
              </a:ext>
            </a:extLst>
          </p:cNvPr>
          <p:cNvSpPr txBox="1">
            <a:spLocks noChangeArrowheads="1"/>
          </p:cNvSpPr>
          <p:nvPr/>
        </p:nvSpPr>
        <p:spPr bwMode="auto">
          <a:xfrm>
            <a:off x="7834221" y="2108200"/>
            <a:ext cx="869831" cy="80855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a:t>
            </a:r>
            <a:r>
              <a:rPr lang="en-GB" sz="1600" err="1">
                <a:latin typeface="Courier New" pitchFamily="49" charset="0"/>
                <a:ea typeface="msgothic" charset="0"/>
                <a:cs typeface="msgothic" charset="0"/>
              </a:rPr>
              <a:t>r</a:t>
            </a:r>
            <a:r>
              <a:rPr lang="en-GB" sz="1600" b="1" err="1">
                <a:latin typeface="Courier New" pitchFamily="49" charset="0"/>
                <a:ea typeface="msgothic" charset="0"/>
                <a:cs typeface="msgothic" charset="0"/>
              </a:rPr>
              <a:t>sp</a:t>
            </a:r>
            <a:r>
              <a:rPr lang="en-GB" sz="1600" b="1">
                <a:latin typeface="Calibri" pitchFamily="34" charset="0"/>
                <a:ea typeface="msgothic" charset="0"/>
                <a:cs typeface="msgothic" charset="0"/>
              </a:rPr>
              <a:t>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(stack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pointer)</a:t>
            </a:r>
          </a:p>
        </p:txBody>
      </p:sp>
      <p:sp>
        <p:nvSpPr>
          <p:cNvPr id="41" name="Line 26">
            <a:extLst>
              <a:ext uri="{FF2B5EF4-FFF2-40B4-BE49-F238E27FC236}">
                <a16:creationId xmlns:a16="http://schemas.microsoft.com/office/drawing/2014/main" id="{F1B25DA3-33B1-4D3B-A6F8-BC1D7A09E5E3}"/>
              </a:ext>
            </a:extLst>
          </p:cNvPr>
          <p:cNvSpPr>
            <a:spLocks noChangeShapeType="1"/>
          </p:cNvSpPr>
          <p:nvPr/>
        </p:nvSpPr>
        <p:spPr bwMode="auto">
          <a:xfrm flipH="1">
            <a:off x="7527834" y="2279650"/>
            <a:ext cx="384175" cy="1588"/>
          </a:xfrm>
          <a:prstGeom prst="line">
            <a:avLst/>
          </a:prstGeom>
          <a:noFill/>
          <a:ln w="3240">
            <a:solidFill>
              <a:srgbClr val="000066"/>
            </a:solidFill>
            <a:miter lim="800000"/>
            <a:headEnd/>
            <a:tailEnd type="triangle" w="med" len="med"/>
          </a:ln>
          <a:effectLst/>
        </p:spPr>
        <p:txBody>
          <a:bodyPr/>
          <a:lstStyle/>
          <a:p>
            <a:endParaRPr lang="en-US"/>
          </a:p>
        </p:txBody>
      </p:sp>
      <p:sp>
        <p:nvSpPr>
          <p:cNvPr id="42" name="Text Box 27">
            <a:extLst>
              <a:ext uri="{FF2B5EF4-FFF2-40B4-BE49-F238E27FC236}">
                <a16:creationId xmlns:a16="http://schemas.microsoft.com/office/drawing/2014/main" id="{416A451C-FACE-4D53-8950-628609DCCB72}"/>
              </a:ext>
            </a:extLst>
          </p:cNvPr>
          <p:cNvSpPr txBox="1">
            <a:spLocks noChangeArrowheads="1"/>
          </p:cNvSpPr>
          <p:nvPr/>
        </p:nvSpPr>
        <p:spPr bwMode="auto">
          <a:xfrm>
            <a:off x="7677150" y="899576"/>
            <a:ext cx="1314450" cy="819225"/>
          </a:xfrm>
          <a:prstGeom prst="rect">
            <a:avLst/>
          </a:prstGeom>
          <a:noFill/>
          <a:ln w="9525">
            <a:noFill/>
            <a:round/>
            <a:headEnd/>
            <a:tailEnd/>
          </a:ln>
          <a:effectLst/>
        </p:spPr>
        <p:txBody>
          <a:bodyPr wrap="squar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Memory</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invisible to user code</a:t>
            </a:r>
          </a:p>
        </p:txBody>
      </p:sp>
      <p:sp>
        <p:nvSpPr>
          <p:cNvPr id="43" name="Line 28">
            <a:extLst>
              <a:ext uri="{FF2B5EF4-FFF2-40B4-BE49-F238E27FC236}">
                <a16:creationId xmlns:a16="http://schemas.microsoft.com/office/drawing/2014/main" id="{2AF73F6C-FBB7-464C-8AB0-E2D781027031}"/>
              </a:ext>
            </a:extLst>
          </p:cNvPr>
          <p:cNvSpPr>
            <a:spLocks noChangeShapeType="1"/>
          </p:cNvSpPr>
          <p:nvPr/>
        </p:nvSpPr>
        <p:spPr bwMode="auto">
          <a:xfrm flipV="1">
            <a:off x="7543800" y="1257568"/>
            <a:ext cx="1588" cy="460375"/>
          </a:xfrm>
          <a:prstGeom prst="line">
            <a:avLst/>
          </a:prstGeom>
          <a:noFill/>
          <a:ln w="3240">
            <a:solidFill>
              <a:schemeClr val="tx1"/>
            </a:solidFill>
            <a:miter lim="800000"/>
            <a:headEnd/>
            <a:tailEnd type="triangle" w="med" len="med"/>
          </a:ln>
          <a:effectLst/>
        </p:spPr>
        <p:txBody>
          <a:bodyPr/>
          <a:lstStyle/>
          <a:p>
            <a:endParaRPr lang="en-US"/>
          </a:p>
        </p:txBody>
      </p:sp>
      <p:sp>
        <p:nvSpPr>
          <p:cNvPr id="44" name="Text Box 29">
            <a:extLst>
              <a:ext uri="{FF2B5EF4-FFF2-40B4-BE49-F238E27FC236}">
                <a16:creationId xmlns:a16="http://schemas.microsoft.com/office/drawing/2014/main" id="{35898AB1-94C8-444F-832A-414E52D9FA73}"/>
              </a:ext>
            </a:extLst>
          </p:cNvPr>
          <p:cNvSpPr txBox="1">
            <a:spLocks noChangeArrowheads="1"/>
          </p:cNvSpPr>
          <p:nvPr/>
        </p:nvSpPr>
        <p:spPr bwMode="auto">
          <a:xfrm>
            <a:off x="7888288" y="4173538"/>
            <a:ext cx="552052" cy="325988"/>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brk</a:t>
            </a:r>
          </a:p>
        </p:txBody>
      </p:sp>
      <p:sp>
        <p:nvSpPr>
          <p:cNvPr id="45" name="Line 30">
            <a:extLst>
              <a:ext uri="{FF2B5EF4-FFF2-40B4-BE49-F238E27FC236}">
                <a16:creationId xmlns:a16="http://schemas.microsoft.com/office/drawing/2014/main" id="{4753598C-D06E-48F0-A6F8-75FAC9180B56}"/>
              </a:ext>
            </a:extLst>
          </p:cNvPr>
          <p:cNvSpPr>
            <a:spLocks noChangeShapeType="1"/>
          </p:cNvSpPr>
          <p:nvPr/>
        </p:nvSpPr>
        <p:spPr bwMode="auto">
          <a:xfrm flipH="1">
            <a:off x="7504113" y="4340225"/>
            <a:ext cx="384175" cy="1588"/>
          </a:xfrm>
          <a:prstGeom prst="line">
            <a:avLst/>
          </a:prstGeom>
          <a:noFill/>
          <a:ln w="3240">
            <a:solidFill>
              <a:srgbClr val="000066"/>
            </a:solidFill>
            <a:miter lim="800000"/>
            <a:headEnd/>
            <a:tailEnd type="triangle" w="med" len="med"/>
          </a:ln>
          <a:effectLst/>
        </p:spPr>
        <p:txBody>
          <a:bodyPr/>
          <a:lstStyle/>
          <a:p>
            <a:endParaRPr lang="en-US"/>
          </a:p>
        </p:txBody>
      </p:sp>
      <p:sp>
        <p:nvSpPr>
          <p:cNvPr id="46" name="Text Box 32">
            <a:extLst>
              <a:ext uri="{FF2B5EF4-FFF2-40B4-BE49-F238E27FC236}">
                <a16:creationId xmlns:a16="http://schemas.microsoft.com/office/drawing/2014/main" id="{B37261D7-F8BF-45E7-995D-7579BEA073F2}"/>
              </a:ext>
            </a:extLst>
          </p:cNvPr>
          <p:cNvSpPr txBox="1">
            <a:spLocks noChangeArrowheads="1"/>
          </p:cNvSpPr>
          <p:nvPr/>
        </p:nvSpPr>
        <p:spPr bwMode="auto">
          <a:xfrm>
            <a:off x="2819400" y="6172200"/>
            <a:ext cx="2659945" cy="270844"/>
          </a:xfrm>
          <a:prstGeom prst="rect">
            <a:avLst/>
          </a:prstGeom>
          <a:noFill/>
          <a:ln w="9525">
            <a:noFill/>
            <a:round/>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latin typeface="Courier New" pitchFamily="49" charset="0"/>
                <a:ea typeface="msgothic" charset="0"/>
                <a:cs typeface="msgothic" charset="0"/>
              </a:rPr>
              <a:t>Default 0x400000</a:t>
            </a:r>
          </a:p>
        </p:txBody>
      </p:sp>
      <p:sp>
        <p:nvSpPr>
          <p:cNvPr id="47" name="Rectangle 34">
            <a:extLst>
              <a:ext uri="{FF2B5EF4-FFF2-40B4-BE49-F238E27FC236}">
                <a16:creationId xmlns:a16="http://schemas.microsoft.com/office/drawing/2014/main" id="{7B30A037-A4EB-4311-B11C-7B2EF3418AF1}"/>
              </a:ext>
            </a:extLst>
          </p:cNvPr>
          <p:cNvSpPr>
            <a:spLocks noChangeArrowheads="1"/>
          </p:cNvSpPr>
          <p:nvPr/>
        </p:nvSpPr>
        <p:spPr bwMode="auto">
          <a:xfrm>
            <a:off x="4686829" y="5017558"/>
            <a:ext cx="2789238" cy="669925"/>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Read/write data segment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a:t>
            </a:r>
            <a:r>
              <a:rPr lang="en-GB" sz="1600" b="1">
                <a:latin typeface="Courier New" pitchFamily="49" charset="0"/>
                <a:ea typeface="msgothic" charset="0"/>
                <a:cs typeface="msgothic" charset="0"/>
              </a:rPr>
              <a:t>data</a:t>
            </a:r>
            <a:r>
              <a:rPr lang="en-GB" sz="1600" b="1">
                <a:latin typeface="Calibri" pitchFamily="34" charset="0"/>
                <a:ea typeface="msgothic" charset="0"/>
                <a:cs typeface="msgothic" charset="0"/>
              </a:rPr>
              <a:t>, .</a:t>
            </a:r>
            <a:r>
              <a:rPr lang="en-GB" sz="1600" b="1" err="1">
                <a:latin typeface="Courier New" pitchFamily="49" charset="0"/>
                <a:ea typeface="msgothic" charset="0"/>
                <a:cs typeface="msgothic" charset="0"/>
              </a:rPr>
              <a:t>bss</a:t>
            </a:r>
            <a:r>
              <a:rPr lang="en-GB" sz="1600" b="1">
                <a:latin typeface="Calibri" pitchFamily="34" charset="0"/>
                <a:ea typeface="msgothic" charset="0"/>
                <a:cs typeface="msgothic" charset="0"/>
              </a:rPr>
              <a:t>)</a:t>
            </a:r>
          </a:p>
        </p:txBody>
      </p:sp>
      <p:sp>
        <p:nvSpPr>
          <p:cNvPr id="48" name="Rectangle 35">
            <a:extLst>
              <a:ext uri="{FF2B5EF4-FFF2-40B4-BE49-F238E27FC236}">
                <a16:creationId xmlns:a16="http://schemas.microsoft.com/office/drawing/2014/main" id="{0FDA3781-EF14-41A7-B761-0A278E7E0FDA}"/>
              </a:ext>
            </a:extLst>
          </p:cNvPr>
          <p:cNvSpPr>
            <a:spLocks noChangeArrowheads="1"/>
          </p:cNvSpPr>
          <p:nvPr/>
        </p:nvSpPr>
        <p:spPr bwMode="auto">
          <a:xfrm>
            <a:off x="4686829" y="5643033"/>
            <a:ext cx="2789238" cy="669925"/>
          </a:xfrm>
          <a:prstGeom prst="rect">
            <a:avLst/>
          </a:prstGeom>
          <a:solidFill>
            <a:srgbClr val="F6F5BD"/>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Read-only code segment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a:t>
            </a:r>
            <a:r>
              <a:rPr lang="en-GB" sz="1600" b="1" dirty="0">
                <a:latin typeface="Courier New" pitchFamily="49" charset="0"/>
                <a:ea typeface="msgothic" charset="0"/>
                <a:cs typeface="msgothic" charset="0"/>
              </a:rPr>
              <a:t>.</a:t>
            </a:r>
            <a:r>
              <a:rPr lang="en-GB" sz="1600" b="1" dirty="0" err="1">
                <a:latin typeface="Courier New" pitchFamily="49" charset="0"/>
                <a:ea typeface="msgothic" charset="0"/>
                <a:cs typeface="msgothic" charset="0"/>
              </a:rPr>
              <a:t>init</a:t>
            </a:r>
            <a:r>
              <a:rPr lang="en-GB" sz="1600" b="1" dirty="0">
                <a:latin typeface="Calibri" pitchFamily="34" charset="0"/>
                <a:ea typeface="msgothic" charset="0"/>
                <a:cs typeface="msgothic" charset="0"/>
              </a:rPr>
              <a:t>, .</a:t>
            </a:r>
            <a:r>
              <a:rPr lang="en-GB" sz="1600" b="1" dirty="0">
                <a:latin typeface="Courier New" pitchFamily="49" charset="0"/>
                <a:ea typeface="msgothic" charset="0"/>
                <a:cs typeface="msgothic" charset="0"/>
              </a:rPr>
              <a:t>text</a:t>
            </a:r>
            <a:r>
              <a:rPr lang="en-GB" sz="1600" b="1" dirty="0">
                <a:latin typeface="Calibri" pitchFamily="34" charset="0"/>
                <a:ea typeface="msgothic" charset="0"/>
                <a:cs typeface="msgothic" charset="0"/>
              </a:rPr>
              <a:t>, </a:t>
            </a:r>
            <a:r>
              <a:rPr lang="en-GB" sz="1600" b="1" dirty="0">
                <a:latin typeface="Courier New" pitchFamily="49" charset="0"/>
                <a:ea typeface="msgothic" charset="0"/>
                <a:cs typeface="msgothic" charset="0"/>
              </a:rPr>
              <a:t>.</a:t>
            </a:r>
            <a:r>
              <a:rPr lang="en-GB" sz="1600" b="1" dirty="0" err="1">
                <a:latin typeface="Courier New" pitchFamily="49" charset="0"/>
                <a:ea typeface="msgothic" charset="0"/>
                <a:cs typeface="msgothic" charset="0"/>
              </a:rPr>
              <a:t>rodata</a:t>
            </a:r>
            <a:r>
              <a:rPr lang="en-GB" sz="1600" b="1" dirty="0">
                <a:latin typeface="Calibri" pitchFamily="34" charset="0"/>
                <a:ea typeface="msgothic" charset="0"/>
                <a:cs typeface="msgothic" charset="0"/>
              </a:rPr>
              <a:t>)</a:t>
            </a:r>
          </a:p>
        </p:txBody>
      </p:sp>
      <p:sp>
        <p:nvSpPr>
          <p:cNvPr id="49" name="AutoShape 36">
            <a:extLst>
              <a:ext uri="{FF2B5EF4-FFF2-40B4-BE49-F238E27FC236}">
                <a16:creationId xmlns:a16="http://schemas.microsoft.com/office/drawing/2014/main" id="{3E3A3342-6B9B-48EB-B206-C45F7582CD0F}"/>
              </a:ext>
            </a:extLst>
          </p:cNvPr>
          <p:cNvSpPr>
            <a:spLocks/>
          </p:cNvSpPr>
          <p:nvPr/>
        </p:nvSpPr>
        <p:spPr bwMode="auto">
          <a:xfrm>
            <a:off x="7524750" y="5026025"/>
            <a:ext cx="76200" cy="1295400"/>
          </a:xfrm>
          <a:prstGeom prst="rightBrace">
            <a:avLst>
              <a:gd name="adj1" fmla="val 141667"/>
              <a:gd name="adj2" fmla="val 50000"/>
            </a:avLst>
          </a:prstGeom>
          <a:noFill/>
          <a:ln w="12600">
            <a:solidFill>
              <a:srgbClr val="000066"/>
            </a:solidFill>
            <a:miter lim="800000"/>
            <a:headEnd/>
            <a:tailEnd/>
          </a:ln>
          <a:effectLst/>
        </p:spPr>
        <p:txBody>
          <a:bodyPr wrap="none" anchor="ctr"/>
          <a:lstStyle/>
          <a:p>
            <a:endParaRPr lang="en-US"/>
          </a:p>
        </p:txBody>
      </p:sp>
      <p:sp>
        <p:nvSpPr>
          <p:cNvPr id="50" name="Text Box 37">
            <a:extLst>
              <a:ext uri="{FF2B5EF4-FFF2-40B4-BE49-F238E27FC236}">
                <a16:creationId xmlns:a16="http://schemas.microsoft.com/office/drawing/2014/main" id="{E0AFD3BB-76EE-4A9B-A483-4EB360A4FD24}"/>
              </a:ext>
            </a:extLst>
          </p:cNvPr>
          <p:cNvSpPr txBox="1">
            <a:spLocks noChangeArrowheads="1"/>
          </p:cNvSpPr>
          <p:nvPr/>
        </p:nvSpPr>
        <p:spPr bwMode="auto">
          <a:xfrm>
            <a:off x="7677150" y="5010150"/>
            <a:ext cx="1149459" cy="1300935"/>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Loaded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from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the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executable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file</a:t>
            </a:r>
          </a:p>
        </p:txBody>
      </p:sp>
      <p:sp>
        <p:nvSpPr>
          <p:cNvPr id="51" name="Rectangle 15">
            <a:extLst>
              <a:ext uri="{FF2B5EF4-FFF2-40B4-BE49-F238E27FC236}">
                <a16:creationId xmlns:a16="http://schemas.microsoft.com/office/drawing/2014/main" id="{DE22A002-422E-4A09-B3AA-FFBB130A84E1}"/>
              </a:ext>
            </a:extLst>
          </p:cNvPr>
          <p:cNvSpPr>
            <a:spLocks noChangeArrowheads="1"/>
          </p:cNvSpPr>
          <p:nvPr/>
        </p:nvSpPr>
        <p:spPr bwMode="auto">
          <a:xfrm>
            <a:off x="4682331" y="2551415"/>
            <a:ext cx="2789237" cy="745823"/>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r>
              <a:rPr lang="en-US" altLang="zh-CN" sz="1600" dirty="0">
                <a:solidFill>
                  <a:srgbClr val="C00000"/>
                </a:solidFill>
                <a:latin typeface="Calibri" panose="020F0502020204030204" pitchFamily="34" charset="0"/>
                <a:cs typeface="Calibri" panose="020F0502020204030204" pitchFamily="34" charset="0"/>
              </a:rPr>
              <a:t>Static library A code/data</a:t>
            </a:r>
          </a:p>
          <a:p>
            <a:pPr algn="ctr"/>
            <a:r>
              <a:rPr lang="en-US" altLang="zh-CN" sz="1600" dirty="0">
                <a:solidFill>
                  <a:srgbClr val="C00000"/>
                </a:solidFill>
                <a:latin typeface="Calibri" panose="020F0502020204030204" pitchFamily="34" charset="0"/>
                <a:cs typeface="Calibri" panose="020F0502020204030204" pitchFamily="34" charset="0"/>
              </a:rPr>
              <a:t>(may be specified by </a:t>
            </a:r>
            <a:r>
              <a:rPr lang="en-US" altLang="zh-CN" sz="1600" dirty="0" err="1">
                <a:solidFill>
                  <a:srgbClr val="C00000"/>
                </a:solidFill>
                <a:latin typeface="Calibri" panose="020F0502020204030204" pitchFamily="34" charset="0"/>
                <a:cs typeface="Calibri" panose="020F0502020204030204" pitchFamily="34" charset="0"/>
              </a:rPr>
              <a:t>ldscript</a:t>
            </a:r>
            <a:r>
              <a:rPr lang="en-US" altLang="zh-CN" sz="1600" dirty="0">
                <a:solidFill>
                  <a:srgbClr val="C00000"/>
                </a:solidFill>
                <a:latin typeface="Calibri" panose="020F0502020204030204" pitchFamily="34" charset="0"/>
                <a:cs typeface="Calibri" panose="020F0502020204030204" pitchFamily="34" charset="0"/>
              </a:rPr>
              <a:t> or </a:t>
            </a:r>
          </a:p>
          <a:p>
            <a:pPr algn="ctr"/>
            <a:r>
              <a:rPr lang="en-US" altLang="zh-CN" sz="1600" dirty="0">
                <a:solidFill>
                  <a:srgbClr val="C00000"/>
                </a:solidFill>
                <a:latin typeface="Calibri" panose="020F0502020204030204" pitchFamily="34" charset="0"/>
                <a:cs typeface="Calibri" panose="020F0502020204030204" pitchFamily="34" charset="0"/>
              </a:rPr>
              <a:t>managed by memory mapping)</a:t>
            </a:r>
          </a:p>
        </p:txBody>
      </p:sp>
      <p:sp>
        <p:nvSpPr>
          <p:cNvPr id="31" name="Rectangle 15">
            <a:extLst>
              <a:ext uri="{FF2B5EF4-FFF2-40B4-BE49-F238E27FC236}">
                <a16:creationId xmlns:a16="http://schemas.microsoft.com/office/drawing/2014/main" id="{516A5589-9F72-44ED-8039-ACF083EECB29}"/>
              </a:ext>
            </a:extLst>
          </p:cNvPr>
          <p:cNvSpPr>
            <a:spLocks noChangeArrowheads="1"/>
          </p:cNvSpPr>
          <p:nvPr/>
        </p:nvSpPr>
        <p:spPr bwMode="auto">
          <a:xfrm>
            <a:off x="4686829" y="3292475"/>
            <a:ext cx="2789237" cy="745823"/>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r>
              <a:rPr lang="en-US" altLang="zh-CN" sz="1600" dirty="0">
                <a:solidFill>
                  <a:srgbClr val="C00000"/>
                </a:solidFill>
                <a:latin typeface="Calibri" panose="020F0502020204030204" pitchFamily="34" charset="0"/>
                <a:cs typeface="Calibri" panose="020F0502020204030204" pitchFamily="34" charset="0"/>
              </a:rPr>
              <a:t>Static library B code/data</a:t>
            </a:r>
          </a:p>
          <a:p>
            <a:pPr algn="ctr"/>
            <a:r>
              <a:rPr lang="en-US" altLang="zh-CN" sz="1600" dirty="0">
                <a:solidFill>
                  <a:srgbClr val="C00000"/>
                </a:solidFill>
                <a:latin typeface="Calibri" panose="020F0502020204030204" pitchFamily="34" charset="0"/>
                <a:cs typeface="Calibri" panose="020F0502020204030204" pitchFamily="34" charset="0"/>
              </a:rPr>
              <a:t>(may be specified by </a:t>
            </a:r>
            <a:r>
              <a:rPr lang="en-US" altLang="zh-CN" sz="1600" dirty="0" err="1">
                <a:solidFill>
                  <a:srgbClr val="C00000"/>
                </a:solidFill>
                <a:latin typeface="Calibri" panose="020F0502020204030204" pitchFamily="34" charset="0"/>
                <a:cs typeface="Calibri" panose="020F0502020204030204" pitchFamily="34" charset="0"/>
              </a:rPr>
              <a:t>ldscript</a:t>
            </a:r>
            <a:r>
              <a:rPr lang="en-US" altLang="zh-CN" sz="1600" dirty="0">
                <a:solidFill>
                  <a:srgbClr val="C00000"/>
                </a:solidFill>
                <a:latin typeface="Calibri" panose="020F0502020204030204" pitchFamily="34" charset="0"/>
                <a:cs typeface="Calibri" panose="020F0502020204030204" pitchFamily="34" charset="0"/>
              </a:rPr>
              <a:t> or </a:t>
            </a:r>
          </a:p>
          <a:p>
            <a:pPr algn="ctr"/>
            <a:r>
              <a:rPr lang="en-US" altLang="zh-CN" sz="1600" dirty="0">
                <a:solidFill>
                  <a:srgbClr val="C00000"/>
                </a:solidFill>
                <a:latin typeface="Calibri" panose="020F0502020204030204" pitchFamily="34" charset="0"/>
                <a:cs typeface="Calibri" panose="020F0502020204030204" pitchFamily="34" charset="0"/>
              </a:rPr>
              <a:t>managed by memory mapping)</a:t>
            </a:r>
          </a:p>
        </p:txBody>
      </p:sp>
    </p:spTree>
    <p:extLst>
      <p:ext uri="{BB962C8B-B14F-4D97-AF65-F5344CB8AC3E}">
        <p14:creationId xmlns:p14="http://schemas.microsoft.com/office/powerpoint/2010/main" val="587510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833DC4-F0B8-4511-B9A6-4F2B3715F071}"/>
              </a:ext>
            </a:extLst>
          </p:cNvPr>
          <p:cNvSpPr>
            <a:spLocks noGrp="1"/>
          </p:cNvSpPr>
          <p:nvPr>
            <p:ph type="title"/>
          </p:nvPr>
        </p:nvSpPr>
        <p:spPr/>
        <p:txBody>
          <a:bodyPr/>
          <a:lstStyle/>
          <a:p>
            <a:r>
              <a:rPr lang="en-US" altLang="zh-CN" dirty="0"/>
              <a:t>Running a Statically Linked Program</a:t>
            </a:r>
            <a:endParaRPr lang="zh-CN" altLang="en-US" dirty="0"/>
          </a:p>
        </p:txBody>
      </p:sp>
      <p:sp>
        <p:nvSpPr>
          <p:cNvPr id="3" name="内容占位符 2">
            <a:extLst>
              <a:ext uri="{FF2B5EF4-FFF2-40B4-BE49-F238E27FC236}">
                <a16:creationId xmlns:a16="http://schemas.microsoft.com/office/drawing/2014/main" id="{19AD9A2B-0B44-41BF-87A5-98E7712C00C3}"/>
              </a:ext>
            </a:extLst>
          </p:cNvPr>
          <p:cNvSpPr>
            <a:spLocks noGrp="1"/>
          </p:cNvSpPr>
          <p:nvPr>
            <p:ph idx="1"/>
          </p:nvPr>
        </p:nvSpPr>
        <p:spPr/>
        <p:txBody>
          <a:bodyPr/>
          <a:lstStyle/>
          <a:p>
            <a:r>
              <a:rPr lang="en-US" altLang="zh-CN" dirty="0"/>
              <a:t>A statically linked program is entirely self-contained</a:t>
            </a:r>
          </a:p>
          <a:p>
            <a:endParaRPr lang="en-US" altLang="zh-CN" dirty="0"/>
          </a:p>
          <a:p>
            <a:pPr lvl="1" indent="-342900"/>
            <a:r>
              <a:rPr lang="en-US" altLang="zh-CN" dirty="0"/>
              <a:t>An existing process is fork()ed to get a new process address space</a:t>
            </a:r>
          </a:p>
          <a:p>
            <a:pPr lvl="1" indent="-342900"/>
            <a:r>
              <a:rPr lang="en-US" altLang="zh-CN" dirty="0" err="1"/>
              <a:t>execve</a:t>
            </a:r>
            <a:r>
              <a:rPr lang="en-US" altLang="zh-CN" dirty="0"/>
              <a:t>() reads program into memory</a:t>
            </a:r>
          </a:p>
          <a:p>
            <a:pPr lvl="1" indent="-342900"/>
            <a:r>
              <a:rPr lang="en-US" altLang="zh-CN" dirty="0"/>
              <a:t>The new process starts executing at _start() in the C runtime (added automatically by the linker), which sets up environment</a:t>
            </a:r>
          </a:p>
          <a:p>
            <a:pPr lvl="1" indent="-342900"/>
            <a:r>
              <a:rPr lang="en-US" altLang="zh-CN" dirty="0"/>
              <a:t>The C runtime eventually calls the program’s main() function</a:t>
            </a:r>
          </a:p>
          <a:p>
            <a:pPr lvl="1" indent="-342900"/>
            <a:r>
              <a:rPr lang="en-US" altLang="zh-CN" dirty="0"/>
              <a:t>After main() returns, C runtime does some cleanup</a:t>
            </a:r>
          </a:p>
          <a:p>
            <a:endParaRPr lang="zh-CN" altLang="en-US" dirty="0"/>
          </a:p>
        </p:txBody>
      </p:sp>
      <p:sp>
        <p:nvSpPr>
          <p:cNvPr id="7" name="Rectangle 4">
            <a:extLst>
              <a:ext uri="{FF2B5EF4-FFF2-40B4-BE49-F238E27FC236}">
                <a16:creationId xmlns:a16="http://schemas.microsoft.com/office/drawing/2014/main" id="{467A868F-E5CE-4F2E-AF24-26A466E06213}"/>
              </a:ext>
            </a:extLst>
          </p:cNvPr>
          <p:cNvSpPr/>
          <p:nvPr/>
        </p:nvSpPr>
        <p:spPr>
          <a:xfrm>
            <a:off x="217860" y="610136"/>
            <a:ext cx="8926139" cy="6247864"/>
          </a:xfrm>
          <a:prstGeom prst="rect">
            <a:avLst/>
          </a:prstGeom>
          <a:solidFill>
            <a:schemeClr val="bg1"/>
          </a:solidFill>
        </p:spPr>
        <p:txBody>
          <a:bodyPr wrap="square">
            <a:spAutoFit/>
          </a:bodyPr>
          <a:lstStyle/>
          <a:p>
            <a:r>
              <a:rPr lang="en-US" sz="2000" dirty="0">
                <a:latin typeface="Calibri" panose="020F0502020204030204" pitchFamily="34" charset="0"/>
                <a:cs typeface="Calibri" panose="020F0502020204030204" pitchFamily="34" charset="0"/>
              </a:rPr>
              <a:t># ./hello</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Hello World!</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main is : 0x400544</a:t>
            </a:r>
          </a:p>
          <a:p>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readelf</a:t>
            </a:r>
            <a:r>
              <a:rPr lang="en-US" sz="2000" dirty="0">
                <a:latin typeface="Calibri" panose="020F0502020204030204" pitchFamily="34" charset="0"/>
                <a:cs typeface="Calibri" panose="020F0502020204030204" pitchFamily="34" charset="0"/>
              </a:rPr>
              <a:t> --headers ./hello | grep “Entry point”</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Entry point address:               0x400460</a:t>
            </a:r>
          </a:p>
          <a:p>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objdump</a:t>
            </a:r>
            <a:r>
              <a:rPr lang="en-US" sz="2000" dirty="0">
                <a:latin typeface="Calibri" panose="020F0502020204030204" pitchFamily="34" charset="0"/>
                <a:cs typeface="Calibri" panose="020F0502020204030204" pitchFamily="34" charset="0"/>
              </a:rPr>
              <a:t> --disassemble –M intel ./hello</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0000000000400460 &lt;_start&gt;:</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400460:	31 ed                   	</a:t>
            </a:r>
            <a:r>
              <a:rPr lang="en-US" sz="2000" dirty="0" err="1">
                <a:latin typeface="Calibri" panose="020F0502020204030204" pitchFamily="34" charset="0"/>
                <a:cs typeface="Calibri" panose="020F0502020204030204" pitchFamily="34" charset="0"/>
              </a:rPr>
              <a:t>xor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ebp,ebp</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400462:	49 89 d1                	mov    r9,rdx</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400465:	5e                      	pop    </a:t>
            </a:r>
            <a:r>
              <a:rPr lang="en-US" sz="2000" dirty="0" err="1">
                <a:latin typeface="Calibri" panose="020F0502020204030204" pitchFamily="34" charset="0"/>
                <a:cs typeface="Calibri" panose="020F0502020204030204" pitchFamily="34" charset="0"/>
              </a:rPr>
              <a:t>rsi</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400466:	48 89 e2                	mov    </a:t>
            </a:r>
            <a:r>
              <a:rPr lang="en-US" sz="2000" dirty="0" err="1">
                <a:latin typeface="Calibri" panose="020F0502020204030204" pitchFamily="34" charset="0"/>
                <a:cs typeface="Calibri" panose="020F0502020204030204" pitchFamily="34" charset="0"/>
              </a:rPr>
              <a:t>rdx,rsp</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400469:	48 83 e4 f0            and    rsp,0xfffffffffffffff0</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40046d:	50                      	push   </a:t>
            </a:r>
            <a:r>
              <a:rPr lang="en-US" sz="2000" dirty="0" err="1">
                <a:latin typeface="Calibri" panose="020F0502020204030204" pitchFamily="34" charset="0"/>
                <a:cs typeface="Calibri" panose="020F0502020204030204" pitchFamily="34" charset="0"/>
              </a:rPr>
              <a:t>rax</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40046e:	54                      	push   </a:t>
            </a:r>
            <a:r>
              <a:rPr lang="en-US" sz="2000" dirty="0" err="1">
                <a:latin typeface="Calibri" panose="020F0502020204030204" pitchFamily="34" charset="0"/>
                <a:cs typeface="Calibri" panose="020F0502020204030204" pitchFamily="34" charset="0"/>
              </a:rPr>
              <a:t>rsp</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40046f:		49 c7 c0 20 06 40 00   	mov    r8,0x400620</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400476:	48 c7 c1 90 05 40 00   	mov    rcx,0x400590</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40047d:	48 c7 </a:t>
            </a:r>
            <a:r>
              <a:rPr lang="en-US" sz="2000" dirty="0" err="1">
                <a:latin typeface="Calibri" panose="020F0502020204030204" pitchFamily="34" charset="0"/>
                <a:cs typeface="Calibri" panose="020F0502020204030204" pitchFamily="34" charset="0"/>
              </a:rPr>
              <a:t>c7</a:t>
            </a:r>
            <a:r>
              <a:rPr lang="en-US" sz="2000" dirty="0">
                <a:latin typeface="Calibri" panose="020F0502020204030204" pitchFamily="34" charset="0"/>
                <a:cs typeface="Calibri" panose="020F0502020204030204" pitchFamily="34" charset="0"/>
              </a:rPr>
              <a:t> 44 05 40 00   	mov    rdi,0x400544</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400484:	e8 c7 ff </a:t>
            </a:r>
            <a:r>
              <a:rPr lang="en-US" sz="2000" dirty="0" err="1">
                <a:latin typeface="Calibri" panose="020F0502020204030204" pitchFamily="34" charset="0"/>
                <a:cs typeface="Calibri" panose="020F0502020204030204" pitchFamily="34" charset="0"/>
              </a:rPr>
              <a:t>ff</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ff</a:t>
            </a:r>
            <a:r>
              <a:rPr lang="en-US" sz="2000" dirty="0">
                <a:latin typeface="Calibri" panose="020F0502020204030204" pitchFamily="34" charset="0"/>
                <a:cs typeface="Calibri" panose="020F0502020204030204" pitchFamily="34" charset="0"/>
              </a:rPr>
              <a:t>          	call   400450 &lt;__</a:t>
            </a:r>
            <a:r>
              <a:rPr lang="en-US" sz="2000" dirty="0" err="1">
                <a:latin typeface="Calibri" panose="020F0502020204030204" pitchFamily="34" charset="0"/>
                <a:cs typeface="Calibri" panose="020F0502020204030204" pitchFamily="34" charset="0"/>
              </a:rPr>
              <a:t>libc_start_main@plt</a:t>
            </a:r>
            <a:r>
              <a:rPr lang="en-US" sz="2000" dirty="0">
                <a:latin typeface="Calibri" panose="020F0502020204030204" pitchFamily="34" charset="0"/>
                <a:cs typeface="Calibri" panose="020F0502020204030204" pitchFamily="34" charset="0"/>
              </a:rPr>
              <a:t>&gt;</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a:t>
            </a:r>
          </a:p>
        </p:txBody>
      </p:sp>
      <p:sp>
        <p:nvSpPr>
          <p:cNvPr id="8" name="Rectangle 17">
            <a:extLst>
              <a:ext uri="{FF2B5EF4-FFF2-40B4-BE49-F238E27FC236}">
                <a16:creationId xmlns:a16="http://schemas.microsoft.com/office/drawing/2014/main" id="{5582A522-A04E-454B-A56C-6F1CB019EA80}"/>
              </a:ext>
            </a:extLst>
          </p:cNvPr>
          <p:cNvSpPr/>
          <p:nvPr/>
        </p:nvSpPr>
        <p:spPr>
          <a:xfrm>
            <a:off x="5257800" y="2163356"/>
            <a:ext cx="3886200" cy="2027644"/>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sz="2000" dirty="0">
                <a:solidFill>
                  <a:schemeClr val="tx1"/>
                </a:solidFill>
              </a:rPr>
              <a:t>Entry point != &amp;main</a:t>
            </a: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Most compilers insert extra code into compiled programs</a:t>
            </a:r>
          </a:p>
          <a:p>
            <a:pPr marL="285750" indent="-285750">
              <a:buFont typeface="Arial" panose="020B0604020202020204" pitchFamily="34" charset="0"/>
              <a:buChar char="•"/>
            </a:pPr>
            <a:r>
              <a:rPr lang="en-US" sz="2000" dirty="0">
                <a:solidFill>
                  <a:schemeClr val="tx1"/>
                </a:solidFill>
              </a:rPr>
              <a:t>Those code typically runs before and after main()</a:t>
            </a:r>
          </a:p>
          <a:p>
            <a:pPr marL="285750" indent="-285750">
              <a:buFont typeface="Arial" panose="020B0604020202020204" pitchFamily="34" charset="0"/>
              <a:buChar char="•"/>
            </a:pPr>
            <a:r>
              <a:rPr lang="en-US" sz="2000" dirty="0">
                <a:solidFill>
                  <a:schemeClr val="tx1"/>
                </a:solidFill>
              </a:rPr>
              <a:t>Such as .</a:t>
            </a:r>
            <a:r>
              <a:rPr lang="en-US" sz="2000" dirty="0" err="1">
                <a:solidFill>
                  <a:schemeClr val="tx1"/>
                </a:solidFill>
              </a:rPr>
              <a:t>init</a:t>
            </a:r>
            <a:r>
              <a:rPr lang="en-US" sz="2000" dirty="0">
                <a:solidFill>
                  <a:schemeClr val="tx1"/>
                </a:solidFill>
              </a:rPr>
              <a:t> &amp; .</a:t>
            </a:r>
            <a:r>
              <a:rPr lang="en-US" sz="2000" dirty="0" err="1">
                <a:solidFill>
                  <a:schemeClr val="tx1"/>
                </a:solidFill>
              </a:rPr>
              <a:t>fini</a:t>
            </a:r>
            <a:r>
              <a:rPr lang="en-US" sz="2000" dirty="0">
                <a:solidFill>
                  <a:schemeClr val="tx1"/>
                </a:solidFill>
              </a:rPr>
              <a:t> for C++</a:t>
            </a:r>
          </a:p>
        </p:txBody>
      </p:sp>
      <p:sp>
        <p:nvSpPr>
          <p:cNvPr id="9" name="Rectangle 17">
            <a:extLst>
              <a:ext uri="{FF2B5EF4-FFF2-40B4-BE49-F238E27FC236}">
                <a16:creationId xmlns:a16="http://schemas.microsoft.com/office/drawing/2014/main" id="{3A0DBE0D-52BB-478C-A7D5-37898194EAD1}"/>
              </a:ext>
            </a:extLst>
          </p:cNvPr>
          <p:cNvSpPr/>
          <p:nvPr/>
        </p:nvSpPr>
        <p:spPr>
          <a:xfrm>
            <a:off x="5257799" y="340196"/>
            <a:ext cx="3886200" cy="1714963"/>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1" fontAlgn="auto" hangingPunct="1">
              <a:spcBef>
                <a:spcPct val="20000"/>
              </a:spcBef>
              <a:spcAft>
                <a:spcPts val="0"/>
              </a:spcAft>
            </a:pPr>
            <a:r>
              <a:rPr lang="en-US" altLang="zh-CN" sz="1800" dirty="0">
                <a:solidFill>
                  <a:srgbClr val="4F81BD"/>
                </a:solidFill>
                <a:latin typeface="Calibri"/>
              </a:rPr>
              <a:t>int </a:t>
            </a:r>
            <a:r>
              <a:rPr lang="en-US" altLang="zh-CN" sz="1800" dirty="0">
                <a:solidFill>
                  <a:prstClr val="black"/>
                </a:solidFill>
                <a:latin typeface="Calibri"/>
              </a:rPr>
              <a:t>main(</a:t>
            </a:r>
            <a:r>
              <a:rPr lang="en-US" altLang="zh-CN" sz="1800" dirty="0">
                <a:solidFill>
                  <a:srgbClr val="4F81BD"/>
                </a:solidFill>
                <a:latin typeface="Calibri"/>
              </a:rPr>
              <a:t>void</a:t>
            </a:r>
            <a:r>
              <a:rPr lang="en-US" altLang="zh-CN" sz="1800" dirty="0">
                <a:solidFill>
                  <a:prstClr val="black"/>
                </a:solidFill>
                <a:latin typeface="Calibri"/>
              </a:rPr>
              <a:t>) {</a:t>
            </a:r>
          </a:p>
          <a:p>
            <a:pPr lvl="0" eaLnBrk="1" fontAlgn="auto" hangingPunct="1">
              <a:spcBef>
                <a:spcPct val="20000"/>
              </a:spcBef>
              <a:spcAft>
                <a:spcPts val="0"/>
              </a:spcAft>
            </a:pPr>
            <a:r>
              <a:rPr lang="en-US" altLang="zh-CN" sz="1800" dirty="0">
                <a:solidFill>
                  <a:prstClr val="black"/>
                </a:solidFill>
                <a:latin typeface="Calibri"/>
              </a:rPr>
              <a:t>	…</a:t>
            </a:r>
          </a:p>
          <a:p>
            <a:pPr lvl="0" eaLnBrk="1" fontAlgn="auto" hangingPunct="1">
              <a:spcBef>
                <a:spcPct val="20000"/>
              </a:spcBef>
              <a:spcAft>
                <a:spcPts val="0"/>
              </a:spcAft>
            </a:pPr>
            <a:r>
              <a:rPr lang="en-US" altLang="zh-CN" sz="1800" dirty="0">
                <a:solidFill>
                  <a:prstClr val="black"/>
                </a:solidFill>
                <a:latin typeface="Calibri"/>
              </a:rPr>
              <a:t>            </a:t>
            </a:r>
            <a:r>
              <a:rPr lang="en-US" altLang="zh-CN" sz="1800" dirty="0" err="1">
                <a:solidFill>
                  <a:prstClr val="black"/>
                </a:solidFill>
                <a:latin typeface="Calibri"/>
              </a:rPr>
              <a:t>printf</a:t>
            </a:r>
            <a:r>
              <a:rPr lang="en-US" altLang="zh-CN" sz="1800" dirty="0">
                <a:solidFill>
                  <a:prstClr val="black"/>
                </a:solidFill>
                <a:latin typeface="Calibri"/>
              </a:rPr>
              <a:t>(</a:t>
            </a:r>
            <a:r>
              <a:rPr lang="en-US" altLang="zh-CN" sz="1800" dirty="0">
                <a:solidFill>
                  <a:srgbClr val="C0504D"/>
                </a:solidFill>
                <a:latin typeface="Calibri"/>
              </a:rPr>
              <a:t>"main is : %p\n"</a:t>
            </a:r>
            <a:r>
              <a:rPr lang="en-US" altLang="zh-CN" sz="1800" dirty="0">
                <a:solidFill>
                  <a:prstClr val="black"/>
                </a:solidFill>
                <a:latin typeface="Calibri"/>
              </a:rPr>
              <a:t>, &amp;main);</a:t>
            </a:r>
          </a:p>
          <a:p>
            <a:pPr lvl="0" eaLnBrk="1" fontAlgn="auto" hangingPunct="1">
              <a:spcBef>
                <a:spcPct val="20000"/>
              </a:spcBef>
              <a:spcAft>
                <a:spcPts val="0"/>
              </a:spcAft>
            </a:pPr>
            <a:r>
              <a:rPr lang="en-US" altLang="zh-CN" sz="1800" dirty="0">
                <a:solidFill>
                  <a:prstClr val="black"/>
                </a:solidFill>
                <a:latin typeface="Calibri"/>
              </a:rPr>
              <a:t>            </a:t>
            </a:r>
            <a:r>
              <a:rPr lang="en-US" altLang="zh-CN" sz="1800" dirty="0">
                <a:solidFill>
                  <a:srgbClr val="4F81BD"/>
                </a:solidFill>
                <a:latin typeface="Calibri"/>
              </a:rPr>
              <a:t>return</a:t>
            </a:r>
            <a:r>
              <a:rPr lang="en-US" altLang="zh-CN" sz="1800" dirty="0">
                <a:solidFill>
                  <a:prstClr val="black"/>
                </a:solidFill>
                <a:latin typeface="Calibri"/>
              </a:rPr>
              <a:t> </a:t>
            </a:r>
            <a:r>
              <a:rPr lang="en-US" altLang="zh-CN" sz="1800" dirty="0">
                <a:solidFill>
                  <a:srgbClr val="8064A2"/>
                </a:solidFill>
                <a:latin typeface="Calibri"/>
              </a:rPr>
              <a:t>0</a:t>
            </a:r>
            <a:r>
              <a:rPr lang="en-US" altLang="zh-CN" sz="1800" dirty="0">
                <a:solidFill>
                  <a:prstClr val="black"/>
                </a:solidFill>
                <a:latin typeface="Calibri"/>
              </a:rPr>
              <a:t>;</a:t>
            </a:r>
          </a:p>
          <a:p>
            <a:pPr lvl="0" eaLnBrk="1" fontAlgn="auto" hangingPunct="1">
              <a:spcBef>
                <a:spcPct val="20000"/>
              </a:spcBef>
              <a:spcAft>
                <a:spcPts val="0"/>
              </a:spcAft>
            </a:pPr>
            <a:r>
              <a:rPr lang="en-US" altLang="zh-CN" sz="1800" dirty="0">
                <a:solidFill>
                  <a:prstClr val="black"/>
                </a:solidFill>
                <a:latin typeface="Calibri"/>
              </a:rPr>
              <a:t>}</a:t>
            </a:r>
          </a:p>
        </p:txBody>
      </p:sp>
    </p:spTree>
    <p:extLst>
      <p:ext uri="{BB962C8B-B14F-4D97-AF65-F5344CB8AC3E}">
        <p14:creationId xmlns:p14="http://schemas.microsoft.com/office/powerpoint/2010/main" val="318403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7B1A18-9231-4387-BCC2-5CB97F0AD179}"/>
              </a:ext>
            </a:extLst>
          </p:cNvPr>
          <p:cNvSpPr>
            <a:spLocks noGrp="1"/>
          </p:cNvSpPr>
          <p:nvPr>
            <p:ph type="title"/>
          </p:nvPr>
        </p:nvSpPr>
        <p:spPr/>
        <p:txBody>
          <a:bodyPr/>
          <a:lstStyle/>
          <a:p>
            <a:r>
              <a:rPr lang="en-US" altLang="zh-CN" dirty="0"/>
              <a:t>Running a Dynamically Linked Program</a:t>
            </a:r>
            <a:endParaRPr lang="zh-CN" altLang="en-US" dirty="0"/>
          </a:p>
        </p:txBody>
      </p:sp>
      <p:sp>
        <p:nvSpPr>
          <p:cNvPr id="3" name="内容占位符 2">
            <a:extLst>
              <a:ext uri="{FF2B5EF4-FFF2-40B4-BE49-F238E27FC236}">
                <a16:creationId xmlns:a16="http://schemas.microsoft.com/office/drawing/2014/main" id="{955335A0-505A-4BFB-9928-7D3183544C85}"/>
              </a:ext>
            </a:extLst>
          </p:cNvPr>
          <p:cNvSpPr>
            <a:spLocks noGrp="1"/>
          </p:cNvSpPr>
          <p:nvPr>
            <p:ph idx="1"/>
          </p:nvPr>
        </p:nvSpPr>
        <p:spPr>
          <a:xfrm>
            <a:off x="396875" y="1362075"/>
            <a:ext cx="4708525" cy="4972050"/>
          </a:xfrm>
        </p:spPr>
        <p:txBody>
          <a:bodyPr/>
          <a:lstStyle/>
          <a:p>
            <a:r>
              <a:rPr lang="en-US" altLang="zh-CN" dirty="0"/>
              <a:t>Some functions and data</a:t>
            </a:r>
            <a:br>
              <a:rPr lang="en-US" altLang="zh-CN" dirty="0"/>
            </a:br>
            <a:r>
              <a:rPr lang="en-US" altLang="zh-CN" dirty="0"/>
              <a:t>do not exist in process </a:t>
            </a:r>
            <a:br>
              <a:rPr lang="en-US" altLang="zh-CN" dirty="0"/>
            </a:br>
            <a:r>
              <a:rPr lang="en-US" altLang="zh-CN" dirty="0"/>
              <a:t>space at runtime</a:t>
            </a:r>
          </a:p>
          <a:p>
            <a:endParaRPr lang="en-US" altLang="zh-CN" dirty="0"/>
          </a:p>
          <a:p>
            <a:r>
              <a:rPr lang="en-US" altLang="zh-CN" dirty="0"/>
              <a:t>The dynamic linker</a:t>
            </a:r>
            <a:br>
              <a:rPr lang="en-US" altLang="zh-CN" dirty="0"/>
            </a:br>
            <a:r>
              <a:rPr lang="en-US" altLang="zh-CN" dirty="0"/>
              <a:t>(called </a:t>
            </a:r>
            <a:r>
              <a:rPr lang="en-US" altLang="zh-CN" i="1" dirty="0" err="1"/>
              <a:t>ld</a:t>
            </a:r>
            <a:r>
              <a:rPr lang="en-US" altLang="zh-CN" dirty="0"/>
              <a:t>) maps these</a:t>
            </a:r>
            <a:br>
              <a:rPr lang="en-US" altLang="zh-CN" dirty="0"/>
            </a:br>
            <a:r>
              <a:rPr lang="en-US" altLang="zh-CN" dirty="0"/>
              <a:t>into the memory map</a:t>
            </a:r>
            <a:br>
              <a:rPr lang="en-US" altLang="zh-CN" dirty="0"/>
            </a:br>
            <a:r>
              <a:rPr lang="en-US" altLang="zh-CN" dirty="0"/>
              <a:t>segment on-demand</a:t>
            </a:r>
          </a:p>
          <a:p>
            <a:endParaRPr lang="zh-CN" altLang="en-US" dirty="0"/>
          </a:p>
        </p:txBody>
      </p:sp>
      <p:sp>
        <p:nvSpPr>
          <p:cNvPr id="28" name="Rectangle 14">
            <a:extLst>
              <a:ext uri="{FF2B5EF4-FFF2-40B4-BE49-F238E27FC236}">
                <a16:creationId xmlns:a16="http://schemas.microsoft.com/office/drawing/2014/main" id="{7A300582-A8B0-4643-BC16-869D1404FB7D}"/>
              </a:ext>
            </a:extLst>
          </p:cNvPr>
          <p:cNvSpPr>
            <a:spLocks noChangeArrowheads="1"/>
          </p:cNvSpPr>
          <p:nvPr/>
        </p:nvSpPr>
        <p:spPr bwMode="auto">
          <a:xfrm>
            <a:off x="4686829" y="1262063"/>
            <a:ext cx="2789237" cy="487362"/>
          </a:xfrm>
          <a:prstGeom prst="rect">
            <a:avLst/>
          </a:prstGeom>
          <a:solidFill>
            <a:srgbClr val="F1C7C7"/>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Kernel virtual memory</a:t>
            </a:r>
          </a:p>
        </p:txBody>
      </p:sp>
      <p:sp>
        <p:nvSpPr>
          <p:cNvPr id="30" name="Rectangle 16">
            <a:extLst>
              <a:ext uri="{FF2B5EF4-FFF2-40B4-BE49-F238E27FC236}">
                <a16:creationId xmlns:a16="http://schemas.microsoft.com/office/drawing/2014/main" id="{D6FDD55A-D357-49DD-A0F7-5F98B40BD4FF}"/>
              </a:ext>
            </a:extLst>
          </p:cNvPr>
          <p:cNvSpPr>
            <a:spLocks noChangeArrowheads="1"/>
          </p:cNvSpPr>
          <p:nvPr/>
        </p:nvSpPr>
        <p:spPr bwMode="auto">
          <a:xfrm>
            <a:off x="4686829" y="3629025"/>
            <a:ext cx="2789237" cy="723900"/>
          </a:xfrm>
          <a:prstGeom prst="rect">
            <a:avLst/>
          </a:prstGeom>
          <a:solidFill>
            <a:schemeClr val="bg1">
              <a:lumMod val="75000"/>
            </a:schemeClr>
          </a:solidFill>
          <a:ln w="3240">
            <a:solidFill>
              <a:schemeClr val="tx1"/>
            </a:solidFill>
            <a:miter lim="800000"/>
            <a:headEnd/>
            <a:tailEnd/>
          </a:ln>
          <a:effectLst/>
        </p:spPr>
        <p:txBody>
          <a:bodyPr wrap="none" anchor="ctr"/>
          <a:lstStyle/>
          <a:p>
            <a:endParaRPr lang="en-US"/>
          </a:p>
        </p:txBody>
      </p:sp>
      <p:sp>
        <p:nvSpPr>
          <p:cNvPr id="31" name="Rectangle 17">
            <a:extLst>
              <a:ext uri="{FF2B5EF4-FFF2-40B4-BE49-F238E27FC236}">
                <a16:creationId xmlns:a16="http://schemas.microsoft.com/office/drawing/2014/main" id="{0F1199B7-DEA8-4BB6-9229-553000FAE0BB}"/>
              </a:ext>
            </a:extLst>
          </p:cNvPr>
          <p:cNvSpPr>
            <a:spLocks noChangeArrowheads="1"/>
          </p:cNvSpPr>
          <p:nvPr/>
        </p:nvSpPr>
        <p:spPr bwMode="auto">
          <a:xfrm>
            <a:off x="4686830" y="4350808"/>
            <a:ext cx="2789237" cy="669925"/>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Run-time heap</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(created by </a:t>
            </a:r>
            <a:r>
              <a:rPr lang="en-GB" sz="1600" b="1" err="1">
                <a:latin typeface="Courier New" pitchFamily="49" charset="0"/>
                <a:ea typeface="msgothic" charset="0"/>
                <a:cs typeface="msgothic" charset="0"/>
              </a:rPr>
              <a:t>malloc</a:t>
            </a:r>
            <a:r>
              <a:rPr lang="en-GB" sz="1600" b="1">
                <a:latin typeface="Calibri" pitchFamily="34" charset="0"/>
                <a:ea typeface="msgothic" charset="0"/>
                <a:cs typeface="msgothic" charset="0"/>
              </a:rPr>
              <a:t>)</a:t>
            </a:r>
          </a:p>
        </p:txBody>
      </p:sp>
      <p:sp>
        <p:nvSpPr>
          <p:cNvPr id="32" name="Rectangle 18">
            <a:extLst>
              <a:ext uri="{FF2B5EF4-FFF2-40B4-BE49-F238E27FC236}">
                <a16:creationId xmlns:a16="http://schemas.microsoft.com/office/drawing/2014/main" id="{924DE98E-921F-494B-AB56-7B1168683D6A}"/>
              </a:ext>
            </a:extLst>
          </p:cNvPr>
          <p:cNvSpPr>
            <a:spLocks noChangeArrowheads="1"/>
          </p:cNvSpPr>
          <p:nvPr/>
        </p:nvSpPr>
        <p:spPr bwMode="auto">
          <a:xfrm>
            <a:off x="4686829" y="2054225"/>
            <a:ext cx="2789237" cy="906463"/>
          </a:xfrm>
          <a:prstGeom prst="rect">
            <a:avLst/>
          </a:prstGeom>
          <a:solidFill>
            <a:schemeClr val="bg1">
              <a:lumMod val="75000"/>
            </a:schemeClr>
          </a:solidFill>
          <a:ln w="3240">
            <a:solidFill>
              <a:schemeClr val="tx1"/>
            </a:solidFill>
            <a:miter lim="800000"/>
            <a:headEnd/>
            <a:tailEnd/>
          </a:ln>
          <a:effectLst/>
        </p:spPr>
        <p:txBody>
          <a:bodyPr wrap="none" anchor="ctr"/>
          <a:lstStyle/>
          <a:p>
            <a:endParaRPr lang="en-US"/>
          </a:p>
        </p:txBody>
      </p:sp>
      <p:sp>
        <p:nvSpPr>
          <p:cNvPr id="33" name="Line 19">
            <a:extLst>
              <a:ext uri="{FF2B5EF4-FFF2-40B4-BE49-F238E27FC236}">
                <a16:creationId xmlns:a16="http://schemas.microsoft.com/office/drawing/2014/main" id="{1D9686DF-1368-463A-9D4D-8D7E895AB5EC}"/>
              </a:ext>
            </a:extLst>
          </p:cNvPr>
          <p:cNvSpPr>
            <a:spLocks noChangeShapeType="1"/>
          </p:cNvSpPr>
          <p:nvPr/>
        </p:nvSpPr>
        <p:spPr bwMode="auto">
          <a:xfrm flipV="1">
            <a:off x="6076950" y="3957638"/>
            <a:ext cx="1588" cy="384175"/>
          </a:xfrm>
          <a:prstGeom prst="line">
            <a:avLst/>
          </a:prstGeom>
          <a:noFill/>
          <a:ln w="3240">
            <a:solidFill>
              <a:schemeClr val="tx1"/>
            </a:solidFill>
            <a:miter lim="800000"/>
            <a:headEnd/>
            <a:tailEnd type="triangle" w="med" len="med"/>
          </a:ln>
          <a:effectLst/>
        </p:spPr>
        <p:txBody>
          <a:bodyPr/>
          <a:lstStyle/>
          <a:p>
            <a:endParaRPr lang="en-US"/>
          </a:p>
        </p:txBody>
      </p:sp>
      <p:sp>
        <p:nvSpPr>
          <p:cNvPr id="34" name="Rectangle 20">
            <a:extLst>
              <a:ext uri="{FF2B5EF4-FFF2-40B4-BE49-F238E27FC236}">
                <a16:creationId xmlns:a16="http://schemas.microsoft.com/office/drawing/2014/main" id="{40F07117-D491-4AD8-BF2E-92387DC86840}"/>
              </a:ext>
            </a:extLst>
          </p:cNvPr>
          <p:cNvSpPr>
            <a:spLocks noChangeArrowheads="1"/>
          </p:cNvSpPr>
          <p:nvPr/>
        </p:nvSpPr>
        <p:spPr bwMode="auto">
          <a:xfrm>
            <a:off x="4686829" y="1719263"/>
            <a:ext cx="2789237" cy="563562"/>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User stack</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(created at runtime)</a:t>
            </a:r>
          </a:p>
        </p:txBody>
      </p:sp>
      <p:sp>
        <p:nvSpPr>
          <p:cNvPr id="35" name="Line 22">
            <a:extLst>
              <a:ext uri="{FF2B5EF4-FFF2-40B4-BE49-F238E27FC236}">
                <a16:creationId xmlns:a16="http://schemas.microsoft.com/office/drawing/2014/main" id="{18358174-D56D-416F-BBDB-E62B5954F9E4}"/>
              </a:ext>
            </a:extLst>
          </p:cNvPr>
          <p:cNvSpPr>
            <a:spLocks noChangeShapeType="1"/>
          </p:cNvSpPr>
          <p:nvPr/>
        </p:nvSpPr>
        <p:spPr bwMode="auto">
          <a:xfrm>
            <a:off x="6076950" y="2282825"/>
            <a:ext cx="1588" cy="228600"/>
          </a:xfrm>
          <a:prstGeom prst="line">
            <a:avLst/>
          </a:prstGeom>
          <a:noFill/>
          <a:ln w="3240">
            <a:solidFill>
              <a:schemeClr val="tx1"/>
            </a:solidFill>
            <a:miter lim="800000"/>
            <a:headEnd/>
            <a:tailEnd type="triangle" w="med" len="med"/>
          </a:ln>
          <a:effectLst/>
        </p:spPr>
        <p:txBody>
          <a:bodyPr/>
          <a:lstStyle/>
          <a:p>
            <a:endParaRPr lang="en-US"/>
          </a:p>
        </p:txBody>
      </p:sp>
      <p:sp>
        <p:nvSpPr>
          <p:cNvPr id="36" name="Rectangle 23">
            <a:extLst>
              <a:ext uri="{FF2B5EF4-FFF2-40B4-BE49-F238E27FC236}">
                <a16:creationId xmlns:a16="http://schemas.microsoft.com/office/drawing/2014/main" id="{5B96C8B6-2681-4B12-8F4A-B55387EED76B}"/>
              </a:ext>
            </a:extLst>
          </p:cNvPr>
          <p:cNvSpPr>
            <a:spLocks noChangeArrowheads="1"/>
          </p:cNvSpPr>
          <p:nvPr/>
        </p:nvSpPr>
        <p:spPr bwMode="auto">
          <a:xfrm>
            <a:off x="4686829" y="6312958"/>
            <a:ext cx="2789238" cy="396875"/>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Unused</a:t>
            </a:r>
          </a:p>
        </p:txBody>
      </p:sp>
      <p:sp>
        <p:nvSpPr>
          <p:cNvPr id="37" name="Text Box 25">
            <a:extLst>
              <a:ext uri="{FF2B5EF4-FFF2-40B4-BE49-F238E27FC236}">
                <a16:creationId xmlns:a16="http://schemas.microsoft.com/office/drawing/2014/main" id="{821375DB-912F-4F28-A722-50C42F9AD563}"/>
              </a:ext>
            </a:extLst>
          </p:cNvPr>
          <p:cNvSpPr txBox="1">
            <a:spLocks noChangeArrowheads="1"/>
          </p:cNvSpPr>
          <p:nvPr/>
        </p:nvSpPr>
        <p:spPr bwMode="auto">
          <a:xfrm>
            <a:off x="7834221" y="2108200"/>
            <a:ext cx="869831" cy="80855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a:t>
            </a:r>
            <a:r>
              <a:rPr lang="en-GB" sz="1600" err="1">
                <a:latin typeface="Courier New" pitchFamily="49" charset="0"/>
                <a:ea typeface="msgothic" charset="0"/>
                <a:cs typeface="msgothic" charset="0"/>
              </a:rPr>
              <a:t>r</a:t>
            </a:r>
            <a:r>
              <a:rPr lang="en-GB" sz="1600" b="1" err="1">
                <a:latin typeface="Courier New" pitchFamily="49" charset="0"/>
                <a:ea typeface="msgothic" charset="0"/>
                <a:cs typeface="msgothic" charset="0"/>
              </a:rPr>
              <a:t>sp</a:t>
            </a:r>
            <a:r>
              <a:rPr lang="en-GB" sz="1600" b="1">
                <a:latin typeface="Calibri" pitchFamily="34" charset="0"/>
                <a:ea typeface="msgothic" charset="0"/>
                <a:cs typeface="msgothic" charset="0"/>
              </a:rPr>
              <a:t>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(stack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pointer)</a:t>
            </a:r>
          </a:p>
        </p:txBody>
      </p:sp>
      <p:sp>
        <p:nvSpPr>
          <p:cNvPr id="38" name="Line 26">
            <a:extLst>
              <a:ext uri="{FF2B5EF4-FFF2-40B4-BE49-F238E27FC236}">
                <a16:creationId xmlns:a16="http://schemas.microsoft.com/office/drawing/2014/main" id="{A3501783-A0C8-4773-A0FC-55A9CEE118FD}"/>
              </a:ext>
            </a:extLst>
          </p:cNvPr>
          <p:cNvSpPr>
            <a:spLocks noChangeShapeType="1"/>
          </p:cNvSpPr>
          <p:nvPr/>
        </p:nvSpPr>
        <p:spPr bwMode="auto">
          <a:xfrm flipH="1">
            <a:off x="7527834" y="2279650"/>
            <a:ext cx="384175" cy="1588"/>
          </a:xfrm>
          <a:prstGeom prst="line">
            <a:avLst/>
          </a:prstGeom>
          <a:noFill/>
          <a:ln w="3240">
            <a:solidFill>
              <a:srgbClr val="000066"/>
            </a:solidFill>
            <a:miter lim="800000"/>
            <a:headEnd/>
            <a:tailEnd type="triangle" w="med" len="med"/>
          </a:ln>
          <a:effectLst/>
        </p:spPr>
        <p:txBody>
          <a:bodyPr/>
          <a:lstStyle/>
          <a:p>
            <a:endParaRPr lang="en-US"/>
          </a:p>
        </p:txBody>
      </p:sp>
      <p:sp>
        <p:nvSpPr>
          <p:cNvPr id="39" name="Text Box 27">
            <a:extLst>
              <a:ext uri="{FF2B5EF4-FFF2-40B4-BE49-F238E27FC236}">
                <a16:creationId xmlns:a16="http://schemas.microsoft.com/office/drawing/2014/main" id="{5F21ADA6-ACE1-4CEA-81E8-18CD421D6269}"/>
              </a:ext>
            </a:extLst>
          </p:cNvPr>
          <p:cNvSpPr txBox="1">
            <a:spLocks noChangeArrowheads="1"/>
          </p:cNvSpPr>
          <p:nvPr/>
        </p:nvSpPr>
        <p:spPr bwMode="auto">
          <a:xfrm>
            <a:off x="7677150" y="899576"/>
            <a:ext cx="1314450" cy="819225"/>
          </a:xfrm>
          <a:prstGeom prst="rect">
            <a:avLst/>
          </a:prstGeom>
          <a:noFill/>
          <a:ln w="9525">
            <a:noFill/>
            <a:round/>
            <a:headEnd/>
            <a:tailEnd/>
          </a:ln>
          <a:effectLst/>
        </p:spPr>
        <p:txBody>
          <a:bodyPr wrap="squar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Memory</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invisible to user code</a:t>
            </a:r>
          </a:p>
        </p:txBody>
      </p:sp>
      <p:sp>
        <p:nvSpPr>
          <p:cNvPr id="40" name="Line 28">
            <a:extLst>
              <a:ext uri="{FF2B5EF4-FFF2-40B4-BE49-F238E27FC236}">
                <a16:creationId xmlns:a16="http://schemas.microsoft.com/office/drawing/2014/main" id="{945A5953-8B4D-46F1-B182-49EAA81741D6}"/>
              </a:ext>
            </a:extLst>
          </p:cNvPr>
          <p:cNvSpPr>
            <a:spLocks noChangeShapeType="1"/>
          </p:cNvSpPr>
          <p:nvPr/>
        </p:nvSpPr>
        <p:spPr bwMode="auto">
          <a:xfrm flipV="1">
            <a:off x="7543800" y="1257568"/>
            <a:ext cx="1588" cy="460375"/>
          </a:xfrm>
          <a:prstGeom prst="line">
            <a:avLst/>
          </a:prstGeom>
          <a:noFill/>
          <a:ln w="3240">
            <a:solidFill>
              <a:schemeClr val="tx1"/>
            </a:solidFill>
            <a:miter lim="800000"/>
            <a:headEnd/>
            <a:tailEnd type="triangle" w="med" len="med"/>
          </a:ln>
          <a:effectLst/>
        </p:spPr>
        <p:txBody>
          <a:bodyPr/>
          <a:lstStyle/>
          <a:p>
            <a:endParaRPr lang="en-US"/>
          </a:p>
        </p:txBody>
      </p:sp>
      <p:sp>
        <p:nvSpPr>
          <p:cNvPr id="41" name="Text Box 29">
            <a:extLst>
              <a:ext uri="{FF2B5EF4-FFF2-40B4-BE49-F238E27FC236}">
                <a16:creationId xmlns:a16="http://schemas.microsoft.com/office/drawing/2014/main" id="{FA1C8F9E-B6DA-4146-98D8-1DADD38EBCDC}"/>
              </a:ext>
            </a:extLst>
          </p:cNvPr>
          <p:cNvSpPr txBox="1">
            <a:spLocks noChangeArrowheads="1"/>
          </p:cNvSpPr>
          <p:nvPr/>
        </p:nvSpPr>
        <p:spPr bwMode="auto">
          <a:xfrm>
            <a:off x="7888288" y="4173538"/>
            <a:ext cx="552052" cy="325988"/>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brk</a:t>
            </a:r>
          </a:p>
        </p:txBody>
      </p:sp>
      <p:sp>
        <p:nvSpPr>
          <p:cNvPr id="42" name="Line 30">
            <a:extLst>
              <a:ext uri="{FF2B5EF4-FFF2-40B4-BE49-F238E27FC236}">
                <a16:creationId xmlns:a16="http://schemas.microsoft.com/office/drawing/2014/main" id="{EC155D2A-47B1-4B32-AE1D-4482B75AA467}"/>
              </a:ext>
            </a:extLst>
          </p:cNvPr>
          <p:cNvSpPr>
            <a:spLocks noChangeShapeType="1"/>
          </p:cNvSpPr>
          <p:nvPr/>
        </p:nvSpPr>
        <p:spPr bwMode="auto">
          <a:xfrm flipH="1">
            <a:off x="7504113" y="4340225"/>
            <a:ext cx="384175" cy="1588"/>
          </a:xfrm>
          <a:prstGeom prst="line">
            <a:avLst/>
          </a:prstGeom>
          <a:noFill/>
          <a:ln w="3240">
            <a:solidFill>
              <a:srgbClr val="000066"/>
            </a:solidFill>
            <a:miter lim="800000"/>
            <a:headEnd/>
            <a:tailEnd type="triangle" w="med" len="med"/>
          </a:ln>
          <a:effectLst/>
        </p:spPr>
        <p:txBody>
          <a:bodyPr/>
          <a:lstStyle/>
          <a:p>
            <a:endParaRPr lang="en-US"/>
          </a:p>
        </p:txBody>
      </p:sp>
      <p:sp>
        <p:nvSpPr>
          <p:cNvPr id="44" name="Rectangle 34">
            <a:extLst>
              <a:ext uri="{FF2B5EF4-FFF2-40B4-BE49-F238E27FC236}">
                <a16:creationId xmlns:a16="http://schemas.microsoft.com/office/drawing/2014/main" id="{B6A572EF-B9C1-4378-A047-B4741DD78F26}"/>
              </a:ext>
            </a:extLst>
          </p:cNvPr>
          <p:cNvSpPr>
            <a:spLocks noChangeArrowheads="1"/>
          </p:cNvSpPr>
          <p:nvPr/>
        </p:nvSpPr>
        <p:spPr bwMode="auto">
          <a:xfrm>
            <a:off x="4686829" y="5017558"/>
            <a:ext cx="2789238" cy="669925"/>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Read/write data segment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a:t>
            </a:r>
            <a:r>
              <a:rPr lang="en-GB" sz="1600" b="1">
                <a:latin typeface="Courier New" pitchFamily="49" charset="0"/>
                <a:ea typeface="msgothic" charset="0"/>
                <a:cs typeface="msgothic" charset="0"/>
              </a:rPr>
              <a:t>data</a:t>
            </a:r>
            <a:r>
              <a:rPr lang="en-GB" sz="1600" b="1">
                <a:latin typeface="Calibri" pitchFamily="34" charset="0"/>
                <a:ea typeface="msgothic" charset="0"/>
                <a:cs typeface="msgothic" charset="0"/>
              </a:rPr>
              <a:t>, .</a:t>
            </a:r>
            <a:r>
              <a:rPr lang="en-GB" sz="1600" b="1" err="1">
                <a:latin typeface="Courier New" pitchFamily="49" charset="0"/>
                <a:ea typeface="msgothic" charset="0"/>
                <a:cs typeface="msgothic" charset="0"/>
              </a:rPr>
              <a:t>bss</a:t>
            </a:r>
            <a:r>
              <a:rPr lang="en-GB" sz="1600" b="1">
                <a:latin typeface="Calibri" pitchFamily="34" charset="0"/>
                <a:ea typeface="msgothic" charset="0"/>
                <a:cs typeface="msgothic" charset="0"/>
              </a:rPr>
              <a:t>)</a:t>
            </a:r>
          </a:p>
        </p:txBody>
      </p:sp>
      <p:sp>
        <p:nvSpPr>
          <p:cNvPr id="45" name="Rectangle 35">
            <a:extLst>
              <a:ext uri="{FF2B5EF4-FFF2-40B4-BE49-F238E27FC236}">
                <a16:creationId xmlns:a16="http://schemas.microsoft.com/office/drawing/2014/main" id="{F8D2D095-0EA5-43D0-878A-08B5266D7EF8}"/>
              </a:ext>
            </a:extLst>
          </p:cNvPr>
          <p:cNvSpPr>
            <a:spLocks noChangeArrowheads="1"/>
          </p:cNvSpPr>
          <p:nvPr/>
        </p:nvSpPr>
        <p:spPr bwMode="auto">
          <a:xfrm>
            <a:off x="4686829" y="5643033"/>
            <a:ext cx="2789238" cy="669925"/>
          </a:xfrm>
          <a:prstGeom prst="rect">
            <a:avLst/>
          </a:prstGeom>
          <a:solidFill>
            <a:srgbClr val="F6F5BD"/>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Read-only code segment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a:t>
            </a:r>
            <a:r>
              <a:rPr lang="en-GB" sz="1600" b="1" dirty="0">
                <a:latin typeface="Courier New" pitchFamily="49" charset="0"/>
                <a:ea typeface="msgothic" charset="0"/>
                <a:cs typeface="msgothic" charset="0"/>
              </a:rPr>
              <a:t>.</a:t>
            </a:r>
            <a:r>
              <a:rPr lang="en-GB" sz="1600" b="1" dirty="0" err="1">
                <a:latin typeface="Courier New" pitchFamily="49" charset="0"/>
                <a:ea typeface="msgothic" charset="0"/>
                <a:cs typeface="msgothic" charset="0"/>
              </a:rPr>
              <a:t>init</a:t>
            </a:r>
            <a:r>
              <a:rPr lang="en-GB" sz="1600" b="1" dirty="0">
                <a:latin typeface="Calibri" pitchFamily="34" charset="0"/>
                <a:ea typeface="msgothic" charset="0"/>
                <a:cs typeface="msgothic" charset="0"/>
              </a:rPr>
              <a:t>, .</a:t>
            </a:r>
            <a:r>
              <a:rPr lang="en-GB" sz="1600" b="1" dirty="0">
                <a:latin typeface="Courier New" pitchFamily="49" charset="0"/>
                <a:ea typeface="msgothic" charset="0"/>
                <a:cs typeface="msgothic" charset="0"/>
              </a:rPr>
              <a:t>text</a:t>
            </a:r>
            <a:r>
              <a:rPr lang="en-GB" sz="1600" b="1" dirty="0">
                <a:latin typeface="Calibri" pitchFamily="34" charset="0"/>
                <a:ea typeface="msgothic" charset="0"/>
                <a:cs typeface="msgothic" charset="0"/>
              </a:rPr>
              <a:t>, </a:t>
            </a:r>
            <a:r>
              <a:rPr lang="en-GB" sz="1600" b="1" dirty="0">
                <a:latin typeface="Courier New" pitchFamily="49" charset="0"/>
                <a:ea typeface="msgothic" charset="0"/>
                <a:cs typeface="msgothic" charset="0"/>
              </a:rPr>
              <a:t>.</a:t>
            </a:r>
            <a:r>
              <a:rPr lang="en-GB" sz="1600" b="1" dirty="0" err="1">
                <a:latin typeface="Courier New" pitchFamily="49" charset="0"/>
                <a:ea typeface="msgothic" charset="0"/>
                <a:cs typeface="msgothic" charset="0"/>
              </a:rPr>
              <a:t>rodata</a:t>
            </a:r>
            <a:r>
              <a:rPr lang="en-GB" sz="1600" b="1" dirty="0">
                <a:latin typeface="Calibri" pitchFamily="34" charset="0"/>
                <a:ea typeface="msgothic" charset="0"/>
                <a:cs typeface="msgothic" charset="0"/>
              </a:rPr>
              <a:t>)</a:t>
            </a:r>
          </a:p>
        </p:txBody>
      </p:sp>
      <p:sp>
        <p:nvSpPr>
          <p:cNvPr id="46" name="AutoShape 36">
            <a:extLst>
              <a:ext uri="{FF2B5EF4-FFF2-40B4-BE49-F238E27FC236}">
                <a16:creationId xmlns:a16="http://schemas.microsoft.com/office/drawing/2014/main" id="{8E349A25-3479-4254-8B79-0A360169E702}"/>
              </a:ext>
            </a:extLst>
          </p:cNvPr>
          <p:cNvSpPr>
            <a:spLocks/>
          </p:cNvSpPr>
          <p:nvPr/>
        </p:nvSpPr>
        <p:spPr bwMode="auto">
          <a:xfrm>
            <a:off x="7524750" y="5026025"/>
            <a:ext cx="76200" cy="1295400"/>
          </a:xfrm>
          <a:prstGeom prst="rightBrace">
            <a:avLst>
              <a:gd name="adj1" fmla="val 141667"/>
              <a:gd name="adj2" fmla="val 50000"/>
            </a:avLst>
          </a:prstGeom>
          <a:noFill/>
          <a:ln w="12600">
            <a:solidFill>
              <a:srgbClr val="000066"/>
            </a:solidFill>
            <a:miter lim="800000"/>
            <a:headEnd/>
            <a:tailEnd/>
          </a:ln>
          <a:effectLst/>
        </p:spPr>
        <p:txBody>
          <a:bodyPr wrap="none" anchor="ctr"/>
          <a:lstStyle/>
          <a:p>
            <a:endParaRPr lang="en-US"/>
          </a:p>
        </p:txBody>
      </p:sp>
      <p:sp>
        <p:nvSpPr>
          <p:cNvPr id="47" name="Text Box 37">
            <a:extLst>
              <a:ext uri="{FF2B5EF4-FFF2-40B4-BE49-F238E27FC236}">
                <a16:creationId xmlns:a16="http://schemas.microsoft.com/office/drawing/2014/main" id="{98B432B9-DDB1-4CF5-A569-2376A3BE1E98}"/>
              </a:ext>
            </a:extLst>
          </p:cNvPr>
          <p:cNvSpPr txBox="1">
            <a:spLocks noChangeArrowheads="1"/>
          </p:cNvSpPr>
          <p:nvPr/>
        </p:nvSpPr>
        <p:spPr bwMode="auto">
          <a:xfrm>
            <a:off x="7677150" y="5010150"/>
            <a:ext cx="1149459" cy="1300935"/>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Loaded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from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the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executable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file</a:t>
            </a:r>
          </a:p>
        </p:txBody>
      </p:sp>
      <p:sp>
        <p:nvSpPr>
          <p:cNvPr id="29" name="Rectangle 15">
            <a:extLst>
              <a:ext uri="{FF2B5EF4-FFF2-40B4-BE49-F238E27FC236}">
                <a16:creationId xmlns:a16="http://schemas.microsoft.com/office/drawing/2014/main" id="{3AE0304C-9295-47B7-8AF2-118C976275FB}"/>
              </a:ext>
            </a:extLst>
          </p:cNvPr>
          <p:cNvSpPr>
            <a:spLocks noChangeArrowheads="1"/>
          </p:cNvSpPr>
          <p:nvPr/>
        </p:nvSpPr>
        <p:spPr bwMode="auto">
          <a:xfrm>
            <a:off x="4686829" y="2963863"/>
            <a:ext cx="2789237" cy="972608"/>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anose="020F0502020204030204" pitchFamily="34" charset="0"/>
                <a:ea typeface="msgothic" charset="0"/>
                <a:cs typeface="Calibri" panose="020F0502020204030204" pitchFamily="34" charset="0"/>
              </a:rPr>
              <a:t>Memory-mapped region for</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anose="020F0502020204030204" pitchFamily="34" charset="0"/>
                <a:ea typeface="msgothic" charset="0"/>
                <a:cs typeface="Calibri" panose="020F0502020204030204" pitchFamily="34" charset="0"/>
              </a:rPr>
              <a:t>shared libraries</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dirty="0">
                <a:solidFill>
                  <a:srgbClr val="C00000"/>
                </a:solidFill>
                <a:latin typeface="Calibri" panose="020F0502020204030204" pitchFamily="34" charset="0"/>
                <a:ea typeface="msgothic" charset="0"/>
                <a:cs typeface="Calibri" panose="020F0502020204030204" pitchFamily="34" charset="0"/>
              </a:rPr>
              <a:t>（</a:t>
            </a:r>
            <a:r>
              <a:rPr lang="en-US" altLang="zh-CN" sz="1600" dirty="0">
                <a:solidFill>
                  <a:srgbClr val="C00000"/>
                </a:solidFill>
                <a:latin typeface="Calibri" panose="020F0502020204030204" pitchFamily="34" charset="0"/>
                <a:cs typeface="Calibri" panose="020F0502020204030204" pitchFamily="34" charset="0"/>
              </a:rPr>
              <a:t> added at runtime by linker</a:t>
            </a:r>
            <a:r>
              <a:rPr lang="zh-CN" altLang="en-US" sz="1600" dirty="0">
                <a:solidFill>
                  <a:srgbClr val="C00000"/>
                </a:solidFill>
                <a:latin typeface="Calibri" panose="020F0502020204030204" pitchFamily="34" charset="0"/>
                <a:ea typeface="msgothic" charset="0"/>
                <a:cs typeface="Calibri" panose="020F0502020204030204" pitchFamily="34" charset="0"/>
              </a:rPr>
              <a:t>）</a:t>
            </a:r>
            <a:endParaRPr lang="en-GB" sz="1600" b="1" dirty="0">
              <a:solidFill>
                <a:srgbClr val="C00000"/>
              </a:solidFill>
              <a:latin typeface="Calibri" panose="020F0502020204030204" pitchFamily="34" charset="0"/>
              <a:ea typeface="msgothic" charset="0"/>
              <a:cs typeface="Calibri" panose="020F0502020204030204" pitchFamily="34" charset="0"/>
            </a:endParaRPr>
          </a:p>
        </p:txBody>
      </p:sp>
      <p:sp>
        <p:nvSpPr>
          <p:cNvPr id="24" name="Text Box 32">
            <a:extLst>
              <a:ext uri="{FF2B5EF4-FFF2-40B4-BE49-F238E27FC236}">
                <a16:creationId xmlns:a16="http://schemas.microsoft.com/office/drawing/2014/main" id="{E788AD86-6FCF-4055-AB02-A3F83D293B35}"/>
              </a:ext>
            </a:extLst>
          </p:cNvPr>
          <p:cNvSpPr txBox="1">
            <a:spLocks noChangeArrowheads="1"/>
          </p:cNvSpPr>
          <p:nvPr/>
        </p:nvSpPr>
        <p:spPr bwMode="auto">
          <a:xfrm>
            <a:off x="2819400" y="6172200"/>
            <a:ext cx="2659945" cy="270844"/>
          </a:xfrm>
          <a:prstGeom prst="rect">
            <a:avLst/>
          </a:prstGeom>
          <a:noFill/>
          <a:ln w="9525">
            <a:noFill/>
            <a:round/>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latin typeface="Courier New" pitchFamily="49" charset="0"/>
                <a:ea typeface="msgothic" charset="0"/>
                <a:cs typeface="msgothic" charset="0"/>
              </a:rPr>
              <a:t>Default 0x400000</a:t>
            </a:r>
          </a:p>
        </p:txBody>
      </p:sp>
    </p:spTree>
    <p:extLst>
      <p:ext uri="{BB962C8B-B14F-4D97-AF65-F5344CB8AC3E}">
        <p14:creationId xmlns:p14="http://schemas.microsoft.com/office/powerpoint/2010/main" val="1854373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CD939-E7A1-42AE-B6F1-2DC36DCEA1FF}"/>
              </a:ext>
            </a:extLst>
          </p:cNvPr>
          <p:cNvSpPr>
            <a:spLocks noGrp="1"/>
          </p:cNvSpPr>
          <p:nvPr>
            <p:ph type="title"/>
          </p:nvPr>
        </p:nvSpPr>
        <p:spPr/>
        <p:txBody>
          <a:bodyPr/>
          <a:lstStyle/>
          <a:p>
            <a:r>
              <a:rPr lang="en-US" altLang="zh-CN" dirty="0"/>
              <a:t>How about ld.so Itself?</a:t>
            </a:r>
            <a:endParaRPr lang="zh-CN" altLang="en-US" dirty="0"/>
          </a:p>
        </p:txBody>
      </p:sp>
      <p:sp>
        <p:nvSpPr>
          <p:cNvPr id="3" name="内容占位符 2">
            <a:extLst>
              <a:ext uri="{FF2B5EF4-FFF2-40B4-BE49-F238E27FC236}">
                <a16:creationId xmlns:a16="http://schemas.microsoft.com/office/drawing/2014/main" id="{06F2714A-526C-407D-8502-B7115BF80234}"/>
              </a:ext>
            </a:extLst>
          </p:cNvPr>
          <p:cNvSpPr>
            <a:spLocks noGrp="1"/>
          </p:cNvSpPr>
          <p:nvPr>
            <p:ph idx="1"/>
          </p:nvPr>
        </p:nvSpPr>
        <p:spPr>
          <a:xfrm>
            <a:off x="344657" y="1276350"/>
            <a:ext cx="8420406" cy="4972050"/>
          </a:xfrm>
        </p:spPr>
        <p:txBody>
          <a:bodyPr/>
          <a:lstStyle/>
          <a:p>
            <a:r>
              <a:rPr lang="en-US" altLang="zh-CN" dirty="0"/>
              <a:t>Bootstrapping</a:t>
            </a:r>
          </a:p>
          <a:p>
            <a:pPr lvl="1"/>
            <a:r>
              <a:rPr lang="en-US" altLang="zh-CN" dirty="0"/>
              <a:t>ld.so helps other to relocate, who helps ld.so?</a:t>
            </a:r>
          </a:p>
          <a:p>
            <a:pPr lvl="1"/>
            <a:r>
              <a:rPr lang="en-US" altLang="zh-CN" dirty="0"/>
              <a:t>Could not use global variables and functions before GOT/PLT relocated.</a:t>
            </a:r>
          </a:p>
          <a:p>
            <a:pPr lvl="1"/>
            <a:r>
              <a:rPr lang="en-US" altLang="zh-CN" dirty="0"/>
              <a:t>Implemented in </a:t>
            </a:r>
            <a:r>
              <a:rPr lang="en-US" altLang="zh-CN" dirty="0" err="1"/>
              <a:t>glibc</a:t>
            </a:r>
            <a:r>
              <a:rPr lang="en-US" altLang="zh-CN" dirty="0"/>
              <a:t>, elf/</a:t>
            </a:r>
            <a:r>
              <a:rPr lang="en-US" altLang="zh-CN" dirty="0" err="1"/>
              <a:t>rtld.c</a:t>
            </a:r>
            <a:endParaRPr lang="en-US" altLang="zh-CN" dirty="0"/>
          </a:p>
          <a:p>
            <a:pPr lvl="1"/>
            <a:endParaRPr lang="en-US" altLang="zh-CN" dirty="0"/>
          </a:p>
          <a:p>
            <a:pPr lvl="1"/>
            <a:endParaRPr lang="en-US" altLang="zh-CN" dirty="0"/>
          </a:p>
          <a:p>
            <a:r>
              <a:rPr lang="en-US" altLang="zh-CN" dirty="0"/>
              <a:t>Shared library or executable?</a:t>
            </a:r>
          </a:p>
          <a:p>
            <a:pPr lvl="1"/>
            <a:r>
              <a:rPr lang="en-US" altLang="zh-CN" dirty="0"/>
              <a:t>Both, “.</a:t>
            </a:r>
            <a:r>
              <a:rPr lang="en-US" altLang="zh-CN" dirty="0" err="1"/>
              <a:t>interp</a:t>
            </a:r>
            <a:r>
              <a:rPr lang="en-US" altLang="zh-CN" dirty="0"/>
              <a:t>” section could be regarded as entry point for DLLs.</a:t>
            </a:r>
          </a:p>
          <a:p>
            <a:r>
              <a:rPr lang="en-US" altLang="zh-CN" dirty="0"/>
              <a:t>Dynamic linking or static linking?</a:t>
            </a:r>
          </a:p>
          <a:p>
            <a:endParaRPr lang="en-US" altLang="zh-CN" dirty="0"/>
          </a:p>
        </p:txBody>
      </p:sp>
      <p:sp>
        <p:nvSpPr>
          <p:cNvPr id="4" name="Rectangle 3">
            <a:extLst>
              <a:ext uri="{FF2B5EF4-FFF2-40B4-BE49-F238E27FC236}">
                <a16:creationId xmlns:a16="http://schemas.microsoft.com/office/drawing/2014/main" id="{0D378BF1-F6FB-4799-8D32-F5E6093B2916}"/>
              </a:ext>
            </a:extLst>
          </p:cNvPr>
          <p:cNvSpPr>
            <a:spLocks noChangeArrowheads="1"/>
          </p:cNvSpPr>
          <p:nvPr/>
        </p:nvSpPr>
        <p:spPr bwMode="auto">
          <a:xfrm>
            <a:off x="326719" y="4910915"/>
            <a:ext cx="8400950" cy="1718485"/>
          </a:xfrm>
          <a:prstGeom prst="rect">
            <a:avLst/>
          </a:prstGeom>
          <a:solidFill>
            <a:srgbClr val="E6E6E6"/>
          </a:solidFill>
          <a:ln w="648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latin typeface="Courier New" pitchFamily="49" charset="0"/>
                <a:ea typeface="msgothic" charset="0"/>
                <a:cs typeface="msgothic" charset="0"/>
              </a:rPr>
              <a:t>#</a:t>
            </a:r>
            <a:r>
              <a:rPr lang="en-US" sz="1600" dirty="0" err="1">
                <a:latin typeface="Courier New" pitchFamily="49" charset="0"/>
                <a:ea typeface="msgothic" charset="0"/>
                <a:cs typeface="msgothic" charset="0"/>
              </a:rPr>
              <a:t>ldd</a:t>
            </a:r>
            <a:r>
              <a:rPr lang="en-US" sz="1600" dirty="0">
                <a:latin typeface="Courier New" pitchFamily="49" charset="0"/>
                <a:ea typeface="msgothic" charset="0"/>
                <a:cs typeface="msgothic" charset="0"/>
              </a:rPr>
              <a:t> /lib/x86_64-linux-gnu/ld-2.15.so</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latin typeface="Courier New" pitchFamily="49" charset="0"/>
                <a:ea typeface="msgothic" charset="0"/>
                <a:cs typeface="msgothic" charset="0"/>
              </a:rPr>
              <a:t>        </a:t>
            </a:r>
            <a:r>
              <a:rPr lang="en-US" sz="1600" dirty="0">
                <a:solidFill>
                  <a:srgbClr val="C00000"/>
                </a:solidFill>
                <a:latin typeface="Courier New" pitchFamily="49" charset="0"/>
                <a:ea typeface="msgothic" charset="0"/>
                <a:cs typeface="msgothic" charset="0"/>
              </a:rPr>
              <a:t>statically linked</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latin typeface="Courier New" pitchFamily="49" charset="0"/>
                <a:ea typeface="msgothic" charset="0"/>
                <a:cs typeface="msgothic" charset="0"/>
              </a:rPr>
              <a:t>#file /lib/x86_64-linux-gnu/ld-2.15.so</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latin typeface="Courier New" pitchFamily="49" charset="0"/>
                <a:ea typeface="msgothic" charset="0"/>
                <a:cs typeface="msgothic" charset="0"/>
              </a:rPr>
              <a:t>/lib/x86_64-linux-gnu/ld-2.15.so: ELF 64-bit LSB shared object, x86-64, version 1 (SYSV), </a:t>
            </a:r>
            <a:r>
              <a:rPr lang="en-US" sz="1600" dirty="0">
                <a:solidFill>
                  <a:srgbClr val="FF0000"/>
                </a:solidFill>
                <a:latin typeface="Courier New" pitchFamily="49" charset="0"/>
                <a:ea typeface="msgothic" charset="0"/>
                <a:cs typeface="msgothic" charset="0"/>
              </a:rPr>
              <a:t>dynamically linked, </a:t>
            </a:r>
            <a:r>
              <a:rPr lang="en-US" sz="1600" dirty="0" err="1">
                <a:latin typeface="Courier New" pitchFamily="49" charset="0"/>
                <a:ea typeface="msgothic" charset="0"/>
                <a:cs typeface="msgothic" charset="0"/>
              </a:rPr>
              <a:t>BuildID</a:t>
            </a:r>
            <a:r>
              <a:rPr lang="en-US" sz="1600" dirty="0">
                <a:latin typeface="Courier New" pitchFamily="49" charset="0"/>
                <a:ea typeface="msgothic" charset="0"/>
                <a:cs typeface="msgothic" charset="0"/>
              </a:rPr>
              <a:t>[sha1]=0x40cd912b6d6235ceee7f82ab12678fe0887bfa53, stripped</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600" dirty="0">
              <a:latin typeface="Courier New" pitchFamily="49" charset="0"/>
              <a:ea typeface="msgothic" charset="0"/>
              <a:cs typeface="msgothic" charset="0"/>
            </a:endParaRPr>
          </a:p>
        </p:txBody>
      </p:sp>
      <p:sp>
        <p:nvSpPr>
          <p:cNvPr id="5" name="Rectangle 3">
            <a:extLst>
              <a:ext uri="{FF2B5EF4-FFF2-40B4-BE49-F238E27FC236}">
                <a16:creationId xmlns:a16="http://schemas.microsoft.com/office/drawing/2014/main" id="{70949C77-B1D0-4F3F-BBD3-3DFD78C0F36B}"/>
              </a:ext>
            </a:extLst>
          </p:cNvPr>
          <p:cNvSpPr>
            <a:spLocks noChangeArrowheads="1"/>
          </p:cNvSpPr>
          <p:nvPr/>
        </p:nvSpPr>
        <p:spPr bwMode="auto">
          <a:xfrm>
            <a:off x="304800" y="3013632"/>
            <a:ext cx="8400950" cy="329643"/>
          </a:xfrm>
          <a:prstGeom prst="rect">
            <a:avLst/>
          </a:prstGeom>
          <a:solidFill>
            <a:srgbClr val="E6E6E6"/>
          </a:solidFill>
          <a:ln w="648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latin typeface="Courier New" pitchFamily="49" charset="0"/>
                <a:ea typeface="msgothic" charset="0"/>
                <a:cs typeface="msgothic" charset="0"/>
              </a:rPr>
              <a:t>/* Now life is sane; we can call functions and access global data.</a:t>
            </a:r>
          </a:p>
        </p:txBody>
      </p:sp>
    </p:spTree>
    <p:extLst>
      <p:ext uri="{BB962C8B-B14F-4D97-AF65-F5344CB8AC3E}">
        <p14:creationId xmlns:p14="http://schemas.microsoft.com/office/powerpoint/2010/main" val="257911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427038" y="3603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Dynamic Linking at Run-time</a:t>
            </a:r>
          </a:p>
        </p:txBody>
      </p:sp>
      <p:sp>
        <p:nvSpPr>
          <p:cNvPr id="37890" name="Text Box 2"/>
          <p:cNvSpPr txBox="1">
            <a:spLocks noChangeArrowheads="1"/>
          </p:cNvSpPr>
          <p:nvPr/>
        </p:nvSpPr>
        <p:spPr bwMode="auto">
          <a:xfrm>
            <a:off x="304800" y="1323975"/>
            <a:ext cx="8686800" cy="5265161"/>
          </a:xfrm>
          <a:prstGeom prst="rect">
            <a:avLst/>
          </a:prstGeom>
          <a:solidFill>
            <a:srgbClr val="F6F5BD"/>
          </a:solidFill>
          <a:ln w="12600">
            <a:solidFill>
              <a:srgbClr val="000066"/>
            </a:solidFill>
            <a:miter lim="800000"/>
            <a:headEnd/>
            <a:tailEnd/>
          </a:ln>
          <a:effectLst/>
        </p:spPr>
        <p:txBody>
          <a:bodyPr wrap="square" lIns="90000" tIns="46800" rIns="90000" bIns="46800">
            <a:spAutoFit/>
          </a:bodyPr>
          <a:lstStyle/>
          <a:p>
            <a:r>
              <a:rPr lang="en-US" sz="1600" dirty="0">
                <a:solidFill>
                  <a:srgbClr val="926492"/>
                </a:solidFill>
                <a:latin typeface="Courier New"/>
                <a:cs typeface="Courier New"/>
              </a:rPr>
              <a:t>#include</a:t>
            </a:r>
            <a:r>
              <a:rPr lang="en-US" sz="1600" dirty="0">
                <a:solidFill>
                  <a:srgbClr val="000000"/>
                </a:solidFill>
                <a:latin typeface="Courier New"/>
                <a:cs typeface="Courier New"/>
              </a:rPr>
              <a:t> </a:t>
            </a:r>
            <a:r>
              <a:rPr lang="en-US" sz="1600" dirty="0">
                <a:solidFill>
                  <a:srgbClr val="9D206F"/>
                </a:solidFill>
                <a:latin typeface="Courier New"/>
                <a:cs typeface="Courier New"/>
              </a:rPr>
              <a:t>&lt;</a:t>
            </a:r>
            <a:r>
              <a:rPr lang="en-US" sz="1600" dirty="0" err="1">
                <a:solidFill>
                  <a:srgbClr val="9D206F"/>
                </a:solidFill>
                <a:latin typeface="Courier New"/>
                <a:cs typeface="Courier New"/>
              </a:rPr>
              <a:t>stdio.h</a:t>
            </a:r>
            <a:r>
              <a:rPr lang="en-US" sz="1600" dirty="0">
                <a:solidFill>
                  <a:srgbClr val="9D206F"/>
                </a:solidFill>
                <a:latin typeface="Courier New"/>
                <a:cs typeface="Courier New"/>
              </a:rPr>
              <a:t>&gt;</a:t>
            </a:r>
            <a:endParaRPr lang="en-US" sz="1600" dirty="0">
              <a:solidFill>
                <a:srgbClr val="000000"/>
              </a:solidFill>
              <a:latin typeface="Courier New"/>
              <a:cs typeface="Courier New"/>
            </a:endParaRPr>
          </a:p>
          <a:p>
            <a:r>
              <a:rPr lang="en-US" sz="1600" dirty="0">
                <a:solidFill>
                  <a:srgbClr val="926492"/>
                </a:solidFill>
                <a:latin typeface="Courier New"/>
                <a:cs typeface="Courier New"/>
              </a:rPr>
              <a:t>#include</a:t>
            </a:r>
            <a:r>
              <a:rPr lang="en-US" sz="1600" dirty="0">
                <a:solidFill>
                  <a:srgbClr val="000000"/>
                </a:solidFill>
                <a:latin typeface="Courier New"/>
                <a:cs typeface="Courier New"/>
              </a:rPr>
              <a:t> </a:t>
            </a:r>
            <a:r>
              <a:rPr lang="en-US" sz="1600" dirty="0">
                <a:solidFill>
                  <a:srgbClr val="9D206F"/>
                </a:solidFill>
                <a:latin typeface="Courier New"/>
                <a:cs typeface="Courier New"/>
              </a:rPr>
              <a:t>&lt;</a:t>
            </a:r>
            <a:r>
              <a:rPr lang="en-US" sz="1600" dirty="0" err="1">
                <a:solidFill>
                  <a:srgbClr val="9D206F"/>
                </a:solidFill>
                <a:latin typeface="Courier New"/>
                <a:cs typeface="Courier New"/>
              </a:rPr>
              <a:t>stdlib.h</a:t>
            </a:r>
            <a:r>
              <a:rPr lang="en-US" sz="1600" dirty="0">
                <a:solidFill>
                  <a:srgbClr val="9D206F"/>
                </a:solidFill>
                <a:latin typeface="Courier New"/>
                <a:cs typeface="Courier New"/>
              </a:rPr>
              <a:t>&gt;</a:t>
            </a:r>
            <a:endParaRPr lang="en-US" sz="1600" dirty="0">
              <a:solidFill>
                <a:srgbClr val="000000"/>
              </a:solidFill>
              <a:latin typeface="Courier New"/>
              <a:cs typeface="Courier New"/>
            </a:endParaRPr>
          </a:p>
          <a:p>
            <a:r>
              <a:rPr lang="en-US" sz="1600" dirty="0">
                <a:solidFill>
                  <a:srgbClr val="926492"/>
                </a:solidFill>
                <a:latin typeface="Courier New"/>
                <a:cs typeface="Courier New"/>
              </a:rPr>
              <a:t>#include</a:t>
            </a:r>
            <a:r>
              <a:rPr lang="en-US" sz="1600" dirty="0">
                <a:solidFill>
                  <a:srgbClr val="000000"/>
                </a:solidFill>
                <a:latin typeface="Courier New"/>
                <a:cs typeface="Courier New"/>
              </a:rPr>
              <a:t> </a:t>
            </a:r>
            <a:r>
              <a:rPr lang="en-US" sz="1600" dirty="0">
                <a:solidFill>
                  <a:srgbClr val="9D206F"/>
                </a:solidFill>
                <a:latin typeface="Courier New"/>
                <a:cs typeface="Courier New"/>
              </a:rPr>
              <a:t>&lt;</a:t>
            </a:r>
            <a:r>
              <a:rPr lang="en-US" sz="1600" dirty="0" err="1">
                <a:solidFill>
                  <a:srgbClr val="9D206F"/>
                </a:solidFill>
                <a:latin typeface="Courier New"/>
                <a:cs typeface="Courier New"/>
              </a:rPr>
              <a:t>dlfcn.h</a:t>
            </a:r>
            <a:r>
              <a:rPr lang="en-US" sz="1600" dirty="0">
                <a:solidFill>
                  <a:srgbClr val="9D206F"/>
                </a:solidFill>
                <a:latin typeface="Courier New"/>
                <a:cs typeface="Courier New"/>
              </a:rPr>
              <a:t>&gt;</a:t>
            </a:r>
            <a:endParaRPr lang="en-US" sz="1600" dirty="0">
              <a:solidFill>
                <a:srgbClr val="000000"/>
              </a:solidFill>
              <a:latin typeface="Courier New"/>
              <a:cs typeface="Courier New"/>
            </a:endParaRPr>
          </a:p>
          <a:p>
            <a:endParaRPr lang="en-US" sz="1600" dirty="0">
              <a:solidFill>
                <a:srgbClr val="000000"/>
              </a:solidFill>
              <a:latin typeface="Courier New"/>
              <a:cs typeface="Courier New"/>
            </a:endParaRPr>
          </a:p>
          <a:p>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x</a:t>
            </a:r>
            <a:r>
              <a:rPr lang="fr-FR" sz="1600" dirty="0">
                <a:solidFill>
                  <a:srgbClr val="000000"/>
                </a:solidFill>
                <a:latin typeface="Courier New"/>
                <a:cs typeface="Courier New"/>
              </a:rPr>
              <a:t>[2] = {1, 2};</a:t>
            </a:r>
          </a:p>
          <a:p>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y</a:t>
            </a:r>
            <a:r>
              <a:rPr lang="fr-FR" sz="1600" dirty="0">
                <a:solidFill>
                  <a:srgbClr val="000000"/>
                </a:solidFill>
                <a:latin typeface="Courier New"/>
                <a:cs typeface="Courier New"/>
              </a:rPr>
              <a:t>[2] = {3, 4};</a:t>
            </a:r>
          </a:p>
          <a:p>
            <a:r>
              <a:rPr lang="nl-NL" sz="1600" dirty="0">
                <a:solidFill>
                  <a:srgbClr val="2D961E"/>
                </a:solidFill>
                <a:latin typeface="Courier New"/>
                <a:cs typeface="Courier New"/>
              </a:rPr>
              <a:t>int</a:t>
            </a:r>
            <a:r>
              <a:rPr lang="nl-NL" sz="1600" dirty="0">
                <a:solidFill>
                  <a:srgbClr val="000000"/>
                </a:solidFill>
                <a:latin typeface="Courier New"/>
                <a:cs typeface="Courier New"/>
              </a:rPr>
              <a:t> </a:t>
            </a:r>
            <a:r>
              <a:rPr lang="nl-NL" sz="1600" dirty="0">
                <a:solidFill>
                  <a:srgbClr val="C1651C"/>
                </a:solidFill>
                <a:latin typeface="Courier New"/>
                <a:cs typeface="Courier New"/>
              </a:rPr>
              <a:t>z</a:t>
            </a:r>
            <a:r>
              <a:rPr lang="nl-NL" sz="1600" dirty="0">
                <a:solidFill>
                  <a:srgbClr val="000000"/>
                </a:solidFill>
                <a:latin typeface="Courier New"/>
                <a:cs typeface="Courier New"/>
              </a:rPr>
              <a:t>[2];</a:t>
            </a:r>
          </a:p>
          <a:p>
            <a:endParaRPr lang="nl-NL" sz="1600" dirty="0">
              <a:solidFill>
                <a:srgbClr val="000000"/>
              </a:solidFill>
              <a:latin typeface="Courier New"/>
              <a:cs typeface="Courier New"/>
            </a:endParaRPr>
          </a:p>
          <a:p>
            <a:r>
              <a:rPr lang="nl-NL" sz="1600" dirty="0">
                <a:solidFill>
                  <a:srgbClr val="2D961E"/>
                </a:solidFill>
                <a:latin typeface="Courier New"/>
                <a:cs typeface="Courier New"/>
              </a:rPr>
              <a:t>int</a:t>
            </a:r>
            <a:r>
              <a:rPr lang="nl-NL" sz="1600" dirty="0">
                <a:solidFill>
                  <a:srgbClr val="000000"/>
                </a:solidFill>
                <a:latin typeface="Courier New"/>
                <a:cs typeface="Courier New"/>
              </a:rPr>
              <a:t> </a:t>
            </a:r>
            <a:r>
              <a:rPr lang="nl-NL" sz="1600" dirty="0">
                <a:solidFill>
                  <a:srgbClr val="4A00FF"/>
                </a:solidFill>
                <a:latin typeface="Courier New"/>
                <a:cs typeface="Courier New"/>
              </a:rPr>
              <a:t>main</a:t>
            </a:r>
            <a:r>
              <a:rPr lang="nl-NL" sz="1600" dirty="0">
                <a:solidFill>
                  <a:srgbClr val="000000"/>
                </a:solidFill>
                <a:latin typeface="Courier New"/>
                <a:cs typeface="Courier New"/>
              </a:rPr>
              <a:t>(int argc, char** argv)</a:t>
            </a:r>
          </a:p>
          <a:p>
            <a:r>
              <a:rPr lang="nl-NL" sz="1600" dirty="0">
                <a:solidFill>
                  <a:srgbClr val="000000"/>
                </a:solidFill>
                <a:latin typeface="Courier New"/>
                <a:cs typeface="Courier New"/>
              </a:rPr>
              <a:t>{</a:t>
            </a:r>
          </a:p>
          <a:p>
            <a:r>
              <a:rPr lang="nl-NL" sz="1600" dirty="0">
                <a:solidFill>
                  <a:srgbClr val="000000"/>
                </a:solidFill>
                <a:latin typeface="Courier New"/>
                <a:cs typeface="Courier New"/>
              </a:rPr>
              <a:t>    </a:t>
            </a:r>
            <a:r>
              <a:rPr lang="nl-NL" sz="1600" dirty="0">
                <a:solidFill>
                  <a:srgbClr val="2D961E"/>
                </a:solidFill>
                <a:latin typeface="Courier New"/>
                <a:cs typeface="Courier New"/>
              </a:rPr>
              <a:t>void</a:t>
            </a:r>
            <a:r>
              <a:rPr lang="nl-NL" sz="1600" dirty="0">
                <a:solidFill>
                  <a:srgbClr val="000000"/>
                </a:solidFill>
                <a:latin typeface="Courier New"/>
                <a:cs typeface="Courier New"/>
              </a:rPr>
              <a:t> *</a:t>
            </a:r>
            <a:r>
              <a:rPr lang="nl-NL" sz="1600" dirty="0">
                <a:solidFill>
                  <a:srgbClr val="C1651C"/>
                </a:solidFill>
                <a:latin typeface="Courier New"/>
                <a:cs typeface="Courier New"/>
              </a:rPr>
              <a:t>handle</a:t>
            </a:r>
            <a:r>
              <a:rPr lang="nl-NL"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a:solidFill>
                  <a:srgbClr val="2D961E"/>
                </a:solidFill>
                <a:latin typeface="Courier New"/>
                <a:cs typeface="Courier New"/>
              </a:rPr>
              <a:t>void</a:t>
            </a:r>
            <a:r>
              <a:rPr lang="fi-FI" sz="1600" dirty="0">
                <a:solidFill>
                  <a:srgbClr val="000000"/>
                </a:solidFill>
                <a:latin typeface="Courier New"/>
                <a:cs typeface="Courier New"/>
              </a:rPr>
              <a:t> (*</a:t>
            </a:r>
            <a:r>
              <a:rPr lang="fi-FI" sz="1600" dirty="0">
                <a:solidFill>
                  <a:srgbClr val="C1651C"/>
                </a:solidFill>
                <a:latin typeface="Courier New"/>
                <a:cs typeface="Courier New"/>
              </a:rPr>
              <a:t>addvec</a:t>
            </a:r>
            <a:r>
              <a:rPr lang="fi-FI" sz="1600" dirty="0">
                <a:solidFill>
                  <a:srgbClr val="000000"/>
                </a:solidFill>
                <a:latin typeface="Courier New"/>
                <a:cs typeface="Courier New"/>
              </a:rPr>
              <a:t>)(</a:t>
            </a:r>
            <a:r>
              <a:rPr lang="fi-FI" sz="1600" dirty="0">
                <a:solidFill>
                  <a:srgbClr val="2D961E"/>
                </a:solidFill>
                <a:latin typeface="Courier New"/>
                <a:cs typeface="Courier New"/>
              </a:rPr>
              <a:t>int</a:t>
            </a:r>
            <a:r>
              <a:rPr lang="fi-FI" sz="1600" dirty="0">
                <a:solidFill>
                  <a:srgbClr val="000000"/>
                </a:solidFill>
                <a:latin typeface="Courier New"/>
                <a:cs typeface="Courier New"/>
              </a:rPr>
              <a:t> *, </a:t>
            </a:r>
            <a:r>
              <a:rPr lang="fi-FI" sz="1600" dirty="0">
                <a:solidFill>
                  <a:srgbClr val="2D961E"/>
                </a:solidFill>
                <a:latin typeface="Courier New"/>
                <a:cs typeface="Courier New"/>
              </a:rPr>
              <a:t>int</a:t>
            </a:r>
            <a:r>
              <a:rPr lang="fi-FI" sz="1600" dirty="0">
                <a:solidFill>
                  <a:srgbClr val="000000"/>
                </a:solidFill>
                <a:latin typeface="Courier New"/>
                <a:cs typeface="Courier New"/>
              </a:rPr>
              <a:t> *, </a:t>
            </a:r>
            <a:r>
              <a:rPr lang="fi-FI" sz="1600" dirty="0">
                <a:solidFill>
                  <a:srgbClr val="2D961E"/>
                </a:solidFill>
                <a:latin typeface="Courier New"/>
                <a:cs typeface="Courier New"/>
              </a:rPr>
              <a:t>int</a:t>
            </a:r>
            <a:r>
              <a:rPr lang="fi-FI" sz="1600" dirty="0">
                <a:solidFill>
                  <a:srgbClr val="000000"/>
                </a:solidFill>
                <a:latin typeface="Courier New"/>
                <a:cs typeface="Courier New"/>
              </a:rPr>
              <a:t> *, </a:t>
            </a:r>
            <a:r>
              <a:rPr lang="fi-FI" sz="1600" dirty="0">
                <a:solidFill>
                  <a:srgbClr val="2D961E"/>
                </a:solidFill>
                <a:latin typeface="Courier New"/>
                <a:cs typeface="Courier New"/>
              </a:rPr>
              <a:t>int</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a:solidFill>
                  <a:srgbClr val="2D961E"/>
                </a:solidFill>
                <a:latin typeface="Courier New"/>
                <a:cs typeface="Courier New"/>
              </a:rPr>
              <a:t>char</a:t>
            </a:r>
            <a:r>
              <a:rPr lang="fi-FI" sz="1600" dirty="0">
                <a:solidFill>
                  <a:srgbClr val="000000"/>
                </a:solidFill>
                <a:latin typeface="Courier New"/>
                <a:cs typeface="Courier New"/>
              </a:rPr>
              <a:t> *</a:t>
            </a:r>
            <a:r>
              <a:rPr lang="fi-FI" sz="1600" dirty="0">
                <a:solidFill>
                  <a:srgbClr val="C1651C"/>
                </a:solidFill>
                <a:latin typeface="Courier New"/>
                <a:cs typeface="Courier New"/>
              </a:rPr>
              <a:t>error</a:t>
            </a:r>
            <a:r>
              <a:rPr lang="fi-FI" sz="1600" dirty="0">
                <a:solidFill>
                  <a:srgbClr val="000000"/>
                </a:solidFill>
                <a:latin typeface="Courier New"/>
                <a:cs typeface="Courier New"/>
              </a:rPr>
              <a:t>;</a:t>
            </a:r>
          </a:p>
          <a:p>
            <a:endParaRPr lang="fi-FI"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a:solidFill>
                  <a:srgbClr val="CB2418"/>
                </a:solidFill>
                <a:latin typeface="Courier New"/>
                <a:cs typeface="Courier New"/>
              </a:rPr>
              <a:t>/* Dynamically load the shared library that contains addvec() */</a:t>
            </a:r>
            <a:endParaRPr lang="fi-FI" sz="1600" dirty="0">
              <a:solidFill>
                <a:srgbClr val="000000"/>
              </a:solidFill>
              <a:latin typeface="Courier New"/>
              <a:cs typeface="Courier New"/>
            </a:endParaRPr>
          </a:p>
          <a:p>
            <a:r>
              <a:rPr lang="fi-FI" sz="1600" dirty="0">
                <a:solidFill>
                  <a:srgbClr val="000000"/>
                </a:solidFill>
                <a:latin typeface="Courier New"/>
                <a:cs typeface="Courier New"/>
              </a:rPr>
              <a:t>    handle = dlopen(</a:t>
            </a:r>
            <a:r>
              <a:rPr lang="fi-FI" sz="1600" dirty="0">
                <a:solidFill>
                  <a:srgbClr val="9D206F"/>
                </a:solidFill>
                <a:latin typeface="Courier New"/>
                <a:cs typeface="Courier New"/>
              </a:rPr>
              <a:t>"./libvector.so"</a:t>
            </a:r>
            <a:r>
              <a:rPr lang="fi-FI" sz="1600" dirty="0">
                <a:solidFill>
                  <a:srgbClr val="000000"/>
                </a:solidFill>
                <a:latin typeface="Courier New"/>
                <a:cs typeface="Courier New"/>
              </a:rPr>
              <a:t>, RTLD_LAZY);</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(!handle) {</a:t>
            </a:r>
          </a:p>
          <a:p>
            <a:r>
              <a:rPr lang="pl-PL" sz="1600">
                <a:solidFill>
                  <a:srgbClr val="000000"/>
                </a:solidFill>
                <a:latin typeface="Courier New"/>
                <a:cs typeface="Courier New"/>
              </a:rPr>
              <a:t>        </a:t>
            </a:r>
            <a:r>
              <a:rPr lang="pl-PL" sz="1600" dirty="0">
                <a:solidFill>
                  <a:srgbClr val="000000"/>
                </a:solidFill>
                <a:latin typeface="Courier New"/>
                <a:cs typeface="Courier New"/>
              </a:rPr>
              <a:t>fprintf(stderr, </a:t>
            </a:r>
            <a:r>
              <a:rPr lang="pl-PL" sz="1600" dirty="0">
                <a:solidFill>
                  <a:srgbClr val="9D206F"/>
                </a:solidFill>
                <a:latin typeface="Courier New"/>
                <a:cs typeface="Courier New"/>
              </a:rPr>
              <a:t>"%s\n"</a:t>
            </a:r>
            <a:r>
              <a:rPr lang="pl-PL" sz="1600" dirty="0">
                <a:solidFill>
                  <a:srgbClr val="000000"/>
                </a:solidFill>
                <a:latin typeface="Courier New"/>
                <a:cs typeface="Courier New"/>
              </a:rPr>
              <a:t>, dlerror());</a:t>
            </a:r>
          </a:p>
          <a:p>
            <a:r>
              <a:rPr lang="pl-PL" sz="1600">
                <a:solidFill>
                  <a:srgbClr val="000000"/>
                </a:solidFill>
                <a:latin typeface="Courier New"/>
                <a:cs typeface="Courier New"/>
              </a:rPr>
              <a:t>        </a:t>
            </a:r>
            <a:r>
              <a:rPr lang="pl-PL" sz="1600" dirty="0">
                <a:solidFill>
                  <a:srgbClr val="000000"/>
                </a:solidFill>
                <a:latin typeface="Courier New"/>
                <a:cs typeface="Courier New"/>
              </a:rPr>
              <a:t>exit(1);</a:t>
            </a:r>
          </a:p>
          <a:p>
            <a:r>
              <a:rPr lang="pl-PL" sz="1600" dirty="0">
                <a:solidFill>
                  <a:srgbClr val="000000"/>
                </a:solidFill>
                <a:latin typeface="Courier New"/>
                <a:cs typeface="Courier New"/>
              </a:rPr>
              <a:t>    }</a:t>
            </a:r>
          </a:p>
          <a:p>
            <a:r>
              <a:rPr lang="pl-PL" sz="1600" dirty="0">
                <a:solidFill>
                  <a:srgbClr val="000000"/>
                </a:solidFill>
                <a:latin typeface="Courier New"/>
                <a:cs typeface="Courier New"/>
              </a:rPr>
              <a:t>  . . .</a:t>
            </a:r>
          </a:p>
        </p:txBody>
      </p:sp>
      <p:sp>
        <p:nvSpPr>
          <p:cNvPr id="4" name="Rectangle 3"/>
          <p:cNvSpPr>
            <a:spLocks noChangeArrowheads="1"/>
          </p:cNvSpPr>
          <p:nvPr/>
        </p:nvSpPr>
        <p:spPr bwMode="auto">
          <a:xfrm>
            <a:off x="7910428" y="6198631"/>
            <a:ext cx="928772"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itchFamily="49" charset="0"/>
                <a:ea typeface="msgothic" charset="0"/>
                <a:cs typeface="msgothic" charset="0"/>
              </a:rPr>
              <a:t>dll.c</a:t>
            </a:r>
            <a:endParaRPr lang="en-GB" sz="1800" b="1" i="1">
              <a:solidFill>
                <a:schemeClr val="tx1">
                  <a:lumMod val="50000"/>
                  <a:lumOff val="50000"/>
                </a:schemeClr>
              </a:solidFill>
              <a:latin typeface="Courier New" pitchFamily="49" charset="0"/>
              <a:ea typeface="msgothic" charset="0"/>
              <a:cs typeface="msgothic"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idx="4294967295"/>
          </p:nvPr>
        </p:nvSpPr>
        <p:spPr>
          <a:xfrm>
            <a:off x="404813" y="381000"/>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Dynamic Linking at Run-time (</a:t>
            </a:r>
            <a:r>
              <a:rPr lang="en-GB" err="1"/>
              <a:t>cont</a:t>
            </a:r>
            <a:r>
              <a:rPr lang="en-GB"/>
              <a:t>)</a:t>
            </a:r>
          </a:p>
        </p:txBody>
      </p:sp>
      <p:sp>
        <p:nvSpPr>
          <p:cNvPr id="38914" name="Text Box 2"/>
          <p:cNvSpPr txBox="1">
            <a:spLocks noChangeArrowheads="1"/>
          </p:cNvSpPr>
          <p:nvPr/>
        </p:nvSpPr>
        <p:spPr bwMode="auto">
          <a:xfrm>
            <a:off x="510981" y="1371600"/>
            <a:ext cx="7964237" cy="5004167"/>
          </a:xfrm>
          <a:prstGeom prst="rect">
            <a:avLst/>
          </a:prstGeom>
          <a:solidFill>
            <a:srgbClr val="F6F5BD"/>
          </a:solidFill>
          <a:ln w="1260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a:ea typeface="msgothic" charset="0"/>
                <a:cs typeface="Courier New"/>
              </a:rPr>
              <a:t>    ...</a:t>
            </a: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B2418"/>
                </a:solidFill>
                <a:latin typeface="Courier New"/>
                <a:cs typeface="Courier New"/>
              </a:rPr>
              <a:t>/* Get a pointer to the </a:t>
            </a:r>
            <a:r>
              <a:rPr lang="en-US" sz="1600" dirty="0" err="1">
                <a:solidFill>
                  <a:srgbClr val="CB2418"/>
                </a:solidFill>
                <a:latin typeface="Courier New"/>
                <a:cs typeface="Courier New"/>
              </a:rPr>
              <a:t>addvec</a:t>
            </a:r>
            <a:r>
              <a:rPr lang="en-US" sz="1600" dirty="0">
                <a:solidFill>
                  <a:srgbClr val="CB2418"/>
                </a:solidFill>
                <a:latin typeface="Courier New"/>
                <a:cs typeface="Courier New"/>
              </a:rPr>
              <a:t>() function we just loaded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addvec</a:t>
            </a:r>
            <a:r>
              <a:rPr lang="en-US" sz="1600" dirty="0">
                <a:solidFill>
                  <a:srgbClr val="000000"/>
                </a:solidFill>
                <a:latin typeface="Courier New"/>
                <a:cs typeface="Courier New"/>
              </a:rPr>
              <a:t> = </a:t>
            </a:r>
            <a:r>
              <a:rPr lang="en-US" sz="1600" dirty="0" err="1">
                <a:solidFill>
                  <a:srgbClr val="000000"/>
                </a:solidFill>
                <a:latin typeface="Courier New"/>
                <a:cs typeface="Courier New"/>
              </a:rPr>
              <a:t>dlsym</a:t>
            </a:r>
            <a:r>
              <a:rPr lang="en-US" sz="1600" dirty="0">
                <a:solidFill>
                  <a:srgbClr val="000000"/>
                </a:solidFill>
                <a:latin typeface="Courier New"/>
                <a:cs typeface="Courier New"/>
              </a:rPr>
              <a:t>(handle, </a:t>
            </a:r>
            <a:r>
              <a:rPr lang="en-US" sz="1600" dirty="0">
                <a:solidFill>
                  <a:srgbClr val="9D206F"/>
                </a:solidFill>
                <a:latin typeface="Courier New"/>
                <a:cs typeface="Courier New"/>
              </a:rPr>
              <a:t>"</a:t>
            </a:r>
            <a:r>
              <a:rPr lang="en-US" sz="1600" dirty="0" err="1">
                <a:solidFill>
                  <a:srgbClr val="9D206F"/>
                </a:solidFill>
                <a:latin typeface="Courier New"/>
                <a:cs typeface="Courier New"/>
              </a:rPr>
              <a:t>addvec</a:t>
            </a:r>
            <a:r>
              <a:rPr lang="en-US" sz="1600" dirty="0">
                <a:solidFill>
                  <a:srgbClr val="9D206F"/>
                </a:solidFill>
                <a:latin typeface="Courier New"/>
                <a:cs typeface="Courier New"/>
              </a:rPr>
              <a:t>"</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((error = </a:t>
            </a:r>
            <a:r>
              <a:rPr lang="en-US" sz="1600" dirty="0" err="1">
                <a:solidFill>
                  <a:srgbClr val="000000"/>
                </a:solidFill>
                <a:latin typeface="Courier New"/>
                <a:cs typeface="Courier New"/>
              </a:rPr>
              <a:t>dlerror</a:t>
            </a:r>
            <a:r>
              <a:rPr lang="en-US" sz="1600" dirty="0">
                <a:solidFill>
                  <a:srgbClr val="000000"/>
                </a:solidFill>
                <a:latin typeface="Courier New"/>
                <a:cs typeface="Courier New"/>
              </a:rPr>
              <a:t>()) != </a:t>
            </a:r>
            <a:r>
              <a:rPr lang="en-US" sz="1600" dirty="0">
                <a:solidFill>
                  <a:srgbClr val="2C9290"/>
                </a:solidFill>
                <a:latin typeface="Courier New"/>
                <a:cs typeface="Courier New"/>
              </a:rPr>
              <a:t>NULL</a:t>
            </a:r>
            <a:r>
              <a:rPr lang="en-US" sz="1600" dirty="0">
                <a:solidFill>
                  <a:srgbClr val="000000"/>
                </a:solidFill>
                <a:latin typeface="Courier New"/>
                <a:cs typeface="Courier New"/>
              </a:rPr>
              <a:t>) {</a:t>
            </a:r>
          </a:p>
          <a:p>
            <a:r>
              <a:rPr lang="en-US" sz="1600">
                <a:solidFill>
                  <a:srgbClr val="000000"/>
                </a:solidFill>
                <a:latin typeface="Courier New"/>
                <a:cs typeface="Courier New"/>
              </a:rPr>
              <a:t>        </a:t>
            </a:r>
            <a:r>
              <a:rPr lang="en-US" sz="1600" dirty="0" err="1">
                <a:solidFill>
                  <a:srgbClr val="000000"/>
                </a:solidFill>
                <a:latin typeface="Courier New"/>
                <a:cs typeface="Courier New"/>
              </a:rPr>
              <a:t>fprintf</a:t>
            </a:r>
            <a:r>
              <a:rPr lang="en-US" sz="1600" dirty="0">
                <a:solidFill>
                  <a:srgbClr val="000000"/>
                </a:solidFill>
                <a:latin typeface="Courier New"/>
                <a:cs typeface="Courier New"/>
              </a:rPr>
              <a:t>(stderr, </a:t>
            </a:r>
            <a:r>
              <a:rPr lang="en-US" sz="1600" dirty="0">
                <a:solidFill>
                  <a:srgbClr val="9D206F"/>
                </a:solidFill>
                <a:latin typeface="Courier New"/>
                <a:cs typeface="Courier New"/>
              </a:rPr>
              <a:t>"%s\n"</a:t>
            </a:r>
            <a:r>
              <a:rPr lang="en-US" sz="1600" dirty="0">
                <a:solidFill>
                  <a:srgbClr val="000000"/>
                </a:solidFill>
                <a:latin typeface="Courier New"/>
                <a:cs typeface="Courier New"/>
              </a:rPr>
              <a:t>, error);</a:t>
            </a:r>
          </a:p>
          <a:p>
            <a:r>
              <a:rPr lang="en-US" sz="1600">
                <a:solidFill>
                  <a:srgbClr val="000000"/>
                </a:solidFill>
                <a:latin typeface="Courier New"/>
                <a:cs typeface="Courier New"/>
              </a:rPr>
              <a:t>        </a:t>
            </a:r>
            <a:r>
              <a:rPr lang="en-US" sz="1600" dirty="0">
                <a:solidFill>
                  <a:srgbClr val="000000"/>
                </a:solidFill>
                <a:latin typeface="Courier New"/>
                <a:cs typeface="Courier New"/>
              </a:rPr>
              <a:t>exit(1);</a:t>
            </a:r>
          </a:p>
          <a:p>
            <a:r>
              <a:rPr lang="en-US" sz="1600" dirty="0">
                <a:solidFill>
                  <a:srgbClr val="000000"/>
                </a:solidFill>
                <a:latin typeface="Courier New"/>
                <a:cs typeface="Courier New"/>
              </a:rPr>
              <a:t>    }</a:t>
            </a: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B2418"/>
                </a:solidFill>
                <a:latin typeface="Courier New"/>
                <a:cs typeface="Courier New"/>
              </a:rPr>
              <a:t>/* Now we can call </a:t>
            </a:r>
            <a:r>
              <a:rPr lang="en-US" sz="1600" dirty="0" err="1">
                <a:solidFill>
                  <a:srgbClr val="CB2418"/>
                </a:solidFill>
                <a:latin typeface="Courier New"/>
                <a:cs typeface="Courier New"/>
              </a:rPr>
              <a:t>addvec</a:t>
            </a:r>
            <a:r>
              <a:rPr lang="en-US" sz="1600" dirty="0">
                <a:solidFill>
                  <a:srgbClr val="CB2418"/>
                </a:solidFill>
                <a:latin typeface="Courier New"/>
                <a:cs typeface="Courier New"/>
              </a:rPr>
              <a:t>() just like any other function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addvec</a:t>
            </a:r>
            <a:r>
              <a:rPr lang="en-US" sz="1600" dirty="0">
                <a:solidFill>
                  <a:srgbClr val="000000"/>
                </a:solidFill>
                <a:latin typeface="Courier New"/>
                <a:cs typeface="Courier New"/>
              </a:rPr>
              <a:t>(x, y, z, 2);</a:t>
            </a:r>
          </a:p>
          <a:p>
            <a:r>
              <a:rPr lang="ro-RO" sz="1600" dirty="0">
                <a:solidFill>
                  <a:srgbClr val="000000"/>
                </a:solidFill>
                <a:latin typeface="Courier New"/>
                <a:cs typeface="Courier New"/>
              </a:rPr>
              <a:t>    printf(</a:t>
            </a:r>
            <a:r>
              <a:rPr lang="ro-RO" sz="1600" dirty="0">
                <a:solidFill>
                  <a:srgbClr val="9D206F"/>
                </a:solidFill>
                <a:latin typeface="Courier New"/>
                <a:cs typeface="Courier New"/>
              </a:rPr>
              <a:t>"z = [%d %d]\n"</a:t>
            </a:r>
            <a:r>
              <a:rPr lang="ro-RO" sz="1600" dirty="0">
                <a:solidFill>
                  <a:srgbClr val="000000"/>
                </a:solidFill>
                <a:latin typeface="Courier New"/>
                <a:cs typeface="Courier New"/>
              </a:rPr>
              <a:t>, z[0], z[1]);</a:t>
            </a:r>
          </a:p>
          <a:p>
            <a:endParaRPr lang="ro-RO" sz="1600" dirty="0">
              <a:solidFill>
                <a:srgbClr val="000000"/>
              </a:solidFill>
              <a:latin typeface="Courier New"/>
              <a:cs typeface="Courier New"/>
            </a:endParaRPr>
          </a:p>
          <a:p>
            <a:r>
              <a:rPr lang="ro-RO" sz="1600" dirty="0">
                <a:solidFill>
                  <a:srgbClr val="000000"/>
                </a:solidFill>
                <a:latin typeface="Courier New"/>
                <a:cs typeface="Courier New"/>
              </a:rPr>
              <a:t>    </a:t>
            </a:r>
            <a:r>
              <a:rPr lang="ro-RO" sz="1600" dirty="0">
                <a:solidFill>
                  <a:srgbClr val="CB2418"/>
                </a:solidFill>
                <a:latin typeface="Courier New"/>
                <a:cs typeface="Courier New"/>
              </a:rPr>
              <a:t>/* Unload the shared library */</a:t>
            </a:r>
            <a:endParaRPr lang="ro-RO"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dlclose</a:t>
            </a:r>
            <a:r>
              <a:rPr lang="en-US" sz="1600" dirty="0">
                <a:solidFill>
                  <a:srgbClr val="000000"/>
                </a:solidFill>
                <a:latin typeface="Courier New"/>
                <a:cs typeface="Courier New"/>
              </a:rPr>
              <a:t>(handle) &lt; 0) {</a:t>
            </a:r>
          </a:p>
          <a:p>
            <a:r>
              <a:rPr lang="pl-PL" sz="1600">
                <a:solidFill>
                  <a:srgbClr val="000000"/>
                </a:solidFill>
                <a:latin typeface="Courier New"/>
                <a:cs typeface="Courier New"/>
              </a:rPr>
              <a:t>        </a:t>
            </a:r>
            <a:r>
              <a:rPr lang="pl-PL" sz="1600" dirty="0">
                <a:solidFill>
                  <a:srgbClr val="000000"/>
                </a:solidFill>
                <a:latin typeface="Courier New"/>
                <a:cs typeface="Courier New"/>
              </a:rPr>
              <a:t>fprintf(stderr, </a:t>
            </a:r>
            <a:r>
              <a:rPr lang="pl-PL" sz="1600" dirty="0">
                <a:solidFill>
                  <a:srgbClr val="9D206F"/>
                </a:solidFill>
                <a:latin typeface="Courier New"/>
                <a:cs typeface="Courier New"/>
              </a:rPr>
              <a:t>"%s\n"</a:t>
            </a:r>
            <a:r>
              <a:rPr lang="pl-PL" sz="1600" dirty="0">
                <a:solidFill>
                  <a:srgbClr val="000000"/>
                </a:solidFill>
                <a:latin typeface="Courier New"/>
                <a:cs typeface="Courier New"/>
              </a:rPr>
              <a:t>, dlerror());</a:t>
            </a:r>
          </a:p>
          <a:p>
            <a:r>
              <a:rPr lang="pl-PL" sz="1600">
                <a:solidFill>
                  <a:srgbClr val="000000"/>
                </a:solidFill>
                <a:latin typeface="Courier New"/>
                <a:cs typeface="Courier New"/>
              </a:rPr>
              <a:t>        </a:t>
            </a:r>
            <a:r>
              <a:rPr lang="pl-PL" sz="1600" dirty="0">
                <a:solidFill>
                  <a:srgbClr val="000000"/>
                </a:solidFill>
                <a:latin typeface="Courier New"/>
                <a:cs typeface="Courier New"/>
              </a:rPr>
              <a:t>exit(1);</a:t>
            </a:r>
          </a:p>
          <a:p>
            <a:r>
              <a:rPr lang="pl-PL" sz="1600" dirty="0">
                <a:solidFill>
                  <a:srgbClr val="000000"/>
                </a:solidFill>
                <a:latin typeface="Courier New"/>
                <a:cs typeface="Courier New"/>
              </a:rPr>
              <a:t>    }</a:t>
            </a:r>
          </a:p>
          <a:p>
            <a:r>
              <a:rPr lang="is-IS" sz="1600" dirty="0">
                <a:solidFill>
                  <a:srgbClr val="000000"/>
                </a:solidFill>
                <a:latin typeface="Courier New"/>
                <a:cs typeface="Courier New"/>
              </a:rPr>
              <a:t>    </a:t>
            </a:r>
            <a:r>
              <a:rPr lang="is-IS" sz="1600" dirty="0">
                <a:solidFill>
                  <a:srgbClr val="C200FF"/>
                </a:solidFill>
                <a:latin typeface="Courier New"/>
                <a:cs typeface="Courier New"/>
              </a:rPr>
              <a:t>return</a:t>
            </a:r>
            <a:r>
              <a:rPr lang="is-IS" sz="1600" dirty="0">
                <a:solidFill>
                  <a:srgbClr val="000000"/>
                </a:solidFill>
                <a:latin typeface="Courier New"/>
                <a:cs typeface="Courier New"/>
              </a:rPr>
              <a:t> 0;</a:t>
            </a:r>
          </a:p>
          <a:p>
            <a:r>
              <a:rPr lang="is-IS" sz="1600" dirty="0">
                <a:solidFill>
                  <a:srgbClr val="000000"/>
                </a:solidFill>
                <a:latin typeface="Courier New"/>
                <a:cs typeface="Courier New"/>
              </a:rPr>
              <a:t>}</a:t>
            </a:r>
            <a:endParaRPr lang="en-GB" sz="1600" dirty="0">
              <a:latin typeface="Courier New"/>
              <a:ea typeface="msgothic" charset="0"/>
              <a:cs typeface="Courier New"/>
            </a:endParaRPr>
          </a:p>
        </p:txBody>
      </p:sp>
      <p:sp>
        <p:nvSpPr>
          <p:cNvPr id="4" name="Rectangle 3"/>
          <p:cNvSpPr>
            <a:spLocks noChangeArrowheads="1"/>
          </p:cNvSpPr>
          <p:nvPr/>
        </p:nvSpPr>
        <p:spPr bwMode="auto">
          <a:xfrm>
            <a:off x="7605628" y="6019800"/>
            <a:ext cx="928772"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itchFamily="49" charset="0"/>
                <a:ea typeface="msgothic" charset="0"/>
                <a:cs typeface="msgothic" charset="0"/>
              </a:rPr>
              <a:t>dll.c</a:t>
            </a:r>
            <a:endParaRPr lang="en-GB" sz="1800" b="1" i="1">
              <a:solidFill>
                <a:schemeClr val="tx1">
                  <a:lumMod val="50000"/>
                  <a:lumOff val="50000"/>
                </a:schemeClr>
              </a:solidFill>
              <a:latin typeface="Courier New" pitchFamily="49" charset="0"/>
              <a:ea typeface="msgothic" charset="0"/>
              <a:cs typeface="msgothic"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350838" y="285750"/>
            <a:ext cx="8716962" cy="78105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Dynamic Linking at Run-time</a:t>
            </a:r>
          </a:p>
        </p:txBody>
      </p:sp>
      <p:sp>
        <p:nvSpPr>
          <p:cNvPr id="36866" name="Line 2"/>
          <p:cNvSpPr>
            <a:spLocks noChangeShapeType="1"/>
          </p:cNvSpPr>
          <p:nvPr/>
        </p:nvSpPr>
        <p:spPr bwMode="auto">
          <a:xfrm>
            <a:off x="2620963" y="1247500"/>
            <a:ext cx="1587" cy="381000"/>
          </a:xfrm>
          <a:prstGeom prst="line">
            <a:avLst/>
          </a:prstGeom>
          <a:noFill/>
          <a:ln w="3240">
            <a:solidFill>
              <a:srgbClr val="000066"/>
            </a:solidFill>
            <a:miter lim="800000"/>
            <a:headEnd/>
            <a:tailEnd type="triangle" w="med" len="med"/>
          </a:ln>
          <a:effectLst/>
        </p:spPr>
        <p:txBody>
          <a:bodyPr/>
          <a:lstStyle/>
          <a:p>
            <a:endParaRPr lang="en-US"/>
          </a:p>
        </p:txBody>
      </p:sp>
      <p:sp>
        <p:nvSpPr>
          <p:cNvPr id="36867" name="Rectangle 3"/>
          <p:cNvSpPr>
            <a:spLocks noChangeArrowheads="1"/>
          </p:cNvSpPr>
          <p:nvPr/>
        </p:nvSpPr>
        <p:spPr bwMode="auto">
          <a:xfrm>
            <a:off x="2454275" y="1657075"/>
            <a:ext cx="1676400" cy="574675"/>
          </a:xfrm>
          <a:prstGeom prst="rect">
            <a:avLst/>
          </a:prstGeom>
          <a:solidFill>
            <a:schemeClr val="accent2">
              <a:lumMod val="20000"/>
              <a:lumOff val="80000"/>
            </a:schemeClr>
          </a:solidFill>
          <a:ln w="32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Translators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a:t>
            </a:r>
            <a:r>
              <a:rPr lang="en-GB" sz="1600" b="1" err="1">
                <a:latin typeface="Courier New" pitchFamily="49" charset="0"/>
                <a:ea typeface="msgothic" charset="0"/>
                <a:cs typeface="msgothic" charset="0"/>
              </a:rPr>
              <a:t>cpp</a:t>
            </a:r>
            <a:r>
              <a:rPr lang="en-GB" sz="1600" b="1">
                <a:latin typeface="Calibri" pitchFamily="34" charset="0"/>
                <a:ea typeface="msgothic" charset="0"/>
                <a:cs typeface="msgothic" charset="0"/>
              </a:rPr>
              <a:t>, </a:t>
            </a:r>
            <a:r>
              <a:rPr lang="en-GB" sz="1600" b="1">
                <a:latin typeface="Courier New" pitchFamily="49" charset="0"/>
                <a:ea typeface="msgothic" charset="0"/>
                <a:cs typeface="msgothic" charset="0"/>
              </a:rPr>
              <a:t>cc1</a:t>
            </a:r>
            <a:r>
              <a:rPr lang="en-GB" sz="1600" b="1">
                <a:latin typeface="Calibri" pitchFamily="34" charset="0"/>
                <a:ea typeface="msgothic" charset="0"/>
                <a:cs typeface="msgothic" charset="0"/>
              </a:rPr>
              <a:t>, </a:t>
            </a:r>
            <a:r>
              <a:rPr lang="en-GB" sz="1600" b="1">
                <a:latin typeface="Courier New" pitchFamily="49" charset="0"/>
                <a:ea typeface="msgothic" charset="0"/>
                <a:cs typeface="msgothic" charset="0"/>
              </a:rPr>
              <a:t>as</a:t>
            </a:r>
            <a:r>
              <a:rPr lang="en-GB" sz="1600" b="1">
                <a:latin typeface="Calibri" pitchFamily="34" charset="0"/>
                <a:ea typeface="msgothic" charset="0"/>
                <a:cs typeface="msgothic" charset="0"/>
              </a:rPr>
              <a:t>)</a:t>
            </a:r>
          </a:p>
        </p:txBody>
      </p:sp>
      <p:sp>
        <p:nvSpPr>
          <p:cNvPr id="36868" name="Text Box 4"/>
          <p:cNvSpPr txBox="1">
            <a:spLocks noChangeArrowheads="1"/>
          </p:cNvSpPr>
          <p:nvPr/>
        </p:nvSpPr>
        <p:spPr bwMode="auto">
          <a:xfrm>
            <a:off x="2205396" y="1010963"/>
            <a:ext cx="797411" cy="328424"/>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a:latin typeface="Courier New" pitchFamily="49" charset="0"/>
                <a:ea typeface="msgothic" charset="0"/>
                <a:cs typeface="msgothic" charset="0"/>
              </a:rPr>
              <a:t>dll.c</a:t>
            </a:r>
            <a:endParaRPr lang="en-GB" sz="1600" b="1">
              <a:latin typeface="Courier New" pitchFamily="49" charset="0"/>
              <a:ea typeface="msgothic" charset="0"/>
              <a:cs typeface="msgothic" charset="0"/>
            </a:endParaRPr>
          </a:p>
        </p:txBody>
      </p:sp>
      <p:sp>
        <p:nvSpPr>
          <p:cNvPr id="36869" name="Text Box 5"/>
          <p:cNvSpPr txBox="1">
            <a:spLocks noChangeArrowheads="1"/>
          </p:cNvSpPr>
          <p:nvPr/>
        </p:nvSpPr>
        <p:spPr bwMode="auto">
          <a:xfrm>
            <a:off x="2881671" y="2568300"/>
            <a:ext cx="797411" cy="328424"/>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a:latin typeface="Courier New" pitchFamily="49" charset="0"/>
                <a:ea typeface="msgothic" charset="0"/>
                <a:cs typeface="msgothic" charset="0"/>
              </a:rPr>
              <a:t>dll.o</a:t>
            </a:r>
            <a:endParaRPr lang="en-GB" sz="1600" b="1">
              <a:latin typeface="Courier New" pitchFamily="49" charset="0"/>
              <a:ea typeface="msgothic" charset="0"/>
              <a:cs typeface="msgothic" charset="0"/>
            </a:endParaRPr>
          </a:p>
        </p:txBody>
      </p:sp>
      <p:sp>
        <p:nvSpPr>
          <p:cNvPr id="36870" name="Line 6"/>
          <p:cNvSpPr>
            <a:spLocks noChangeShapeType="1"/>
          </p:cNvSpPr>
          <p:nvPr/>
        </p:nvSpPr>
        <p:spPr bwMode="auto">
          <a:xfrm>
            <a:off x="3292475" y="2238100"/>
            <a:ext cx="1588" cy="381000"/>
          </a:xfrm>
          <a:prstGeom prst="line">
            <a:avLst/>
          </a:prstGeom>
          <a:noFill/>
          <a:ln w="3240">
            <a:solidFill>
              <a:srgbClr val="000066"/>
            </a:solidFill>
            <a:miter lim="800000"/>
            <a:headEnd/>
            <a:tailEnd type="triangle" w="med" len="med"/>
          </a:ln>
          <a:effectLst/>
        </p:spPr>
        <p:txBody>
          <a:bodyPr/>
          <a:lstStyle/>
          <a:p>
            <a:endParaRPr lang="en-US"/>
          </a:p>
        </p:txBody>
      </p:sp>
      <p:sp>
        <p:nvSpPr>
          <p:cNvPr id="36871" name="Text Box 7"/>
          <p:cNvSpPr txBox="1">
            <a:spLocks noChangeArrowheads="1"/>
          </p:cNvSpPr>
          <p:nvPr/>
        </p:nvSpPr>
        <p:spPr bwMode="auto">
          <a:xfrm>
            <a:off x="4668906" y="2132047"/>
            <a:ext cx="1043672" cy="328424"/>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a:latin typeface="Courier New" pitchFamily="49" charset="0"/>
                <a:ea typeface="msgothic" charset="0"/>
                <a:cs typeface="msgothic" charset="0"/>
              </a:rPr>
              <a:t>libc.so</a:t>
            </a:r>
            <a:endParaRPr lang="en-GB" sz="1600" b="1">
              <a:latin typeface="Courier New" pitchFamily="49" charset="0"/>
              <a:ea typeface="msgothic" charset="0"/>
              <a:cs typeface="msgothic" charset="0"/>
            </a:endParaRPr>
          </a:p>
        </p:txBody>
      </p:sp>
      <p:sp>
        <p:nvSpPr>
          <p:cNvPr id="36872" name="Rectangle 8"/>
          <p:cNvSpPr>
            <a:spLocks noChangeArrowheads="1"/>
          </p:cNvSpPr>
          <p:nvPr/>
        </p:nvSpPr>
        <p:spPr bwMode="auto">
          <a:xfrm>
            <a:off x="2454275" y="3225525"/>
            <a:ext cx="3028950" cy="341313"/>
          </a:xfrm>
          <a:prstGeom prst="rect">
            <a:avLst/>
          </a:prstGeom>
          <a:solidFill>
            <a:schemeClr val="accent2">
              <a:lumMod val="20000"/>
              <a:lumOff val="80000"/>
            </a:schemeClr>
          </a:solidFill>
          <a:ln w="32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Linker (</a:t>
            </a:r>
            <a:r>
              <a:rPr lang="en-GB" sz="1600" b="1">
                <a:latin typeface="Courier New" pitchFamily="49" charset="0"/>
                <a:ea typeface="msgothic" charset="0"/>
                <a:cs typeface="msgothic" charset="0"/>
              </a:rPr>
              <a:t>ld</a:t>
            </a:r>
            <a:r>
              <a:rPr lang="en-GB" sz="1600" b="1">
                <a:latin typeface="Calibri" pitchFamily="34" charset="0"/>
                <a:ea typeface="msgothic" charset="0"/>
                <a:cs typeface="msgothic" charset="0"/>
              </a:rPr>
              <a:t>)</a:t>
            </a:r>
          </a:p>
        </p:txBody>
      </p:sp>
      <p:sp>
        <p:nvSpPr>
          <p:cNvPr id="36873" name="Text Box 9"/>
          <p:cNvSpPr txBox="1">
            <a:spLocks noChangeArrowheads="1"/>
          </p:cNvSpPr>
          <p:nvPr/>
        </p:nvSpPr>
        <p:spPr bwMode="auto">
          <a:xfrm>
            <a:off x="2795691" y="3822586"/>
            <a:ext cx="920542" cy="328424"/>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prog2r</a:t>
            </a:r>
          </a:p>
        </p:txBody>
      </p:sp>
      <p:sp>
        <p:nvSpPr>
          <p:cNvPr id="36874" name="Line 10"/>
          <p:cNvSpPr>
            <a:spLocks noChangeShapeType="1"/>
          </p:cNvSpPr>
          <p:nvPr/>
        </p:nvSpPr>
        <p:spPr bwMode="auto">
          <a:xfrm>
            <a:off x="3292475" y="3609700"/>
            <a:ext cx="0" cy="200300"/>
          </a:xfrm>
          <a:prstGeom prst="line">
            <a:avLst/>
          </a:prstGeom>
          <a:noFill/>
          <a:ln w="3240">
            <a:solidFill>
              <a:srgbClr val="000066"/>
            </a:solidFill>
            <a:miter lim="800000"/>
            <a:headEnd/>
            <a:tailEnd type="triangle" w="med" len="med"/>
          </a:ln>
          <a:effectLst/>
        </p:spPr>
        <p:txBody>
          <a:bodyPr/>
          <a:lstStyle/>
          <a:p>
            <a:endParaRPr lang="en-US"/>
          </a:p>
        </p:txBody>
      </p:sp>
      <p:sp>
        <p:nvSpPr>
          <p:cNvPr id="36875" name="Line 11"/>
          <p:cNvSpPr>
            <a:spLocks noChangeShapeType="1"/>
          </p:cNvSpPr>
          <p:nvPr/>
        </p:nvSpPr>
        <p:spPr bwMode="auto">
          <a:xfrm>
            <a:off x="3292475" y="4151010"/>
            <a:ext cx="0" cy="192390"/>
          </a:xfrm>
          <a:prstGeom prst="line">
            <a:avLst/>
          </a:prstGeom>
          <a:noFill/>
          <a:ln w="3240">
            <a:solidFill>
              <a:srgbClr val="000066"/>
            </a:solidFill>
            <a:miter lim="800000"/>
            <a:headEnd/>
            <a:tailEnd type="triangle" w="med" len="med"/>
          </a:ln>
          <a:effectLst/>
        </p:spPr>
        <p:txBody>
          <a:bodyPr/>
          <a:lstStyle/>
          <a:p>
            <a:endParaRPr lang="en-US"/>
          </a:p>
        </p:txBody>
      </p:sp>
      <p:sp>
        <p:nvSpPr>
          <p:cNvPr id="36876" name="Rectangle 12"/>
          <p:cNvSpPr>
            <a:spLocks noChangeArrowheads="1"/>
          </p:cNvSpPr>
          <p:nvPr/>
        </p:nvSpPr>
        <p:spPr bwMode="auto">
          <a:xfrm>
            <a:off x="2454275" y="5112485"/>
            <a:ext cx="3200400" cy="341313"/>
          </a:xfrm>
          <a:prstGeom prst="rect">
            <a:avLst/>
          </a:prstGeom>
          <a:solidFill>
            <a:schemeClr val="accent2">
              <a:lumMod val="20000"/>
              <a:lumOff val="80000"/>
            </a:schemeClr>
          </a:solidFill>
          <a:ln w="32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Dynamic linker (</a:t>
            </a:r>
            <a:r>
              <a:rPr lang="en-GB" sz="1600" b="1">
                <a:latin typeface="Courier New" pitchFamily="49" charset="0"/>
                <a:ea typeface="msgothic" charset="0"/>
                <a:cs typeface="msgothic" charset="0"/>
              </a:rPr>
              <a:t>ld-linux.so</a:t>
            </a:r>
            <a:r>
              <a:rPr lang="en-GB" sz="1600" b="1">
                <a:latin typeface="Calibri" pitchFamily="34" charset="0"/>
                <a:ea typeface="msgothic" charset="0"/>
                <a:cs typeface="msgothic" charset="0"/>
              </a:rPr>
              <a:t>)</a:t>
            </a:r>
          </a:p>
        </p:txBody>
      </p:sp>
      <p:sp>
        <p:nvSpPr>
          <p:cNvPr id="36877" name="Line 13"/>
          <p:cNvSpPr>
            <a:spLocks noChangeShapeType="1"/>
          </p:cNvSpPr>
          <p:nvPr/>
        </p:nvSpPr>
        <p:spPr bwMode="auto">
          <a:xfrm flipH="1">
            <a:off x="3292475" y="4941777"/>
            <a:ext cx="1588" cy="168299"/>
          </a:xfrm>
          <a:prstGeom prst="line">
            <a:avLst/>
          </a:prstGeom>
          <a:noFill/>
          <a:ln w="3240">
            <a:solidFill>
              <a:srgbClr val="000066"/>
            </a:solidFill>
            <a:miter lim="800000"/>
            <a:headEnd/>
            <a:tailEnd type="triangle" w="med" len="med"/>
          </a:ln>
          <a:effectLst/>
        </p:spPr>
        <p:txBody>
          <a:bodyPr/>
          <a:lstStyle/>
          <a:p>
            <a:endParaRPr lang="en-US"/>
          </a:p>
        </p:txBody>
      </p:sp>
      <p:sp>
        <p:nvSpPr>
          <p:cNvPr id="36878" name="Line 14"/>
          <p:cNvSpPr>
            <a:spLocks noChangeShapeType="1"/>
          </p:cNvSpPr>
          <p:nvPr/>
        </p:nvSpPr>
        <p:spPr bwMode="auto">
          <a:xfrm>
            <a:off x="3292475" y="2847700"/>
            <a:ext cx="1588" cy="381000"/>
          </a:xfrm>
          <a:prstGeom prst="line">
            <a:avLst/>
          </a:prstGeom>
          <a:noFill/>
          <a:ln w="3240">
            <a:solidFill>
              <a:srgbClr val="000066"/>
            </a:solidFill>
            <a:miter lim="800000"/>
            <a:headEnd/>
            <a:tailEnd type="triangle" w="med" len="med"/>
          </a:ln>
          <a:effectLst/>
        </p:spPr>
        <p:txBody>
          <a:bodyPr/>
          <a:lstStyle/>
          <a:p>
            <a:endParaRPr lang="en-US"/>
          </a:p>
        </p:txBody>
      </p:sp>
      <p:sp>
        <p:nvSpPr>
          <p:cNvPr id="36879" name="Text Box 15"/>
          <p:cNvSpPr txBox="1">
            <a:spLocks noChangeArrowheads="1"/>
          </p:cNvSpPr>
          <p:nvPr/>
        </p:nvSpPr>
        <p:spPr bwMode="auto">
          <a:xfrm>
            <a:off x="5254625" y="2542900"/>
            <a:ext cx="2609850" cy="577082"/>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chemeClr val="tx1">
                    <a:lumMod val="50000"/>
                    <a:lumOff val="50000"/>
                  </a:schemeClr>
                </a:solidFill>
                <a:latin typeface="Calibri" pitchFamily="34" charset="0"/>
                <a:ea typeface="msgothic" charset="0"/>
                <a:cs typeface="msgothic" charset="0"/>
              </a:rPr>
              <a:t>Relocation and symbol  table info</a:t>
            </a:r>
          </a:p>
        </p:txBody>
      </p:sp>
      <p:sp>
        <p:nvSpPr>
          <p:cNvPr id="36880" name="Line 16"/>
          <p:cNvSpPr>
            <a:spLocks noChangeShapeType="1"/>
          </p:cNvSpPr>
          <p:nvPr/>
        </p:nvSpPr>
        <p:spPr bwMode="auto">
          <a:xfrm>
            <a:off x="5180013" y="2542900"/>
            <a:ext cx="1587" cy="685800"/>
          </a:xfrm>
          <a:prstGeom prst="line">
            <a:avLst/>
          </a:prstGeom>
          <a:noFill/>
          <a:ln w="3240">
            <a:solidFill>
              <a:srgbClr val="000066"/>
            </a:solidFill>
            <a:miter lim="800000"/>
            <a:headEnd/>
            <a:tailEnd type="triangle" w="med" len="med"/>
          </a:ln>
          <a:effectLst/>
        </p:spPr>
        <p:txBody>
          <a:bodyPr/>
          <a:lstStyle/>
          <a:p>
            <a:endParaRPr lang="en-US"/>
          </a:p>
        </p:txBody>
      </p:sp>
      <p:sp>
        <p:nvSpPr>
          <p:cNvPr id="36881" name="Text Box 17"/>
          <p:cNvSpPr txBox="1">
            <a:spLocks noChangeArrowheads="1"/>
          </p:cNvSpPr>
          <p:nvPr/>
        </p:nvSpPr>
        <p:spPr bwMode="auto">
          <a:xfrm>
            <a:off x="4645052" y="4114800"/>
            <a:ext cx="1043672" cy="328424"/>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a:latin typeface="Courier New" pitchFamily="49" charset="0"/>
                <a:ea typeface="msgothic" charset="0"/>
                <a:cs typeface="msgothic" charset="0"/>
              </a:rPr>
              <a:t>libc.so</a:t>
            </a:r>
            <a:endParaRPr lang="en-GB" sz="1600" b="1">
              <a:latin typeface="Courier New" pitchFamily="49" charset="0"/>
              <a:ea typeface="msgothic" charset="0"/>
              <a:cs typeface="msgothic" charset="0"/>
            </a:endParaRPr>
          </a:p>
        </p:txBody>
      </p:sp>
      <p:sp>
        <p:nvSpPr>
          <p:cNvPr id="36882" name="Text Box 18"/>
          <p:cNvSpPr txBox="1">
            <a:spLocks noChangeArrowheads="1"/>
          </p:cNvSpPr>
          <p:nvPr/>
        </p:nvSpPr>
        <p:spPr bwMode="auto">
          <a:xfrm>
            <a:off x="5254625" y="4551110"/>
            <a:ext cx="177165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chemeClr val="tx1">
                    <a:lumMod val="50000"/>
                    <a:lumOff val="50000"/>
                  </a:schemeClr>
                </a:solidFill>
                <a:latin typeface="Calibri" pitchFamily="34" charset="0"/>
                <a:ea typeface="msgothic" charset="0"/>
                <a:cs typeface="msgothic" charset="0"/>
              </a:rPr>
              <a:t>Code and data</a:t>
            </a:r>
          </a:p>
        </p:txBody>
      </p:sp>
      <p:sp>
        <p:nvSpPr>
          <p:cNvPr id="36883" name="Line 19"/>
          <p:cNvSpPr>
            <a:spLocks noChangeShapeType="1"/>
          </p:cNvSpPr>
          <p:nvPr/>
        </p:nvSpPr>
        <p:spPr bwMode="auto">
          <a:xfrm>
            <a:off x="5173663" y="4430460"/>
            <a:ext cx="1587" cy="685800"/>
          </a:xfrm>
          <a:prstGeom prst="line">
            <a:avLst/>
          </a:prstGeom>
          <a:noFill/>
          <a:ln w="3240">
            <a:solidFill>
              <a:srgbClr val="000066"/>
            </a:solidFill>
            <a:miter lim="800000"/>
            <a:headEnd/>
            <a:tailEnd type="triangle" w="med" len="med"/>
          </a:ln>
          <a:effectLst/>
        </p:spPr>
        <p:txBody>
          <a:bodyPr/>
          <a:lstStyle/>
          <a:p>
            <a:endParaRPr lang="en-US"/>
          </a:p>
        </p:txBody>
      </p:sp>
      <p:sp>
        <p:nvSpPr>
          <p:cNvPr id="36884" name="Text Box 20"/>
          <p:cNvSpPr txBox="1">
            <a:spLocks noChangeArrowheads="1"/>
          </p:cNvSpPr>
          <p:nvPr/>
        </p:nvSpPr>
        <p:spPr bwMode="auto">
          <a:xfrm>
            <a:off x="152400" y="4191000"/>
            <a:ext cx="2133600" cy="1059650"/>
          </a:xfrm>
          <a:prstGeom prst="rect">
            <a:avLst/>
          </a:prstGeom>
          <a:noFill/>
          <a:ln w="9525">
            <a:noFill/>
            <a:round/>
            <a:headEnd/>
            <a:tailEnd/>
          </a:ln>
          <a:effectLst/>
        </p:spPr>
        <p:txBody>
          <a:bodyPr wrap="square"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990000"/>
                </a:solidFill>
                <a:latin typeface="Calibri" pitchFamily="34" charset="0"/>
                <a:ea typeface="msgothic" charset="0"/>
                <a:cs typeface="msgothic" charset="0"/>
              </a:rPr>
              <a:t>Partially linked </a:t>
            </a: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990000"/>
                </a:solidFill>
                <a:latin typeface="Calibri" pitchFamily="34" charset="0"/>
                <a:ea typeface="msgothic" charset="0"/>
                <a:cs typeface="msgothic" charset="0"/>
              </a:rPr>
              <a:t>executable object file</a:t>
            </a: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ea typeface="msgothic" charset="0"/>
                <a:cs typeface="msgothic" charset="0"/>
              </a:rPr>
              <a:t>(8784 bytes)</a:t>
            </a: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b="1" i="1" dirty="0">
              <a:solidFill>
                <a:srgbClr val="990000"/>
              </a:solidFill>
              <a:latin typeface="Calibri" pitchFamily="34" charset="0"/>
              <a:ea typeface="msgothic" charset="0"/>
              <a:cs typeface="msgothic" charset="0"/>
            </a:endParaRPr>
          </a:p>
        </p:txBody>
      </p:sp>
      <p:sp>
        <p:nvSpPr>
          <p:cNvPr id="36885" name="Text Box 21"/>
          <p:cNvSpPr txBox="1">
            <a:spLocks noChangeArrowheads="1"/>
          </p:cNvSpPr>
          <p:nvPr/>
        </p:nvSpPr>
        <p:spPr bwMode="auto">
          <a:xfrm>
            <a:off x="914400" y="2451355"/>
            <a:ext cx="1371600" cy="577082"/>
          </a:xfrm>
          <a:prstGeom prst="rect">
            <a:avLst/>
          </a:prstGeom>
          <a:noFill/>
          <a:ln w="9525">
            <a:noFill/>
            <a:round/>
            <a:headEnd/>
            <a:tailE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err="1">
                <a:solidFill>
                  <a:srgbClr val="990000"/>
                </a:solidFill>
                <a:latin typeface="Calibri" pitchFamily="34" charset="0"/>
                <a:ea typeface="msgothic" charset="0"/>
                <a:cs typeface="msgothic" charset="0"/>
              </a:rPr>
              <a:t>Relocatable</a:t>
            </a:r>
            <a:endParaRPr lang="en-GB" sz="1600" b="1" i="1">
              <a:solidFill>
                <a:srgbClr val="990000"/>
              </a:solidFill>
              <a:latin typeface="Calibri" pitchFamily="34" charset="0"/>
              <a:ea typeface="msgothic" charset="0"/>
              <a:cs typeface="msgothic" charset="0"/>
            </a:endParaRP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rgbClr val="990000"/>
                </a:solidFill>
                <a:latin typeface="Calibri" pitchFamily="34" charset="0"/>
                <a:ea typeface="msgothic" charset="0"/>
                <a:cs typeface="msgothic" charset="0"/>
              </a:rPr>
              <a:t>object file</a:t>
            </a:r>
          </a:p>
        </p:txBody>
      </p:sp>
      <p:sp>
        <p:nvSpPr>
          <p:cNvPr id="36886" name="Text Box 22"/>
          <p:cNvSpPr txBox="1">
            <a:spLocks noChangeArrowheads="1"/>
          </p:cNvSpPr>
          <p:nvPr/>
        </p:nvSpPr>
        <p:spPr bwMode="auto">
          <a:xfrm>
            <a:off x="533400" y="5098830"/>
            <a:ext cx="1752600" cy="818367"/>
          </a:xfrm>
          <a:prstGeom prst="rect">
            <a:avLst/>
          </a:prstGeom>
          <a:noFill/>
          <a:ln w="9525">
            <a:noFill/>
            <a:round/>
            <a:headEnd/>
            <a:tailE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rgbClr val="990000"/>
                </a:solidFill>
                <a:latin typeface="Calibri" pitchFamily="34" charset="0"/>
                <a:ea typeface="msgothic" charset="0"/>
                <a:cs typeface="msgothic" charset="0"/>
              </a:rPr>
              <a:t>Fully linked </a:t>
            </a: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rgbClr val="990000"/>
                </a:solidFill>
                <a:latin typeface="Calibri" pitchFamily="34" charset="0"/>
                <a:ea typeface="msgothic" charset="0"/>
                <a:cs typeface="msgothic" charset="0"/>
              </a:rPr>
              <a:t>executable</a:t>
            </a: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rgbClr val="990000"/>
                </a:solidFill>
                <a:latin typeface="Calibri" pitchFamily="34" charset="0"/>
                <a:ea typeface="msgothic" charset="0"/>
                <a:cs typeface="msgothic" charset="0"/>
              </a:rPr>
              <a:t>in memory</a:t>
            </a:r>
          </a:p>
        </p:txBody>
      </p:sp>
      <p:sp>
        <p:nvSpPr>
          <p:cNvPr id="36887" name="Line 23"/>
          <p:cNvSpPr>
            <a:spLocks noChangeShapeType="1"/>
          </p:cNvSpPr>
          <p:nvPr/>
        </p:nvSpPr>
        <p:spPr bwMode="auto">
          <a:xfrm>
            <a:off x="3783013" y="1247500"/>
            <a:ext cx="1587" cy="381000"/>
          </a:xfrm>
          <a:prstGeom prst="line">
            <a:avLst/>
          </a:prstGeom>
          <a:noFill/>
          <a:ln w="3240">
            <a:solidFill>
              <a:srgbClr val="000066"/>
            </a:solidFill>
            <a:miter lim="800000"/>
            <a:headEnd/>
            <a:tailEnd type="triangle" w="med" len="med"/>
          </a:ln>
          <a:effectLst/>
        </p:spPr>
        <p:txBody>
          <a:bodyPr/>
          <a:lstStyle/>
          <a:p>
            <a:endParaRPr lang="en-US"/>
          </a:p>
        </p:txBody>
      </p:sp>
      <p:sp>
        <p:nvSpPr>
          <p:cNvPr id="36888" name="Text Box 24"/>
          <p:cNvSpPr txBox="1">
            <a:spLocks noChangeArrowheads="1"/>
          </p:cNvSpPr>
          <p:nvPr/>
        </p:nvSpPr>
        <p:spPr bwMode="auto">
          <a:xfrm>
            <a:off x="3184525" y="1010963"/>
            <a:ext cx="1169209" cy="329643"/>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vector.h</a:t>
            </a:r>
          </a:p>
        </p:txBody>
      </p:sp>
      <p:sp>
        <p:nvSpPr>
          <p:cNvPr id="36889" name="Rectangle 25"/>
          <p:cNvSpPr>
            <a:spLocks noChangeArrowheads="1"/>
          </p:cNvSpPr>
          <p:nvPr/>
        </p:nvSpPr>
        <p:spPr bwMode="auto">
          <a:xfrm>
            <a:off x="2454275" y="4343400"/>
            <a:ext cx="1657350" cy="574675"/>
          </a:xfrm>
          <a:prstGeom prst="rect">
            <a:avLst/>
          </a:prstGeom>
          <a:solidFill>
            <a:schemeClr val="accent2">
              <a:lumMod val="20000"/>
              <a:lumOff val="80000"/>
            </a:schemeClr>
          </a:solidFill>
          <a:ln w="32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Loader (</a:t>
            </a:r>
            <a:r>
              <a:rPr lang="en-GB" sz="1600" b="1" err="1">
                <a:latin typeface="Courier New" pitchFamily="49" charset="0"/>
                <a:ea typeface="msgothic" charset="0"/>
                <a:cs typeface="msgothic" charset="0"/>
              </a:rPr>
              <a:t>execve</a:t>
            </a:r>
            <a:r>
              <a:rPr lang="en-GB" sz="1600" b="1">
                <a:latin typeface="Calibri" pitchFamily="34" charset="0"/>
                <a:ea typeface="msgothic" charset="0"/>
                <a:cs typeface="msgothic" charset="0"/>
              </a:rPr>
              <a:t>)</a:t>
            </a:r>
          </a:p>
        </p:txBody>
      </p:sp>
      <p:sp>
        <p:nvSpPr>
          <p:cNvPr id="36890" name="Text Box 26"/>
          <p:cNvSpPr txBox="1">
            <a:spLocks noChangeArrowheads="1"/>
          </p:cNvSpPr>
          <p:nvPr/>
        </p:nvSpPr>
        <p:spPr bwMode="auto">
          <a:xfrm>
            <a:off x="4689475" y="1047475"/>
            <a:ext cx="4501851" cy="561117"/>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rgbClr val="990000"/>
                </a:solidFill>
                <a:latin typeface="Courier New" pitchFamily="49" charset="0"/>
                <a:ea typeface="msgothic" charset="0"/>
                <a:cs typeface="msgothic" charset="0"/>
              </a:rPr>
              <a:t>unix</a:t>
            </a:r>
            <a:r>
              <a:rPr lang="en-GB" sz="1600" b="1" dirty="0">
                <a:solidFill>
                  <a:srgbClr val="990000"/>
                </a:solidFill>
                <a:latin typeface="Courier New" pitchFamily="49" charset="0"/>
                <a:ea typeface="msgothic" charset="0"/>
                <a:cs typeface="msgothic" charset="0"/>
              </a:rPr>
              <a:t>&gt; </a:t>
            </a:r>
            <a:r>
              <a:rPr lang="en-GB" sz="1600" b="1" dirty="0" err="1">
                <a:solidFill>
                  <a:srgbClr val="990000"/>
                </a:solidFill>
                <a:latin typeface="Courier New" pitchFamily="49" charset="0"/>
                <a:ea typeface="msgothic" charset="0"/>
                <a:cs typeface="msgothic" charset="0"/>
              </a:rPr>
              <a:t>gcc</a:t>
            </a:r>
            <a:r>
              <a:rPr lang="en-GB" sz="1600" b="1" dirty="0">
                <a:solidFill>
                  <a:srgbClr val="990000"/>
                </a:solidFill>
                <a:latin typeface="Courier New" pitchFamily="49" charset="0"/>
                <a:ea typeface="msgothic" charset="0"/>
                <a:cs typeface="msgothic" charset="0"/>
              </a:rPr>
              <a:t> -shared -o libvector.so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990000"/>
                </a:solidFill>
                <a:latin typeface="Courier New" pitchFamily="49" charset="0"/>
                <a:ea typeface="msgothic" charset="0"/>
                <a:cs typeface="msgothic" charset="0"/>
              </a:rPr>
              <a:t>     </a:t>
            </a:r>
            <a:r>
              <a:rPr lang="en-GB" sz="1600" b="1" dirty="0" err="1">
                <a:solidFill>
                  <a:srgbClr val="990000"/>
                </a:solidFill>
                <a:latin typeface="Courier New" pitchFamily="49" charset="0"/>
                <a:ea typeface="msgothic" charset="0"/>
                <a:cs typeface="msgothic" charset="0"/>
              </a:rPr>
              <a:t>addvec.c</a:t>
            </a:r>
            <a:r>
              <a:rPr lang="en-GB" sz="1600" b="1" dirty="0">
                <a:solidFill>
                  <a:srgbClr val="990000"/>
                </a:solidFill>
                <a:latin typeface="Courier New" pitchFamily="49" charset="0"/>
                <a:ea typeface="msgothic" charset="0"/>
                <a:cs typeface="msgothic" charset="0"/>
              </a:rPr>
              <a:t> </a:t>
            </a:r>
            <a:r>
              <a:rPr lang="en-GB" sz="1600" b="1" dirty="0" err="1">
                <a:solidFill>
                  <a:srgbClr val="990000"/>
                </a:solidFill>
                <a:latin typeface="Courier New" pitchFamily="49" charset="0"/>
                <a:ea typeface="msgothic" charset="0"/>
                <a:cs typeface="msgothic" charset="0"/>
              </a:rPr>
              <a:t>multvec.c</a:t>
            </a:r>
            <a:r>
              <a:rPr lang="en-GB" sz="1600" b="1" dirty="0">
                <a:solidFill>
                  <a:srgbClr val="990000"/>
                </a:solidFill>
                <a:latin typeface="Courier New" pitchFamily="49" charset="0"/>
                <a:ea typeface="msgothic" charset="0"/>
                <a:cs typeface="msgothic" charset="0"/>
              </a:rPr>
              <a:t> -</a:t>
            </a:r>
            <a:r>
              <a:rPr lang="en-GB" sz="1600" b="1" dirty="0" err="1">
                <a:solidFill>
                  <a:srgbClr val="990000"/>
                </a:solidFill>
                <a:latin typeface="Courier New" pitchFamily="49" charset="0"/>
                <a:ea typeface="msgothic" charset="0"/>
                <a:cs typeface="msgothic" charset="0"/>
              </a:rPr>
              <a:t>fpic</a:t>
            </a:r>
            <a:endParaRPr lang="en-GB" sz="1600" b="1" dirty="0">
              <a:solidFill>
                <a:srgbClr val="990000"/>
              </a:solidFill>
              <a:latin typeface="Courier New" pitchFamily="49" charset="0"/>
              <a:ea typeface="msgothic" charset="0"/>
              <a:cs typeface="msgothic" charset="0"/>
            </a:endParaRPr>
          </a:p>
        </p:txBody>
      </p:sp>
      <p:sp>
        <p:nvSpPr>
          <p:cNvPr id="36891" name="Line 27"/>
          <p:cNvSpPr>
            <a:spLocks noChangeShapeType="1"/>
          </p:cNvSpPr>
          <p:nvPr/>
        </p:nvSpPr>
        <p:spPr bwMode="auto">
          <a:xfrm>
            <a:off x="7543799" y="2362200"/>
            <a:ext cx="0" cy="3276600"/>
          </a:xfrm>
          <a:prstGeom prst="line">
            <a:avLst/>
          </a:prstGeom>
          <a:noFill/>
          <a:ln w="25560">
            <a:solidFill>
              <a:schemeClr val="tx1"/>
            </a:solidFill>
            <a:miter lim="800000"/>
            <a:headEnd type="none"/>
            <a:tailEnd type="none" w="med" len="med"/>
          </a:ln>
          <a:effectLst/>
        </p:spPr>
        <p:txBody>
          <a:bodyPr/>
          <a:lstStyle/>
          <a:p>
            <a:endParaRPr lang="en-US"/>
          </a:p>
        </p:txBody>
      </p:sp>
      <p:sp>
        <p:nvSpPr>
          <p:cNvPr id="29" name="Rectangle 12"/>
          <p:cNvSpPr>
            <a:spLocks noChangeArrowheads="1"/>
          </p:cNvSpPr>
          <p:nvPr/>
        </p:nvSpPr>
        <p:spPr bwMode="auto">
          <a:xfrm>
            <a:off x="2454274" y="5454479"/>
            <a:ext cx="3200401" cy="341313"/>
          </a:xfrm>
          <a:prstGeom prst="rect">
            <a:avLst/>
          </a:prstGeom>
          <a:solidFill>
            <a:schemeClr val="accent2">
              <a:lumMod val="20000"/>
              <a:lumOff val="80000"/>
            </a:schemeClr>
          </a:solidFill>
          <a:ln w="3240">
            <a:solidFill>
              <a:schemeClr val="tx1"/>
            </a:solidFill>
            <a:miter lim="800000"/>
            <a:headEnd/>
            <a:tailEnd/>
          </a:ln>
          <a:effectLst/>
        </p:spPr>
        <p:txBody>
          <a:bodyPr wrap="square"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Call to dynamic linker </a:t>
            </a:r>
            <a:r>
              <a:rPr lang="en-GB" sz="1600">
                <a:latin typeface="Calibri" pitchFamily="34" charset="0"/>
                <a:ea typeface="msgothic" charset="0"/>
                <a:cs typeface="msgothic" charset="0"/>
              </a:rPr>
              <a:t>via </a:t>
            </a:r>
            <a:r>
              <a:rPr lang="en-GB" sz="1600" b="1" err="1">
                <a:latin typeface="Courier New" pitchFamily="49" charset="0"/>
                <a:ea typeface="msgothic" charset="0"/>
                <a:cs typeface="msgothic" charset="0"/>
              </a:rPr>
              <a:t>dlopen</a:t>
            </a:r>
            <a:endParaRPr lang="en-GB" sz="1600" b="1">
              <a:latin typeface="Calibri" pitchFamily="34" charset="0"/>
              <a:ea typeface="msgothic" charset="0"/>
              <a:cs typeface="msgothic" charset="0"/>
            </a:endParaRPr>
          </a:p>
        </p:txBody>
      </p:sp>
      <p:sp>
        <p:nvSpPr>
          <p:cNvPr id="30" name="Line 27"/>
          <p:cNvSpPr>
            <a:spLocks noChangeShapeType="1"/>
          </p:cNvSpPr>
          <p:nvPr/>
        </p:nvSpPr>
        <p:spPr bwMode="auto">
          <a:xfrm flipH="1">
            <a:off x="5654675" y="5638800"/>
            <a:ext cx="1889124" cy="0"/>
          </a:xfrm>
          <a:prstGeom prst="line">
            <a:avLst/>
          </a:prstGeom>
          <a:noFill/>
          <a:ln w="25560">
            <a:solidFill>
              <a:schemeClr val="tx1"/>
            </a:solidFill>
            <a:miter lim="800000"/>
            <a:headEnd/>
            <a:tailEnd type="triangle" w="med" len="med"/>
          </a:ln>
          <a:effectLst/>
        </p:spPr>
        <p:txBody>
          <a:bodyPr/>
          <a:lstStyle/>
          <a:p>
            <a:endParaRPr lang="en-US"/>
          </a:p>
        </p:txBody>
      </p:sp>
      <p:sp>
        <p:nvSpPr>
          <p:cNvPr id="31" name="Text Box 7"/>
          <p:cNvSpPr txBox="1">
            <a:spLocks noChangeArrowheads="1"/>
          </p:cNvSpPr>
          <p:nvPr/>
        </p:nvSpPr>
        <p:spPr bwMode="auto">
          <a:xfrm>
            <a:off x="6693050" y="2033776"/>
            <a:ext cx="1659326" cy="328424"/>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a:latin typeface="Courier New" pitchFamily="49" charset="0"/>
                <a:ea typeface="msgothic" charset="0"/>
                <a:cs typeface="msgothic" charset="0"/>
              </a:rPr>
              <a:t>libvector.so</a:t>
            </a:r>
            <a:endParaRPr lang="en-GB" sz="1600" b="1">
              <a:latin typeface="Courier New" pitchFamily="49" charset="0"/>
              <a:ea typeface="msgothic" charset="0"/>
              <a:cs typeface="msgothic" charset="0"/>
            </a:endParaRPr>
          </a:p>
        </p:txBody>
      </p:sp>
      <p:sp>
        <p:nvSpPr>
          <p:cNvPr id="32" name="Text Box 26"/>
          <p:cNvSpPr txBox="1">
            <a:spLocks noChangeArrowheads="1"/>
          </p:cNvSpPr>
          <p:nvPr/>
        </p:nvSpPr>
        <p:spPr bwMode="auto">
          <a:xfrm>
            <a:off x="3581400" y="3581400"/>
            <a:ext cx="4008126" cy="557461"/>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rgbClr val="990000"/>
                </a:solidFill>
                <a:latin typeface="Courier New" pitchFamily="49" charset="0"/>
                <a:ea typeface="msgothic" charset="0"/>
                <a:cs typeface="msgothic" charset="0"/>
              </a:rPr>
              <a:t>unix</a:t>
            </a:r>
            <a:r>
              <a:rPr lang="en-GB" sz="1600" b="1" dirty="0">
                <a:solidFill>
                  <a:srgbClr val="990000"/>
                </a:solidFill>
                <a:latin typeface="Courier New" pitchFamily="49" charset="0"/>
                <a:ea typeface="msgothic" charset="0"/>
                <a:cs typeface="msgothic" charset="0"/>
              </a:rPr>
              <a:t>&gt; </a:t>
            </a:r>
            <a:r>
              <a:rPr lang="en-GB" sz="1600" b="1" dirty="0" err="1">
                <a:solidFill>
                  <a:srgbClr val="990000"/>
                </a:solidFill>
                <a:latin typeface="Courier New" pitchFamily="49" charset="0"/>
                <a:ea typeface="msgothic" charset="0"/>
                <a:cs typeface="msgothic" charset="0"/>
              </a:rPr>
              <a:t>gcc</a:t>
            </a:r>
            <a:r>
              <a:rPr lang="en-GB" sz="1600" b="1" dirty="0">
                <a:solidFill>
                  <a:srgbClr val="990000"/>
                </a:solidFill>
                <a:latin typeface="Courier New" pitchFamily="49" charset="0"/>
                <a:ea typeface="msgothic" charset="0"/>
                <a:cs typeface="msgothic" charset="0"/>
              </a:rPr>
              <a:t> </a:t>
            </a:r>
            <a:r>
              <a:rPr lang="en-US" sz="1600" dirty="0">
                <a:solidFill>
                  <a:srgbClr val="990000"/>
                </a:solidFill>
                <a:latin typeface="Courier New" pitchFamily="49" charset="0"/>
                <a:ea typeface="msgothic" charset="0"/>
                <a:cs typeface="msgothic" charset="0"/>
              </a:rPr>
              <a:t>-</a:t>
            </a:r>
            <a:r>
              <a:rPr lang="en-US" sz="1600" dirty="0" err="1">
                <a:solidFill>
                  <a:srgbClr val="990000"/>
                </a:solidFill>
                <a:latin typeface="Courier New" pitchFamily="49" charset="0"/>
                <a:ea typeface="msgothic" charset="0"/>
                <a:cs typeface="msgothic" charset="0"/>
              </a:rPr>
              <a:t>rdynamic</a:t>
            </a:r>
            <a:r>
              <a:rPr lang="en-GB" sz="1600" dirty="0">
                <a:solidFill>
                  <a:srgbClr val="990000"/>
                </a:solidFill>
                <a:latin typeface="Courier New" pitchFamily="49" charset="0"/>
                <a:ea typeface="msgothic" charset="0"/>
                <a:cs typeface="msgothic" charset="0"/>
              </a:rPr>
              <a:t> </a:t>
            </a:r>
            <a:r>
              <a:rPr lang="mr-IN" sz="1600" dirty="0">
                <a:solidFill>
                  <a:srgbClr val="990000"/>
                </a:solidFill>
                <a:latin typeface="Courier New" pitchFamily="49" charset="0"/>
                <a:ea typeface="msgothic" charset="0"/>
                <a:cs typeface="msgothic" charset="0"/>
              </a:rPr>
              <a:t>–</a:t>
            </a:r>
            <a:r>
              <a:rPr lang="en-GB" sz="1600" dirty="0">
                <a:solidFill>
                  <a:srgbClr val="990000"/>
                </a:solidFill>
                <a:latin typeface="Courier New" pitchFamily="49" charset="0"/>
                <a:ea typeface="msgothic" charset="0"/>
                <a:cs typeface="msgothic" charset="0"/>
              </a:rPr>
              <a:t>o prog2r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990000"/>
                </a:solidFill>
                <a:latin typeface="Courier New" pitchFamily="49" charset="0"/>
                <a:ea typeface="msgothic" charset="0"/>
                <a:cs typeface="msgothic" charset="0"/>
              </a:rPr>
              <a:t>	      </a:t>
            </a:r>
            <a:r>
              <a:rPr lang="en-GB" sz="1600" b="1" dirty="0" err="1">
                <a:solidFill>
                  <a:srgbClr val="990000"/>
                </a:solidFill>
                <a:latin typeface="Courier New" pitchFamily="49" charset="0"/>
                <a:ea typeface="msgothic" charset="0"/>
                <a:cs typeface="msgothic" charset="0"/>
              </a:rPr>
              <a:t>dll.o</a:t>
            </a:r>
            <a:r>
              <a:rPr lang="en-GB" sz="1600" b="1" dirty="0">
                <a:solidFill>
                  <a:srgbClr val="990000"/>
                </a:solidFill>
                <a:latin typeface="Courier New" pitchFamily="49" charset="0"/>
                <a:ea typeface="msgothic" charset="0"/>
                <a:cs typeface="msgothic" charset="0"/>
              </a:rPr>
              <a:t> -</a:t>
            </a:r>
            <a:r>
              <a:rPr lang="en-GB" sz="1600" b="1" dirty="0" err="1">
                <a:solidFill>
                  <a:srgbClr val="990000"/>
                </a:solidFill>
                <a:latin typeface="Courier New" pitchFamily="49" charset="0"/>
                <a:ea typeface="msgothic" charset="0"/>
                <a:cs typeface="msgothic" charset="0"/>
              </a:rPr>
              <a:t>ldl</a:t>
            </a:r>
            <a:endParaRPr lang="en-GB" sz="1600" b="1" dirty="0">
              <a:solidFill>
                <a:srgbClr val="990000"/>
              </a:solidFill>
              <a:latin typeface="Courier New" pitchFamily="49" charset="0"/>
              <a:ea typeface="msgothic" charset="0"/>
              <a:cs typeface="msgothic" charset="0"/>
            </a:endParaRPr>
          </a:p>
        </p:txBody>
      </p:sp>
    </p:spTree>
    <p:extLst>
      <p:ext uri="{BB962C8B-B14F-4D97-AF65-F5344CB8AC3E}">
        <p14:creationId xmlns:p14="http://schemas.microsoft.com/office/powerpoint/2010/main" val="4288754468"/>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9D231-A3A3-407E-B976-45697CBEF130}"/>
              </a:ext>
            </a:extLst>
          </p:cNvPr>
          <p:cNvSpPr>
            <a:spLocks noGrp="1"/>
          </p:cNvSpPr>
          <p:nvPr>
            <p:ph type="title"/>
          </p:nvPr>
        </p:nvSpPr>
        <p:spPr/>
        <p:txBody>
          <a:bodyPr/>
          <a:lstStyle/>
          <a:p>
            <a:r>
              <a:rPr lang="en-US" altLang="zh-CN" dirty="0"/>
              <a:t>Static Linking Relocation (GDB View)</a:t>
            </a:r>
            <a:endParaRPr lang="zh-CN" altLang="en-US" dirty="0"/>
          </a:p>
        </p:txBody>
      </p:sp>
      <p:sp>
        <p:nvSpPr>
          <p:cNvPr id="3" name="内容占位符 2">
            <a:extLst>
              <a:ext uri="{FF2B5EF4-FFF2-40B4-BE49-F238E27FC236}">
                <a16:creationId xmlns:a16="http://schemas.microsoft.com/office/drawing/2014/main" id="{AB5F6FE5-5DB4-44FC-89A0-701280CFE72D}"/>
              </a:ext>
            </a:extLst>
          </p:cNvPr>
          <p:cNvSpPr>
            <a:spLocks noGrp="1"/>
          </p:cNvSpPr>
          <p:nvPr>
            <p:ph idx="1"/>
          </p:nvPr>
        </p:nvSpPr>
        <p:spPr/>
        <p:txBody>
          <a:bodyPr/>
          <a:lstStyle/>
          <a:p>
            <a:r>
              <a:rPr lang="en-US" altLang="zh-CN" dirty="0" err="1"/>
              <a:t>gcc</a:t>
            </a:r>
            <a:r>
              <a:rPr lang="en-US" altLang="zh-CN" dirty="0"/>
              <a:t> -static -g -o prog2c main2.o -L. -</a:t>
            </a:r>
            <a:r>
              <a:rPr lang="en-US" altLang="zh-CN" dirty="0" err="1"/>
              <a:t>lvector</a:t>
            </a:r>
            <a:endParaRPr lang="zh-CN" altLang="en-US" dirty="0"/>
          </a:p>
        </p:txBody>
      </p:sp>
      <p:sp>
        <p:nvSpPr>
          <p:cNvPr id="4" name="Text Box 2">
            <a:extLst>
              <a:ext uri="{FF2B5EF4-FFF2-40B4-BE49-F238E27FC236}">
                <a16:creationId xmlns:a16="http://schemas.microsoft.com/office/drawing/2014/main" id="{57302218-A828-40F5-BCAD-A0CB014A1EFD}"/>
              </a:ext>
            </a:extLst>
          </p:cNvPr>
          <p:cNvSpPr txBox="1">
            <a:spLocks noChangeArrowheads="1"/>
          </p:cNvSpPr>
          <p:nvPr/>
        </p:nvSpPr>
        <p:spPr bwMode="auto">
          <a:xfrm>
            <a:off x="0" y="1905000"/>
            <a:ext cx="9144000" cy="2875853"/>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a:t>
            </a:r>
            <a:r>
              <a:rPr lang="ro-RO" sz="1600" dirty="0">
                <a:solidFill>
                  <a:srgbClr val="00B0F0"/>
                </a:solidFill>
                <a:latin typeface="Courier New"/>
                <a:ea typeface="msgothic" charset="0"/>
                <a:cs typeface="Courier New"/>
              </a:rPr>
              <a:t>gdb ./prog2c</a:t>
            </a:r>
            <a:br>
              <a:rPr lang="en-US" sz="1600" dirty="0">
                <a:latin typeface="Courier New"/>
                <a:ea typeface="msgothic" charset="0"/>
                <a:cs typeface="Courier New"/>
              </a:rPr>
            </a:br>
            <a:r>
              <a:rPr lang="en-US" sz="1600" dirty="0">
                <a:latin typeface="Courier New"/>
                <a:ea typeface="msgothic" charset="0"/>
                <a:cs typeface="Courier New"/>
              </a:rPr>
              <a:t>...</a:t>
            </a:r>
            <a:br>
              <a:rPr lang="en-US" sz="1600" dirty="0">
                <a:latin typeface="Courier New"/>
                <a:ea typeface="msgothic" charset="0"/>
                <a:cs typeface="Courier New"/>
              </a:rPr>
            </a:br>
            <a:r>
              <a:rPr lang="ro-RO" sz="1600" dirty="0">
                <a:latin typeface="Courier New"/>
                <a:ea typeface="msgothic" charset="0"/>
                <a:cs typeface="Courier New"/>
              </a:rPr>
              <a:t>This GDB was configured as "x86_64-linux-gnu".</a:t>
            </a:r>
            <a:br>
              <a:rPr lang="en-US" sz="1600" dirty="0">
                <a:latin typeface="Courier New"/>
                <a:ea typeface="msgothic" charset="0"/>
                <a:cs typeface="Courier New"/>
              </a:rPr>
            </a:br>
            <a:r>
              <a:rPr lang="ro-RO" sz="1600" dirty="0">
                <a:latin typeface="Courier New"/>
                <a:ea typeface="msgothic" charset="0"/>
                <a:cs typeface="Courier New"/>
              </a:rPr>
              <a:t>Reading symbols from /root/prog2c...done.</a:t>
            </a:r>
            <a:endParaRPr lang="en-US" sz="1600" dirty="0">
              <a:latin typeface="Courier New"/>
              <a:ea typeface="msgothic" charset="0"/>
              <a:cs typeface="Courier New"/>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(gdb) </a:t>
            </a:r>
            <a:r>
              <a:rPr lang="ro-RO" sz="1600" dirty="0">
                <a:solidFill>
                  <a:srgbClr val="00B0F0"/>
                </a:solidFill>
                <a:latin typeface="Courier New"/>
                <a:ea typeface="msgothic" charset="0"/>
                <a:cs typeface="Courier New"/>
              </a:rPr>
              <a:t>p addvec</a:t>
            </a:r>
            <a:r>
              <a:rPr lang="en-US" sz="1600" dirty="0">
                <a:solidFill>
                  <a:srgbClr val="00B0F0"/>
                </a:solidFill>
                <a:latin typeface="Courier New"/>
                <a:ea typeface="msgothic" charset="0"/>
                <a:cs typeface="Courier New"/>
              </a:rPr>
              <a:t>		#print the address of function </a:t>
            </a:r>
            <a:r>
              <a:rPr lang="en-US" sz="1600" dirty="0" err="1">
                <a:solidFill>
                  <a:srgbClr val="00B0F0"/>
                </a:solidFill>
                <a:latin typeface="Courier New"/>
                <a:ea typeface="msgothic" charset="0"/>
                <a:cs typeface="Courier New"/>
              </a:rPr>
              <a:t>addvec</a:t>
            </a:r>
            <a:br>
              <a:rPr lang="en-US" sz="1600" dirty="0">
                <a:latin typeface="Courier New"/>
                <a:ea typeface="msgothic" charset="0"/>
                <a:cs typeface="Courier New"/>
              </a:rPr>
            </a:br>
            <a:r>
              <a:rPr lang="ro-RO" sz="1600" dirty="0">
                <a:latin typeface="Courier New"/>
                <a:ea typeface="msgothic" charset="0"/>
                <a:cs typeface="Courier New"/>
              </a:rPr>
              <a:t>$1 = {&lt;text variable, no debug info&gt;} </a:t>
            </a:r>
            <a:r>
              <a:rPr lang="ro-RO" sz="1600" dirty="0">
                <a:solidFill>
                  <a:srgbClr val="C00000"/>
                </a:solidFill>
                <a:latin typeface="Courier New"/>
                <a:ea typeface="msgothic" charset="0"/>
                <a:cs typeface="Courier New"/>
              </a:rPr>
              <a:t>0x4011d4 &lt;addvec&gt;</a:t>
            </a:r>
            <a:endParaRPr lang="en-US" sz="1600" dirty="0">
              <a:solidFill>
                <a:srgbClr val="C00000"/>
              </a:solidFill>
              <a:latin typeface="Courier New"/>
              <a:ea typeface="msgothic" charset="0"/>
              <a:cs typeface="Courier New"/>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(gdb) </a:t>
            </a:r>
            <a:r>
              <a:rPr lang="ro-RO" sz="1600" dirty="0">
                <a:solidFill>
                  <a:srgbClr val="00B0F0"/>
                </a:solidFill>
                <a:latin typeface="Courier New"/>
                <a:ea typeface="msgothic" charset="0"/>
                <a:cs typeface="Courier New"/>
              </a:rPr>
              <a:t>r</a:t>
            </a:r>
            <a:r>
              <a:rPr lang="en-US" sz="1600" dirty="0">
                <a:solidFill>
                  <a:srgbClr val="00B0F0"/>
                </a:solidFill>
                <a:latin typeface="Courier New"/>
                <a:ea typeface="msgothic" charset="0"/>
                <a:cs typeface="Courier New"/>
              </a:rPr>
              <a:t>			</a:t>
            </a:r>
            <a:r>
              <a:rPr lang="en-US" altLang="zh-CN" sz="1600" dirty="0">
                <a:solidFill>
                  <a:srgbClr val="00B0F0"/>
                </a:solidFill>
                <a:latin typeface="Courier New"/>
                <a:ea typeface="msgothic" charset="0"/>
                <a:cs typeface="Courier New"/>
              </a:rPr>
              <a:t>#running the program</a:t>
            </a:r>
            <a:br>
              <a:rPr lang="en-US" sz="1600" dirty="0">
                <a:latin typeface="Courier New"/>
                <a:ea typeface="msgothic" charset="0"/>
                <a:cs typeface="Courier New"/>
              </a:rPr>
            </a:br>
            <a:r>
              <a:rPr lang="ro-RO" sz="1600" dirty="0">
                <a:latin typeface="Courier New"/>
                <a:ea typeface="msgothic" charset="0"/>
                <a:cs typeface="Courier New"/>
              </a:rPr>
              <a:t>Starting program: /root/prog2c</a:t>
            </a:r>
            <a:br>
              <a:rPr lang="en-US" sz="1600" dirty="0">
                <a:latin typeface="Courier New"/>
                <a:ea typeface="msgothic" charset="0"/>
                <a:cs typeface="Courier New"/>
              </a:rPr>
            </a:br>
            <a:r>
              <a:rPr lang="ro-RO" sz="1600" dirty="0">
                <a:latin typeface="Courier New"/>
                <a:ea typeface="msgothic" charset="0"/>
                <a:cs typeface="Courier New"/>
              </a:rPr>
              <a:t>z = [4 6]</a:t>
            </a:r>
            <a:br>
              <a:rPr lang="en-US" sz="1600" dirty="0">
                <a:latin typeface="Courier New"/>
                <a:ea typeface="msgothic" charset="0"/>
                <a:cs typeface="Courier New"/>
              </a:rPr>
            </a:br>
            <a:r>
              <a:rPr lang="ro-RO" sz="1600" dirty="0">
                <a:latin typeface="Courier New"/>
                <a:ea typeface="msgothic" charset="0"/>
                <a:cs typeface="Courier New"/>
              </a:rPr>
              <a:t>[Inferior 1 (process 19506) exited normally]</a:t>
            </a:r>
            <a:endParaRPr lang="en-US" sz="1600" dirty="0">
              <a:latin typeface="Courier New"/>
              <a:ea typeface="msgothic" charset="0"/>
              <a:cs typeface="Courier New"/>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(gdb) </a:t>
            </a:r>
            <a:r>
              <a:rPr lang="ro-RO" sz="1600" dirty="0">
                <a:solidFill>
                  <a:srgbClr val="00B0F0"/>
                </a:solidFill>
                <a:latin typeface="Courier New"/>
                <a:ea typeface="msgothic" charset="0"/>
                <a:cs typeface="Courier New"/>
              </a:rPr>
              <a:t>p addvec</a:t>
            </a:r>
            <a:br>
              <a:rPr lang="en-US" sz="1600" dirty="0">
                <a:latin typeface="Courier New"/>
                <a:ea typeface="msgothic" charset="0"/>
                <a:cs typeface="Courier New"/>
              </a:rPr>
            </a:br>
            <a:r>
              <a:rPr lang="ro-RO" sz="1600" dirty="0">
                <a:latin typeface="Courier New"/>
                <a:ea typeface="msgothic" charset="0"/>
                <a:cs typeface="Courier New"/>
              </a:rPr>
              <a:t>$2 = {&lt;text variable, no debug info&gt;} </a:t>
            </a:r>
            <a:r>
              <a:rPr lang="ro-RO" sz="1600" dirty="0">
                <a:solidFill>
                  <a:srgbClr val="C00000"/>
                </a:solidFill>
                <a:latin typeface="Courier New"/>
                <a:ea typeface="msgothic" charset="0"/>
                <a:cs typeface="Courier New"/>
              </a:rPr>
              <a:t>0x4011d4 &lt;addvec&gt;</a:t>
            </a:r>
          </a:p>
        </p:txBody>
      </p:sp>
      <p:sp>
        <p:nvSpPr>
          <p:cNvPr id="5" name="文本框 4">
            <a:extLst>
              <a:ext uri="{FF2B5EF4-FFF2-40B4-BE49-F238E27FC236}">
                <a16:creationId xmlns:a16="http://schemas.microsoft.com/office/drawing/2014/main" id="{279F5D69-3F01-4EC7-921E-CCD856F477C2}"/>
              </a:ext>
            </a:extLst>
          </p:cNvPr>
          <p:cNvSpPr txBox="1"/>
          <p:nvPr/>
        </p:nvSpPr>
        <p:spPr>
          <a:xfrm>
            <a:off x="5314949" y="5141990"/>
            <a:ext cx="3810001" cy="830997"/>
          </a:xfrm>
          <a:prstGeom prst="rect">
            <a:avLst/>
          </a:prstGeom>
          <a:noFill/>
        </p:spPr>
        <p:txBody>
          <a:bodyPr wrap="square" rtlCol="0">
            <a:spAutoFit/>
          </a:bodyPr>
          <a:lstStyle/>
          <a:p>
            <a:pPr algn="ctr"/>
            <a:r>
              <a:rPr lang="en-US" altLang="zh-CN" dirty="0">
                <a:latin typeface="Calibri" pitchFamily="34" charset="0"/>
              </a:rPr>
              <a:t>Statically linked address. Relocated at </a:t>
            </a:r>
            <a:r>
              <a:rPr lang="en-US" altLang="zh-CN" dirty="0">
                <a:solidFill>
                  <a:srgbClr val="C00000"/>
                </a:solidFill>
                <a:latin typeface="Calibri" pitchFamily="34" charset="0"/>
              </a:rPr>
              <a:t>link time</a:t>
            </a:r>
            <a:endParaRPr lang="zh-CN" altLang="en-US" dirty="0">
              <a:solidFill>
                <a:srgbClr val="C00000"/>
              </a:solidFill>
              <a:latin typeface="Calibri" pitchFamily="34" charset="0"/>
            </a:endParaRPr>
          </a:p>
        </p:txBody>
      </p:sp>
      <p:cxnSp>
        <p:nvCxnSpPr>
          <p:cNvPr id="7" name="直接箭头连接符 6">
            <a:extLst>
              <a:ext uri="{FF2B5EF4-FFF2-40B4-BE49-F238E27FC236}">
                <a16:creationId xmlns:a16="http://schemas.microsoft.com/office/drawing/2014/main" id="{BE120C42-26D7-4828-A9D7-0C3878536931}"/>
              </a:ext>
            </a:extLst>
          </p:cNvPr>
          <p:cNvCxnSpPr>
            <a:cxnSpLocks/>
          </p:cNvCxnSpPr>
          <p:nvPr/>
        </p:nvCxnSpPr>
        <p:spPr bwMode="auto">
          <a:xfrm flipH="1" flipV="1">
            <a:off x="5791200" y="4685539"/>
            <a:ext cx="838200" cy="496061"/>
          </a:xfrm>
          <a:prstGeom prst="straightConnector1">
            <a:avLst/>
          </a:prstGeom>
          <a:noFill/>
          <a:ln w="25400" cap="flat" cmpd="sng" algn="ctr">
            <a:solidFill>
              <a:srgbClr val="CC0000"/>
            </a:solidFill>
            <a:prstDash val="solid"/>
            <a:round/>
            <a:headEnd type="none" w="med" len="med"/>
            <a:tailEnd type="triangle"/>
          </a:ln>
          <a:effectLst/>
        </p:spPr>
      </p:cxnSp>
      <p:cxnSp>
        <p:nvCxnSpPr>
          <p:cNvPr id="8" name="直接箭头连接符 7">
            <a:extLst>
              <a:ext uri="{FF2B5EF4-FFF2-40B4-BE49-F238E27FC236}">
                <a16:creationId xmlns:a16="http://schemas.microsoft.com/office/drawing/2014/main" id="{FACA3936-49EA-4AD1-B044-6B302FB89D4B}"/>
              </a:ext>
            </a:extLst>
          </p:cNvPr>
          <p:cNvCxnSpPr>
            <a:cxnSpLocks/>
          </p:cNvCxnSpPr>
          <p:nvPr/>
        </p:nvCxnSpPr>
        <p:spPr bwMode="auto">
          <a:xfrm flipH="1" flipV="1">
            <a:off x="5791201" y="3352800"/>
            <a:ext cx="990599" cy="1791628"/>
          </a:xfrm>
          <a:prstGeom prst="straightConnector1">
            <a:avLst/>
          </a:prstGeom>
          <a:noFill/>
          <a:ln w="25400" cap="flat" cmpd="sng" algn="ctr">
            <a:solidFill>
              <a:srgbClr val="CC0000"/>
            </a:solidFill>
            <a:prstDash val="solid"/>
            <a:round/>
            <a:headEnd type="none" w="med" len="med"/>
            <a:tailEnd type="triangle"/>
          </a:ln>
          <a:effectLst/>
        </p:spPr>
      </p:cxnSp>
    </p:spTree>
    <p:extLst>
      <p:ext uri="{BB962C8B-B14F-4D97-AF65-F5344CB8AC3E}">
        <p14:creationId xmlns:p14="http://schemas.microsoft.com/office/powerpoint/2010/main" val="251078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idx="4294967295"/>
          </p:nvPr>
        </p:nvSpPr>
        <p:spPr>
          <a:xfrm>
            <a:off x="379412" y="4365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Old-fashioned Solution: Static Libraries</a:t>
            </a:r>
          </a:p>
        </p:txBody>
      </p:sp>
      <p:sp>
        <p:nvSpPr>
          <p:cNvPr id="28674" name="Rectangle 2"/>
          <p:cNvSpPr>
            <a:spLocks noGrp="1" noChangeArrowheads="1"/>
          </p:cNvSpPr>
          <p:nvPr>
            <p:ph type="body" idx="1"/>
          </p:nvPr>
        </p:nvSpPr>
        <p:spPr>
          <a:xfrm>
            <a:off x="379413" y="1447800"/>
            <a:ext cx="8459787" cy="4767262"/>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solidFill>
                  <a:srgbClr val="990000"/>
                </a:solidFill>
              </a:rPr>
              <a:t>Static libraries </a:t>
            </a:r>
            <a:r>
              <a:rPr lang="en-GB"/>
              <a:t>(.</a:t>
            </a:r>
            <a:r>
              <a:rPr lang="en-GB">
                <a:latin typeface="Courier New" pitchFamily="49" charset="0"/>
              </a:rPr>
              <a:t>a</a:t>
            </a:r>
            <a:r>
              <a:rPr lang="en-GB"/>
              <a:t> </a:t>
            </a:r>
            <a:r>
              <a:rPr lang="en-GB">
                <a:solidFill>
                  <a:srgbClr val="000004"/>
                </a:solidFill>
              </a:rPr>
              <a:t>archive files</a:t>
            </a:r>
            <a:r>
              <a:rPr lang="en-GB"/>
              <a:t>)</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Concatenate related </a:t>
            </a:r>
            <a:r>
              <a:rPr lang="en-GB" err="1"/>
              <a:t>relocatable</a:t>
            </a:r>
            <a:r>
              <a:rPr lang="en-GB"/>
              <a:t> object files into a single file with an index (called an </a:t>
            </a:r>
            <a:r>
              <a:rPr lang="en-GB" i="1"/>
              <a:t>archive</a:t>
            </a:r>
            <a:r>
              <a:rPr lang="en-GB"/>
              <a:t>).</a:t>
            </a:r>
          </a:p>
          <a:p>
            <a:pPr lvl="1">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Enhance linker so that it tries to resolve unresolved external references by looking for the symbols in one or more archives.</a:t>
            </a:r>
          </a:p>
          <a:p>
            <a:pPr lvl="1">
              <a:buSzPct val="75000"/>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If an archive member file resolves reference, link it  into the executable.</a:t>
            </a:r>
          </a:p>
          <a:p>
            <a:pPr>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9D231-A3A3-407E-B976-45697CBEF130}"/>
              </a:ext>
            </a:extLst>
          </p:cNvPr>
          <p:cNvSpPr>
            <a:spLocks noGrp="1"/>
          </p:cNvSpPr>
          <p:nvPr>
            <p:ph type="title"/>
          </p:nvPr>
        </p:nvSpPr>
        <p:spPr>
          <a:xfrm>
            <a:off x="357018" y="435678"/>
            <a:ext cx="8253582" cy="762000"/>
          </a:xfrm>
        </p:spPr>
        <p:txBody>
          <a:bodyPr/>
          <a:lstStyle/>
          <a:p>
            <a:r>
              <a:rPr lang="en-US" altLang="zh-CN" dirty="0"/>
              <a:t>Load-time Relocation (GDB View)</a:t>
            </a:r>
            <a:endParaRPr lang="zh-CN" altLang="en-US" dirty="0"/>
          </a:p>
        </p:txBody>
      </p:sp>
      <p:sp>
        <p:nvSpPr>
          <p:cNvPr id="3" name="内容占位符 2">
            <a:extLst>
              <a:ext uri="{FF2B5EF4-FFF2-40B4-BE49-F238E27FC236}">
                <a16:creationId xmlns:a16="http://schemas.microsoft.com/office/drawing/2014/main" id="{AB5F6FE5-5DB4-44FC-89A0-701280CFE72D}"/>
              </a:ext>
            </a:extLst>
          </p:cNvPr>
          <p:cNvSpPr>
            <a:spLocks noGrp="1"/>
          </p:cNvSpPr>
          <p:nvPr>
            <p:ph idx="1"/>
          </p:nvPr>
        </p:nvSpPr>
        <p:spPr/>
        <p:txBody>
          <a:bodyPr/>
          <a:lstStyle/>
          <a:p>
            <a:r>
              <a:rPr lang="pt-BR" altLang="zh-CN" dirty="0"/>
              <a:t>gcc -g -o prog2l main2.o ./libvector.so</a:t>
            </a:r>
            <a:endParaRPr lang="zh-CN" altLang="en-US" dirty="0"/>
          </a:p>
        </p:txBody>
      </p:sp>
      <p:sp>
        <p:nvSpPr>
          <p:cNvPr id="4" name="Text Box 2">
            <a:extLst>
              <a:ext uri="{FF2B5EF4-FFF2-40B4-BE49-F238E27FC236}">
                <a16:creationId xmlns:a16="http://schemas.microsoft.com/office/drawing/2014/main" id="{65E97386-C26B-4104-915B-003D38822BAA}"/>
              </a:ext>
            </a:extLst>
          </p:cNvPr>
          <p:cNvSpPr txBox="1">
            <a:spLocks noChangeArrowheads="1"/>
          </p:cNvSpPr>
          <p:nvPr/>
        </p:nvSpPr>
        <p:spPr bwMode="auto">
          <a:xfrm>
            <a:off x="0" y="1905000"/>
            <a:ext cx="9144000" cy="4033221"/>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a:t>
            </a:r>
            <a:r>
              <a:rPr lang="ro-RO" sz="1600" dirty="0">
                <a:solidFill>
                  <a:srgbClr val="00B0F0"/>
                </a:solidFill>
                <a:latin typeface="Courier New"/>
                <a:ea typeface="msgothic" charset="0"/>
                <a:cs typeface="Courier New"/>
              </a:rPr>
              <a:t>gdb ./prog2c</a:t>
            </a:r>
            <a:br>
              <a:rPr lang="en-US" sz="1600" dirty="0">
                <a:latin typeface="Courier New"/>
                <a:ea typeface="msgothic" charset="0"/>
                <a:cs typeface="Courier New"/>
              </a:rPr>
            </a:br>
            <a:r>
              <a:rPr lang="ro-RO" sz="1600" dirty="0">
                <a:latin typeface="Courier New"/>
                <a:ea typeface="msgothic" charset="0"/>
                <a:cs typeface="Courier New"/>
              </a:rPr>
              <a:t>Reading symbols from </a:t>
            </a:r>
            <a:r>
              <a:rPr lang="en-US" sz="1600" dirty="0">
                <a:latin typeface="Courier New"/>
                <a:ea typeface="msgothic" charset="0"/>
                <a:cs typeface="Courier New"/>
              </a:rPr>
              <a:t>/root</a:t>
            </a:r>
            <a:r>
              <a:rPr lang="ro-RO" sz="1600" dirty="0">
                <a:latin typeface="Courier New"/>
                <a:ea typeface="msgothic" charset="0"/>
                <a:cs typeface="Courier New"/>
              </a:rPr>
              <a:t>/prog2</a:t>
            </a:r>
            <a:r>
              <a:rPr lang="en-US" sz="1600" dirty="0">
                <a:latin typeface="Courier New"/>
                <a:ea typeface="msgothic" charset="0"/>
                <a:cs typeface="Courier New"/>
              </a:rPr>
              <a:t>l</a:t>
            </a:r>
            <a:r>
              <a:rPr lang="ro-RO" sz="1600" dirty="0">
                <a:latin typeface="Courier New"/>
                <a:ea typeface="msgothic" charset="0"/>
                <a:cs typeface="Courier New"/>
              </a:rPr>
              <a:t>...done.</a:t>
            </a:r>
            <a:endParaRPr lang="en-US" sz="1600" dirty="0">
              <a:latin typeface="Courier New"/>
              <a:ea typeface="msgothic" charset="0"/>
              <a:cs typeface="Courier New"/>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(gdb) </a:t>
            </a:r>
            <a:r>
              <a:rPr lang="ro-RO" sz="1600" dirty="0">
                <a:solidFill>
                  <a:srgbClr val="00B0F0"/>
                </a:solidFill>
                <a:latin typeface="Courier New"/>
                <a:ea typeface="msgothic" charset="0"/>
                <a:cs typeface="Courier New"/>
              </a:rPr>
              <a:t>p addvec</a:t>
            </a:r>
            <a:r>
              <a:rPr lang="en-US" sz="1600" dirty="0">
                <a:solidFill>
                  <a:srgbClr val="00B0F0"/>
                </a:solidFill>
                <a:latin typeface="Courier New"/>
                <a:ea typeface="msgothic" charset="0"/>
                <a:cs typeface="Courier New"/>
              </a:rPr>
              <a:t>		#print the address of function </a:t>
            </a:r>
            <a:r>
              <a:rPr lang="en-US" sz="1600" dirty="0" err="1">
                <a:solidFill>
                  <a:srgbClr val="00B0F0"/>
                </a:solidFill>
                <a:latin typeface="Courier New"/>
                <a:ea typeface="msgothic" charset="0"/>
                <a:cs typeface="Courier New"/>
              </a:rPr>
              <a:t>addvec</a:t>
            </a:r>
            <a:br>
              <a:rPr lang="en-US" sz="1600" dirty="0">
                <a:latin typeface="Courier New"/>
                <a:ea typeface="msgothic" charset="0"/>
                <a:cs typeface="Courier New"/>
              </a:rPr>
            </a:br>
            <a:r>
              <a:rPr lang="ro-RO" sz="1600" dirty="0">
                <a:latin typeface="Courier New"/>
                <a:ea typeface="msgothic" charset="0"/>
                <a:cs typeface="Courier New"/>
              </a:rPr>
              <a:t>$1 = {&lt;text variable, no debug info&gt;} </a:t>
            </a:r>
            <a:r>
              <a:rPr lang="ro-RO" sz="1600" dirty="0">
                <a:solidFill>
                  <a:srgbClr val="C00000"/>
                </a:solidFill>
                <a:latin typeface="Courier New"/>
                <a:ea typeface="msgothic" charset="0"/>
                <a:cs typeface="Courier New"/>
              </a:rPr>
              <a:t>0x4005b0 &lt;addvec@plt&gt;</a:t>
            </a:r>
            <a:endParaRPr lang="en-US" sz="1600" dirty="0">
              <a:solidFill>
                <a:srgbClr val="C00000"/>
              </a:solidFill>
              <a:latin typeface="Courier New"/>
              <a:ea typeface="msgothic" charset="0"/>
              <a:cs typeface="Courier New"/>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latin typeface="Courier New"/>
                <a:ea typeface="msgothic" charset="0"/>
                <a:cs typeface="Courier New"/>
              </a:rPr>
              <a:t>(</a:t>
            </a:r>
            <a:r>
              <a:rPr lang="en-US" sz="1600" dirty="0" err="1">
                <a:latin typeface="Courier New"/>
                <a:ea typeface="msgothic" charset="0"/>
                <a:cs typeface="Courier New"/>
              </a:rPr>
              <a:t>gdb</a:t>
            </a:r>
            <a:r>
              <a:rPr lang="en-US" sz="1600" dirty="0">
                <a:latin typeface="Courier New"/>
                <a:ea typeface="msgothic" charset="0"/>
                <a:cs typeface="Courier New"/>
              </a:rPr>
              <a:t>) </a:t>
            </a:r>
            <a:r>
              <a:rPr lang="en-US" sz="1600" dirty="0">
                <a:solidFill>
                  <a:srgbClr val="00B0F0"/>
                </a:solidFill>
                <a:latin typeface="Courier New"/>
                <a:ea typeface="msgothic" charset="0"/>
                <a:cs typeface="Courier New"/>
              </a:rPr>
              <a:t>b _start		#</a:t>
            </a:r>
            <a:r>
              <a:rPr lang="en-US" altLang="zh-CN" sz="1600" dirty="0">
                <a:solidFill>
                  <a:srgbClr val="00B0F0"/>
                </a:solidFill>
                <a:latin typeface="Courier New"/>
                <a:ea typeface="msgothic" charset="0"/>
                <a:cs typeface="Courier New"/>
              </a:rPr>
              <a:t>set breakpoint at the beginning</a:t>
            </a:r>
            <a:br>
              <a:rPr lang="en-US" altLang="zh-CN" sz="1600" dirty="0">
                <a:solidFill>
                  <a:srgbClr val="00B0F0"/>
                </a:solidFill>
                <a:latin typeface="Courier New"/>
                <a:ea typeface="msgothic" charset="0"/>
                <a:cs typeface="Courier New"/>
              </a:rPr>
            </a:br>
            <a:r>
              <a:rPr lang="en-US" sz="1600" dirty="0">
                <a:latin typeface="Courier New"/>
                <a:ea typeface="msgothic" charset="0"/>
                <a:cs typeface="Courier New"/>
              </a:rPr>
              <a:t>Breakpoint 1 at 0x4005c0 in _start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(gdb) </a:t>
            </a:r>
            <a:r>
              <a:rPr lang="ro-RO" sz="1600" dirty="0">
                <a:solidFill>
                  <a:srgbClr val="00B0F0"/>
                </a:solidFill>
                <a:latin typeface="Courier New"/>
                <a:ea typeface="msgothic" charset="0"/>
                <a:cs typeface="Courier New"/>
              </a:rPr>
              <a:t>r</a:t>
            </a:r>
            <a:r>
              <a:rPr lang="en-US" sz="1600" dirty="0">
                <a:solidFill>
                  <a:srgbClr val="00B0F0"/>
                </a:solidFill>
                <a:latin typeface="Courier New"/>
                <a:ea typeface="msgothic" charset="0"/>
                <a:cs typeface="Courier New"/>
              </a:rPr>
              <a:t>			</a:t>
            </a:r>
            <a:r>
              <a:rPr lang="en-US" altLang="zh-CN" sz="1600" dirty="0">
                <a:solidFill>
                  <a:srgbClr val="00B0F0"/>
                </a:solidFill>
                <a:latin typeface="Courier New"/>
                <a:ea typeface="msgothic" charset="0"/>
                <a:cs typeface="Courier New"/>
              </a:rPr>
              <a:t>#running the program</a:t>
            </a:r>
            <a:br>
              <a:rPr lang="en-US" sz="1600" dirty="0">
                <a:latin typeface="Courier New"/>
                <a:ea typeface="msgothic" charset="0"/>
                <a:cs typeface="Courier New"/>
              </a:rPr>
            </a:br>
            <a:r>
              <a:rPr lang="ro-RO" sz="1600" dirty="0">
                <a:latin typeface="Courier New"/>
                <a:ea typeface="msgothic" charset="0"/>
                <a:cs typeface="Courier New"/>
              </a:rPr>
              <a:t>Starting program: </a:t>
            </a:r>
            <a:r>
              <a:rPr lang="en-US" altLang="zh-CN" sz="1600" dirty="0">
                <a:latin typeface="Courier New"/>
                <a:ea typeface="msgothic" charset="0"/>
                <a:cs typeface="Courier New"/>
              </a:rPr>
              <a:t>/root</a:t>
            </a:r>
            <a:r>
              <a:rPr lang="ro-RO" sz="1600" dirty="0">
                <a:latin typeface="Courier New"/>
                <a:ea typeface="msgothic" charset="0"/>
                <a:cs typeface="Courier New"/>
              </a:rPr>
              <a:t>/prog2</a:t>
            </a:r>
            <a:r>
              <a:rPr lang="en-US" sz="1600" dirty="0">
                <a:latin typeface="Courier New"/>
                <a:ea typeface="msgothic" charset="0"/>
                <a:cs typeface="Courier New"/>
              </a:rPr>
              <a:t>l</a:t>
            </a:r>
            <a:br>
              <a:rPr lang="en-US" sz="1600" dirty="0">
                <a:latin typeface="Courier New"/>
                <a:ea typeface="msgothic" charset="0"/>
                <a:cs typeface="Courier New"/>
              </a:rPr>
            </a:br>
            <a:r>
              <a:rPr lang="en-US" sz="1600" dirty="0">
                <a:latin typeface="Courier New"/>
                <a:ea typeface="msgothic" charset="0"/>
                <a:cs typeface="Courier New"/>
              </a:rPr>
              <a:t>Breakpoint 1, 0x00000000004005c0 in _start()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altLang="zh-CN" sz="1600" dirty="0">
                <a:latin typeface="Courier New"/>
                <a:ea typeface="msgothic" charset="0"/>
                <a:cs typeface="Courier New"/>
              </a:rPr>
              <a:t>(gdb) </a:t>
            </a:r>
            <a:r>
              <a:rPr lang="ro-RO" altLang="zh-CN" sz="1600" dirty="0">
                <a:solidFill>
                  <a:srgbClr val="00B0F0"/>
                </a:solidFill>
                <a:latin typeface="Courier New"/>
                <a:ea typeface="msgothic" charset="0"/>
                <a:cs typeface="Courier New"/>
              </a:rPr>
              <a:t>p addvec</a:t>
            </a:r>
            <a:br>
              <a:rPr lang="en-US" altLang="zh-CN" sz="1600" dirty="0">
                <a:latin typeface="Courier New"/>
                <a:ea typeface="msgothic" charset="0"/>
                <a:cs typeface="Courier New"/>
              </a:rPr>
            </a:br>
            <a:r>
              <a:rPr lang="ro-RO" altLang="zh-CN" sz="1600" dirty="0">
                <a:latin typeface="Courier New"/>
                <a:ea typeface="msgothic" charset="0"/>
                <a:cs typeface="Courier New"/>
              </a:rPr>
              <a:t>$2 = {&lt;text variable, no debug info&gt;} </a:t>
            </a:r>
            <a:r>
              <a:rPr lang="ro-RO" altLang="zh-CN" sz="1600" dirty="0">
                <a:solidFill>
                  <a:srgbClr val="C00000"/>
                </a:solidFill>
                <a:latin typeface="Courier New"/>
                <a:ea typeface="msgothic" charset="0"/>
                <a:cs typeface="Courier New"/>
              </a:rPr>
              <a:t>0x7ffff7bd8720 &lt;addvec&gt;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latin typeface="Courier New"/>
                <a:ea typeface="msgothic" charset="0"/>
                <a:cs typeface="Courier New"/>
              </a:rPr>
              <a:t>(</a:t>
            </a:r>
            <a:r>
              <a:rPr lang="en-US" sz="1600" dirty="0" err="1">
                <a:latin typeface="Courier New"/>
                <a:ea typeface="msgothic" charset="0"/>
                <a:cs typeface="Courier New"/>
              </a:rPr>
              <a:t>gdb</a:t>
            </a:r>
            <a:r>
              <a:rPr lang="en-US" sz="1600" dirty="0">
                <a:latin typeface="Courier New"/>
                <a:ea typeface="msgothic" charset="0"/>
                <a:cs typeface="Courier New"/>
              </a:rPr>
              <a:t>) </a:t>
            </a:r>
            <a:r>
              <a:rPr lang="en-US" sz="1600" dirty="0">
                <a:solidFill>
                  <a:srgbClr val="00B0F0"/>
                </a:solidFill>
                <a:latin typeface="Courier New"/>
                <a:ea typeface="msgothic" charset="0"/>
                <a:cs typeface="Courier New"/>
              </a:rPr>
              <a:t>c</a:t>
            </a:r>
            <a:r>
              <a:rPr lang="en-US" altLang="zh-CN" sz="1600" dirty="0">
                <a:solidFill>
                  <a:srgbClr val="00B0F0"/>
                </a:solidFill>
                <a:latin typeface="Courier New"/>
                <a:ea typeface="msgothic" charset="0"/>
                <a:cs typeface="Courier New"/>
              </a:rPr>
              <a:t>			#continues the program</a:t>
            </a:r>
            <a:br>
              <a:rPr lang="en-US" altLang="zh-CN" sz="1600" dirty="0">
                <a:latin typeface="Courier New"/>
                <a:ea typeface="msgothic" charset="0"/>
                <a:cs typeface="Courier New"/>
              </a:rPr>
            </a:br>
            <a:r>
              <a:rPr lang="en-US" sz="1600" dirty="0">
                <a:latin typeface="Courier New"/>
                <a:ea typeface="msgothic" charset="0"/>
                <a:cs typeface="Courier New"/>
              </a:rPr>
              <a:t>Continuing.</a:t>
            </a:r>
            <a:br>
              <a:rPr lang="en-US" sz="1600" dirty="0">
                <a:latin typeface="Courier New"/>
                <a:ea typeface="msgothic" charset="0"/>
                <a:cs typeface="Courier New"/>
              </a:rPr>
            </a:br>
            <a:r>
              <a:rPr lang="ro-RO" sz="1600" dirty="0">
                <a:latin typeface="Courier New"/>
                <a:ea typeface="msgothic" charset="0"/>
                <a:cs typeface="Courier New"/>
              </a:rPr>
              <a:t>z = [4 6]</a:t>
            </a:r>
            <a:br>
              <a:rPr lang="en-US" sz="1600" dirty="0">
                <a:latin typeface="Courier New"/>
                <a:ea typeface="msgothic" charset="0"/>
                <a:cs typeface="Courier New"/>
              </a:rPr>
            </a:br>
            <a:r>
              <a:rPr lang="ro-RO" sz="1600" dirty="0">
                <a:latin typeface="Courier New"/>
                <a:ea typeface="msgothic" charset="0"/>
                <a:cs typeface="Courier New"/>
              </a:rPr>
              <a:t>[Inferior 1 (process 195</a:t>
            </a:r>
            <a:r>
              <a:rPr lang="en-US" sz="1600" dirty="0">
                <a:latin typeface="Courier New"/>
                <a:ea typeface="msgothic" charset="0"/>
                <a:cs typeface="Courier New"/>
              </a:rPr>
              <a:t>42</a:t>
            </a:r>
            <a:r>
              <a:rPr lang="ro-RO" sz="1600" dirty="0">
                <a:latin typeface="Courier New"/>
                <a:ea typeface="msgothic" charset="0"/>
                <a:cs typeface="Courier New"/>
              </a:rPr>
              <a:t>) exited normally]</a:t>
            </a:r>
            <a:endParaRPr lang="en-US" sz="1600" dirty="0">
              <a:latin typeface="Courier New"/>
              <a:ea typeface="msgothic" charset="0"/>
              <a:cs typeface="Courier New"/>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(gdb) </a:t>
            </a:r>
            <a:r>
              <a:rPr lang="ro-RO" sz="1600" dirty="0">
                <a:solidFill>
                  <a:srgbClr val="00B0F0"/>
                </a:solidFill>
                <a:latin typeface="Courier New"/>
                <a:ea typeface="msgothic" charset="0"/>
                <a:cs typeface="Courier New"/>
              </a:rPr>
              <a:t>p addvec</a:t>
            </a:r>
            <a:br>
              <a:rPr lang="en-US" sz="1600" dirty="0">
                <a:latin typeface="Courier New"/>
                <a:ea typeface="msgothic" charset="0"/>
                <a:cs typeface="Courier New"/>
              </a:rPr>
            </a:br>
            <a:r>
              <a:rPr lang="ro-RO" sz="1600" dirty="0">
                <a:latin typeface="Courier New"/>
                <a:ea typeface="msgothic" charset="0"/>
                <a:cs typeface="Courier New"/>
              </a:rPr>
              <a:t>$2 = {&lt;text variable, no debug info&gt;} </a:t>
            </a:r>
            <a:r>
              <a:rPr lang="ro-RO" sz="1600" dirty="0">
                <a:solidFill>
                  <a:srgbClr val="C00000"/>
                </a:solidFill>
                <a:latin typeface="Courier New"/>
                <a:ea typeface="msgothic" charset="0"/>
                <a:cs typeface="Courier New"/>
              </a:rPr>
              <a:t>0x7ffff7bd8720 &lt;addvec&gt;</a:t>
            </a:r>
          </a:p>
        </p:txBody>
      </p:sp>
      <p:sp>
        <p:nvSpPr>
          <p:cNvPr id="5" name="文本框 4">
            <a:extLst>
              <a:ext uri="{FF2B5EF4-FFF2-40B4-BE49-F238E27FC236}">
                <a16:creationId xmlns:a16="http://schemas.microsoft.com/office/drawing/2014/main" id="{543DFB53-4611-4D97-91FB-643F28BA2BD1}"/>
              </a:ext>
            </a:extLst>
          </p:cNvPr>
          <p:cNvSpPr txBox="1"/>
          <p:nvPr/>
        </p:nvSpPr>
        <p:spPr>
          <a:xfrm>
            <a:off x="1066800" y="6027003"/>
            <a:ext cx="8077200" cy="830997"/>
          </a:xfrm>
          <a:prstGeom prst="rect">
            <a:avLst/>
          </a:prstGeom>
          <a:noFill/>
        </p:spPr>
        <p:txBody>
          <a:bodyPr wrap="square" rtlCol="0">
            <a:spAutoFit/>
          </a:bodyPr>
          <a:lstStyle/>
          <a:p>
            <a:pPr algn="ctr"/>
            <a:r>
              <a:rPr lang="en-US" altLang="zh-CN" dirty="0">
                <a:latin typeface="Calibri" pitchFamily="34" charset="0"/>
              </a:rPr>
              <a:t>Dynamically linked address. Relocated at </a:t>
            </a:r>
            <a:r>
              <a:rPr lang="en-US" altLang="zh-CN" dirty="0">
                <a:solidFill>
                  <a:srgbClr val="C00000"/>
                </a:solidFill>
                <a:latin typeface="Calibri" pitchFamily="34" charset="0"/>
              </a:rPr>
              <a:t>load time</a:t>
            </a:r>
            <a:r>
              <a:rPr lang="en-US" altLang="zh-CN" dirty="0">
                <a:latin typeface="Calibri" pitchFamily="34" charset="0"/>
              </a:rPr>
              <a:t>.</a:t>
            </a:r>
          </a:p>
          <a:p>
            <a:pPr algn="ctr"/>
            <a:r>
              <a:rPr lang="en-US" altLang="zh-CN" dirty="0">
                <a:latin typeface="Calibri" pitchFamily="34" charset="0"/>
              </a:rPr>
              <a:t>Address changed after loading</a:t>
            </a:r>
            <a:endParaRPr lang="zh-CN" altLang="en-US" dirty="0">
              <a:latin typeface="Calibri" pitchFamily="34" charset="0"/>
            </a:endParaRPr>
          </a:p>
        </p:txBody>
      </p:sp>
      <p:cxnSp>
        <p:nvCxnSpPr>
          <p:cNvPr id="6" name="直接箭头连接符 5">
            <a:extLst>
              <a:ext uri="{FF2B5EF4-FFF2-40B4-BE49-F238E27FC236}">
                <a16:creationId xmlns:a16="http://schemas.microsoft.com/office/drawing/2014/main" id="{492D8430-654A-4855-B807-FFD7B698FD96}"/>
              </a:ext>
            </a:extLst>
          </p:cNvPr>
          <p:cNvCxnSpPr>
            <a:cxnSpLocks/>
          </p:cNvCxnSpPr>
          <p:nvPr/>
        </p:nvCxnSpPr>
        <p:spPr bwMode="auto">
          <a:xfrm flipH="1" flipV="1">
            <a:off x="5562600" y="5867400"/>
            <a:ext cx="1133674" cy="185653"/>
          </a:xfrm>
          <a:prstGeom prst="straightConnector1">
            <a:avLst/>
          </a:prstGeom>
          <a:noFill/>
          <a:ln w="25400" cap="flat" cmpd="sng" algn="ctr">
            <a:solidFill>
              <a:srgbClr val="CC0000"/>
            </a:solidFill>
            <a:prstDash val="solid"/>
            <a:round/>
            <a:headEnd type="none" w="med" len="med"/>
            <a:tailEnd type="triangle"/>
          </a:ln>
          <a:effectLst/>
        </p:spPr>
      </p:cxnSp>
      <p:cxnSp>
        <p:nvCxnSpPr>
          <p:cNvPr id="7" name="直接箭头连接符 6">
            <a:extLst>
              <a:ext uri="{FF2B5EF4-FFF2-40B4-BE49-F238E27FC236}">
                <a16:creationId xmlns:a16="http://schemas.microsoft.com/office/drawing/2014/main" id="{4DB09039-9FF4-4B40-91DF-80F4D649FDD1}"/>
              </a:ext>
            </a:extLst>
          </p:cNvPr>
          <p:cNvCxnSpPr>
            <a:cxnSpLocks/>
          </p:cNvCxnSpPr>
          <p:nvPr/>
        </p:nvCxnSpPr>
        <p:spPr bwMode="auto">
          <a:xfrm flipH="1" flipV="1">
            <a:off x="6191649" y="4499109"/>
            <a:ext cx="644524" cy="1553944"/>
          </a:xfrm>
          <a:prstGeom prst="straightConnector1">
            <a:avLst/>
          </a:prstGeom>
          <a:noFill/>
          <a:ln w="25400" cap="flat" cmpd="sng" algn="ctr">
            <a:solidFill>
              <a:srgbClr val="CC0000"/>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06313E9D-008D-4BF3-A5E4-323E3E2E686C}"/>
              </a:ext>
            </a:extLst>
          </p:cNvPr>
          <p:cNvCxnSpPr>
            <a:cxnSpLocks/>
          </p:cNvCxnSpPr>
          <p:nvPr/>
        </p:nvCxnSpPr>
        <p:spPr bwMode="auto">
          <a:xfrm flipH="1" flipV="1">
            <a:off x="6873876" y="2895601"/>
            <a:ext cx="142477" cy="3207017"/>
          </a:xfrm>
          <a:prstGeom prst="straightConnector1">
            <a:avLst/>
          </a:prstGeom>
          <a:noFill/>
          <a:ln w="25400" cap="flat" cmpd="sng" algn="ctr">
            <a:solidFill>
              <a:srgbClr val="CC0000"/>
            </a:solidFill>
            <a:prstDash val="solid"/>
            <a:round/>
            <a:headEnd type="none" w="med" len="med"/>
            <a:tailEnd type="triangle"/>
          </a:ln>
          <a:effectLst/>
        </p:spPr>
      </p:cxnSp>
    </p:spTree>
    <p:extLst>
      <p:ext uri="{BB962C8B-B14F-4D97-AF65-F5344CB8AC3E}">
        <p14:creationId xmlns:p14="http://schemas.microsoft.com/office/powerpoint/2010/main" val="323653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9D231-A3A3-407E-B976-45697CBEF130}"/>
              </a:ext>
            </a:extLst>
          </p:cNvPr>
          <p:cNvSpPr>
            <a:spLocks noGrp="1"/>
          </p:cNvSpPr>
          <p:nvPr>
            <p:ph type="title"/>
          </p:nvPr>
        </p:nvSpPr>
        <p:spPr/>
        <p:txBody>
          <a:bodyPr/>
          <a:lstStyle/>
          <a:p>
            <a:r>
              <a:rPr lang="en-US" altLang="zh-CN" dirty="0"/>
              <a:t>Run-time Relocation (GDB View)</a:t>
            </a:r>
            <a:endParaRPr lang="zh-CN" altLang="en-US" dirty="0"/>
          </a:p>
        </p:txBody>
      </p:sp>
      <p:sp>
        <p:nvSpPr>
          <p:cNvPr id="3" name="内容占位符 2">
            <a:extLst>
              <a:ext uri="{FF2B5EF4-FFF2-40B4-BE49-F238E27FC236}">
                <a16:creationId xmlns:a16="http://schemas.microsoft.com/office/drawing/2014/main" id="{AB5F6FE5-5DB4-44FC-89A0-701280CFE72D}"/>
              </a:ext>
            </a:extLst>
          </p:cNvPr>
          <p:cNvSpPr>
            <a:spLocks noGrp="1"/>
          </p:cNvSpPr>
          <p:nvPr>
            <p:ph idx="1"/>
          </p:nvPr>
        </p:nvSpPr>
        <p:spPr/>
        <p:txBody>
          <a:bodyPr/>
          <a:lstStyle/>
          <a:p>
            <a:r>
              <a:rPr lang="en-US" altLang="zh-CN" dirty="0" err="1"/>
              <a:t>gcc</a:t>
            </a:r>
            <a:r>
              <a:rPr lang="en-US" altLang="zh-CN" dirty="0"/>
              <a:t> -g -</a:t>
            </a:r>
            <a:r>
              <a:rPr lang="en-US" altLang="zh-CN" dirty="0" err="1"/>
              <a:t>rdynamic</a:t>
            </a:r>
            <a:r>
              <a:rPr lang="en-US" altLang="zh-CN" dirty="0"/>
              <a:t> -o prog2r </a:t>
            </a:r>
            <a:r>
              <a:rPr lang="en-US" altLang="zh-CN" dirty="0" err="1"/>
              <a:t>dll.c</a:t>
            </a:r>
            <a:r>
              <a:rPr lang="en-US" altLang="zh-CN" dirty="0"/>
              <a:t> -</a:t>
            </a:r>
            <a:r>
              <a:rPr lang="en-US" altLang="zh-CN" dirty="0" err="1"/>
              <a:t>ldl</a:t>
            </a:r>
            <a:endParaRPr lang="zh-CN" altLang="en-US" dirty="0"/>
          </a:p>
        </p:txBody>
      </p:sp>
      <p:sp>
        <p:nvSpPr>
          <p:cNvPr id="4" name="Text Box 2">
            <a:extLst>
              <a:ext uri="{FF2B5EF4-FFF2-40B4-BE49-F238E27FC236}">
                <a16:creationId xmlns:a16="http://schemas.microsoft.com/office/drawing/2014/main" id="{F05CB76B-3E6D-498F-B231-9623EE3F8D77}"/>
              </a:ext>
            </a:extLst>
          </p:cNvPr>
          <p:cNvSpPr txBox="1">
            <a:spLocks noChangeArrowheads="1"/>
          </p:cNvSpPr>
          <p:nvPr/>
        </p:nvSpPr>
        <p:spPr bwMode="auto">
          <a:xfrm>
            <a:off x="19455" y="1911583"/>
            <a:ext cx="9144000" cy="4033221"/>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altLang="zh-CN" sz="1600" dirty="0">
                <a:latin typeface="Courier New"/>
                <a:ea typeface="msgothic" charset="0"/>
                <a:cs typeface="Courier New"/>
              </a:rPr>
              <a:t># </a:t>
            </a:r>
            <a:r>
              <a:rPr lang="ro-RO" altLang="zh-CN" sz="1600" dirty="0">
                <a:solidFill>
                  <a:srgbClr val="00B0F0"/>
                </a:solidFill>
                <a:latin typeface="Courier New"/>
                <a:ea typeface="msgothic" charset="0"/>
                <a:cs typeface="Courier New"/>
              </a:rPr>
              <a:t>gdb ./prog2</a:t>
            </a:r>
            <a:r>
              <a:rPr lang="en-US" altLang="zh-CN" sz="1600" dirty="0">
                <a:solidFill>
                  <a:srgbClr val="00B0F0"/>
                </a:solidFill>
                <a:latin typeface="Courier New"/>
                <a:ea typeface="msgothic" charset="0"/>
                <a:cs typeface="Courier New"/>
              </a:rPr>
              <a:t>r</a:t>
            </a:r>
            <a:br>
              <a:rPr lang="en-US" altLang="zh-CN" sz="1600" dirty="0">
                <a:latin typeface="Courier New"/>
                <a:ea typeface="msgothic" charset="0"/>
                <a:cs typeface="Courier New"/>
              </a:rPr>
            </a:br>
            <a:r>
              <a:rPr lang="ro-RO" altLang="zh-CN" sz="1600" dirty="0">
                <a:latin typeface="Courier New"/>
                <a:ea typeface="msgothic" charset="0"/>
                <a:cs typeface="Courier New"/>
              </a:rPr>
              <a:t>Reading symbols from </a:t>
            </a:r>
            <a:r>
              <a:rPr lang="en-US" altLang="zh-CN" sz="1600" dirty="0">
                <a:latin typeface="Courier New"/>
                <a:ea typeface="msgothic" charset="0"/>
                <a:cs typeface="Courier New"/>
              </a:rPr>
              <a:t>/root</a:t>
            </a:r>
            <a:r>
              <a:rPr lang="ro-RO" altLang="zh-CN" sz="1600" dirty="0">
                <a:latin typeface="Courier New"/>
                <a:ea typeface="msgothic" charset="0"/>
                <a:cs typeface="Courier New"/>
              </a:rPr>
              <a:t>/prog2</a:t>
            </a:r>
            <a:r>
              <a:rPr lang="en-US" altLang="zh-CN" sz="1600" dirty="0">
                <a:latin typeface="Courier New"/>
                <a:ea typeface="msgothic" charset="0"/>
                <a:cs typeface="Courier New"/>
              </a:rPr>
              <a:t>r</a:t>
            </a:r>
            <a:r>
              <a:rPr lang="ro-RO" altLang="zh-CN" sz="1600" dirty="0">
                <a:latin typeface="Courier New"/>
                <a:ea typeface="msgothic" charset="0"/>
                <a:cs typeface="Courier New"/>
              </a:rPr>
              <a:t>...done.</a:t>
            </a:r>
            <a:endParaRPr lang="en-US" altLang="zh-CN" sz="1600" dirty="0">
              <a:latin typeface="Courier New"/>
              <a:ea typeface="msgothic" charset="0"/>
              <a:cs typeface="Courier New"/>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altLang="zh-CN" sz="1600" dirty="0">
                <a:latin typeface="Courier New"/>
                <a:ea typeface="msgothic" charset="0"/>
                <a:cs typeface="Courier New"/>
              </a:rPr>
              <a:t>(gdb) </a:t>
            </a:r>
            <a:r>
              <a:rPr lang="ro-RO" altLang="zh-CN" sz="1600" dirty="0">
                <a:solidFill>
                  <a:srgbClr val="00B0F0"/>
                </a:solidFill>
                <a:latin typeface="Courier New"/>
                <a:ea typeface="msgothic" charset="0"/>
                <a:cs typeface="Courier New"/>
              </a:rPr>
              <a:t>p addvec</a:t>
            </a:r>
            <a:r>
              <a:rPr lang="en-US" altLang="zh-CN" sz="1600" dirty="0">
                <a:solidFill>
                  <a:srgbClr val="00B0F0"/>
                </a:solidFill>
                <a:latin typeface="Courier New"/>
                <a:ea typeface="msgothic" charset="0"/>
                <a:cs typeface="Courier New"/>
              </a:rPr>
              <a:t>		#print the address of function </a:t>
            </a:r>
            <a:r>
              <a:rPr lang="en-US" altLang="zh-CN" sz="1600" dirty="0" err="1">
                <a:solidFill>
                  <a:srgbClr val="00B0F0"/>
                </a:solidFill>
                <a:latin typeface="Courier New"/>
                <a:ea typeface="msgothic" charset="0"/>
                <a:cs typeface="Courier New"/>
              </a:rPr>
              <a:t>addvec</a:t>
            </a:r>
            <a:br>
              <a:rPr lang="en-US" altLang="zh-CN" sz="1600" dirty="0">
                <a:latin typeface="Courier New"/>
                <a:ea typeface="msgothic" charset="0"/>
                <a:cs typeface="Courier New"/>
              </a:rPr>
            </a:br>
            <a:r>
              <a:rPr lang="en-US" altLang="zh-CN" sz="1600" dirty="0">
                <a:solidFill>
                  <a:srgbClr val="C00000"/>
                </a:solidFill>
                <a:latin typeface="Courier New"/>
                <a:ea typeface="msgothic" charset="0"/>
                <a:cs typeface="Courier New"/>
              </a:rPr>
              <a:t>No symbol "</a:t>
            </a:r>
            <a:r>
              <a:rPr lang="en-US" altLang="zh-CN" sz="1600" dirty="0" err="1">
                <a:solidFill>
                  <a:srgbClr val="C00000"/>
                </a:solidFill>
                <a:latin typeface="Courier New"/>
                <a:ea typeface="msgothic" charset="0"/>
                <a:cs typeface="Courier New"/>
              </a:rPr>
              <a:t>addvec</a:t>
            </a:r>
            <a:r>
              <a:rPr lang="en-US" altLang="zh-CN" sz="1600" dirty="0">
                <a:solidFill>
                  <a:srgbClr val="C00000"/>
                </a:solidFill>
                <a:latin typeface="Courier New"/>
                <a:ea typeface="msgothic" charset="0"/>
                <a:cs typeface="Courier New"/>
              </a:rPr>
              <a:t>" in current context.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dirty="0">
                <a:latin typeface="Courier New"/>
                <a:ea typeface="msgothic" charset="0"/>
                <a:cs typeface="Courier New"/>
              </a:rPr>
              <a:t>(</a:t>
            </a:r>
            <a:r>
              <a:rPr lang="en-US" altLang="zh-CN" sz="1600" dirty="0" err="1">
                <a:latin typeface="Courier New"/>
                <a:ea typeface="msgothic" charset="0"/>
                <a:cs typeface="Courier New"/>
              </a:rPr>
              <a:t>gdb</a:t>
            </a:r>
            <a:r>
              <a:rPr lang="en-US" altLang="zh-CN" sz="1600" dirty="0">
                <a:latin typeface="Courier New"/>
                <a:ea typeface="msgothic" charset="0"/>
                <a:cs typeface="Courier New"/>
              </a:rPr>
              <a:t>) </a:t>
            </a:r>
            <a:r>
              <a:rPr lang="en-US" altLang="zh-CN" sz="1600" dirty="0">
                <a:solidFill>
                  <a:srgbClr val="00B0F0"/>
                </a:solidFill>
                <a:latin typeface="Courier New"/>
                <a:ea typeface="msgothic" charset="0"/>
                <a:cs typeface="Courier New"/>
              </a:rPr>
              <a:t>b main	#set breakpoint at main()</a:t>
            </a:r>
            <a:br>
              <a:rPr lang="en-US" altLang="zh-CN" sz="1600" dirty="0">
                <a:solidFill>
                  <a:srgbClr val="00B0F0"/>
                </a:solidFill>
                <a:latin typeface="Courier New"/>
                <a:ea typeface="msgothic" charset="0"/>
                <a:cs typeface="Courier New"/>
              </a:rPr>
            </a:br>
            <a:r>
              <a:rPr lang="en-US" altLang="zh-CN" sz="1600" dirty="0">
                <a:latin typeface="Courier New"/>
                <a:ea typeface="msgothic" charset="0"/>
                <a:cs typeface="Courier New"/>
              </a:rPr>
              <a:t>Breakpoint 1 at 0x400a0c</a:t>
            </a:r>
            <a:br>
              <a:rPr lang="en-US" altLang="zh-CN" sz="1600" dirty="0">
                <a:latin typeface="Courier New"/>
                <a:ea typeface="msgothic" charset="0"/>
                <a:cs typeface="Courier New"/>
              </a:rPr>
            </a:br>
            <a:r>
              <a:rPr lang="en-US" altLang="zh-CN" sz="1600" dirty="0">
                <a:latin typeface="Courier New"/>
                <a:ea typeface="msgothic" charset="0"/>
                <a:cs typeface="Courier New"/>
              </a:rPr>
              <a:t>(</a:t>
            </a:r>
            <a:r>
              <a:rPr lang="en-US" altLang="zh-CN" sz="1600" dirty="0" err="1">
                <a:latin typeface="Courier New"/>
                <a:ea typeface="msgothic" charset="0"/>
                <a:cs typeface="Courier New"/>
              </a:rPr>
              <a:t>gdb</a:t>
            </a:r>
            <a:r>
              <a:rPr lang="en-US" altLang="zh-CN" sz="1600" dirty="0">
                <a:latin typeface="Courier New"/>
                <a:ea typeface="msgothic" charset="0"/>
                <a:cs typeface="Courier New"/>
              </a:rPr>
              <a:t>) </a:t>
            </a:r>
            <a:r>
              <a:rPr lang="en-US" altLang="zh-CN" sz="1600" dirty="0">
                <a:solidFill>
                  <a:srgbClr val="00B0F0"/>
                </a:solidFill>
                <a:latin typeface="Courier New"/>
                <a:ea typeface="msgothic" charset="0"/>
                <a:cs typeface="Courier New"/>
              </a:rPr>
              <a:t>b 16	# handle = </a:t>
            </a:r>
            <a:r>
              <a:rPr lang="en-US" altLang="zh-CN" sz="1600" dirty="0" err="1">
                <a:solidFill>
                  <a:srgbClr val="00B0F0"/>
                </a:solidFill>
                <a:latin typeface="Courier New"/>
                <a:ea typeface="msgothic" charset="0"/>
                <a:cs typeface="Courier New"/>
              </a:rPr>
              <a:t>dlopen</a:t>
            </a:r>
            <a:r>
              <a:rPr lang="en-US" altLang="zh-CN" sz="1600" dirty="0">
                <a:solidFill>
                  <a:srgbClr val="00B0F0"/>
                </a:solidFill>
                <a:latin typeface="Courier New"/>
                <a:ea typeface="msgothic" charset="0"/>
                <a:cs typeface="Courier New"/>
              </a:rPr>
              <a:t>("./libvector.so", RTLD_LAZY);</a:t>
            </a:r>
            <a:br>
              <a:rPr lang="en-US" altLang="zh-CN" sz="1600" dirty="0">
                <a:solidFill>
                  <a:srgbClr val="00B0F0"/>
                </a:solidFill>
                <a:latin typeface="Courier New"/>
                <a:ea typeface="msgothic" charset="0"/>
                <a:cs typeface="Courier New"/>
              </a:rPr>
            </a:br>
            <a:r>
              <a:rPr lang="en-US" altLang="zh-CN" sz="1600" dirty="0">
                <a:latin typeface="Courier New"/>
                <a:ea typeface="msgothic" charset="0"/>
                <a:cs typeface="Courier New"/>
              </a:rPr>
              <a:t>Breakpoint 2 at 0x400a10: file </a:t>
            </a:r>
            <a:r>
              <a:rPr lang="en-US" altLang="zh-CN" sz="1600" dirty="0" err="1">
                <a:latin typeface="Courier New"/>
                <a:ea typeface="msgothic" charset="0"/>
                <a:cs typeface="Courier New"/>
              </a:rPr>
              <a:t>dll.c</a:t>
            </a:r>
            <a:r>
              <a:rPr lang="en-US" altLang="zh-CN" sz="1600" dirty="0">
                <a:latin typeface="Courier New"/>
                <a:ea typeface="msgothic" charset="0"/>
                <a:cs typeface="Courier New"/>
              </a:rPr>
              <a:t>, line 16.</a:t>
            </a:r>
            <a:br>
              <a:rPr lang="en-US" altLang="zh-CN" sz="1600" dirty="0">
                <a:latin typeface="Courier New"/>
                <a:ea typeface="msgothic" charset="0"/>
                <a:cs typeface="Courier New"/>
              </a:rPr>
            </a:br>
            <a:r>
              <a:rPr lang="en-US" altLang="zh-CN" sz="1600" dirty="0">
                <a:latin typeface="Courier New"/>
                <a:ea typeface="msgothic" charset="0"/>
                <a:cs typeface="Courier New"/>
              </a:rPr>
              <a:t>(</a:t>
            </a:r>
            <a:r>
              <a:rPr lang="en-US" altLang="zh-CN" sz="1600" dirty="0" err="1">
                <a:latin typeface="Courier New"/>
                <a:ea typeface="msgothic" charset="0"/>
                <a:cs typeface="Courier New"/>
              </a:rPr>
              <a:t>gdb</a:t>
            </a:r>
            <a:r>
              <a:rPr lang="en-US" altLang="zh-CN" sz="1600" dirty="0">
                <a:latin typeface="Courier New"/>
                <a:ea typeface="msgothic" charset="0"/>
                <a:cs typeface="Courier New"/>
              </a:rPr>
              <a:t>) </a:t>
            </a:r>
            <a:r>
              <a:rPr lang="en-US" altLang="zh-CN" sz="1600" dirty="0">
                <a:solidFill>
                  <a:srgbClr val="00B0F0"/>
                </a:solidFill>
                <a:latin typeface="Courier New"/>
                <a:ea typeface="msgothic" charset="0"/>
                <a:cs typeface="Courier New"/>
              </a:rPr>
              <a:t>b 23	# </a:t>
            </a:r>
            <a:r>
              <a:rPr lang="en-US" altLang="zh-CN" sz="1600" dirty="0" err="1">
                <a:solidFill>
                  <a:srgbClr val="00B0F0"/>
                </a:solidFill>
                <a:latin typeface="Courier New"/>
                <a:ea typeface="msgothic" charset="0"/>
                <a:cs typeface="Courier New"/>
              </a:rPr>
              <a:t>addvec</a:t>
            </a:r>
            <a:r>
              <a:rPr lang="en-US" altLang="zh-CN" sz="1600" dirty="0">
                <a:solidFill>
                  <a:srgbClr val="00B0F0"/>
                </a:solidFill>
                <a:latin typeface="Courier New"/>
                <a:ea typeface="msgothic" charset="0"/>
                <a:cs typeface="Courier New"/>
              </a:rPr>
              <a:t> = </a:t>
            </a:r>
            <a:r>
              <a:rPr lang="en-US" altLang="zh-CN" sz="1600" dirty="0" err="1">
                <a:solidFill>
                  <a:srgbClr val="00B0F0"/>
                </a:solidFill>
                <a:latin typeface="Courier New"/>
                <a:ea typeface="msgothic" charset="0"/>
                <a:cs typeface="Courier New"/>
              </a:rPr>
              <a:t>dlsym</a:t>
            </a:r>
            <a:r>
              <a:rPr lang="en-US" altLang="zh-CN" sz="1600" dirty="0">
                <a:solidFill>
                  <a:srgbClr val="00B0F0"/>
                </a:solidFill>
                <a:latin typeface="Courier New"/>
                <a:ea typeface="msgothic" charset="0"/>
                <a:cs typeface="Courier New"/>
              </a:rPr>
              <a:t>(handle, "</a:t>
            </a:r>
            <a:r>
              <a:rPr lang="en-US" altLang="zh-CN" sz="1600" dirty="0" err="1">
                <a:solidFill>
                  <a:srgbClr val="00B0F0"/>
                </a:solidFill>
                <a:latin typeface="Courier New"/>
                <a:ea typeface="msgothic" charset="0"/>
                <a:cs typeface="Courier New"/>
              </a:rPr>
              <a:t>addvec</a:t>
            </a:r>
            <a:r>
              <a:rPr lang="en-US" altLang="zh-CN" sz="1600" dirty="0">
                <a:solidFill>
                  <a:srgbClr val="00B0F0"/>
                </a:solidFill>
                <a:latin typeface="Courier New"/>
                <a:ea typeface="msgothic" charset="0"/>
                <a:cs typeface="Courier New"/>
              </a:rPr>
              <a:t>");</a:t>
            </a:r>
            <a:br>
              <a:rPr lang="en-US" altLang="zh-CN" sz="1600" dirty="0">
                <a:solidFill>
                  <a:srgbClr val="00B0F0"/>
                </a:solidFill>
                <a:latin typeface="Courier New"/>
                <a:ea typeface="msgothic" charset="0"/>
                <a:cs typeface="Courier New"/>
              </a:rPr>
            </a:br>
            <a:r>
              <a:rPr lang="en-US" altLang="zh-CN" sz="1600" dirty="0">
                <a:latin typeface="Courier New"/>
                <a:ea typeface="msgothic" charset="0"/>
                <a:cs typeface="Courier New"/>
              </a:rPr>
              <a:t>Breakpoint 3 at 0x400a55: file </a:t>
            </a:r>
            <a:r>
              <a:rPr lang="en-US" altLang="zh-CN" sz="1600" dirty="0" err="1">
                <a:latin typeface="Courier New"/>
                <a:ea typeface="msgothic" charset="0"/>
                <a:cs typeface="Courier New"/>
              </a:rPr>
              <a:t>dll.c</a:t>
            </a:r>
            <a:r>
              <a:rPr lang="en-US" altLang="zh-CN" sz="1600" dirty="0">
                <a:latin typeface="Courier New"/>
                <a:ea typeface="msgothic" charset="0"/>
                <a:cs typeface="Courier New"/>
              </a:rPr>
              <a:t>, line 23.</a:t>
            </a:r>
            <a:br>
              <a:rPr lang="en-US" altLang="zh-CN" sz="1600" dirty="0">
                <a:latin typeface="Courier New"/>
                <a:ea typeface="msgothic" charset="0"/>
                <a:cs typeface="Courier New"/>
              </a:rPr>
            </a:br>
            <a:r>
              <a:rPr lang="en-US" altLang="zh-CN" sz="1600" dirty="0">
                <a:latin typeface="Courier New"/>
                <a:ea typeface="msgothic" charset="0"/>
                <a:cs typeface="Courier New"/>
              </a:rPr>
              <a:t>(</a:t>
            </a:r>
            <a:r>
              <a:rPr lang="en-US" altLang="zh-CN" sz="1600" dirty="0" err="1">
                <a:latin typeface="Courier New"/>
                <a:ea typeface="msgothic" charset="0"/>
                <a:cs typeface="Courier New"/>
              </a:rPr>
              <a:t>gdb</a:t>
            </a:r>
            <a:r>
              <a:rPr lang="en-US" altLang="zh-CN" sz="1600" dirty="0">
                <a:latin typeface="Courier New"/>
                <a:ea typeface="msgothic" charset="0"/>
                <a:cs typeface="Courier New"/>
              </a:rPr>
              <a:t>) </a:t>
            </a:r>
            <a:r>
              <a:rPr lang="en-US" altLang="zh-CN" sz="1600" dirty="0">
                <a:solidFill>
                  <a:srgbClr val="00B0F0"/>
                </a:solidFill>
                <a:latin typeface="Courier New"/>
                <a:ea typeface="msgothic" charset="0"/>
                <a:cs typeface="Courier New"/>
              </a:rPr>
              <a:t>b 30	# </a:t>
            </a:r>
            <a:r>
              <a:rPr lang="en-US" altLang="zh-CN" sz="1600" dirty="0" err="1">
                <a:solidFill>
                  <a:srgbClr val="00B0F0"/>
                </a:solidFill>
                <a:latin typeface="Courier New"/>
                <a:ea typeface="msgothic" charset="0"/>
                <a:cs typeface="Courier New"/>
              </a:rPr>
              <a:t>addvec</a:t>
            </a:r>
            <a:r>
              <a:rPr lang="en-US" altLang="zh-CN" sz="1600" dirty="0">
                <a:solidFill>
                  <a:srgbClr val="00B0F0"/>
                </a:solidFill>
                <a:latin typeface="Courier New"/>
                <a:ea typeface="msgothic" charset="0"/>
                <a:cs typeface="Courier New"/>
              </a:rPr>
              <a:t>(x, y, z, 2);</a:t>
            </a:r>
            <a:br>
              <a:rPr lang="en-US" altLang="zh-CN" sz="1600" dirty="0">
                <a:solidFill>
                  <a:srgbClr val="00B0F0"/>
                </a:solidFill>
                <a:latin typeface="Courier New"/>
                <a:ea typeface="msgothic" charset="0"/>
                <a:cs typeface="Courier New"/>
              </a:rPr>
            </a:br>
            <a:r>
              <a:rPr lang="en-US" altLang="zh-CN" sz="1600" dirty="0">
                <a:latin typeface="Courier New"/>
                <a:ea typeface="msgothic" charset="0"/>
                <a:cs typeface="Courier New"/>
              </a:rPr>
              <a:t>Breakpoint 4 at 0x400aa1: file </a:t>
            </a:r>
            <a:r>
              <a:rPr lang="en-US" altLang="zh-CN" sz="1600" dirty="0" err="1">
                <a:latin typeface="Courier New"/>
                <a:ea typeface="msgothic" charset="0"/>
                <a:cs typeface="Courier New"/>
              </a:rPr>
              <a:t>dll.c</a:t>
            </a:r>
            <a:r>
              <a:rPr lang="en-US" altLang="zh-CN" sz="1600" dirty="0">
                <a:latin typeface="Courier New"/>
                <a:ea typeface="msgothic" charset="0"/>
                <a:cs typeface="Courier New"/>
              </a:rPr>
              <a:t>, line 30.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altLang="zh-CN" sz="1600" dirty="0">
                <a:latin typeface="Courier New"/>
                <a:ea typeface="msgothic" charset="0"/>
                <a:cs typeface="Courier New"/>
              </a:rPr>
              <a:t>(gdb) </a:t>
            </a:r>
            <a:r>
              <a:rPr lang="ro-RO" altLang="zh-CN" sz="1600" dirty="0">
                <a:solidFill>
                  <a:srgbClr val="00B0F0"/>
                </a:solidFill>
                <a:latin typeface="Courier New"/>
                <a:ea typeface="msgothic" charset="0"/>
                <a:cs typeface="Courier New"/>
              </a:rPr>
              <a:t>r</a:t>
            </a:r>
            <a:r>
              <a:rPr lang="en-US" altLang="zh-CN" sz="1600" dirty="0">
                <a:solidFill>
                  <a:srgbClr val="00B0F0"/>
                </a:solidFill>
                <a:latin typeface="Courier New"/>
                <a:ea typeface="msgothic" charset="0"/>
                <a:cs typeface="Courier New"/>
              </a:rPr>
              <a:t>			#running the program</a:t>
            </a:r>
            <a:br>
              <a:rPr lang="en-US" altLang="zh-CN" sz="1600" dirty="0">
                <a:latin typeface="Courier New"/>
                <a:ea typeface="msgothic" charset="0"/>
                <a:cs typeface="Courier New"/>
              </a:rPr>
            </a:br>
            <a:r>
              <a:rPr lang="ro-RO" altLang="zh-CN" sz="1600" dirty="0">
                <a:latin typeface="Courier New"/>
                <a:ea typeface="msgothic" charset="0"/>
                <a:cs typeface="Courier New"/>
              </a:rPr>
              <a:t>Starting program: </a:t>
            </a:r>
            <a:r>
              <a:rPr lang="en-US" altLang="zh-CN" sz="1600" dirty="0">
                <a:latin typeface="Courier New"/>
                <a:ea typeface="msgothic" charset="0"/>
                <a:cs typeface="Courier New"/>
              </a:rPr>
              <a:t>/root</a:t>
            </a:r>
            <a:r>
              <a:rPr lang="ro-RO" altLang="zh-CN" sz="1600" dirty="0">
                <a:latin typeface="Courier New"/>
                <a:ea typeface="msgothic" charset="0"/>
                <a:cs typeface="Courier New"/>
              </a:rPr>
              <a:t>/prog2</a:t>
            </a:r>
            <a:r>
              <a:rPr lang="en-US" altLang="zh-CN" sz="1600" dirty="0">
                <a:latin typeface="Courier New"/>
                <a:ea typeface="msgothic" charset="0"/>
                <a:cs typeface="Courier New"/>
              </a:rPr>
              <a:t>l</a:t>
            </a:r>
            <a:br>
              <a:rPr lang="en-US" altLang="zh-CN" sz="1600" dirty="0">
                <a:latin typeface="Courier New"/>
                <a:ea typeface="msgothic" charset="0"/>
                <a:cs typeface="Courier New"/>
              </a:rPr>
            </a:br>
            <a:r>
              <a:rPr lang="en-US" altLang="zh-CN" sz="1600" dirty="0">
                <a:latin typeface="Courier New"/>
                <a:ea typeface="msgothic" charset="0"/>
                <a:cs typeface="Courier New"/>
              </a:rPr>
              <a:t>Breakpoint 1, 0x0000000000400a0c in main ()</a:t>
            </a:r>
            <a:br>
              <a:rPr lang="en-US" altLang="zh-CN" sz="1600" dirty="0">
                <a:latin typeface="Courier New"/>
                <a:ea typeface="msgothic" charset="0"/>
                <a:cs typeface="Courier New"/>
              </a:rPr>
            </a:br>
            <a:r>
              <a:rPr lang="ro-RO" altLang="zh-CN" sz="1600" dirty="0">
                <a:latin typeface="Courier New"/>
                <a:ea typeface="msgothic" charset="0"/>
                <a:cs typeface="Courier New"/>
              </a:rPr>
              <a:t>(gdb) </a:t>
            </a:r>
            <a:r>
              <a:rPr lang="ro-RO" altLang="zh-CN" sz="1600" dirty="0">
                <a:solidFill>
                  <a:srgbClr val="00B0F0"/>
                </a:solidFill>
                <a:latin typeface="Courier New"/>
                <a:ea typeface="msgothic" charset="0"/>
                <a:cs typeface="Courier New"/>
              </a:rPr>
              <a:t>p addvec</a:t>
            </a:r>
            <a:r>
              <a:rPr lang="en-US" altLang="zh-CN" sz="1600" dirty="0">
                <a:solidFill>
                  <a:srgbClr val="00B0F0"/>
                </a:solidFill>
                <a:latin typeface="Courier New"/>
                <a:ea typeface="msgothic" charset="0"/>
                <a:cs typeface="Courier New"/>
              </a:rPr>
              <a:t>		#print the address of function </a:t>
            </a:r>
            <a:r>
              <a:rPr lang="en-US" altLang="zh-CN" sz="1600" dirty="0" err="1">
                <a:solidFill>
                  <a:srgbClr val="00B0F0"/>
                </a:solidFill>
                <a:latin typeface="Courier New"/>
                <a:ea typeface="msgothic" charset="0"/>
                <a:cs typeface="Courier New"/>
              </a:rPr>
              <a:t>addvec</a:t>
            </a:r>
            <a:br>
              <a:rPr lang="en-US" altLang="zh-CN" sz="1600" dirty="0">
                <a:latin typeface="Courier New"/>
                <a:ea typeface="msgothic" charset="0"/>
                <a:cs typeface="Courier New"/>
              </a:rPr>
            </a:br>
            <a:r>
              <a:rPr lang="en-US" altLang="zh-CN" sz="1600" dirty="0">
                <a:solidFill>
                  <a:srgbClr val="C00000"/>
                </a:solidFill>
                <a:latin typeface="Courier New"/>
                <a:ea typeface="msgothic" charset="0"/>
                <a:cs typeface="Courier New"/>
              </a:rPr>
              <a:t>No symbol "</a:t>
            </a:r>
            <a:r>
              <a:rPr lang="en-US" altLang="zh-CN" sz="1600" dirty="0" err="1">
                <a:solidFill>
                  <a:srgbClr val="C00000"/>
                </a:solidFill>
                <a:latin typeface="Courier New"/>
                <a:ea typeface="msgothic" charset="0"/>
                <a:cs typeface="Courier New"/>
              </a:rPr>
              <a:t>addvec</a:t>
            </a:r>
            <a:r>
              <a:rPr lang="en-US" altLang="zh-CN" sz="1600" dirty="0">
                <a:solidFill>
                  <a:srgbClr val="C00000"/>
                </a:solidFill>
                <a:latin typeface="Courier New"/>
                <a:ea typeface="msgothic" charset="0"/>
                <a:cs typeface="Courier New"/>
              </a:rPr>
              <a:t>" in current context.</a:t>
            </a:r>
          </a:p>
        </p:txBody>
      </p:sp>
      <p:sp>
        <p:nvSpPr>
          <p:cNvPr id="10" name="文本框 9">
            <a:extLst>
              <a:ext uri="{FF2B5EF4-FFF2-40B4-BE49-F238E27FC236}">
                <a16:creationId xmlns:a16="http://schemas.microsoft.com/office/drawing/2014/main" id="{0DE808D7-25B0-4162-9D46-B2F3FD0825CD}"/>
              </a:ext>
            </a:extLst>
          </p:cNvPr>
          <p:cNvSpPr txBox="1"/>
          <p:nvPr/>
        </p:nvSpPr>
        <p:spPr>
          <a:xfrm>
            <a:off x="1066800" y="6027003"/>
            <a:ext cx="8077200" cy="830997"/>
          </a:xfrm>
          <a:prstGeom prst="rect">
            <a:avLst/>
          </a:prstGeom>
          <a:noFill/>
        </p:spPr>
        <p:txBody>
          <a:bodyPr wrap="square" rtlCol="0">
            <a:spAutoFit/>
          </a:bodyPr>
          <a:lstStyle/>
          <a:p>
            <a:pPr algn="ctr"/>
            <a:r>
              <a:rPr lang="en-US" altLang="zh-CN" dirty="0">
                <a:latin typeface="Calibri" pitchFamily="34" charset="0"/>
              </a:rPr>
              <a:t>Dynamically linked address. Relocated at </a:t>
            </a:r>
            <a:r>
              <a:rPr lang="en-US" altLang="zh-CN" dirty="0">
                <a:solidFill>
                  <a:srgbClr val="C00000"/>
                </a:solidFill>
                <a:latin typeface="Calibri" pitchFamily="34" charset="0"/>
              </a:rPr>
              <a:t>run time.</a:t>
            </a:r>
          </a:p>
          <a:p>
            <a:pPr algn="ctr"/>
            <a:r>
              <a:rPr lang="en-US" altLang="zh-CN" dirty="0">
                <a:latin typeface="Calibri" pitchFamily="34" charset="0"/>
              </a:rPr>
              <a:t>Symbol not found in context until </a:t>
            </a:r>
            <a:r>
              <a:rPr lang="en-US" altLang="zh-CN" dirty="0" err="1">
                <a:solidFill>
                  <a:srgbClr val="C00000"/>
                </a:solidFill>
                <a:latin typeface="Calibri" pitchFamily="34" charset="0"/>
              </a:rPr>
              <a:t>dlopen</a:t>
            </a:r>
            <a:r>
              <a:rPr lang="en-US" altLang="zh-CN" dirty="0">
                <a:solidFill>
                  <a:srgbClr val="C00000"/>
                </a:solidFill>
                <a:latin typeface="Calibri" pitchFamily="34" charset="0"/>
              </a:rPr>
              <a:t>().</a:t>
            </a:r>
            <a:endParaRPr lang="zh-CN" altLang="en-US" dirty="0">
              <a:solidFill>
                <a:srgbClr val="C00000"/>
              </a:solidFill>
              <a:latin typeface="Calibri" pitchFamily="34" charset="0"/>
            </a:endParaRPr>
          </a:p>
        </p:txBody>
      </p:sp>
    </p:spTree>
    <p:extLst>
      <p:ext uri="{BB962C8B-B14F-4D97-AF65-F5344CB8AC3E}">
        <p14:creationId xmlns:p14="http://schemas.microsoft.com/office/powerpoint/2010/main" val="177203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9D231-A3A3-407E-B976-45697CBEF130}"/>
              </a:ext>
            </a:extLst>
          </p:cNvPr>
          <p:cNvSpPr>
            <a:spLocks noGrp="1"/>
          </p:cNvSpPr>
          <p:nvPr>
            <p:ph type="title"/>
          </p:nvPr>
        </p:nvSpPr>
        <p:spPr/>
        <p:txBody>
          <a:bodyPr/>
          <a:lstStyle/>
          <a:p>
            <a:r>
              <a:rPr lang="en-US" altLang="zh-CN" dirty="0"/>
              <a:t>Runtime Relocation (GDB View)</a:t>
            </a:r>
            <a:endParaRPr lang="zh-CN" altLang="en-US" dirty="0"/>
          </a:p>
        </p:txBody>
      </p:sp>
      <p:sp>
        <p:nvSpPr>
          <p:cNvPr id="3" name="内容占位符 2">
            <a:extLst>
              <a:ext uri="{FF2B5EF4-FFF2-40B4-BE49-F238E27FC236}">
                <a16:creationId xmlns:a16="http://schemas.microsoft.com/office/drawing/2014/main" id="{AB5F6FE5-5DB4-44FC-89A0-701280CFE72D}"/>
              </a:ext>
            </a:extLst>
          </p:cNvPr>
          <p:cNvSpPr>
            <a:spLocks noGrp="1"/>
          </p:cNvSpPr>
          <p:nvPr>
            <p:ph idx="1"/>
          </p:nvPr>
        </p:nvSpPr>
        <p:spPr/>
        <p:txBody>
          <a:bodyPr/>
          <a:lstStyle/>
          <a:p>
            <a:r>
              <a:rPr lang="en-US" altLang="zh-CN" dirty="0" err="1"/>
              <a:t>gcc</a:t>
            </a:r>
            <a:r>
              <a:rPr lang="en-US" altLang="zh-CN" dirty="0"/>
              <a:t> -g -</a:t>
            </a:r>
            <a:r>
              <a:rPr lang="en-US" altLang="zh-CN" dirty="0" err="1"/>
              <a:t>rdynamic</a:t>
            </a:r>
            <a:r>
              <a:rPr lang="en-US" altLang="zh-CN" dirty="0"/>
              <a:t> -o prog2r </a:t>
            </a:r>
            <a:r>
              <a:rPr lang="en-US" altLang="zh-CN" dirty="0" err="1"/>
              <a:t>dll.c</a:t>
            </a:r>
            <a:r>
              <a:rPr lang="en-US" altLang="zh-CN" dirty="0"/>
              <a:t> -</a:t>
            </a:r>
            <a:r>
              <a:rPr lang="en-US" altLang="zh-CN" dirty="0" err="1"/>
              <a:t>ldl</a:t>
            </a:r>
            <a:endParaRPr lang="zh-CN" altLang="en-US" dirty="0"/>
          </a:p>
        </p:txBody>
      </p:sp>
      <p:sp>
        <p:nvSpPr>
          <p:cNvPr id="4" name="Text Box 2">
            <a:extLst>
              <a:ext uri="{FF2B5EF4-FFF2-40B4-BE49-F238E27FC236}">
                <a16:creationId xmlns:a16="http://schemas.microsoft.com/office/drawing/2014/main" id="{F05CB76B-3E6D-498F-B231-9623EE3F8D77}"/>
              </a:ext>
            </a:extLst>
          </p:cNvPr>
          <p:cNvSpPr txBox="1">
            <a:spLocks noChangeArrowheads="1"/>
          </p:cNvSpPr>
          <p:nvPr/>
        </p:nvSpPr>
        <p:spPr bwMode="auto">
          <a:xfrm>
            <a:off x="9728" y="1330718"/>
            <a:ext cx="9144000" cy="4264695"/>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altLang="zh-CN" sz="1600" dirty="0">
                <a:latin typeface="Courier New"/>
                <a:ea typeface="msgothic" charset="0"/>
                <a:cs typeface="Courier New"/>
              </a:rPr>
              <a:t>(gdb) </a:t>
            </a:r>
            <a:r>
              <a:rPr lang="en-US" altLang="zh-CN" sz="1600" dirty="0">
                <a:solidFill>
                  <a:srgbClr val="00B0F0"/>
                </a:solidFill>
                <a:latin typeface="Courier New"/>
                <a:ea typeface="msgothic" charset="0"/>
                <a:cs typeface="Courier New"/>
              </a:rPr>
              <a:t>c			#continues</a:t>
            </a:r>
            <a:br>
              <a:rPr lang="en-US" altLang="zh-CN" sz="1600" dirty="0">
                <a:latin typeface="Courier New"/>
                <a:ea typeface="msgothic" charset="0"/>
                <a:cs typeface="Courier New"/>
              </a:rPr>
            </a:br>
            <a:r>
              <a:rPr lang="en-US" altLang="zh-CN" sz="1600" dirty="0">
                <a:latin typeface="Courier New"/>
                <a:ea typeface="msgothic" charset="0"/>
                <a:cs typeface="Courier New"/>
              </a:rPr>
              <a:t>Breakpoint 2, 0x0000000000400a10 in main ()</a:t>
            </a:r>
            <a:br>
              <a:rPr lang="en-US" altLang="zh-CN" sz="1600" dirty="0">
                <a:latin typeface="Courier New"/>
                <a:ea typeface="msgothic" charset="0"/>
                <a:cs typeface="Courier New"/>
              </a:rPr>
            </a:br>
            <a:r>
              <a:rPr lang="en-US" altLang="zh-CN" sz="1600" dirty="0">
                <a:latin typeface="Courier New"/>
                <a:ea typeface="msgothic" charset="0"/>
                <a:cs typeface="Courier New"/>
              </a:rPr>
              <a:t>(</a:t>
            </a:r>
            <a:r>
              <a:rPr lang="en-US" altLang="zh-CN" sz="1600" dirty="0" err="1">
                <a:latin typeface="Courier New"/>
                <a:ea typeface="msgothic" charset="0"/>
                <a:cs typeface="Courier New"/>
              </a:rPr>
              <a:t>gdb</a:t>
            </a:r>
            <a:r>
              <a:rPr lang="en-US" altLang="zh-CN" sz="1600" dirty="0">
                <a:latin typeface="Courier New"/>
                <a:ea typeface="msgothic" charset="0"/>
                <a:cs typeface="Courier New"/>
              </a:rPr>
              <a:t>) </a:t>
            </a:r>
            <a:r>
              <a:rPr lang="en-US" altLang="zh-CN" sz="1600" dirty="0">
                <a:solidFill>
                  <a:srgbClr val="00B0F0"/>
                </a:solidFill>
                <a:latin typeface="Courier New"/>
                <a:ea typeface="msgothic" charset="0"/>
                <a:cs typeface="Courier New"/>
              </a:rPr>
              <a:t>p </a:t>
            </a:r>
            <a:r>
              <a:rPr lang="en-US" altLang="zh-CN" sz="1600" dirty="0" err="1">
                <a:solidFill>
                  <a:srgbClr val="00B0F0"/>
                </a:solidFill>
                <a:latin typeface="Courier New"/>
                <a:ea typeface="msgothic" charset="0"/>
                <a:cs typeface="Courier New"/>
              </a:rPr>
              <a:t>addvec</a:t>
            </a:r>
            <a:br>
              <a:rPr lang="en-US" altLang="zh-CN" sz="1600" dirty="0">
                <a:solidFill>
                  <a:srgbClr val="00B0F0"/>
                </a:solidFill>
                <a:latin typeface="Courier New"/>
                <a:ea typeface="msgothic" charset="0"/>
                <a:cs typeface="Courier New"/>
              </a:rPr>
            </a:br>
            <a:r>
              <a:rPr lang="en-US" altLang="zh-CN" sz="1600" dirty="0">
                <a:solidFill>
                  <a:srgbClr val="C00000"/>
                </a:solidFill>
                <a:latin typeface="Courier New"/>
                <a:ea typeface="msgothic" charset="0"/>
                <a:cs typeface="Courier New"/>
              </a:rPr>
              <a:t>No symbol "</a:t>
            </a:r>
            <a:r>
              <a:rPr lang="en-US" altLang="zh-CN" sz="1600" dirty="0" err="1">
                <a:solidFill>
                  <a:srgbClr val="C00000"/>
                </a:solidFill>
                <a:latin typeface="Courier New"/>
                <a:ea typeface="msgothic" charset="0"/>
                <a:cs typeface="Courier New"/>
              </a:rPr>
              <a:t>addvec</a:t>
            </a:r>
            <a:r>
              <a:rPr lang="en-US" altLang="zh-CN" sz="1600" dirty="0">
                <a:solidFill>
                  <a:srgbClr val="C00000"/>
                </a:solidFill>
                <a:latin typeface="Courier New"/>
                <a:ea typeface="msgothic" charset="0"/>
                <a:cs typeface="Courier New"/>
              </a:rPr>
              <a:t>" in current context.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dirty="0">
                <a:latin typeface="Courier New"/>
                <a:ea typeface="msgothic" charset="0"/>
                <a:cs typeface="Courier New"/>
              </a:rPr>
              <a:t>(</a:t>
            </a:r>
            <a:r>
              <a:rPr lang="en-US" altLang="zh-CN" sz="1600" dirty="0" err="1">
                <a:latin typeface="Courier New"/>
                <a:ea typeface="msgothic" charset="0"/>
                <a:cs typeface="Courier New"/>
              </a:rPr>
              <a:t>gdb</a:t>
            </a:r>
            <a:r>
              <a:rPr lang="en-US" altLang="zh-CN" sz="1600" dirty="0">
                <a:latin typeface="Courier New"/>
                <a:ea typeface="msgothic" charset="0"/>
                <a:cs typeface="Courier New"/>
              </a:rPr>
              <a:t>) </a:t>
            </a:r>
            <a:r>
              <a:rPr lang="en-US" altLang="zh-CN" sz="1600" dirty="0">
                <a:solidFill>
                  <a:srgbClr val="00B0F0"/>
                </a:solidFill>
                <a:latin typeface="Courier New"/>
                <a:ea typeface="msgothic" charset="0"/>
                <a:cs typeface="Courier New"/>
              </a:rPr>
              <a:t>c			#continues</a:t>
            </a:r>
            <a:br>
              <a:rPr lang="en-US" altLang="zh-CN" sz="1600" dirty="0">
                <a:latin typeface="Courier New"/>
                <a:ea typeface="msgothic" charset="0"/>
                <a:cs typeface="Courier New"/>
              </a:rPr>
            </a:br>
            <a:r>
              <a:rPr lang="en-US" altLang="zh-CN" sz="1600" dirty="0">
                <a:latin typeface="Courier New"/>
                <a:ea typeface="msgothic" charset="0"/>
                <a:cs typeface="Courier New"/>
              </a:rPr>
              <a:t>Breakpoint 3, 0x0000000000400a55 in main ()</a:t>
            </a:r>
            <a:br>
              <a:rPr lang="en-US" altLang="zh-CN" sz="1600" dirty="0">
                <a:latin typeface="Courier New"/>
                <a:ea typeface="msgothic" charset="0"/>
                <a:cs typeface="Courier New"/>
              </a:rPr>
            </a:br>
            <a:r>
              <a:rPr lang="en-US" altLang="zh-CN" sz="1600" dirty="0">
                <a:latin typeface="Courier New"/>
                <a:ea typeface="msgothic" charset="0"/>
                <a:cs typeface="Courier New"/>
              </a:rPr>
              <a:t>(</a:t>
            </a:r>
            <a:r>
              <a:rPr lang="en-US" altLang="zh-CN" sz="1600" dirty="0" err="1">
                <a:latin typeface="Courier New"/>
                <a:ea typeface="msgothic" charset="0"/>
                <a:cs typeface="Courier New"/>
              </a:rPr>
              <a:t>gdb</a:t>
            </a:r>
            <a:r>
              <a:rPr lang="en-US" altLang="zh-CN" sz="1600" dirty="0">
                <a:latin typeface="Courier New"/>
                <a:ea typeface="msgothic" charset="0"/>
                <a:cs typeface="Courier New"/>
              </a:rPr>
              <a:t>) </a:t>
            </a:r>
            <a:r>
              <a:rPr lang="en-US" altLang="zh-CN" sz="1600" dirty="0">
                <a:solidFill>
                  <a:srgbClr val="00B0F0"/>
                </a:solidFill>
                <a:latin typeface="Courier New"/>
                <a:ea typeface="msgothic" charset="0"/>
                <a:cs typeface="Courier New"/>
              </a:rPr>
              <a:t>p </a:t>
            </a:r>
            <a:r>
              <a:rPr lang="en-US" altLang="zh-CN" sz="1600" dirty="0" err="1">
                <a:solidFill>
                  <a:srgbClr val="00B0F0"/>
                </a:solidFill>
                <a:latin typeface="Courier New"/>
                <a:ea typeface="msgothic" charset="0"/>
                <a:cs typeface="Courier New"/>
              </a:rPr>
              <a:t>addvec</a:t>
            </a:r>
            <a:br>
              <a:rPr lang="en-US" altLang="zh-CN" sz="1600" dirty="0">
                <a:solidFill>
                  <a:srgbClr val="00B0F0"/>
                </a:solidFill>
                <a:latin typeface="Courier New"/>
                <a:ea typeface="msgothic" charset="0"/>
                <a:cs typeface="Courier New"/>
              </a:rPr>
            </a:br>
            <a:r>
              <a:rPr lang="en-US" altLang="zh-CN" sz="1600" dirty="0">
                <a:latin typeface="Courier New"/>
                <a:ea typeface="msgothic" charset="0"/>
                <a:cs typeface="Courier New"/>
              </a:rPr>
              <a:t>$1 = {&lt;text variable, no debug info&gt;} </a:t>
            </a:r>
            <a:r>
              <a:rPr lang="en-US" altLang="zh-CN" sz="1600" dirty="0">
                <a:solidFill>
                  <a:srgbClr val="C00000"/>
                </a:solidFill>
                <a:latin typeface="Courier New"/>
                <a:ea typeface="msgothic" charset="0"/>
                <a:cs typeface="Courier New"/>
              </a:rPr>
              <a:t>0x7ffff7613720 &lt;</a:t>
            </a:r>
            <a:r>
              <a:rPr lang="en-US" altLang="zh-CN" sz="1600" dirty="0" err="1">
                <a:solidFill>
                  <a:srgbClr val="C00000"/>
                </a:solidFill>
                <a:latin typeface="Courier New"/>
                <a:ea typeface="msgothic" charset="0"/>
                <a:cs typeface="Courier New"/>
              </a:rPr>
              <a:t>addvec</a:t>
            </a:r>
            <a:r>
              <a:rPr lang="en-US" altLang="zh-CN" sz="1600" dirty="0">
                <a:solidFill>
                  <a:srgbClr val="C00000"/>
                </a:solidFill>
                <a:latin typeface="Courier New"/>
                <a:ea typeface="msgothic" charset="0"/>
                <a:cs typeface="Courier New"/>
              </a:rPr>
              <a:t>&gt;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altLang="zh-CN" sz="1600" dirty="0">
                <a:latin typeface="Courier New"/>
                <a:ea typeface="msgothic" charset="0"/>
                <a:cs typeface="Courier New"/>
              </a:rPr>
              <a:t>(gdb) </a:t>
            </a:r>
            <a:r>
              <a:rPr lang="en-US" altLang="zh-CN" sz="1600" dirty="0">
                <a:solidFill>
                  <a:srgbClr val="00B0F0"/>
                </a:solidFill>
                <a:latin typeface="Courier New"/>
                <a:ea typeface="msgothic" charset="0"/>
                <a:cs typeface="Courier New"/>
              </a:rPr>
              <a:t>c			#continues</a:t>
            </a:r>
            <a:br>
              <a:rPr lang="en-US" altLang="zh-CN" sz="1600" dirty="0">
                <a:latin typeface="Courier New"/>
                <a:ea typeface="msgothic" charset="0"/>
                <a:cs typeface="Courier New"/>
              </a:rPr>
            </a:br>
            <a:r>
              <a:rPr lang="ro-RO" altLang="zh-CN" sz="1600" dirty="0">
                <a:latin typeface="Courier New"/>
                <a:ea typeface="msgothic" charset="0"/>
                <a:cs typeface="Courier New"/>
              </a:rPr>
              <a:t>Breakpoint 4, 0x0000000000400aaf in main ()</a:t>
            </a:r>
            <a:br>
              <a:rPr lang="en-US" altLang="zh-CN" sz="1600" dirty="0">
                <a:latin typeface="Courier New"/>
                <a:ea typeface="msgothic" charset="0"/>
                <a:cs typeface="Courier New"/>
              </a:rPr>
            </a:br>
            <a:r>
              <a:rPr lang="ro-RO" altLang="zh-CN" sz="1600" dirty="0">
                <a:latin typeface="Courier New"/>
                <a:ea typeface="msgothic" charset="0"/>
                <a:cs typeface="Courier New"/>
              </a:rPr>
              <a:t>(gdb) </a:t>
            </a:r>
            <a:r>
              <a:rPr lang="en-US" altLang="zh-CN" sz="1600" dirty="0">
                <a:solidFill>
                  <a:srgbClr val="00B0F0"/>
                </a:solidFill>
                <a:latin typeface="Courier New"/>
                <a:ea typeface="msgothic" charset="0"/>
                <a:cs typeface="Courier New"/>
              </a:rPr>
              <a:t>p </a:t>
            </a:r>
            <a:r>
              <a:rPr lang="en-US" altLang="zh-CN" sz="1600" dirty="0" err="1">
                <a:solidFill>
                  <a:srgbClr val="00B0F0"/>
                </a:solidFill>
                <a:latin typeface="Courier New"/>
                <a:ea typeface="msgothic" charset="0"/>
                <a:cs typeface="Courier New"/>
              </a:rPr>
              <a:t>addvec</a:t>
            </a:r>
            <a:br>
              <a:rPr lang="en-US" altLang="zh-CN" sz="1600" dirty="0">
                <a:latin typeface="Courier New"/>
                <a:ea typeface="msgothic" charset="0"/>
                <a:cs typeface="Courier New"/>
              </a:rPr>
            </a:br>
            <a:r>
              <a:rPr lang="ro-RO" altLang="zh-CN" sz="1600" dirty="0">
                <a:latin typeface="Courier New"/>
                <a:ea typeface="msgothic" charset="0"/>
                <a:cs typeface="Courier New"/>
              </a:rPr>
              <a:t>$2 = {&lt;text variable, no debug info&gt;} 0x7ffff7613720 &lt;addvec&gt;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altLang="zh-CN" sz="1600" dirty="0">
                <a:latin typeface="Courier New"/>
                <a:ea typeface="msgothic" charset="0"/>
                <a:cs typeface="Courier New"/>
              </a:rPr>
              <a:t>(gdb) </a:t>
            </a:r>
            <a:r>
              <a:rPr lang="en-US" altLang="zh-CN" sz="1600" dirty="0">
                <a:solidFill>
                  <a:srgbClr val="00B0F0"/>
                </a:solidFill>
                <a:latin typeface="Courier New"/>
                <a:ea typeface="msgothic" charset="0"/>
                <a:cs typeface="Courier New"/>
              </a:rPr>
              <a:t>c			#continues</a:t>
            </a:r>
            <a:br>
              <a:rPr lang="en-US" altLang="zh-CN" sz="1600" dirty="0">
                <a:latin typeface="Courier New"/>
                <a:ea typeface="msgothic" charset="0"/>
                <a:cs typeface="Courier New"/>
              </a:rPr>
            </a:br>
            <a:r>
              <a:rPr lang="ro-RO" altLang="zh-CN" sz="1600" dirty="0">
                <a:latin typeface="Courier New"/>
                <a:ea typeface="msgothic" charset="0"/>
                <a:cs typeface="Courier New"/>
              </a:rPr>
              <a:t>Continuing.</a:t>
            </a:r>
            <a:br>
              <a:rPr lang="en-US" altLang="zh-CN" sz="1600" dirty="0">
                <a:latin typeface="Courier New"/>
                <a:ea typeface="msgothic" charset="0"/>
                <a:cs typeface="Courier New"/>
              </a:rPr>
            </a:br>
            <a:r>
              <a:rPr lang="ro-RO" altLang="zh-CN" sz="1600" dirty="0">
                <a:latin typeface="Courier New"/>
                <a:ea typeface="msgothic" charset="0"/>
                <a:cs typeface="Courier New"/>
              </a:rPr>
              <a:t>z = [4 6]</a:t>
            </a:r>
            <a:br>
              <a:rPr lang="en-US" altLang="zh-CN" sz="1600" dirty="0">
                <a:latin typeface="Courier New"/>
                <a:ea typeface="msgothic" charset="0"/>
                <a:cs typeface="Courier New"/>
              </a:rPr>
            </a:br>
            <a:r>
              <a:rPr lang="ro-RO" altLang="zh-CN" sz="1600" dirty="0">
                <a:latin typeface="Courier New"/>
                <a:ea typeface="msgothic" charset="0"/>
                <a:cs typeface="Courier New"/>
              </a:rPr>
              <a:t>[Inferior 1 (process 19720) exited normally]</a:t>
            </a:r>
            <a:br>
              <a:rPr lang="en-US" altLang="zh-CN" sz="1600" dirty="0">
                <a:latin typeface="Courier New"/>
                <a:ea typeface="msgothic" charset="0"/>
                <a:cs typeface="Courier New"/>
              </a:rPr>
            </a:br>
            <a:r>
              <a:rPr lang="ro-RO" altLang="zh-CN" sz="1600" dirty="0">
                <a:latin typeface="Courier New"/>
                <a:ea typeface="msgothic" charset="0"/>
                <a:cs typeface="Courier New"/>
              </a:rPr>
              <a:t>(gdb) </a:t>
            </a:r>
            <a:r>
              <a:rPr lang="en-US" altLang="zh-CN" sz="1600" dirty="0">
                <a:solidFill>
                  <a:srgbClr val="00B0F0"/>
                </a:solidFill>
                <a:latin typeface="Courier New"/>
                <a:ea typeface="msgothic" charset="0"/>
                <a:cs typeface="Courier New"/>
              </a:rPr>
              <a:t>p </a:t>
            </a:r>
            <a:r>
              <a:rPr lang="en-US" altLang="zh-CN" sz="1600" dirty="0" err="1">
                <a:solidFill>
                  <a:srgbClr val="00B0F0"/>
                </a:solidFill>
                <a:latin typeface="Courier New"/>
                <a:ea typeface="msgothic" charset="0"/>
                <a:cs typeface="Courier New"/>
              </a:rPr>
              <a:t>addvec</a:t>
            </a:r>
            <a:br>
              <a:rPr lang="en-US" altLang="zh-CN" sz="1600" dirty="0">
                <a:latin typeface="Courier New"/>
                <a:ea typeface="msgothic" charset="0"/>
                <a:cs typeface="Courier New"/>
              </a:rPr>
            </a:br>
            <a:r>
              <a:rPr lang="ro-RO" altLang="zh-CN" sz="1600" dirty="0">
                <a:solidFill>
                  <a:srgbClr val="C00000"/>
                </a:solidFill>
                <a:latin typeface="Courier New"/>
                <a:ea typeface="msgothic" charset="0"/>
                <a:cs typeface="Courier New"/>
              </a:rPr>
              <a:t>No symbol "addvec" in current context.</a:t>
            </a:r>
          </a:p>
        </p:txBody>
      </p:sp>
      <p:sp>
        <p:nvSpPr>
          <p:cNvPr id="10" name="文本框 9">
            <a:extLst>
              <a:ext uri="{FF2B5EF4-FFF2-40B4-BE49-F238E27FC236}">
                <a16:creationId xmlns:a16="http://schemas.microsoft.com/office/drawing/2014/main" id="{0DE808D7-25B0-4162-9D46-B2F3FD0825CD}"/>
              </a:ext>
            </a:extLst>
          </p:cNvPr>
          <p:cNvSpPr txBox="1"/>
          <p:nvPr/>
        </p:nvSpPr>
        <p:spPr>
          <a:xfrm>
            <a:off x="1066800" y="6027003"/>
            <a:ext cx="8077200" cy="830997"/>
          </a:xfrm>
          <a:prstGeom prst="rect">
            <a:avLst/>
          </a:prstGeom>
          <a:noFill/>
        </p:spPr>
        <p:txBody>
          <a:bodyPr wrap="square" rtlCol="0">
            <a:spAutoFit/>
          </a:bodyPr>
          <a:lstStyle/>
          <a:p>
            <a:pPr algn="ctr"/>
            <a:r>
              <a:rPr lang="en-US" altLang="zh-CN" dirty="0">
                <a:latin typeface="Calibri" pitchFamily="34" charset="0"/>
              </a:rPr>
              <a:t>Dynamically linked address. Relocated at </a:t>
            </a:r>
            <a:r>
              <a:rPr lang="en-US" altLang="zh-CN" dirty="0">
                <a:solidFill>
                  <a:srgbClr val="C00000"/>
                </a:solidFill>
                <a:latin typeface="Calibri" pitchFamily="34" charset="0"/>
              </a:rPr>
              <a:t>run time.</a:t>
            </a:r>
          </a:p>
          <a:p>
            <a:pPr algn="ctr"/>
            <a:r>
              <a:rPr lang="en-US" altLang="zh-CN" dirty="0">
                <a:latin typeface="Calibri" pitchFamily="34" charset="0"/>
              </a:rPr>
              <a:t>Symbol </a:t>
            </a:r>
            <a:r>
              <a:rPr lang="en-US" altLang="zh-CN" dirty="0">
                <a:solidFill>
                  <a:srgbClr val="C00000"/>
                </a:solidFill>
                <a:latin typeface="Calibri" pitchFamily="34" charset="0"/>
              </a:rPr>
              <a:t>relocated after </a:t>
            </a:r>
            <a:r>
              <a:rPr lang="en-US" altLang="zh-CN" dirty="0" err="1">
                <a:solidFill>
                  <a:srgbClr val="C00000"/>
                </a:solidFill>
                <a:latin typeface="Calibri" pitchFamily="34" charset="0"/>
              </a:rPr>
              <a:t>dlopen</a:t>
            </a:r>
            <a:r>
              <a:rPr lang="en-US" altLang="zh-CN" dirty="0">
                <a:solidFill>
                  <a:srgbClr val="C00000"/>
                </a:solidFill>
                <a:latin typeface="Calibri" pitchFamily="34" charset="0"/>
              </a:rPr>
              <a:t>(), removed after </a:t>
            </a:r>
            <a:r>
              <a:rPr lang="en-US" altLang="zh-CN" dirty="0" err="1">
                <a:solidFill>
                  <a:srgbClr val="C00000"/>
                </a:solidFill>
                <a:latin typeface="Calibri" pitchFamily="34" charset="0"/>
              </a:rPr>
              <a:t>dlclose</a:t>
            </a:r>
            <a:r>
              <a:rPr lang="en-US" altLang="zh-CN" dirty="0">
                <a:solidFill>
                  <a:srgbClr val="C00000"/>
                </a:solidFill>
                <a:latin typeface="Calibri" pitchFamily="34" charset="0"/>
              </a:rPr>
              <a:t>(). </a:t>
            </a:r>
            <a:endParaRPr lang="zh-CN" altLang="en-US" dirty="0">
              <a:solidFill>
                <a:srgbClr val="C00000"/>
              </a:solidFill>
              <a:latin typeface="Calibri" pitchFamily="34" charset="0"/>
            </a:endParaRPr>
          </a:p>
        </p:txBody>
      </p:sp>
    </p:spTree>
    <p:extLst>
      <p:ext uri="{BB962C8B-B14F-4D97-AF65-F5344CB8AC3E}">
        <p14:creationId xmlns:p14="http://schemas.microsoft.com/office/powerpoint/2010/main" val="235625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A37F00-11A9-4C5D-8982-A9D47195DD9A}"/>
              </a:ext>
            </a:extLst>
          </p:cNvPr>
          <p:cNvSpPr>
            <a:spLocks noGrp="1"/>
          </p:cNvSpPr>
          <p:nvPr>
            <p:ph type="title"/>
          </p:nvPr>
        </p:nvSpPr>
        <p:spPr/>
        <p:txBody>
          <a:bodyPr/>
          <a:lstStyle/>
          <a:p>
            <a:r>
              <a:rPr lang="en-US" altLang="zh-CN" dirty="0"/>
              <a:t>Runtime Errors</a:t>
            </a:r>
            <a:endParaRPr lang="zh-CN" altLang="en-US" dirty="0"/>
          </a:p>
        </p:txBody>
      </p:sp>
      <p:sp>
        <p:nvSpPr>
          <p:cNvPr id="3" name="内容占位符 2">
            <a:extLst>
              <a:ext uri="{FF2B5EF4-FFF2-40B4-BE49-F238E27FC236}">
                <a16:creationId xmlns:a16="http://schemas.microsoft.com/office/drawing/2014/main" id="{F9E2D1CF-EB1F-4657-9F90-18E58CA4BBB8}"/>
              </a:ext>
            </a:extLst>
          </p:cNvPr>
          <p:cNvSpPr>
            <a:spLocks noGrp="1"/>
          </p:cNvSpPr>
          <p:nvPr>
            <p:ph idx="1"/>
          </p:nvPr>
        </p:nvSpPr>
        <p:spPr/>
        <p:txBody>
          <a:bodyPr/>
          <a:lstStyle/>
          <a:p>
            <a:r>
              <a:rPr lang="en-US" altLang="zh-CN" dirty="0"/>
              <a:t>At runtime, your program searches for the .so file</a:t>
            </a:r>
          </a:p>
          <a:p>
            <a:pPr lvl="1"/>
            <a:r>
              <a:rPr lang="en-US" altLang="zh-CN" dirty="0"/>
              <a:t>$LD_PRELOAD,  $LD_LIBRARY_PATH</a:t>
            </a:r>
          </a:p>
          <a:p>
            <a:pPr lvl="1"/>
            <a:endParaRPr lang="en-US" altLang="zh-CN" dirty="0"/>
          </a:p>
          <a:p>
            <a:r>
              <a:rPr lang="en-US" altLang="zh-CN" dirty="0"/>
              <a:t>What if it can’t find it?</a:t>
            </a:r>
          </a:p>
          <a:p>
            <a:pPr lvl="1"/>
            <a:r>
              <a:rPr lang="en-US" altLang="zh-CN" dirty="0"/>
              <a:t>  You will get an error message during execution, and the executable will terminate.  Depending on the version of Linux, this occurs when you launch the program, or when it tries to access something in the </a:t>
            </a:r>
            <a:r>
              <a:rPr lang="en-US" altLang="zh-CN" dirty="0" err="1"/>
              <a:t>dll</a:t>
            </a:r>
            <a:r>
              <a:rPr lang="en-US" altLang="zh-CN" dirty="0"/>
              <a:t>.</a:t>
            </a:r>
            <a:endParaRPr lang="en-US" altLang="zh-CN" b="1" dirty="0">
              <a:ea typeface="+mn-ea"/>
              <a:cs typeface="+mn-cs"/>
            </a:endParaRPr>
          </a:p>
          <a:p>
            <a:endParaRPr lang="en-US" altLang="zh-CN" dirty="0"/>
          </a:p>
          <a:p>
            <a:r>
              <a:rPr lang="en-US" altLang="zh-CN" dirty="0"/>
              <a:t>Some </a:t>
            </a:r>
            <a:r>
              <a:rPr lang="en-US" altLang="zh-CN" dirty="0" err="1"/>
              <a:t>dll</a:t>
            </a:r>
            <a:r>
              <a:rPr lang="en-US" altLang="zh-CN" dirty="0"/>
              <a:t> files also have “versioning” data.  On these, your program might crash because of an “incompatible </a:t>
            </a:r>
            <a:r>
              <a:rPr lang="en-US" altLang="zh-CN" dirty="0" err="1"/>
              <a:t>dll</a:t>
            </a:r>
            <a:r>
              <a:rPr lang="en-US" altLang="zh-CN" dirty="0"/>
              <a:t> version number”</a:t>
            </a:r>
          </a:p>
        </p:txBody>
      </p:sp>
    </p:spTree>
    <p:extLst>
      <p:ext uri="{BB962C8B-B14F-4D97-AF65-F5344CB8AC3E}">
        <p14:creationId xmlns:p14="http://schemas.microsoft.com/office/powerpoint/2010/main" val="31764862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B91521-F8B2-4F75-B2BF-F70529980334}"/>
              </a:ext>
            </a:extLst>
          </p:cNvPr>
          <p:cNvSpPr>
            <a:spLocks noGrp="1"/>
          </p:cNvSpPr>
          <p:nvPr>
            <p:ph type="title"/>
          </p:nvPr>
        </p:nvSpPr>
        <p:spPr/>
        <p:txBody>
          <a:bodyPr/>
          <a:lstStyle/>
          <a:p>
            <a:r>
              <a:rPr lang="en-US" altLang="zh-CN" dirty="0"/>
              <a:t>Static vs. Dynamic Linking Tradeoffs</a:t>
            </a:r>
            <a:endParaRPr lang="zh-CN" altLang="en-US" dirty="0"/>
          </a:p>
        </p:txBody>
      </p:sp>
      <p:sp>
        <p:nvSpPr>
          <p:cNvPr id="3" name="内容占位符 2">
            <a:extLst>
              <a:ext uri="{FF2B5EF4-FFF2-40B4-BE49-F238E27FC236}">
                <a16:creationId xmlns:a16="http://schemas.microsoft.com/office/drawing/2014/main" id="{A4DFFA1D-3FB8-4F65-98C4-B62DD98DDF1A}"/>
              </a:ext>
            </a:extLst>
          </p:cNvPr>
          <p:cNvSpPr>
            <a:spLocks noGrp="1"/>
          </p:cNvSpPr>
          <p:nvPr>
            <p:ph idx="1"/>
          </p:nvPr>
        </p:nvSpPr>
        <p:spPr/>
        <p:txBody>
          <a:bodyPr/>
          <a:lstStyle/>
          <a:p>
            <a:pPr marL="0" indent="0">
              <a:buNone/>
            </a:pPr>
            <a:r>
              <a:rPr lang="en-US" altLang="zh-CN" sz="3200" dirty="0">
                <a:solidFill>
                  <a:srgbClr val="C00000"/>
                </a:solidFill>
              </a:rPr>
              <a:t>Static:</a:t>
            </a:r>
          </a:p>
          <a:p>
            <a:r>
              <a:rPr lang="en-US" altLang="zh-CN" dirty="0"/>
              <a:t>Does not need to look up libraries at runtime</a:t>
            </a:r>
          </a:p>
          <a:p>
            <a:r>
              <a:rPr lang="en-US" altLang="zh-CN" dirty="0"/>
              <a:t>Does not need extra PLT indirection</a:t>
            </a:r>
          </a:p>
          <a:p>
            <a:r>
              <a:rPr lang="en-US" altLang="zh-CN" dirty="0"/>
              <a:t>Consumes more memory with copies of each library in every program</a:t>
            </a:r>
          </a:p>
          <a:p>
            <a:pPr marL="0" indent="0">
              <a:buNone/>
            </a:pPr>
            <a:endParaRPr lang="en-US" altLang="zh-CN" dirty="0"/>
          </a:p>
          <a:p>
            <a:pPr marL="0" indent="0">
              <a:buNone/>
            </a:pPr>
            <a:r>
              <a:rPr lang="en-US" altLang="zh-CN" sz="3200" dirty="0">
                <a:solidFill>
                  <a:srgbClr val="C00000"/>
                </a:solidFill>
              </a:rPr>
              <a:t>Dynamic:</a:t>
            </a:r>
          </a:p>
          <a:p>
            <a:r>
              <a:rPr lang="en-US" altLang="zh-CN" dirty="0"/>
              <a:t>Less disk space/memory (7K vs 571K for hello world)</a:t>
            </a:r>
          </a:p>
          <a:p>
            <a:r>
              <a:rPr lang="en-US" altLang="zh-CN" dirty="0"/>
              <a:t>Shared libraries already in memory and </a:t>
            </a:r>
            <a:br>
              <a:rPr lang="en-US" altLang="zh-CN" dirty="0"/>
            </a:br>
            <a:r>
              <a:rPr lang="en-US" altLang="zh-CN" dirty="0"/>
              <a:t>in hot cache</a:t>
            </a:r>
          </a:p>
          <a:p>
            <a:r>
              <a:rPr lang="en-US" altLang="zh-CN" dirty="0"/>
              <a:t>Incurs lookup and indirection overheads</a:t>
            </a:r>
          </a:p>
          <a:p>
            <a:endParaRPr lang="zh-CN" altLang="en-US" dirty="0"/>
          </a:p>
        </p:txBody>
      </p:sp>
    </p:spTree>
    <p:extLst>
      <p:ext uri="{BB962C8B-B14F-4D97-AF65-F5344CB8AC3E}">
        <p14:creationId xmlns:p14="http://schemas.microsoft.com/office/powerpoint/2010/main" val="1218514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008E53-CC68-47A0-B135-9B0548D68985}"/>
              </a:ext>
            </a:extLst>
          </p:cNvPr>
          <p:cNvSpPr>
            <a:spLocks noGrp="1"/>
          </p:cNvSpPr>
          <p:nvPr>
            <p:ph type="title"/>
          </p:nvPr>
        </p:nvSpPr>
        <p:spPr/>
        <p:txBody>
          <a:bodyPr/>
          <a:lstStyle/>
          <a:p>
            <a:r>
              <a:rPr lang="en-US" altLang="zh-CN" dirty="0"/>
              <a:t>Key</a:t>
            </a:r>
            <a:r>
              <a:rPr lang="ro-RO" altLang="zh-CN" dirty="0"/>
              <a:t> </a:t>
            </a:r>
            <a:r>
              <a:rPr lang="en-US" altLang="zh-CN" dirty="0"/>
              <a:t>Concepts</a:t>
            </a:r>
            <a:endParaRPr lang="zh-CN" altLang="en-US" dirty="0"/>
          </a:p>
        </p:txBody>
      </p:sp>
      <p:sp>
        <p:nvSpPr>
          <p:cNvPr id="3" name="内容占位符 2">
            <a:extLst>
              <a:ext uri="{FF2B5EF4-FFF2-40B4-BE49-F238E27FC236}">
                <a16:creationId xmlns:a16="http://schemas.microsoft.com/office/drawing/2014/main" id="{9F448A1F-6F23-4FB0-B4EE-FBDD35F8866D}"/>
              </a:ext>
            </a:extLst>
          </p:cNvPr>
          <p:cNvSpPr>
            <a:spLocks noGrp="1"/>
          </p:cNvSpPr>
          <p:nvPr>
            <p:ph idx="1"/>
          </p:nvPr>
        </p:nvSpPr>
        <p:spPr>
          <a:xfrm>
            <a:off x="396875" y="1362075"/>
            <a:ext cx="8747125" cy="4972050"/>
          </a:xfrm>
        </p:spPr>
        <p:txBody>
          <a:bodyPr/>
          <a:lstStyle/>
          <a:p>
            <a:r>
              <a:rPr lang="en-US" altLang="zh-CN" dirty="0"/>
              <a:t>Overview – module inclusion and linking choices</a:t>
            </a:r>
          </a:p>
          <a:p>
            <a:endParaRPr lang="en-US" altLang="zh-CN" dirty="0"/>
          </a:p>
          <a:p>
            <a:pPr marL="0" indent="0">
              <a:buNone/>
            </a:pPr>
            <a:endParaRPr lang="en-US" altLang="zh-CN" dirty="0"/>
          </a:p>
          <a:p>
            <a:endParaRPr lang="en-US" altLang="zh-CN" dirty="0"/>
          </a:p>
          <a:p>
            <a:endParaRPr lang="en-US" altLang="zh-CN" dirty="0"/>
          </a:p>
          <a:p>
            <a:endParaRPr lang="en-US" altLang="zh-CN" dirty="0"/>
          </a:p>
          <a:p>
            <a:r>
              <a:rPr lang="en-US" altLang="zh-CN" dirty="0"/>
              <a:t>How to decide between them?</a:t>
            </a:r>
          </a:p>
          <a:p>
            <a:pPr lvl="1"/>
            <a:r>
              <a:rPr lang="en-US" altLang="zh-CN" sz="1800" dirty="0"/>
              <a:t>Small ASM-only program? #include is an option, although, it’s not recommended…</a:t>
            </a:r>
          </a:p>
          <a:p>
            <a:pPr lvl="1"/>
            <a:r>
              <a:rPr lang="en-US" altLang="zh-CN" sz="1800" dirty="0"/>
              <a:t>Self-contained stand-alone program? Static linking.</a:t>
            </a:r>
          </a:p>
          <a:p>
            <a:pPr lvl="1"/>
            <a:r>
              <a:rPr lang="en-US" altLang="zh-CN" sz="1800" dirty="0"/>
              <a:t>For every other case dynamic linking is recommended.</a:t>
            </a:r>
          </a:p>
          <a:p>
            <a:pPr lvl="1"/>
            <a:r>
              <a:rPr lang="en-US" altLang="zh-CN" sz="1800" dirty="0"/>
              <a:t>Load-time dynamic linking is easier to use and less error-prone.</a:t>
            </a:r>
          </a:p>
          <a:p>
            <a:pPr lvl="1"/>
            <a:r>
              <a:rPr lang="en-US" altLang="zh-CN" sz="1800" dirty="0"/>
              <a:t>A mix of load-time + run-time dynamic linking should be used for faster application load time and/or for supporting plugin-able modules or on-the-fly updates.</a:t>
            </a:r>
          </a:p>
          <a:p>
            <a:pPr lvl="1"/>
            <a:endParaRPr lang="en-US" altLang="zh-CN" sz="1800" dirty="0"/>
          </a:p>
          <a:p>
            <a:pPr lvl="1"/>
            <a:endParaRPr lang="en-US" altLang="zh-CN" dirty="0"/>
          </a:p>
          <a:p>
            <a:pPr lvl="1"/>
            <a:endParaRPr lang="en-US" altLang="zh-CN" dirty="0"/>
          </a:p>
          <a:p>
            <a:pPr lvl="1"/>
            <a:endParaRPr lang="en-US" altLang="zh-CN" dirty="0"/>
          </a:p>
          <a:p>
            <a:pPr lvl="1"/>
            <a:endParaRPr lang="en-US" altLang="zh-CN" dirty="0"/>
          </a:p>
          <a:p>
            <a:endParaRPr lang="zh-CN" altLang="en-US" dirty="0"/>
          </a:p>
        </p:txBody>
      </p:sp>
      <p:graphicFrame>
        <p:nvGraphicFramePr>
          <p:cNvPr id="4" name="Table 8">
            <a:extLst>
              <a:ext uri="{FF2B5EF4-FFF2-40B4-BE49-F238E27FC236}">
                <a16:creationId xmlns:a16="http://schemas.microsoft.com/office/drawing/2014/main" id="{95D16342-23AD-4EDB-AC8E-A6D1CE9A17C2}"/>
              </a:ext>
            </a:extLst>
          </p:cNvPr>
          <p:cNvGraphicFramePr>
            <a:graphicFrameLocks noGrp="1"/>
          </p:cNvGraphicFramePr>
          <p:nvPr>
            <p:extLst>
              <p:ext uri="{D42A27DB-BD31-4B8C-83A1-F6EECF244321}">
                <p14:modId xmlns:p14="http://schemas.microsoft.com/office/powerpoint/2010/main" val="474514736"/>
              </p:ext>
            </p:extLst>
          </p:nvPr>
        </p:nvGraphicFramePr>
        <p:xfrm>
          <a:off x="536713" y="1981200"/>
          <a:ext cx="7892360" cy="1752600"/>
        </p:xfrm>
        <a:graphic>
          <a:graphicData uri="http://schemas.openxmlformats.org/drawingml/2006/table">
            <a:tbl>
              <a:tblPr firstRow="1" bandRow="1">
                <a:tableStyleId>{17292A2E-F333-43FB-9621-5CBBE7FDCDCB}</a:tableStyleId>
              </a:tblPr>
              <a:tblGrid>
                <a:gridCol w="1381584">
                  <a:extLst>
                    <a:ext uri="{9D8B030D-6E8A-4147-A177-3AD203B41FA5}">
                      <a16:colId xmlns:a16="http://schemas.microsoft.com/office/drawing/2014/main" val="20000"/>
                    </a:ext>
                  </a:extLst>
                </a:gridCol>
                <a:gridCol w="1775360">
                  <a:extLst>
                    <a:ext uri="{9D8B030D-6E8A-4147-A177-3AD203B41FA5}">
                      <a16:colId xmlns:a16="http://schemas.microsoft.com/office/drawing/2014/main" val="20001"/>
                    </a:ext>
                  </a:extLst>
                </a:gridCol>
                <a:gridCol w="1578472">
                  <a:extLst>
                    <a:ext uri="{9D8B030D-6E8A-4147-A177-3AD203B41FA5}">
                      <a16:colId xmlns:a16="http://schemas.microsoft.com/office/drawing/2014/main" val="20002"/>
                    </a:ext>
                  </a:extLst>
                </a:gridCol>
                <a:gridCol w="1578472">
                  <a:extLst>
                    <a:ext uri="{9D8B030D-6E8A-4147-A177-3AD203B41FA5}">
                      <a16:colId xmlns:a16="http://schemas.microsoft.com/office/drawing/2014/main" val="20003"/>
                    </a:ext>
                  </a:extLst>
                </a:gridCol>
                <a:gridCol w="1578472">
                  <a:extLst>
                    <a:ext uri="{9D8B030D-6E8A-4147-A177-3AD203B41FA5}">
                      <a16:colId xmlns:a16="http://schemas.microsoft.com/office/drawing/2014/main" val="20004"/>
                    </a:ext>
                  </a:extLst>
                </a:gridCol>
              </a:tblGrid>
              <a:tr h="341639">
                <a:tc>
                  <a:txBody>
                    <a:bodyPr/>
                    <a:lstStyle/>
                    <a:p>
                      <a:pPr algn="ctr"/>
                      <a:endParaRPr lang="en-US" sz="1800" b="1" dirty="0">
                        <a:solidFill>
                          <a:schemeClr val="tx1"/>
                        </a:solidFill>
                      </a:endParaRPr>
                    </a:p>
                  </a:txBody>
                  <a:tcPr marL="78213" marR="78213" marT="38398" marB="38398">
                    <a:solidFill>
                      <a:srgbClr val="66CCFF"/>
                    </a:solidFill>
                  </a:tcPr>
                </a:tc>
                <a:tc>
                  <a:txBody>
                    <a:bodyPr/>
                    <a:lstStyle/>
                    <a:p>
                      <a:pPr algn="ctr"/>
                      <a:r>
                        <a:rPr lang="en-US" sz="1800" dirty="0">
                          <a:solidFill>
                            <a:schemeClr val="tx1"/>
                          </a:solidFill>
                        </a:rPr>
                        <a:t>Compile-time</a:t>
                      </a:r>
                      <a:endParaRPr lang="en-US" sz="1800" b="1" dirty="0">
                        <a:solidFill>
                          <a:schemeClr val="tx1"/>
                        </a:solidFill>
                      </a:endParaRPr>
                    </a:p>
                  </a:txBody>
                  <a:tcPr marL="78213" marR="78213" marT="38398" marB="38398">
                    <a:solidFill>
                      <a:srgbClr val="66CCFF"/>
                    </a:solidFill>
                  </a:tcPr>
                </a:tc>
                <a:tc>
                  <a:txBody>
                    <a:bodyPr/>
                    <a:lstStyle/>
                    <a:p>
                      <a:pPr algn="ctr"/>
                      <a:r>
                        <a:rPr lang="en-US" sz="1800" dirty="0">
                          <a:solidFill>
                            <a:schemeClr val="tx1"/>
                          </a:solidFill>
                        </a:rPr>
                        <a:t>Link-time</a:t>
                      </a:r>
                      <a:endParaRPr lang="en-US" sz="1800" b="1" dirty="0">
                        <a:solidFill>
                          <a:schemeClr val="tx1"/>
                        </a:solidFill>
                      </a:endParaRPr>
                    </a:p>
                  </a:txBody>
                  <a:tcPr marL="78213" marR="78213" marT="38398" marB="38398">
                    <a:solidFill>
                      <a:srgbClr val="66CCFF"/>
                    </a:solidFill>
                  </a:tcPr>
                </a:tc>
                <a:tc>
                  <a:txBody>
                    <a:bodyPr/>
                    <a:lstStyle/>
                    <a:p>
                      <a:pPr algn="ctr"/>
                      <a:r>
                        <a:rPr lang="en-US" sz="1800" dirty="0">
                          <a:solidFill>
                            <a:schemeClr val="tx1"/>
                          </a:solidFill>
                        </a:rPr>
                        <a:t>Load-time</a:t>
                      </a:r>
                      <a:endParaRPr lang="en-US" sz="1800" b="1" dirty="0">
                        <a:solidFill>
                          <a:schemeClr val="tx1"/>
                        </a:solidFill>
                      </a:endParaRPr>
                    </a:p>
                  </a:txBody>
                  <a:tcPr marL="78213" marR="78213" marT="38398" marB="38398">
                    <a:solidFill>
                      <a:srgbClr val="66CCFF"/>
                    </a:solidFill>
                  </a:tcPr>
                </a:tc>
                <a:tc>
                  <a:txBody>
                    <a:bodyPr/>
                    <a:lstStyle/>
                    <a:p>
                      <a:pPr algn="ctr"/>
                      <a:r>
                        <a:rPr lang="en-US" sz="1800" dirty="0">
                          <a:solidFill>
                            <a:schemeClr val="tx1"/>
                          </a:solidFill>
                        </a:rPr>
                        <a:t>Run-time</a:t>
                      </a:r>
                      <a:endParaRPr lang="en-US" sz="1800" b="1" dirty="0">
                        <a:solidFill>
                          <a:schemeClr val="tx1"/>
                        </a:solidFill>
                      </a:endParaRPr>
                    </a:p>
                  </a:txBody>
                  <a:tcPr marL="78213" marR="78213" marT="38398" marB="38398">
                    <a:solidFill>
                      <a:srgbClr val="66CCFF"/>
                    </a:solidFill>
                  </a:tcPr>
                </a:tc>
                <a:extLst>
                  <a:ext uri="{0D108BD9-81ED-4DB2-BD59-A6C34878D82A}">
                    <a16:rowId xmlns:a16="http://schemas.microsoft.com/office/drawing/2014/main" val="10000"/>
                  </a:ext>
                </a:extLst>
              </a:tr>
              <a:tr h="715684">
                <a:tc>
                  <a:txBody>
                    <a:bodyPr/>
                    <a:lstStyle/>
                    <a:p>
                      <a:pPr marL="0" algn="ctr" defTabSz="521335" rtl="0" eaLnBrk="1" latinLnBrk="0" hangingPunct="1"/>
                      <a:r>
                        <a:rPr lang="en-US" sz="1800" kern="1200" dirty="0"/>
                        <a:t>Static  linking</a:t>
                      </a:r>
                      <a:endParaRPr lang="en-US" sz="1800" b="1" kern="1200" dirty="0">
                        <a:solidFill>
                          <a:schemeClr val="tx1"/>
                        </a:solidFill>
                        <a:latin typeface="+mn-lt"/>
                        <a:ea typeface="+mn-ea"/>
                        <a:cs typeface="+mn-cs"/>
                      </a:endParaRPr>
                    </a:p>
                  </a:txBody>
                  <a:tcPr marL="78213" marR="78213" marT="38398" marB="38398"/>
                </a:tc>
                <a:tc>
                  <a:txBody>
                    <a:bodyPr/>
                    <a:lstStyle/>
                    <a:p>
                      <a:pPr algn="ctr"/>
                      <a:r>
                        <a:rPr lang="en-US" sz="1800" dirty="0"/>
                        <a:t>Textual source inclusion</a:t>
                      </a:r>
                      <a:endParaRPr lang="en-US" sz="1800" b="1" dirty="0">
                        <a:solidFill>
                          <a:schemeClr val="tx1"/>
                        </a:solidFill>
                      </a:endParaRPr>
                    </a:p>
                  </a:txBody>
                  <a:tcPr marL="78213" marR="78213" marT="38398" marB="38398"/>
                </a:tc>
                <a:tc>
                  <a:txBody>
                    <a:bodyPr/>
                    <a:lstStyle/>
                    <a:p>
                      <a:pPr algn="ctr"/>
                      <a:r>
                        <a:rPr lang="en-US" sz="1800" dirty="0"/>
                        <a:t>OBJ/LIB inclusion</a:t>
                      </a:r>
                      <a:endParaRPr lang="en-US" sz="1800" b="1" dirty="0">
                        <a:solidFill>
                          <a:schemeClr val="tx1"/>
                        </a:solidFill>
                      </a:endParaRPr>
                    </a:p>
                  </a:txBody>
                  <a:tcPr marL="78213" marR="78213" marT="38398" marB="38398"/>
                </a:tc>
                <a:tc>
                  <a:txBody>
                    <a:bodyPr/>
                    <a:lstStyle/>
                    <a:p>
                      <a:pPr algn="ctr"/>
                      <a:r>
                        <a:rPr lang="ro-RO" sz="1800" dirty="0"/>
                        <a:t>-</a:t>
                      </a:r>
                      <a:endParaRPr lang="en-US" sz="1800" b="1" dirty="0">
                        <a:solidFill>
                          <a:schemeClr val="tx1"/>
                        </a:solidFill>
                      </a:endParaRPr>
                    </a:p>
                  </a:txBody>
                  <a:tcPr marL="78213" marR="78213" marT="38398" marB="38398"/>
                </a:tc>
                <a:tc>
                  <a:txBody>
                    <a:bodyPr/>
                    <a:lstStyle/>
                    <a:p>
                      <a:pPr algn="ctr"/>
                      <a:r>
                        <a:rPr lang="ro-RO" sz="1800" dirty="0"/>
                        <a:t>-</a:t>
                      </a:r>
                      <a:endParaRPr lang="en-US" sz="1800" b="1" dirty="0">
                        <a:solidFill>
                          <a:schemeClr val="tx1"/>
                        </a:solidFill>
                      </a:endParaRPr>
                    </a:p>
                  </a:txBody>
                  <a:tcPr marL="78213" marR="78213" marT="38398" marB="38398"/>
                </a:tc>
                <a:extLst>
                  <a:ext uri="{0D108BD9-81ED-4DB2-BD59-A6C34878D82A}">
                    <a16:rowId xmlns:a16="http://schemas.microsoft.com/office/drawing/2014/main" val="10001"/>
                  </a:ext>
                </a:extLst>
              </a:tr>
              <a:tr h="685800">
                <a:tc>
                  <a:txBody>
                    <a:bodyPr/>
                    <a:lstStyle/>
                    <a:p>
                      <a:pPr marL="0" algn="ctr" defTabSz="521335" rtl="0" eaLnBrk="1" latinLnBrk="0" hangingPunct="1"/>
                      <a:r>
                        <a:rPr lang="en-US" sz="1800" kern="1200" dirty="0"/>
                        <a:t>Dynamic linking</a:t>
                      </a:r>
                      <a:endParaRPr lang="en-US" sz="1800" b="1" kern="1200" dirty="0">
                        <a:solidFill>
                          <a:schemeClr val="tx1"/>
                        </a:solidFill>
                        <a:latin typeface="+mn-lt"/>
                        <a:ea typeface="+mn-ea"/>
                        <a:cs typeface="+mn-cs"/>
                      </a:endParaRPr>
                    </a:p>
                  </a:txBody>
                  <a:tcPr marL="78213" marR="78213" marT="38398" marB="38398"/>
                </a:tc>
                <a:tc>
                  <a:txBody>
                    <a:bodyPr/>
                    <a:lstStyle/>
                    <a:p>
                      <a:pPr algn="ctr"/>
                      <a:r>
                        <a:rPr lang="ro-RO" sz="1800" dirty="0"/>
                        <a:t>-</a:t>
                      </a:r>
                      <a:endParaRPr lang="en-US" sz="1800" b="1" dirty="0">
                        <a:solidFill>
                          <a:schemeClr val="tx1"/>
                        </a:solidFill>
                      </a:endParaRPr>
                    </a:p>
                  </a:txBody>
                  <a:tcPr marL="78213" marR="78213" marT="38398" marB="38398"/>
                </a:tc>
                <a:tc>
                  <a:txBody>
                    <a:bodyPr/>
                    <a:lstStyle/>
                    <a:p>
                      <a:pPr algn="ctr"/>
                      <a:r>
                        <a:rPr lang="ro-RO" sz="1800" dirty="0"/>
                        <a:t>-</a:t>
                      </a:r>
                      <a:endParaRPr lang="en-US" sz="1800" b="1" dirty="0">
                        <a:solidFill>
                          <a:schemeClr val="tx1"/>
                        </a:solidFill>
                      </a:endParaRPr>
                    </a:p>
                  </a:txBody>
                  <a:tcPr marL="78213" marR="78213" marT="38398" marB="38398"/>
                </a:tc>
                <a:tc>
                  <a:txBody>
                    <a:bodyPr/>
                    <a:lstStyle/>
                    <a:p>
                      <a:pPr marL="0" marR="0" lvl="0" indent="0" algn="ctr" defTabSz="521335" rtl="0" eaLnBrk="1" fontAlgn="auto" latinLnBrk="0" hangingPunct="1">
                        <a:lnSpc>
                          <a:spcPct val="100000"/>
                        </a:lnSpc>
                        <a:spcBef>
                          <a:spcPts val="0"/>
                        </a:spcBef>
                        <a:spcAft>
                          <a:spcPts val="0"/>
                        </a:spcAft>
                        <a:buClrTx/>
                        <a:buSzTx/>
                        <a:buFontTx/>
                        <a:buNone/>
                        <a:defRPr/>
                      </a:pPr>
                      <a:r>
                        <a:rPr lang="en-US" sz="1800" dirty="0"/>
                        <a:t>Reference to an external </a:t>
                      </a:r>
                      <a:r>
                        <a:rPr lang="ro-RO" sz="1800" dirty="0"/>
                        <a:t>DLL</a:t>
                      </a:r>
                      <a:endParaRPr lang="en-US" sz="1800" b="1" dirty="0">
                        <a:solidFill>
                          <a:schemeClr val="tx1"/>
                        </a:solidFill>
                      </a:endParaRPr>
                    </a:p>
                  </a:txBody>
                  <a:tcPr marL="78213" marR="78213" marT="38398" marB="38398"/>
                </a:tc>
                <a:tc>
                  <a:txBody>
                    <a:bodyPr/>
                    <a:lstStyle/>
                    <a:p>
                      <a:pPr marL="0" marR="0" lvl="0" indent="0" algn="ctr" defTabSz="521335" rtl="0" eaLnBrk="1" fontAlgn="auto" latinLnBrk="0" hangingPunct="1">
                        <a:lnSpc>
                          <a:spcPct val="100000"/>
                        </a:lnSpc>
                        <a:spcBef>
                          <a:spcPts val="0"/>
                        </a:spcBef>
                        <a:spcAft>
                          <a:spcPts val="0"/>
                        </a:spcAft>
                        <a:buClrTx/>
                        <a:buSzTx/>
                        <a:buFontTx/>
                        <a:buNone/>
                        <a:defRPr/>
                      </a:pPr>
                      <a:r>
                        <a:rPr lang="en-US" sz="1800" dirty="0"/>
                        <a:t>Loading an external DLL</a:t>
                      </a:r>
                      <a:endParaRPr lang="en-US" sz="1800" b="1" dirty="0">
                        <a:solidFill>
                          <a:schemeClr val="tx1"/>
                        </a:solidFill>
                      </a:endParaRPr>
                    </a:p>
                  </a:txBody>
                  <a:tcPr marL="78213" marR="78213" marT="38398" marB="38398"/>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407431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Linking Summary	</a:t>
            </a:r>
          </a:p>
        </p:txBody>
      </p:sp>
      <p:sp>
        <p:nvSpPr>
          <p:cNvPr id="3" name="Content Placeholder 2"/>
          <p:cNvSpPr>
            <a:spLocks noGrp="1"/>
          </p:cNvSpPr>
          <p:nvPr>
            <p:ph idx="1"/>
          </p:nvPr>
        </p:nvSpPr>
        <p:spPr/>
        <p:txBody>
          <a:bodyPr/>
          <a:lstStyle/>
          <a:p>
            <a:r>
              <a:rPr lang="en-US"/>
              <a:t>Linking is a technique that allows programs to be constructed from multiple object files. </a:t>
            </a:r>
          </a:p>
          <a:p>
            <a:endParaRPr lang="en-US"/>
          </a:p>
          <a:p>
            <a:r>
              <a:rPr lang="en-US"/>
              <a:t>Linking can happen at different times in a program’s lifetime:</a:t>
            </a:r>
          </a:p>
          <a:p>
            <a:pPr lvl="1"/>
            <a:r>
              <a:rPr lang="en-US"/>
              <a:t>Compile time (when a program is compiled)</a:t>
            </a:r>
          </a:p>
          <a:p>
            <a:pPr lvl="1"/>
            <a:r>
              <a:rPr lang="en-US"/>
              <a:t>Load time (when a program is loaded into memory)</a:t>
            </a:r>
          </a:p>
          <a:p>
            <a:pPr lvl="1"/>
            <a:r>
              <a:rPr lang="en-US"/>
              <a:t>Run time (while a program is executing)</a:t>
            </a:r>
          </a:p>
          <a:p>
            <a:pPr lvl="1"/>
            <a:endParaRPr lang="en-US"/>
          </a:p>
          <a:p>
            <a:r>
              <a:rPr lang="en-US"/>
              <a:t>Understanding linking can help you avoid nasty errors and make you a better programmer. </a:t>
            </a:r>
          </a:p>
        </p:txBody>
      </p:sp>
    </p:spTree>
    <p:extLst>
      <p:ext uri="{BB962C8B-B14F-4D97-AF65-F5344CB8AC3E}">
        <p14:creationId xmlns:p14="http://schemas.microsoft.com/office/powerpoint/2010/main" val="15924070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Case Study: Library </a:t>
            </a:r>
            <a:r>
              <a:rPr lang="en-US" err="1"/>
              <a:t>Interpositioning</a:t>
            </a:r>
            <a:endParaRPr lang="en-US"/>
          </a:p>
        </p:txBody>
      </p:sp>
      <p:sp>
        <p:nvSpPr>
          <p:cNvPr id="3" name="Content Placeholder 2"/>
          <p:cNvSpPr>
            <a:spLocks noGrp="1"/>
          </p:cNvSpPr>
          <p:nvPr>
            <p:ph idx="1"/>
          </p:nvPr>
        </p:nvSpPr>
        <p:spPr/>
        <p:txBody>
          <a:bodyPr/>
          <a:lstStyle/>
          <a:p>
            <a:r>
              <a:rPr lang="en-GB" dirty="0"/>
              <a:t>Documented in Section 7.13 of book</a:t>
            </a:r>
          </a:p>
          <a:p>
            <a:r>
              <a:rPr lang="en-GB" dirty="0"/>
              <a:t>Library </a:t>
            </a:r>
            <a:r>
              <a:rPr lang="en-GB" dirty="0" err="1"/>
              <a:t>interpositioning</a:t>
            </a:r>
            <a:r>
              <a:rPr lang="en-GB" dirty="0"/>
              <a:t> : powerful linking technique that allows programmers to intercept calls to arbitrary functions</a:t>
            </a:r>
          </a:p>
          <a:p>
            <a:r>
              <a:rPr lang="en-GB" dirty="0" err="1"/>
              <a:t>Interpositioning</a:t>
            </a:r>
            <a:r>
              <a:rPr lang="en-GB" dirty="0"/>
              <a:t> can occur at:</a:t>
            </a:r>
          </a:p>
          <a:p>
            <a:pPr lvl="1"/>
            <a:r>
              <a:rPr lang="en-GB" dirty="0"/>
              <a:t>Compile time: When the source code is compiled	</a:t>
            </a:r>
          </a:p>
          <a:p>
            <a:pPr lvl="1"/>
            <a:r>
              <a:rPr lang="en-GB" dirty="0"/>
              <a:t>Link time: When the relocatable object files are statically linked to form an executable object file</a:t>
            </a:r>
          </a:p>
          <a:p>
            <a:pPr lvl="1"/>
            <a:r>
              <a:rPr lang="en-GB" dirty="0"/>
              <a:t>Load/run time: When an executable object file is loaded into memory, dynamically linked, and then executed.</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a:t>
            </a:r>
            <a:r>
              <a:rPr lang="en-US" err="1"/>
              <a:t>Interpositioning</a:t>
            </a:r>
            <a:r>
              <a:rPr lang="en-US"/>
              <a:t> Applications</a:t>
            </a:r>
          </a:p>
        </p:txBody>
      </p:sp>
      <p:sp>
        <p:nvSpPr>
          <p:cNvPr id="3" name="Content Placeholder 2"/>
          <p:cNvSpPr>
            <a:spLocks noGrp="1"/>
          </p:cNvSpPr>
          <p:nvPr>
            <p:ph idx="1"/>
          </p:nvPr>
        </p:nvSpPr>
        <p:spPr/>
        <p:txBody>
          <a:bodyPr/>
          <a:lstStyle/>
          <a:p>
            <a:r>
              <a:rPr lang="en-GB"/>
              <a:t>Security</a:t>
            </a:r>
          </a:p>
          <a:p>
            <a:pPr lvl="1"/>
            <a:r>
              <a:rPr lang="en-GB"/>
              <a:t>Confinement (sandboxing)</a:t>
            </a:r>
          </a:p>
          <a:p>
            <a:pPr lvl="1"/>
            <a:r>
              <a:rPr lang="en-GB"/>
              <a:t>Behind the scenes encryption</a:t>
            </a:r>
          </a:p>
          <a:p>
            <a:r>
              <a:rPr lang="en-US"/>
              <a:t>Debugging</a:t>
            </a:r>
          </a:p>
          <a:p>
            <a:pPr lvl="1"/>
            <a:r>
              <a:rPr lang="en-US"/>
              <a:t>In 2014, two Facebook engineers debugged a treacherous 1-year old bug in their iPhone app using </a:t>
            </a:r>
            <a:r>
              <a:rPr lang="en-US" err="1"/>
              <a:t>interpositioning</a:t>
            </a:r>
            <a:endParaRPr lang="en-US"/>
          </a:p>
          <a:p>
            <a:pPr lvl="1"/>
            <a:r>
              <a:rPr lang="en-US"/>
              <a:t>Code in the SPDY networking stack was writing to the wrong location</a:t>
            </a:r>
          </a:p>
          <a:p>
            <a:pPr lvl="1"/>
            <a:r>
              <a:rPr lang="en-US"/>
              <a:t>Solved by intercepting calls to </a:t>
            </a:r>
            <a:r>
              <a:rPr lang="en-US" err="1"/>
              <a:t>Posix</a:t>
            </a:r>
            <a:r>
              <a:rPr lang="en-US"/>
              <a:t> write functions (write, </a:t>
            </a:r>
            <a:r>
              <a:rPr lang="en-US" err="1"/>
              <a:t>writev</a:t>
            </a:r>
            <a:r>
              <a:rPr lang="en-US"/>
              <a:t>, </a:t>
            </a:r>
            <a:r>
              <a:rPr lang="en-US" err="1"/>
              <a:t>pwrite</a:t>
            </a:r>
            <a:r>
              <a:rPr lang="en-US"/>
              <a:t>)</a:t>
            </a:r>
          </a:p>
          <a:p>
            <a:pPr marL="457200" lvl="1" indent="0">
              <a:buNone/>
            </a:pPr>
            <a:endParaRPr lang="en-US"/>
          </a:p>
          <a:p>
            <a:pPr marL="457200" lvl="1" indent="0">
              <a:buNone/>
            </a:pPr>
            <a:r>
              <a:rPr lang="en-US" sz="1600"/>
              <a:t>Source:  Facebook engineering blog post at: </a:t>
            </a:r>
          </a:p>
          <a:p>
            <a:pPr marL="457200" lvl="1" indent="0">
              <a:buNone/>
            </a:pPr>
            <a:r>
              <a:rPr lang="en-US" sz="1600" u="sng">
                <a:solidFill>
                  <a:srgbClr val="C00000"/>
                </a:solidFill>
                <a:latin typeface="Calibri"/>
                <a:cs typeface="Calibri"/>
              </a:rPr>
              <a:t>https://</a:t>
            </a:r>
            <a:r>
              <a:rPr lang="en-US" sz="1600" u="sng" err="1">
                <a:solidFill>
                  <a:srgbClr val="C00000"/>
                </a:solidFill>
                <a:latin typeface="Calibri"/>
                <a:cs typeface="Calibri"/>
              </a:rPr>
              <a:t>code.facebook.com</a:t>
            </a:r>
            <a:r>
              <a:rPr lang="en-US" sz="1600" u="sng">
                <a:solidFill>
                  <a:srgbClr val="C00000"/>
                </a:solidFill>
                <a:latin typeface="Calibri"/>
                <a:cs typeface="Calibri"/>
              </a:rPr>
              <a:t>/posts/313033472212144/debugging-file-corruption-on-</a:t>
            </a:r>
            <a:r>
              <a:rPr lang="en-US" sz="1600" u="sng" err="1">
                <a:solidFill>
                  <a:srgbClr val="C00000"/>
                </a:solidFill>
                <a:latin typeface="Calibri"/>
                <a:cs typeface="Calibri"/>
              </a:rPr>
              <a:t>ios</a:t>
            </a:r>
            <a:r>
              <a:rPr lang="en-US" sz="1600" u="sng">
                <a:solidFill>
                  <a:srgbClr val="C00000"/>
                </a:solidFill>
                <a:latin typeface="Calibri"/>
                <a:cs typeface="Calibri"/>
              </a:rPr>
              <a:t>/</a:t>
            </a:r>
          </a:p>
          <a:p>
            <a:pPr marL="0" indent="0">
              <a:buNone/>
            </a:pP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a:t>
            </a:r>
            <a:r>
              <a:rPr lang="en-US" err="1"/>
              <a:t>Interpositioning</a:t>
            </a:r>
            <a:r>
              <a:rPr lang="en-US"/>
              <a:t> Applications</a:t>
            </a:r>
          </a:p>
        </p:txBody>
      </p:sp>
      <p:sp>
        <p:nvSpPr>
          <p:cNvPr id="3" name="Content Placeholder 2"/>
          <p:cNvSpPr>
            <a:spLocks noGrp="1"/>
          </p:cNvSpPr>
          <p:nvPr>
            <p:ph idx="1"/>
          </p:nvPr>
        </p:nvSpPr>
        <p:spPr>
          <a:xfrm>
            <a:off x="396875" y="1362075"/>
            <a:ext cx="8213725" cy="4972050"/>
          </a:xfrm>
        </p:spPr>
        <p:txBody>
          <a:bodyPr/>
          <a:lstStyle/>
          <a:p>
            <a:r>
              <a:rPr lang="en-GB" dirty="0"/>
              <a:t>Monitoring and Profiling</a:t>
            </a:r>
          </a:p>
          <a:p>
            <a:pPr lvl="1"/>
            <a:r>
              <a:rPr lang="en-GB" dirty="0"/>
              <a:t>Count number of calls to functions</a:t>
            </a:r>
          </a:p>
          <a:p>
            <a:pPr lvl="1"/>
            <a:r>
              <a:rPr lang="en-GB" dirty="0"/>
              <a:t>Characterize call sites and arguments to functions</a:t>
            </a:r>
          </a:p>
          <a:p>
            <a:pPr lvl="1"/>
            <a:r>
              <a:rPr lang="en-GB" dirty="0" err="1"/>
              <a:t>Malloc</a:t>
            </a:r>
            <a:r>
              <a:rPr lang="en-GB" dirty="0"/>
              <a:t> tracing</a:t>
            </a:r>
          </a:p>
          <a:p>
            <a:pPr lvl="2"/>
            <a:r>
              <a:rPr lang="en-GB" dirty="0"/>
              <a:t>Detecting memory leaks</a:t>
            </a:r>
          </a:p>
          <a:p>
            <a:pPr lvl="2"/>
            <a:r>
              <a:rPr lang="en-GB" b="1" dirty="0">
                <a:solidFill>
                  <a:srgbClr val="C00000"/>
                </a:solidFill>
              </a:rPr>
              <a:t>Generating address traces</a:t>
            </a:r>
          </a:p>
          <a:p>
            <a:r>
              <a:rPr lang="en-GB" dirty="0"/>
              <a:t>Error Checking</a:t>
            </a:r>
          </a:p>
          <a:p>
            <a:pPr lvl="1"/>
            <a:r>
              <a:rPr lang="en-GB" dirty="0"/>
              <a:t>C Programming Lab used customized versions of malloc/free to do careful error checking</a:t>
            </a:r>
          </a:p>
          <a:p>
            <a:pPr lvl="1"/>
            <a:r>
              <a:rPr lang="en-GB" dirty="0"/>
              <a:t>Other labs (malloc, shell, proxy) also use </a:t>
            </a:r>
            <a:r>
              <a:rPr lang="en-GB" dirty="0" err="1"/>
              <a:t>interpositioning</a:t>
            </a:r>
            <a:r>
              <a:rPr lang="en-GB" dirty="0"/>
              <a:t> to enhance checking capabilities</a:t>
            </a:r>
          </a:p>
          <a:p>
            <a:endParaRPr lang="en-US" dirty="0">
              <a:latin typeface="Courier New"/>
              <a:cs typeface="Courier New"/>
            </a:endParaRPr>
          </a:p>
        </p:txBody>
      </p:sp>
    </p:spTree>
    <p:extLst>
      <p:ext uri="{BB962C8B-B14F-4D97-AF65-F5344CB8AC3E}">
        <p14:creationId xmlns:p14="http://schemas.microsoft.com/office/powerpoint/2010/main" val="2440562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idx="4294967295"/>
          </p:nvPr>
        </p:nvSpPr>
        <p:spPr>
          <a:xfrm>
            <a:off x="503238" y="4365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Creating Static Libraries</a:t>
            </a:r>
          </a:p>
        </p:txBody>
      </p:sp>
      <p:sp>
        <p:nvSpPr>
          <p:cNvPr id="29698" name="Line 2"/>
          <p:cNvSpPr>
            <a:spLocks noChangeShapeType="1"/>
          </p:cNvSpPr>
          <p:nvPr/>
        </p:nvSpPr>
        <p:spPr bwMode="auto">
          <a:xfrm>
            <a:off x="1295400" y="1919981"/>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29699" name="Rectangle 3"/>
          <p:cNvSpPr>
            <a:spLocks noChangeArrowheads="1"/>
          </p:cNvSpPr>
          <p:nvPr/>
        </p:nvSpPr>
        <p:spPr bwMode="auto">
          <a:xfrm>
            <a:off x="609600" y="2289869"/>
            <a:ext cx="1371600" cy="360909"/>
          </a:xfrm>
          <a:prstGeom prst="rect">
            <a:avLst/>
          </a:prstGeom>
          <a:solidFill>
            <a:srgbClr val="DEDFF5"/>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itchFamily="34" charset="0"/>
                <a:ea typeface="msgothic" charset="0"/>
                <a:cs typeface="msgothic" charset="0"/>
              </a:rPr>
              <a:t>Translator</a:t>
            </a:r>
          </a:p>
        </p:txBody>
      </p:sp>
      <p:sp>
        <p:nvSpPr>
          <p:cNvPr id="29700" name="Text Box 4"/>
          <p:cNvSpPr txBox="1">
            <a:spLocks noChangeArrowheads="1"/>
          </p:cNvSpPr>
          <p:nvPr/>
        </p:nvSpPr>
        <p:spPr bwMode="auto">
          <a:xfrm>
            <a:off x="771525" y="1615181"/>
            <a:ext cx="1008907"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err="1">
                <a:latin typeface="Courier New" pitchFamily="49" charset="0"/>
                <a:ea typeface="msgothic" charset="0"/>
                <a:cs typeface="msgothic" charset="0"/>
              </a:rPr>
              <a:t>atoi.c</a:t>
            </a:r>
            <a:endParaRPr lang="en-GB" sz="1800" b="1">
              <a:latin typeface="Courier New" pitchFamily="49" charset="0"/>
              <a:ea typeface="msgothic" charset="0"/>
              <a:cs typeface="msgothic" charset="0"/>
            </a:endParaRPr>
          </a:p>
        </p:txBody>
      </p:sp>
      <p:sp>
        <p:nvSpPr>
          <p:cNvPr id="29701" name="Text Box 5"/>
          <p:cNvSpPr txBox="1">
            <a:spLocks noChangeArrowheads="1"/>
          </p:cNvSpPr>
          <p:nvPr/>
        </p:nvSpPr>
        <p:spPr bwMode="auto">
          <a:xfrm>
            <a:off x="955675" y="2986781"/>
            <a:ext cx="1008907"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atoi.o</a:t>
            </a:r>
          </a:p>
        </p:txBody>
      </p:sp>
      <p:sp>
        <p:nvSpPr>
          <p:cNvPr id="29702" name="Rectangle 6"/>
          <p:cNvSpPr>
            <a:spLocks noChangeArrowheads="1"/>
          </p:cNvSpPr>
          <p:nvPr/>
        </p:nvSpPr>
        <p:spPr bwMode="auto">
          <a:xfrm>
            <a:off x="2286000" y="2289869"/>
            <a:ext cx="1371600" cy="360909"/>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itchFamily="34" charset="0"/>
                <a:ea typeface="msgothic" charset="0"/>
                <a:cs typeface="msgothic" charset="0"/>
              </a:rPr>
              <a:t>Translator</a:t>
            </a:r>
          </a:p>
        </p:txBody>
      </p:sp>
      <p:sp>
        <p:nvSpPr>
          <p:cNvPr id="29703" name="Text Box 7"/>
          <p:cNvSpPr txBox="1">
            <a:spLocks noChangeArrowheads="1"/>
          </p:cNvSpPr>
          <p:nvPr/>
        </p:nvSpPr>
        <p:spPr bwMode="auto">
          <a:xfrm>
            <a:off x="2297113" y="1615181"/>
            <a:ext cx="1284624"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printf.c</a:t>
            </a:r>
          </a:p>
        </p:txBody>
      </p:sp>
      <p:sp>
        <p:nvSpPr>
          <p:cNvPr id="29704" name="Text Box 8"/>
          <p:cNvSpPr txBox="1">
            <a:spLocks noChangeArrowheads="1"/>
          </p:cNvSpPr>
          <p:nvPr/>
        </p:nvSpPr>
        <p:spPr bwMode="auto">
          <a:xfrm>
            <a:off x="2316163" y="2986781"/>
            <a:ext cx="1284624"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printf.o</a:t>
            </a:r>
          </a:p>
        </p:txBody>
      </p:sp>
      <p:sp>
        <p:nvSpPr>
          <p:cNvPr id="29705" name="Line 9"/>
          <p:cNvSpPr>
            <a:spLocks noChangeShapeType="1"/>
          </p:cNvSpPr>
          <p:nvPr/>
        </p:nvSpPr>
        <p:spPr bwMode="auto">
          <a:xfrm>
            <a:off x="2971800" y="1919981"/>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29706" name="Line 10"/>
          <p:cNvSpPr>
            <a:spLocks noChangeShapeType="1"/>
          </p:cNvSpPr>
          <p:nvPr/>
        </p:nvSpPr>
        <p:spPr bwMode="auto">
          <a:xfrm>
            <a:off x="1295400" y="2681981"/>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29707" name="Line 11"/>
          <p:cNvSpPr>
            <a:spLocks noChangeShapeType="1"/>
          </p:cNvSpPr>
          <p:nvPr/>
        </p:nvSpPr>
        <p:spPr bwMode="auto">
          <a:xfrm>
            <a:off x="2971800" y="2681981"/>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29708" name="Line 12"/>
          <p:cNvSpPr>
            <a:spLocks noChangeShapeType="1"/>
          </p:cNvSpPr>
          <p:nvPr/>
        </p:nvSpPr>
        <p:spPr bwMode="auto">
          <a:xfrm>
            <a:off x="2971800" y="3364606"/>
            <a:ext cx="1588" cy="471488"/>
          </a:xfrm>
          <a:prstGeom prst="line">
            <a:avLst/>
          </a:prstGeom>
          <a:noFill/>
          <a:ln w="28440">
            <a:solidFill>
              <a:srgbClr val="000066"/>
            </a:solidFill>
            <a:miter lim="800000"/>
            <a:headEnd/>
            <a:tailEnd type="triangle" w="med" len="med"/>
          </a:ln>
          <a:effectLst/>
        </p:spPr>
        <p:txBody>
          <a:bodyPr/>
          <a:lstStyle/>
          <a:p>
            <a:endParaRPr lang="en-US"/>
          </a:p>
        </p:txBody>
      </p:sp>
      <p:sp>
        <p:nvSpPr>
          <p:cNvPr id="29709" name="Text Box 13"/>
          <p:cNvSpPr txBox="1">
            <a:spLocks noChangeArrowheads="1"/>
          </p:cNvSpPr>
          <p:nvPr/>
        </p:nvSpPr>
        <p:spPr bwMode="auto">
          <a:xfrm>
            <a:off x="2511425" y="4674294"/>
            <a:ext cx="1008907"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libc.a</a:t>
            </a:r>
          </a:p>
        </p:txBody>
      </p:sp>
      <p:sp>
        <p:nvSpPr>
          <p:cNvPr id="29710" name="Line 14"/>
          <p:cNvSpPr>
            <a:spLocks noChangeShapeType="1"/>
          </p:cNvSpPr>
          <p:nvPr/>
        </p:nvSpPr>
        <p:spPr bwMode="auto">
          <a:xfrm flipH="1">
            <a:off x="3884613" y="3302694"/>
            <a:ext cx="1298575" cy="457200"/>
          </a:xfrm>
          <a:prstGeom prst="line">
            <a:avLst/>
          </a:prstGeom>
          <a:noFill/>
          <a:ln w="28440">
            <a:solidFill>
              <a:srgbClr val="000066"/>
            </a:solidFill>
            <a:miter lim="800000"/>
            <a:headEnd/>
            <a:tailEnd type="triangle" w="med" len="med"/>
          </a:ln>
          <a:effectLst/>
        </p:spPr>
        <p:txBody>
          <a:bodyPr/>
          <a:lstStyle/>
          <a:p>
            <a:endParaRPr lang="en-US"/>
          </a:p>
        </p:txBody>
      </p:sp>
      <p:sp>
        <p:nvSpPr>
          <p:cNvPr id="29711" name="Rectangle 15"/>
          <p:cNvSpPr>
            <a:spLocks noChangeArrowheads="1"/>
          </p:cNvSpPr>
          <p:nvPr/>
        </p:nvSpPr>
        <p:spPr bwMode="auto">
          <a:xfrm>
            <a:off x="1828800" y="3836094"/>
            <a:ext cx="2971800" cy="360909"/>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err="1">
                <a:latin typeface="Calibri" pitchFamily="34" charset="0"/>
                <a:ea typeface="msgothic" charset="0"/>
                <a:cs typeface="msgothic" charset="0"/>
              </a:rPr>
              <a:t>Archiver</a:t>
            </a:r>
            <a:r>
              <a:rPr lang="en-GB" sz="1800" b="1">
                <a:latin typeface="Calibri" pitchFamily="34" charset="0"/>
                <a:ea typeface="msgothic" charset="0"/>
                <a:cs typeface="msgothic" charset="0"/>
              </a:rPr>
              <a:t> (</a:t>
            </a:r>
            <a:r>
              <a:rPr lang="en-GB" sz="1800" b="1" err="1">
                <a:latin typeface="Calibri" pitchFamily="34" charset="0"/>
                <a:ea typeface="msgothic" charset="0"/>
                <a:cs typeface="msgothic" charset="0"/>
              </a:rPr>
              <a:t>ar</a:t>
            </a:r>
            <a:r>
              <a:rPr lang="en-GB" sz="1800" b="1">
                <a:latin typeface="Calibri" pitchFamily="34" charset="0"/>
                <a:ea typeface="msgothic" charset="0"/>
                <a:cs typeface="msgothic" charset="0"/>
              </a:rPr>
              <a:t>)</a:t>
            </a:r>
          </a:p>
        </p:txBody>
      </p:sp>
      <p:sp>
        <p:nvSpPr>
          <p:cNvPr id="29712" name="Text Box 16"/>
          <p:cNvSpPr txBox="1">
            <a:spLocks noChangeArrowheads="1"/>
          </p:cNvSpPr>
          <p:nvPr/>
        </p:nvSpPr>
        <p:spPr bwMode="auto">
          <a:xfrm>
            <a:off x="3886200" y="2159694"/>
            <a:ext cx="436563" cy="454025"/>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latin typeface="Calibri" pitchFamily="34" charset="0"/>
                <a:ea typeface="msgothic" charset="0"/>
                <a:cs typeface="msgothic" charset="0"/>
              </a:rPr>
              <a:t>...</a:t>
            </a:r>
          </a:p>
        </p:txBody>
      </p:sp>
      <p:sp>
        <p:nvSpPr>
          <p:cNvPr id="29713" name="Rectangle 17"/>
          <p:cNvSpPr>
            <a:spLocks noChangeArrowheads="1"/>
          </p:cNvSpPr>
          <p:nvPr/>
        </p:nvSpPr>
        <p:spPr bwMode="auto">
          <a:xfrm>
            <a:off x="4572000" y="2300981"/>
            <a:ext cx="1371600" cy="360909"/>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itchFamily="34" charset="0"/>
                <a:ea typeface="msgothic" charset="0"/>
                <a:cs typeface="msgothic" charset="0"/>
              </a:rPr>
              <a:t>Translator</a:t>
            </a:r>
          </a:p>
        </p:txBody>
      </p:sp>
      <p:sp>
        <p:nvSpPr>
          <p:cNvPr id="29714" name="Text Box 18"/>
          <p:cNvSpPr txBox="1">
            <a:spLocks noChangeArrowheads="1"/>
          </p:cNvSpPr>
          <p:nvPr/>
        </p:nvSpPr>
        <p:spPr bwMode="auto">
          <a:xfrm>
            <a:off x="4583113" y="1626294"/>
            <a:ext cx="1284624"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random.c</a:t>
            </a:r>
          </a:p>
        </p:txBody>
      </p:sp>
      <p:sp>
        <p:nvSpPr>
          <p:cNvPr id="29715" name="Text Box 19"/>
          <p:cNvSpPr txBox="1">
            <a:spLocks noChangeArrowheads="1"/>
          </p:cNvSpPr>
          <p:nvPr/>
        </p:nvSpPr>
        <p:spPr bwMode="auto">
          <a:xfrm>
            <a:off x="4602163" y="2997894"/>
            <a:ext cx="1284624"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random.o</a:t>
            </a:r>
          </a:p>
        </p:txBody>
      </p:sp>
      <p:sp>
        <p:nvSpPr>
          <p:cNvPr id="29716" name="Line 20"/>
          <p:cNvSpPr>
            <a:spLocks noChangeShapeType="1"/>
          </p:cNvSpPr>
          <p:nvPr/>
        </p:nvSpPr>
        <p:spPr bwMode="auto">
          <a:xfrm>
            <a:off x="5257800" y="1931094"/>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29717" name="Line 21"/>
          <p:cNvSpPr>
            <a:spLocks noChangeShapeType="1"/>
          </p:cNvSpPr>
          <p:nvPr/>
        </p:nvSpPr>
        <p:spPr bwMode="auto">
          <a:xfrm>
            <a:off x="5257800" y="2693094"/>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29718" name="Line 22"/>
          <p:cNvSpPr>
            <a:spLocks noChangeShapeType="1"/>
          </p:cNvSpPr>
          <p:nvPr/>
        </p:nvSpPr>
        <p:spPr bwMode="auto">
          <a:xfrm>
            <a:off x="1295400" y="3302694"/>
            <a:ext cx="1219200" cy="457200"/>
          </a:xfrm>
          <a:prstGeom prst="line">
            <a:avLst/>
          </a:prstGeom>
          <a:noFill/>
          <a:ln w="28440">
            <a:solidFill>
              <a:srgbClr val="000066"/>
            </a:solidFill>
            <a:miter lim="800000"/>
            <a:headEnd/>
            <a:tailEnd type="triangle" w="med" len="med"/>
          </a:ln>
          <a:effectLst/>
        </p:spPr>
        <p:txBody>
          <a:bodyPr/>
          <a:lstStyle/>
          <a:p>
            <a:endParaRPr lang="en-US"/>
          </a:p>
        </p:txBody>
      </p:sp>
      <p:sp>
        <p:nvSpPr>
          <p:cNvPr id="29719" name="Text Box 23"/>
          <p:cNvSpPr txBox="1">
            <a:spLocks noChangeArrowheads="1"/>
          </p:cNvSpPr>
          <p:nvPr/>
        </p:nvSpPr>
        <p:spPr bwMode="auto">
          <a:xfrm>
            <a:off x="5095875" y="3759894"/>
            <a:ext cx="3637832" cy="557461"/>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a:solidFill>
                  <a:srgbClr val="C00000"/>
                </a:solidFill>
                <a:latin typeface="Courier New" pitchFamily="49" charset="0"/>
                <a:ea typeface="msgothic" charset="0"/>
                <a:cs typeface="msgothic" charset="0"/>
              </a:rPr>
              <a:t>unix</a:t>
            </a:r>
            <a:r>
              <a:rPr lang="en-GB" sz="1600" b="1">
                <a:solidFill>
                  <a:srgbClr val="C00000"/>
                </a:solidFill>
                <a:latin typeface="Courier New" pitchFamily="49" charset="0"/>
                <a:ea typeface="msgothic" charset="0"/>
                <a:cs typeface="msgothic" charset="0"/>
              </a:rPr>
              <a:t>&gt; </a:t>
            </a:r>
            <a:r>
              <a:rPr lang="en-GB" sz="1600" b="1" err="1">
                <a:solidFill>
                  <a:srgbClr val="C00000"/>
                </a:solidFill>
                <a:latin typeface="Courier New" pitchFamily="49" charset="0"/>
                <a:ea typeface="msgothic" charset="0"/>
                <a:cs typeface="msgothic" charset="0"/>
              </a:rPr>
              <a:t>ar</a:t>
            </a:r>
            <a:r>
              <a:rPr lang="en-GB" sz="1600" b="1">
                <a:solidFill>
                  <a:srgbClr val="C00000"/>
                </a:solidFill>
                <a:latin typeface="Courier New" pitchFamily="49" charset="0"/>
                <a:ea typeface="msgothic" charset="0"/>
                <a:cs typeface="msgothic" charset="0"/>
              </a:rPr>
              <a:t> </a:t>
            </a:r>
            <a:r>
              <a:rPr lang="en-GB" sz="1600" b="1" err="1">
                <a:solidFill>
                  <a:srgbClr val="C00000"/>
                </a:solidFill>
                <a:latin typeface="Courier New" pitchFamily="49" charset="0"/>
                <a:ea typeface="msgothic" charset="0"/>
                <a:cs typeface="msgothic" charset="0"/>
              </a:rPr>
              <a:t>rs</a:t>
            </a:r>
            <a:r>
              <a:rPr lang="en-GB" sz="1600" b="1">
                <a:solidFill>
                  <a:srgbClr val="C00000"/>
                </a:solidFill>
                <a:latin typeface="Courier New" pitchFamily="49" charset="0"/>
                <a:ea typeface="msgothic" charset="0"/>
                <a:cs typeface="msgothic" charset="0"/>
              </a:rPr>
              <a:t> </a:t>
            </a:r>
            <a:r>
              <a:rPr lang="en-GB" sz="1600" b="1" err="1">
                <a:solidFill>
                  <a:srgbClr val="C00000"/>
                </a:solidFill>
                <a:latin typeface="Courier New" pitchFamily="49" charset="0"/>
                <a:ea typeface="msgothic" charset="0"/>
                <a:cs typeface="msgothic" charset="0"/>
              </a:rPr>
              <a:t>libc.a</a:t>
            </a:r>
            <a:r>
              <a:rPr lang="en-GB" sz="1600" b="1">
                <a:solidFill>
                  <a:srgbClr val="C00000"/>
                </a:solidFill>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C00000"/>
                </a:solidFill>
                <a:latin typeface="Courier New" pitchFamily="49" charset="0"/>
                <a:ea typeface="msgothic" charset="0"/>
                <a:cs typeface="msgothic" charset="0"/>
              </a:rPr>
              <a:t>  </a:t>
            </a:r>
            <a:r>
              <a:rPr lang="en-GB" sz="1600" b="1" err="1">
                <a:solidFill>
                  <a:srgbClr val="C00000"/>
                </a:solidFill>
                <a:latin typeface="Courier New" pitchFamily="49" charset="0"/>
                <a:ea typeface="msgothic" charset="0"/>
                <a:cs typeface="msgothic" charset="0"/>
              </a:rPr>
              <a:t>atoi.o</a:t>
            </a:r>
            <a:r>
              <a:rPr lang="en-GB" sz="1600" b="1">
                <a:solidFill>
                  <a:srgbClr val="C00000"/>
                </a:solidFill>
                <a:latin typeface="Courier New" pitchFamily="49" charset="0"/>
                <a:ea typeface="msgothic" charset="0"/>
                <a:cs typeface="msgothic" charset="0"/>
              </a:rPr>
              <a:t> </a:t>
            </a:r>
            <a:r>
              <a:rPr lang="en-GB" sz="1600" b="1" err="1">
                <a:solidFill>
                  <a:srgbClr val="C00000"/>
                </a:solidFill>
                <a:latin typeface="Courier New" pitchFamily="49" charset="0"/>
                <a:ea typeface="msgothic" charset="0"/>
                <a:cs typeface="msgothic" charset="0"/>
              </a:rPr>
              <a:t>printf.o</a:t>
            </a:r>
            <a:r>
              <a:rPr lang="en-GB" sz="1600" b="1">
                <a:solidFill>
                  <a:srgbClr val="C00000"/>
                </a:solidFill>
                <a:latin typeface="Courier New" pitchFamily="49" charset="0"/>
                <a:ea typeface="msgothic" charset="0"/>
                <a:cs typeface="msgothic" charset="0"/>
              </a:rPr>
              <a:t> … </a:t>
            </a:r>
            <a:r>
              <a:rPr lang="en-GB" sz="1600" b="1" err="1">
                <a:solidFill>
                  <a:srgbClr val="C00000"/>
                </a:solidFill>
                <a:latin typeface="Courier New" pitchFamily="49" charset="0"/>
                <a:ea typeface="msgothic" charset="0"/>
                <a:cs typeface="msgothic" charset="0"/>
              </a:rPr>
              <a:t>random.o</a:t>
            </a:r>
            <a:endParaRPr lang="en-GB" sz="1600" b="1">
              <a:solidFill>
                <a:srgbClr val="C00000"/>
              </a:solidFill>
              <a:latin typeface="Courier New" pitchFamily="49" charset="0"/>
              <a:ea typeface="msgothic" charset="0"/>
              <a:cs typeface="msgothic" charset="0"/>
            </a:endParaRPr>
          </a:p>
        </p:txBody>
      </p:sp>
      <p:sp>
        <p:nvSpPr>
          <p:cNvPr id="29720" name="Line 24"/>
          <p:cNvSpPr>
            <a:spLocks noChangeShapeType="1"/>
          </p:cNvSpPr>
          <p:nvPr/>
        </p:nvSpPr>
        <p:spPr bwMode="auto">
          <a:xfrm>
            <a:off x="2971800" y="4279006"/>
            <a:ext cx="1588" cy="457200"/>
          </a:xfrm>
          <a:prstGeom prst="line">
            <a:avLst/>
          </a:prstGeom>
          <a:noFill/>
          <a:ln w="28440">
            <a:solidFill>
              <a:srgbClr val="000066"/>
            </a:solidFill>
            <a:miter lim="800000"/>
            <a:headEnd/>
            <a:tailEnd type="triangle" w="med" len="med"/>
          </a:ln>
          <a:effectLst/>
        </p:spPr>
        <p:txBody>
          <a:bodyPr/>
          <a:lstStyle/>
          <a:p>
            <a:endParaRPr lang="en-US"/>
          </a:p>
        </p:txBody>
      </p:sp>
      <p:sp>
        <p:nvSpPr>
          <p:cNvPr id="29722" name="Text Box 26"/>
          <p:cNvSpPr txBox="1">
            <a:spLocks noChangeArrowheads="1"/>
          </p:cNvSpPr>
          <p:nvPr/>
        </p:nvSpPr>
        <p:spPr bwMode="auto">
          <a:xfrm>
            <a:off x="3886200" y="4654714"/>
            <a:ext cx="2971800" cy="3659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a:solidFill>
                  <a:srgbClr val="C00000"/>
                </a:solidFill>
                <a:latin typeface="Calibri" pitchFamily="34" charset="0"/>
                <a:ea typeface="msgothic" charset="0"/>
                <a:cs typeface="msgothic" charset="0"/>
              </a:rPr>
              <a:t>C standard library</a:t>
            </a:r>
          </a:p>
        </p:txBody>
      </p:sp>
      <p:sp>
        <p:nvSpPr>
          <p:cNvPr id="28" name="Rectangle 2"/>
          <p:cNvSpPr txBox="1">
            <a:spLocks noChangeArrowheads="1"/>
          </p:cNvSpPr>
          <p:nvPr/>
        </p:nvSpPr>
        <p:spPr bwMode="auto">
          <a:xfrm>
            <a:off x="457200" y="5562600"/>
            <a:ext cx="8307387"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990000"/>
              </a:buClr>
              <a:buSzPct val="60000"/>
              <a:buFont typeface="Wingdings 2" pitchFamily="18" charset="2"/>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kern="0" err="1">
                <a:latin typeface="Calibri" pitchFamily="34" charset="0"/>
              </a:rPr>
              <a:t>Archiver</a:t>
            </a:r>
            <a:r>
              <a:rPr lang="en-GB" sz="2000" kern="0">
                <a:latin typeface="Calibri" pitchFamily="34" charset="0"/>
              </a:rPr>
              <a:t> allows incremental updates</a:t>
            </a:r>
          </a:p>
          <a:p>
            <a:pPr marL="342900" lvl="0" indent="-342900" eaLnBrk="1" hangingPunct="1">
              <a:spcBef>
                <a:spcPct val="20000"/>
              </a:spcBef>
              <a:buClr>
                <a:srgbClr val="990000"/>
              </a:buClr>
              <a:buSzPct val="60000"/>
              <a:buFont typeface="Wingdings 2" pitchFamily="18" charset="2"/>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sz="2000" kern="0">
                <a:latin typeface="Calibri" pitchFamily="34" charset="0"/>
              </a:rPr>
              <a:t>Recompile function that changes and replace .o file in archive.</a:t>
            </a:r>
          </a:p>
          <a:p>
            <a:pPr marL="342900" lvl="0" indent="-342900" eaLnBrk="1" hangingPunct="1">
              <a:spcBef>
                <a:spcPct val="20000"/>
              </a:spcBef>
              <a:buClr>
                <a:srgbClr val="990000"/>
              </a:buClr>
              <a:buSzPct val="60000"/>
              <a:buFont typeface="Wingdings 2" pitchFamily="18" charset="2"/>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000" kern="0">
              <a:latin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program		</a:t>
            </a:r>
          </a:p>
        </p:txBody>
      </p:sp>
      <p:sp>
        <p:nvSpPr>
          <p:cNvPr id="3" name="Content Placeholder 2"/>
          <p:cNvSpPr>
            <a:spLocks noGrp="1"/>
          </p:cNvSpPr>
          <p:nvPr>
            <p:ph idx="1"/>
          </p:nvPr>
        </p:nvSpPr>
        <p:spPr>
          <a:xfrm>
            <a:off x="4800600" y="1410522"/>
            <a:ext cx="4114800" cy="2323278"/>
          </a:xfrm>
        </p:spPr>
        <p:txBody>
          <a:bodyPr/>
          <a:lstStyle/>
          <a:p>
            <a:r>
              <a:rPr lang="en-US"/>
              <a:t>Goal: trace the addresses and sizes of the allocated and freed blocks, without breaking the program, and without modifying the source code. </a:t>
            </a:r>
          </a:p>
          <a:p>
            <a:endParaRPr lang="en-US"/>
          </a:p>
          <a:p>
            <a:r>
              <a:rPr lang="en-US"/>
              <a:t>Three solutions: interpose on the library </a:t>
            </a:r>
            <a:r>
              <a:rPr lang="en-US" err="1">
                <a:latin typeface="Courier New"/>
                <a:cs typeface="Courier New"/>
              </a:rPr>
              <a:t>malloc</a:t>
            </a:r>
            <a:r>
              <a:rPr lang="en-US"/>
              <a:t> and </a:t>
            </a:r>
            <a:r>
              <a:rPr lang="en-US">
                <a:latin typeface="Courier New"/>
                <a:cs typeface="Courier New"/>
              </a:rPr>
              <a:t>free</a:t>
            </a:r>
            <a:r>
              <a:rPr lang="en-US"/>
              <a:t> functions at compile time, link time, and load/run time. </a:t>
            </a:r>
          </a:p>
        </p:txBody>
      </p:sp>
      <p:sp>
        <p:nvSpPr>
          <p:cNvPr id="5" name="Text Box 2"/>
          <p:cNvSpPr txBox="1">
            <a:spLocks noChangeArrowheads="1"/>
          </p:cNvSpPr>
          <p:nvPr/>
        </p:nvSpPr>
        <p:spPr bwMode="auto">
          <a:xfrm>
            <a:off x="152400" y="1197678"/>
            <a:ext cx="4648199" cy="4249498"/>
          </a:xfrm>
          <a:prstGeom prst="rect">
            <a:avLst/>
          </a:prstGeom>
          <a:solidFill>
            <a:srgbClr val="F6F5BD"/>
          </a:solidFill>
          <a:ln w="12600">
            <a:solidFill>
              <a:schemeClr val="tx1"/>
            </a:solidFill>
            <a:miter lim="800000"/>
            <a:headEnd/>
            <a:tailEnd/>
          </a:ln>
          <a:effectLst/>
        </p:spPr>
        <p:txBody>
          <a:bodyPr wrap="square" lIns="90000" tIns="46800" rIns="90000" bIns="46800">
            <a:spAutoFit/>
          </a:bodyPr>
          <a:lstStyle/>
          <a:p>
            <a:r>
              <a:rPr lang="en-US" sz="1800" dirty="0">
                <a:latin typeface="Courier New"/>
                <a:cs typeface="Courier New"/>
              </a:rPr>
              <a:t>#include &lt;</a:t>
            </a:r>
            <a:r>
              <a:rPr lang="en-US" sz="1800" dirty="0" err="1">
                <a:latin typeface="Courier New"/>
                <a:cs typeface="Courier New"/>
              </a:rPr>
              <a:t>stdio.h</a:t>
            </a:r>
            <a:r>
              <a:rPr lang="en-US" sz="1800" dirty="0">
                <a:latin typeface="Courier New"/>
                <a:cs typeface="Courier New"/>
              </a:rPr>
              <a:t>&gt;</a:t>
            </a:r>
          </a:p>
          <a:p>
            <a:r>
              <a:rPr lang="en-US" sz="1800" dirty="0">
                <a:latin typeface="Courier New"/>
                <a:cs typeface="Courier New"/>
              </a:rPr>
              <a:t>#include </a:t>
            </a:r>
            <a:r>
              <a:rPr lang="en-US" sz="1800" dirty="0">
                <a:solidFill>
                  <a:srgbClr val="C00000"/>
                </a:solidFill>
                <a:latin typeface="Courier New"/>
                <a:cs typeface="Courier New"/>
              </a:rPr>
              <a:t>&lt;</a:t>
            </a:r>
            <a:r>
              <a:rPr lang="en-US" sz="1800" dirty="0" err="1">
                <a:solidFill>
                  <a:srgbClr val="C00000"/>
                </a:solidFill>
                <a:latin typeface="Courier New"/>
                <a:cs typeface="Courier New"/>
              </a:rPr>
              <a:t>malloc.h</a:t>
            </a:r>
            <a:r>
              <a:rPr lang="en-US" sz="1800" dirty="0">
                <a:solidFill>
                  <a:srgbClr val="C00000"/>
                </a:solidFill>
                <a:latin typeface="Courier New"/>
                <a:cs typeface="Courier New"/>
              </a:rPr>
              <a:t>&gt;</a:t>
            </a:r>
          </a:p>
          <a:p>
            <a:r>
              <a:rPr lang="en-US" sz="1800" dirty="0">
                <a:latin typeface="Courier New"/>
                <a:cs typeface="Courier New"/>
              </a:rPr>
              <a:t>#include &lt;</a:t>
            </a:r>
            <a:r>
              <a:rPr lang="en-US" sz="1800" dirty="0" err="1">
                <a:latin typeface="Courier New"/>
                <a:cs typeface="Courier New"/>
              </a:rPr>
              <a:t>stdlib.h</a:t>
            </a:r>
            <a:r>
              <a:rPr lang="en-US" sz="1800" dirty="0">
                <a:latin typeface="Courier New"/>
                <a:cs typeface="Courier New"/>
              </a:rPr>
              <a:t>&gt;</a:t>
            </a:r>
          </a:p>
          <a:p>
            <a:endParaRPr lang="en-US" sz="1800" dirty="0">
              <a:latin typeface="Courier New"/>
              <a:cs typeface="Courier New"/>
            </a:endParaRPr>
          </a:p>
          <a:p>
            <a:r>
              <a:rPr lang="en-US" sz="1800" dirty="0">
                <a:latin typeface="Courier New"/>
                <a:cs typeface="Courier New"/>
              </a:rPr>
              <a:t>int main(int </a:t>
            </a:r>
            <a:r>
              <a:rPr lang="en-US" sz="1800" dirty="0" err="1">
                <a:latin typeface="Courier New"/>
                <a:cs typeface="Courier New"/>
              </a:rPr>
              <a:t>argc</a:t>
            </a:r>
            <a:r>
              <a:rPr lang="en-US" sz="1800" dirty="0">
                <a:latin typeface="Courier New"/>
                <a:cs typeface="Courier New"/>
              </a:rPr>
              <a:t>,</a:t>
            </a:r>
          </a:p>
          <a:p>
            <a:r>
              <a:rPr lang="en-US" sz="1800">
                <a:latin typeface="Courier New"/>
                <a:cs typeface="Courier New"/>
              </a:rPr>
              <a:t>         </a:t>
            </a:r>
            <a:r>
              <a:rPr lang="en-US" sz="1800" dirty="0">
                <a:latin typeface="Courier New"/>
                <a:cs typeface="Courier New"/>
              </a:rPr>
              <a:t>char *</a:t>
            </a:r>
            <a:r>
              <a:rPr lang="en-US" sz="1800" dirty="0" err="1">
                <a:latin typeface="Courier New"/>
                <a:cs typeface="Courier New"/>
              </a:rPr>
              <a:t>argv</a:t>
            </a:r>
            <a:r>
              <a:rPr lang="en-US" sz="1800" dirty="0">
                <a:latin typeface="Courier New"/>
                <a:cs typeface="Courier New"/>
              </a:rPr>
              <a:t>[])</a:t>
            </a:r>
          </a:p>
          <a:p>
            <a:r>
              <a:rPr lang="en-US" sz="1800" dirty="0">
                <a:latin typeface="Courier New"/>
                <a:cs typeface="Courier New"/>
              </a:rPr>
              <a:t>{</a:t>
            </a:r>
          </a:p>
          <a:p>
            <a:r>
              <a:rPr lang="en-US" sz="1800" dirty="0">
                <a:latin typeface="Courier New"/>
                <a:cs typeface="Courier New"/>
              </a:rPr>
              <a:t>  int </a:t>
            </a:r>
            <a:r>
              <a:rPr lang="en-US" sz="1800" dirty="0" err="1">
                <a:latin typeface="Courier New"/>
                <a:cs typeface="Courier New"/>
              </a:rPr>
              <a:t>i</a:t>
            </a:r>
            <a:r>
              <a:rPr lang="en-US" sz="1800" dirty="0">
                <a:latin typeface="Courier New"/>
                <a:cs typeface="Courier New"/>
              </a:rPr>
              <a:t>;</a:t>
            </a:r>
          </a:p>
          <a:p>
            <a:r>
              <a:rPr lang="en-US" sz="1800" dirty="0">
                <a:latin typeface="Courier New"/>
                <a:cs typeface="Courier New"/>
              </a:rPr>
              <a:t>  for (</a:t>
            </a:r>
            <a:r>
              <a:rPr lang="en-US" sz="1800" dirty="0" err="1">
                <a:latin typeface="Courier New"/>
                <a:cs typeface="Courier New"/>
              </a:rPr>
              <a:t>i</a:t>
            </a:r>
            <a:r>
              <a:rPr lang="en-US" sz="1800" dirty="0">
                <a:latin typeface="Courier New"/>
                <a:cs typeface="Courier New"/>
              </a:rPr>
              <a:t> = 1; </a:t>
            </a:r>
            <a:r>
              <a:rPr lang="en-US" sz="1800" dirty="0" err="1">
                <a:latin typeface="Courier New"/>
                <a:cs typeface="Courier New"/>
              </a:rPr>
              <a:t>i</a:t>
            </a:r>
            <a:r>
              <a:rPr lang="en-US" sz="1800" dirty="0">
                <a:latin typeface="Courier New"/>
                <a:cs typeface="Courier New"/>
              </a:rPr>
              <a:t> &lt; </a:t>
            </a:r>
            <a:r>
              <a:rPr lang="en-US" sz="1800" dirty="0" err="1">
                <a:latin typeface="Courier New"/>
                <a:cs typeface="Courier New"/>
              </a:rPr>
              <a:t>argc</a:t>
            </a:r>
            <a:r>
              <a:rPr lang="en-US" sz="1800" dirty="0">
                <a:latin typeface="Courier New"/>
                <a:cs typeface="Courier New"/>
              </a:rPr>
              <a:t>; </a:t>
            </a:r>
            <a:r>
              <a:rPr lang="en-US" sz="1800" dirty="0" err="1">
                <a:latin typeface="Courier New"/>
                <a:cs typeface="Courier New"/>
              </a:rPr>
              <a:t>i</a:t>
            </a:r>
            <a:r>
              <a:rPr lang="en-US" sz="1800" dirty="0">
                <a:latin typeface="Courier New"/>
                <a:cs typeface="Courier New"/>
              </a:rPr>
              <a:t>++) {</a:t>
            </a:r>
          </a:p>
          <a:p>
            <a:r>
              <a:rPr lang="en-US" sz="1800" dirty="0">
                <a:latin typeface="Courier New"/>
                <a:cs typeface="Courier New"/>
              </a:rPr>
              <a:t>    void *p = </a:t>
            </a:r>
          </a:p>
          <a:p>
            <a:r>
              <a:rPr lang="en-US" sz="1800">
                <a:latin typeface="Courier New"/>
                <a:cs typeface="Courier New"/>
              </a:rPr>
              <a:t>          </a:t>
            </a:r>
            <a:r>
              <a:rPr lang="en-US" sz="1800" dirty="0">
                <a:latin typeface="Courier New"/>
                <a:cs typeface="Courier New"/>
              </a:rPr>
              <a:t>malloc(</a:t>
            </a:r>
            <a:r>
              <a:rPr lang="en-US" sz="1800" dirty="0" err="1">
                <a:latin typeface="Courier New"/>
                <a:cs typeface="Courier New"/>
              </a:rPr>
              <a:t>atoi</a:t>
            </a:r>
            <a:r>
              <a:rPr lang="en-US" sz="1800" dirty="0">
                <a:latin typeface="Courier New"/>
                <a:cs typeface="Courier New"/>
              </a:rPr>
              <a:t>(</a:t>
            </a:r>
            <a:r>
              <a:rPr lang="en-US" sz="1800" dirty="0" err="1">
                <a:latin typeface="Courier New"/>
                <a:cs typeface="Courier New"/>
              </a:rPr>
              <a:t>argv</a:t>
            </a:r>
            <a:r>
              <a:rPr lang="en-US" sz="1800" dirty="0">
                <a:latin typeface="Courier New"/>
                <a:cs typeface="Courier New"/>
              </a:rPr>
              <a:t>[</a:t>
            </a:r>
            <a:r>
              <a:rPr lang="en-US" sz="1800" dirty="0" err="1">
                <a:latin typeface="Courier New"/>
                <a:cs typeface="Courier New"/>
              </a:rPr>
              <a:t>i</a:t>
            </a:r>
            <a:r>
              <a:rPr lang="en-US" sz="1800" dirty="0">
                <a:latin typeface="Courier New"/>
                <a:cs typeface="Courier New"/>
              </a:rPr>
              <a:t>]));</a:t>
            </a:r>
          </a:p>
          <a:p>
            <a:r>
              <a:rPr lang="en-US" sz="1800" dirty="0">
                <a:latin typeface="Courier New"/>
                <a:cs typeface="Courier New"/>
              </a:rPr>
              <a:t>    free(p);</a:t>
            </a:r>
          </a:p>
          <a:p>
            <a:r>
              <a:rPr lang="en-US" sz="1800" dirty="0">
                <a:latin typeface="Courier New"/>
                <a:cs typeface="Courier New"/>
              </a:rPr>
              <a:t>  }</a:t>
            </a:r>
          </a:p>
          <a:p>
            <a:r>
              <a:rPr lang="en-US" sz="1800" dirty="0">
                <a:latin typeface="Courier New"/>
                <a:cs typeface="Courier New"/>
              </a:rPr>
              <a:t>  return(0); </a:t>
            </a:r>
          </a:p>
          <a:p>
            <a:r>
              <a:rPr lang="en-US" sz="1800" dirty="0">
                <a:latin typeface="Courier New"/>
                <a:cs typeface="Courier New"/>
              </a:rPr>
              <a:t>}</a:t>
            </a:r>
          </a:p>
        </p:txBody>
      </p:sp>
      <p:sp>
        <p:nvSpPr>
          <p:cNvPr id="6" name="TextBox 5"/>
          <p:cNvSpPr txBox="1"/>
          <p:nvPr/>
        </p:nvSpPr>
        <p:spPr>
          <a:xfrm>
            <a:off x="3923324" y="5077844"/>
            <a:ext cx="877276" cy="369332"/>
          </a:xfrm>
          <a:prstGeom prst="rect">
            <a:avLst/>
          </a:prstGeom>
          <a:noFill/>
        </p:spPr>
        <p:txBody>
          <a:bodyPr wrap="none" rtlCol="0">
            <a:spAutoFit/>
          </a:bodyPr>
          <a:lstStyle/>
          <a:p>
            <a:r>
              <a:rPr lang="en-US" sz="1800" err="1">
                <a:solidFill>
                  <a:srgbClr val="7F7F7F"/>
                </a:solidFill>
                <a:latin typeface="Courier New"/>
                <a:cs typeface="Courier New"/>
              </a:rPr>
              <a:t>int.c</a:t>
            </a:r>
            <a:endParaRPr lang="en-US" sz="1800">
              <a:solidFill>
                <a:srgbClr val="7F7F7F"/>
              </a:solidFill>
              <a:latin typeface="Courier New"/>
              <a:cs typeface="Courier New"/>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35678"/>
            <a:ext cx="7592093" cy="762000"/>
          </a:xfrm>
        </p:spPr>
        <p:txBody>
          <a:bodyPr/>
          <a:lstStyle/>
          <a:p>
            <a:r>
              <a:rPr lang="en-US"/>
              <a:t>Compile-time </a:t>
            </a:r>
            <a:r>
              <a:rPr lang="en-US" err="1"/>
              <a:t>Interpositioning</a:t>
            </a:r>
            <a:endParaRPr lang="en-US"/>
          </a:p>
        </p:txBody>
      </p:sp>
      <p:sp>
        <p:nvSpPr>
          <p:cNvPr id="4" name="Rectangle 3"/>
          <p:cNvSpPr/>
          <p:nvPr/>
        </p:nvSpPr>
        <p:spPr>
          <a:xfrm>
            <a:off x="357018" y="1149488"/>
            <a:ext cx="8558382" cy="5355313"/>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r>
              <a:rPr lang="en-US" sz="1800" dirty="0">
                <a:solidFill>
                  <a:srgbClr val="926492"/>
                </a:solidFill>
                <a:latin typeface="Courier New"/>
                <a:cs typeface="Courier New"/>
              </a:rPr>
              <a:t>#</a:t>
            </a:r>
            <a:r>
              <a:rPr lang="en-US" sz="1800" dirty="0" err="1">
                <a:solidFill>
                  <a:srgbClr val="926492"/>
                </a:solidFill>
                <a:latin typeface="Courier New"/>
                <a:cs typeface="Courier New"/>
              </a:rPr>
              <a:t>ifdef</a:t>
            </a:r>
            <a:r>
              <a:rPr lang="en-US" sz="1800" dirty="0">
                <a:solidFill>
                  <a:srgbClr val="000000"/>
                </a:solidFill>
                <a:latin typeface="Courier New"/>
                <a:cs typeface="Courier New"/>
              </a:rPr>
              <a:t> COMPILETIME</a:t>
            </a:r>
          </a:p>
          <a:p>
            <a:r>
              <a:rPr lang="en-US" sz="1800" dirty="0">
                <a:solidFill>
                  <a:srgbClr val="926492"/>
                </a:solidFill>
                <a:latin typeface="Courier New"/>
                <a:cs typeface="Courier New"/>
              </a:rPr>
              <a:t>#include</a:t>
            </a:r>
            <a:r>
              <a:rPr lang="en-US" sz="1800" dirty="0">
                <a:solidFill>
                  <a:srgbClr val="000000"/>
                </a:solidFill>
                <a:latin typeface="Courier New"/>
                <a:cs typeface="Courier New"/>
              </a:rPr>
              <a:t> </a:t>
            </a:r>
            <a:r>
              <a:rPr lang="en-US" sz="1800" dirty="0">
                <a:solidFill>
                  <a:srgbClr val="9D206F"/>
                </a:solidFill>
                <a:latin typeface="Courier New"/>
                <a:cs typeface="Courier New"/>
              </a:rPr>
              <a:t>&lt;</a:t>
            </a:r>
            <a:r>
              <a:rPr lang="en-US" sz="1800" dirty="0" err="1">
                <a:solidFill>
                  <a:srgbClr val="9D206F"/>
                </a:solidFill>
                <a:latin typeface="Courier New"/>
                <a:cs typeface="Courier New"/>
              </a:rPr>
              <a:t>stdio.h</a:t>
            </a:r>
            <a:r>
              <a:rPr lang="en-US" sz="1800" dirty="0">
                <a:solidFill>
                  <a:srgbClr val="9D206F"/>
                </a:solidFill>
                <a:latin typeface="Courier New"/>
                <a:cs typeface="Courier New"/>
              </a:rPr>
              <a:t>&gt;</a:t>
            </a:r>
            <a:endParaRPr lang="en-US" sz="1800" dirty="0">
              <a:solidFill>
                <a:srgbClr val="000000"/>
              </a:solidFill>
              <a:latin typeface="Courier New"/>
              <a:cs typeface="Courier New"/>
            </a:endParaRPr>
          </a:p>
          <a:p>
            <a:r>
              <a:rPr lang="en-US" sz="1800" dirty="0">
                <a:solidFill>
                  <a:srgbClr val="926492"/>
                </a:solidFill>
                <a:latin typeface="Courier New"/>
                <a:cs typeface="Courier New"/>
              </a:rPr>
              <a:t>#include</a:t>
            </a:r>
            <a:r>
              <a:rPr lang="en-US" sz="1800" dirty="0">
                <a:solidFill>
                  <a:srgbClr val="000000"/>
                </a:solidFill>
                <a:latin typeface="Courier New"/>
                <a:cs typeface="Courier New"/>
              </a:rPr>
              <a:t> </a:t>
            </a:r>
            <a:r>
              <a:rPr lang="en-US" sz="1800" dirty="0">
                <a:solidFill>
                  <a:srgbClr val="9D206F"/>
                </a:solidFill>
                <a:latin typeface="Courier New"/>
                <a:cs typeface="Courier New"/>
              </a:rPr>
              <a:t>&lt;</a:t>
            </a:r>
            <a:r>
              <a:rPr lang="en-US" sz="1800" dirty="0" err="1">
                <a:solidFill>
                  <a:srgbClr val="9D206F"/>
                </a:solidFill>
                <a:latin typeface="Courier New"/>
                <a:cs typeface="Courier New"/>
              </a:rPr>
              <a:t>malloc.h</a:t>
            </a:r>
            <a:r>
              <a:rPr lang="en-US" sz="1800" dirty="0">
                <a:solidFill>
                  <a:srgbClr val="9D206F"/>
                </a:solidFill>
                <a:latin typeface="Courier New"/>
                <a:cs typeface="Courier New"/>
              </a:rPr>
              <a:t>&gt;</a:t>
            </a:r>
            <a:endParaRPr lang="en-US" sz="1800" dirty="0">
              <a:solidFill>
                <a:srgbClr val="000000"/>
              </a:solidFill>
              <a:latin typeface="Courier New"/>
              <a:cs typeface="Courier New"/>
            </a:endParaRPr>
          </a:p>
          <a:p>
            <a:endParaRPr lang="en-US" sz="1800" dirty="0">
              <a:solidFill>
                <a:srgbClr val="000000"/>
              </a:solidFill>
              <a:latin typeface="Courier New"/>
              <a:cs typeface="Courier New"/>
            </a:endParaRPr>
          </a:p>
          <a:p>
            <a:r>
              <a:rPr lang="en-US" sz="1800" dirty="0">
                <a:solidFill>
                  <a:srgbClr val="CB2418"/>
                </a:solidFill>
                <a:latin typeface="Courier New"/>
                <a:cs typeface="Courier New"/>
              </a:rPr>
              <a:t>/* </a:t>
            </a:r>
            <a:r>
              <a:rPr lang="en-US" sz="1800" dirty="0" err="1">
                <a:solidFill>
                  <a:srgbClr val="CB2418"/>
                </a:solidFill>
                <a:latin typeface="Courier New"/>
                <a:cs typeface="Courier New"/>
              </a:rPr>
              <a:t>malloc</a:t>
            </a:r>
            <a:r>
              <a:rPr lang="en-US" sz="1800" dirty="0">
                <a:solidFill>
                  <a:srgbClr val="CB2418"/>
                </a:solidFill>
                <a:latin typeface="Courier New"/>
                <a:cs typeface="Courier New"/>
              </a:rPr>
              <a:t> wrapper function */</a:t>
            </a:r>
            <a:endParaRPr lang="en-US" sz="1800" dirty="0">
              <a:solidFill>
                <a:srgbClr val="000000"/>
              </a:solidFill>
              <a:latin typeface="Courier New"/>
              <a:cs typeface="Courier New"/>
            </a:endParaRPr>
          </a:p>
          <a:p>
            <a:r>
              <a:rPr lang="en-US" sz="1800" dirty="0">
                <a:solidFill>
                  <a:srgbClr val="2D961E"/>
                </a:solidFill>
                <a:latin typeface="Courier New"/>
                <a:cs typeface="Courier New"/>
              </a:rPr>
              <a:t>void</a:t>
            </a:r>
            <a:r>
              <a:rPr lang="en-US" sz="1800" dirty="0">
                <a:solidFill>
                  <a:srgbClr val="000000"/>
                </a:solidFill>
                <a:latin typeface="Courier New"/>
                <a:cs typeface="Courier New"/>
              </a:rPr>
              <a:t> *</a:t>
            </a:r>
            <a:r>
              <a:rPr lang="en-US" sz="1800" dirty="0" err="1">
                <a:solidFill>
                  <a:srgbClr val="4A00FF"/>
                </a:solidFill>
                <a:latin typeface="Courier New"/>
                <a:cs typeface="Courier New"/>
              </a:rPr>
              <a:t>mymalloc</a:t>
            </a:r>
            <a:r>
              <a:rPr lang="en-US" sz="1800" dirty="0">
                <a:solidFill>
                  <a:srgbClr val="000000"/>
                </a:solidFill>
                <a:latin typeface="Courier New"/>
                <a:cs typeface="Courier New"/>
              </a:rPr>
              <a:t>(</a:t>
            </a:r>
            <a:r>
              <a:rPr lang="en-US" sz="1800" dirty="0" err="1">
                <a:solidFill>
                  <a:srgbClr val="2D961E"/>
                </a:solidFill>
                <a:latin typeface="Courier New"/>
                <a:cs typeface="Courier New"/>
              </a:rPr>
              <a:t>size_t</a:t>
            </a:r>
            <a:r>
              <a:rPr lang="en-US" sz="1800" dirty="0">
                <a:solidFill>
                  <a:srgbClr val="000000"/>
                </a:solidFill>
                <a:latin typeface="Courier New"/>
                <a:cs typeface="Courier New"/>
              </a:rPr>
              <a:t> </a:t>
            </a:r>
            <a:r>
              <a:rPr lang="en-US" sz="1800" dirty="0">
                <a:solidFill>
                  <a:srgbClr val="C1651C"/>
                </a:solidFill>
                <a:latin typeface="Courier New"/>
                <a:cs typeface="Courier New"/>
              </a:rPr>
              <a:t>size</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a:p>
            <a:r>
              <a:rPr lang="en-US" sz="1800" dirty="0">
                <a:solidFill>
                  <a:srgbClr val="000000"/>
                </a:solidFill>
                <a:latin typeface="Courier New"/>
                <a:cs typeface="Courier New"/>
              </a:rPr>
              <a:t>    </a:t>
            </a:r>
            <a:r>
              <a:rPr lang="en-US" sz="1800" dirty="0">
                <a:solidFill>
                  <a:srgbClr val="2D961E"/>
                </a:solidFill>
                <a:latin typeface="Courier New"/>
                <a:cs typeface="Courier New"/>
              </a:rPr>
              <a:t>void</a:t>
            </a:r>
            <a:r>
              <a:rPr lang="en-US" sz="1800" dirty="0">
                <a:solidFill>
                  <a:srgbClr val="000000"/>
                </a:solidFill>
                <a:latin typeface="Courier New"/>
                <a:cs typeface="Courier New"/>
              </a:rPr>
              <a:t> *</a:t>
            </a:r>
            <a:r>
              <a:rPr lang="en-US" sz="1800" dirty="0" err="1">
                <a:solidFill>
                  <a:srgbClr val="C1651C"/>
                </a:solidFill>
                <a:latin typeface="Courier New"/>
                <a:cs typeface="Courier New"/>
              </a:rPr>
              <a:t>ptr</a:t>
            </a:r>
            <a:r>
              <a:rPr lang="en-US" sz="1800" dirty="0">
                <a:solidFill>
                  <a:srgbClr val="000000"/>
                </a:solidFill>
                <a:latin typeface="Courier New"/>
                <a:cs typeface="Courier New"/>
              </a:rPr>
              <a:t> = </a:t>
            </a:r>
            <a:r>
              <a:rPr lang="en-US" sz="1800" dirty="0" err="1">
                <a:solidFill>
                  <a:srgbClr val="000000"/>
                </a:solidFill>
                <a:latin typeface="Courier New"/>
                <a:cs typeface="Courier New"/>
              </a:rPr>
              <a:t>malloc</a:t>
            </a:r>
            <a:r>
              <a:rPr lang="en-US" sz="1800" dirty="0">
                <a:solidFill>
                  <a:srgbClr val="000000"/>
                </a:solidFill>
                <a:latin typeface="Courier New"/>
                <a:cs typeface="Courier New"/>
              </a:rPr>
              <a:t>(size);</a:t>
            </a:r>
          </a:p>
          <a:p>
            <a:r>
              <a:rPr lang="en-US" sz="1800" dirty="0">
                <a:solidFill>
                  <a:srgbClr val="000000"/>
                </a:solidFill>
                <a:latin typeface="Courier New"/>
                <a:cs typeface="Courier New"/>
              </a:rPr>
              <a:t>    </a:t>
            </a:r>
            <a:r>
              <a:rPr lang="en-US" sz="1800" dirty="0" err="1">
                <a:solidFill>
                  <a:srgbClr val="000000"/>
                </a:solidFill>
                <a:latin typeface="Courier New"/>
                <a:cs typeface="Courier New"/>
              </a:rPr>
              <a:t>printf</a:t>
            </a:r>
            <a:r>
              <a:rPr lang="en-US" sz="1800" dirty="0">
                <a:solidFill>
                  <a:srgbClr val="000000"/>
                </a:solidFill>
                <a:latin typeface="Courier New"/>
                <a:cs typeface="Courier New"/>
              </a:rPr>
              <a:t>(</a:t>
            </a:r>
            <a:r>
              <a:rPr lang="en-US" sz="1800" dirty="0">
                <a:solidFill>
                  <a:srgbClr val="9D206F"/>
                </a:solidFill>
                <a:latin typeface="Courier New"/>
                <a:cs typeface="Courier New"/>
              </a:rPr>
              <a:t>"</a:t>
            </a:r>
            <a:r>
              <a:rPr lang="en-US" sz="1800" dirty="0" err="1">
                <a:solidFill>
                  <a:srgbClr val="9D206F"/>
                </a:solidFill>
                <a:latin typeface="Courier New"/>
                <a:cs typeface="Courier New"/>
              </a:rPr>
              <a:t>malloc</a:t>
            </a:r>
            <a:r>
              <a:rPr lang="en-US" sz="1800" dirty="0">
                <a:solidFill>
                  <a:srgbClr val="9D206F"/>
                </a:solidFill>
                <a:latin typeface="Courier New"/>
                <a:cs typeface="Courier New"/>
              </a:rPr>
              <a:t>(%d)=%p\n"</a:t>
            </a:r>
            <a:r>
              <a:rPr lang="en-US" sz="1800" dirty="0">
                <a:solidFill>
                  <a:srgbClr val="000000"/>
                </a:solidFill>
                <a:latin typeface="Courier New"/>
                <a:cs typeface="Courier New"/>
              </a:rPr>
              <a:t>, </a:t>
            </a:r>
            <a:r>
              <a:rPr lang="it-IT" sz="1800" dirty="0">
                <a:solidFill>
                  <a:srgbClr val="000000"/>
                </a:solidFill>
                <a:latin typeface="Courier New"/>
                <a:cs typeface="Courier New"/>
              </a:rPr>
              <a:t>(</a:t>
            </a:r>
            <a:r>
              <a:rPr lang="it-IT" sz="1800" dirty="0" err="1">
                <a:solidFill>
                  <a:srgbClr val="2D961E"/>
                </a:solidFill>
                <a:latin typeface="Courier New"/>
                <a:cs typeface="Courier New"/>
              </a:rPr>
              <a:t>int</a:t>
            </a:r>
            <a:r>
              <a:rPr lang="it-IT" sz="1800" dirty="0">
                <a:solidFill>
                  <a:srgbClr val="000000"/>
                </a:solidFill>
                <a:latin typeface="Courier New"/>
                <a:cs typeface="Courier New"/>
              </a:rPr>
              <a:t>)</a:t>
            </a:r>
            <a:r>
              <a:rPr lang="it-IT" sz="1800" dirty="0" err="1">
                <a:solidFill>
                  <a:srgbClr val="000000"/>
                </a:solidFill>
                <a:latin typeface="Courier New"/>
                <a:cs typeface="Courier New"/>
              </a:rPr>
              <a:t>size</a:t>
            </a:r>
            <a:r>
              <a:rPr lang="it-IT" sz="1800" dirty="0">
                <a:solidFill>
                  <a:srgbClr val="000000"/>
                </a:solidFill>
                <a:latin typeface="Courier New"/>
                <a:cs typeface="Courier New"/>
              </a:rPr>
              <a:t>, </a:t>
            </a:r>
            <a:r>
              <a:rPr lang="it-IT" sz="1800" dirty="0" err="1">
                <a:solidFill>
                  <a:srgbClr val="000000"/>
                </a:solidFill>
                <a:latin typeface="Courier New"/>
                <a:cs typeface="Courier New"/>
              </a:rPr>
              <a:t>ptr</a:t>
            </a:r>
            <a:r>
              <a:rPr lang="it-IT" sz="1800" dirty="0">
                <a:solidFill>
                  <a:srgbClr val="000000"/>
                </a:solidFill>
                <a:latin typeface="Courier New"/>
                <a:cs typeface="Courier New"/>
              </a:rPr>
              <a:t>);</a:t>
            </a:r>
          </a:p>
          <a:p>
            <a:r>
              <a:rPr lang="it-IT" sz="1800" dirty="0">
                <a:solidFill>
                  <a:srgbClr val="000000"/>
                </a:solidFill>
                <a:latin typeface="Courier New"/>
                <a:cs typeface="Courier New"/>
              </a:rPr>
              <a:t>    </a:t>
            </a:r>
            <a:r>
              <a:rPr lang="it-IT" sz="1800" dirty="0" err="1">
                <a:solidFill>
                  <a:srgbClr val="C200FF"/>
                </a:solidFill>
                <a:latin typeface="Courier New"/>
                <a:cs typeface="Courier New"/>
              </a:rPr>
              <a:t>return</a:t>
            </a:r>
            <a:r>
              <a:rPr lang="it-IT" sz="1800" dirty="0">
                <a:solidFill>
                  <a:srgbClr val="000000"/>
                </a:solidFill>
                <a:latin typeface="Courier New"/>
                <a:cs typeface="Courier New"/>
              </a:rPr>
              <a:t> </a:t>
            </a:r>
            <a:r>
              <a:rPr lang="it-IT" sz="1800" dirty="0" err="1">
                <a:solidFill>
                  <a:srgbClr val="000000"/>
                </a:solidFill>
                <a:latin typeface="Courier New"/>
                <a:cs typeface="Courier New"/>
              </a:rPr>
              <a:t>ptr</a:t>
            </a:r>
            <a:r>
              <a:rPr lang="it-IT" sz="1800" dirty="0">
                <a:solidFill>
                  <a:srgbClr val="000000"/>
                </a:solidFill>
                <a:latin typeface="Courier New"/>
                <a:cs typeface="Courier New"/>
              </a:rPr>
              <a:t>;</a:t>
            </a:r>
          </a:p>
          <a:p>
            <a:r>
              <a:rPr lang="it-IT" sz="1800" dirty="0">
                <a:solidFill>
                  <a:srgbClr val="000000"/>
                </a:solidFill>
                <a:latin typeface="Courier New"/>
                <a:cs typeface="Courier New"/>
              </a:rPr>
              <a:t>}</a:t>
            </a:r>
          </a:p>
          <a:p>
            <a:endParaRPr lang="it-IT" sz="1800" dirty="0">
              <a:solidFill>
                <a:srgbClr val="000000"/>
              </a:solidFill>
              <a:latin typeface="Courier New"/>
              <a:cs typeface="Courier New"/>
            </a:endParaRPr>
          </a:p>
          <a:p>
            <a:r>
              <a:rPr lang="it-IT" sz="1800" dirty="0">
                <a:solidFill>
                  <a:srgbClr val="CB2418"/>
                </a:solidFill>
                <a:latin typeface="Courier New"/>
                <a:cs typeface="Courier New"/>
              </a:rPr>
              <a:t>/* free </a:t>
            </a:r>
            <a:r>
              <a:rPr lang="it-IT" sz="1800" dirty="0" err="1">
                <a:solidFill>
                  <a:srgbClr val="CB2418"/>
                </a:solidFill>
                <a:latin typeface="Courier New"/>
                <a:cs typeface="Courier New"/>
              </a:rPr>
              <a:t>wrapper</a:t>
            </a:r>
            <a:r>
              <a:rPr lang="it-IT" sz="1800" dirty="0">
                <a:solidFill>
                  <a:srgbClr val="CB2418"/>
                </a:solidFill>
                <a:latin typeface="Courier New"/>
                <a:cs typeface="Courier New"/>
              </a:rPr>
              <a:t> </a:t>
            </a:r>
            <a:r>
              <a:rPr lang="it-IT" sz="1800" dirty="0" err="1">
                <a:solidFill>
                  <a:srgbClr val="CB2418"/>
                </a:solidFill>
                <a:latin typeface="Courier New"/>
                <a:cs typeface="Courier New"/>
              </a:rPr>
              <a:t>function</a:t>
            </a:r>
            <a:r>
              <a:rPr lang="it-IT" sz="1800" dirty="0">
                <a:solidFill>
                  <a:srgbClr val="CB2418"/>
                </a:solidFill>
                <a:latin typeface="Courier New"/>
                <a:cs typeface="Courier New"/>
              </a:rPr>
              <a:t> */</a:t>
            </a:r>
            <a:endParaRPr lang="it-IT" sz="1800" dirty="0">
              <a:solidFill>
                <a:srgbClr val="000000"/>
              </a:solidFill>
              <a:latin typeface="Courier New"/>
              <a:cs typeface="Courier New"/>
            </a:endParaRPr>
          </a:p>
          <a:p>
            <a:r>
              <a:rPr lang="it-IT" sz="1800" dirty="0" err="1">
                <a:solidFill>
                  <a:srgbClr val="2D961E"/>
                </a:solidFill>
                <a:latin typeface="Courier New"/>
                <a:cs typeface="Courier New"/>
              </a:rPr>
              <a:t>void</a:t>
            </a:r>
            <a:r>
              <a:rPr lang="it-IT" sz="1800" dirty="0">
                <a:solidFill>
                  <a:srgbClr val="000000"/>
                </a:solidFill>
                <a:latin typeface="Courier New"/>
                <a:cs typeface="Courier New"/>
              </a:rPr>
              <a:t> </a:t>
            </a:r>
            <a:r>
              <a:rPr lang="it-IT" sz="1800" dirty="0" err="1">
                <a:solidFill>
                  <a:srgbClr val="4A00FF"/>
                </a:solidFill>
                <a:latin typeface="Courier New"/>
                <a:cs typeface="Courier New"/>
              </a:rPr>
              <a:t>myfree</a:t>
            </a:r>
            <a:r>
              <a:rPr lang="it-IT" sz="1800" dirty="0">
                <a:solidFill>
                  <a:srgbClr val="000000"/>
                </a:solidFill>
                <a:latin typeface="Courier New"/>
                <a:cs typeface="Courier New"/>
              </a:rPr>
              <a:t>(</a:t>
            </a:r>
            <a:r>
              <a:rPr lang="it-IT" sz="1800" dirty="0" err="1">
                <a:solidFill>
                  <a:srgbClr val="2D961E"/>
                </a:solidFill>
                <a:latin typeface="Courier New"/>
                <a:cs typeface="Courier New"/>
              </a:rPr>
              <a:t>void</a:t>
            </a:r>
            <a:r>
              <a:rPr lang="it-IT" sz="1800" dirty="0">
                <a:solidFill>
                  <a:srgbClr val="000000"/>
                </a:solidFill>
                <a:latin typeface="Courier New"/>
                <a:cs typeface="Courier New"/>
              </a:rPr>
              <a:t> *</a:t>
            </a:r>
            <a:r>
              <a:rPr lang="it-IT" sz="1800" dirty="0" err="1">
                <a:solidFill>
                  <a:srgbClr val="C1651C"/>
                </a:solidFill>
                <a:latin typeface="Courier New"/>
                <a:cs typeface="Courier New"/>
              </a:rPr>
              <a:t>ptr</a:t>
            </a:r>
            <a:r>
              <a:rPr lang="it-IT" sz="1800" dirty="0">
                <a:solidFill>
                  <a:srgbClr val="000000"/>
                </a:solidFill>
                <a:latin typeface="Courier New"/>
                <a:cs typeface="Courier New"/>
              </a:rPr>
              <a:t>)</a:t>
            </a:r>
          </a:p>
          <a:p>
            <a:r>
              <a:rPr lang="it-IT" sz="1800" dirty="0">
                <a:solidFill>
                  <a:srgbClr val="000000"/>
                </a:solidFill>
                <a:latin typeface="Courier New"/>
                <a:cs typeface="Courier New"/>
              </a:rPr>
              <a:t>{</a:t>
            </a:r>
          </a:p>
          <a:p>
            <a:r>
              <a:rPr lang="en-US" sz="1800" dirty="0">
                <a:solidFill>
                  <a:srgbClr val="000000"/>
                </a:solidFill>
                <a:latin typeface="Courier New"/>
                <a:cs typeface="Courier New"/>
              </a:rPr>
              <a:t>    free(</a:t>
            </a:r>
            <a:r>
              <a:rPr lang="en-US" sz="1800" dirty="0" err="1">
                <a:solidFill>
                  <a:srgbClr val="000000"/>
                </a:solidFill>
                <a:latin typeface="Courier New"/>
                <a:cs typeface="Courier New"/>
              </a:rPr>
              <a:t>ptr</a:t>
            </a:r>
            <a:r>
              <a:rPr lang="en-US" sz="1800" dirty="0">
                <a:solidFill>
                  <a:srgbClr val="000000"/>
                </a:solidFill>
                <a:latin typeface="Courier New"/>
                <a:cs typeface="Courier New"/>
              </a:rPr>
              <a:t>);</a:t>
            </a:r>
          </a:p>
          <a:p>
            <a:r>
              <a:rPr lang="en-US" sz="1800" dirty="0">
                <a:solidFill>
                  <a:srgbClr val="000000"/>
                </a:solidFill>
                <a:latin typeface="Courier New"/>
                <a:cs typeface="Courier New"/>
              </a:rPr>
              <a:t>    </a:t>
            </a:r>
            <a:r>
              <a:rPr lang="en-US" sz="1800" dirty="0" err="1">
                <a:solidFill>
                  <a:srgbClr val="000000"/>
                </a:solidFill>
                <a:latin typeface="Courier New"/>
                <a:cs typeface="Courier New"/>
              </a:rPr>
              <a:t>printf</a:t>
            </a:r>
            <a:r>
              <a:rPr lang="en-US" sz="1800" dirty="0">
                <a:solidFill>
                  <a:srgbClr val="000000"/>
                </a:solidFill>
                <a:latin typeface="Courier New"/>
                <a:cs typeface="Courier New"/>
              </a:rPr>
              <a:t>(</a:t>
            </a:r>
            <a:r>
              <a:rPr lang="en-US" sz="1800" dirty="0">
                <a:solidFill>
                  <a:srgbClr val="9D206F"/>
                </a:solidFill>
                <a:latin typeface="Courier New"/>
                <a:cs typeface="Courier New"/>
              </a:rPr>
              <a:t>"free(%p)\n"</a:t>
            </a:r>
            <a:r>
              <a:rPr lang="en-US" sz="1800" dirty="0">
                <a:solidFill>
                  <a:srgbClr val="000000"/>
                </a:solidFill>
                <a:latin typeface="Courier New"/>
                <a:cs typeface="Courier New"/>
              </a:rPr>
              <a:t>, </a:t>
            </a:r>
            <a:r>
              <a:rPr lang="en-US" sz="1800" dirty="0" err="1">
                <a:solidFill>
                  <a:srgbClr val="000000"/>
                </a:solidFill>
                <a:latin typeface="Courier New"/>
                <a:cs typeface="Courier New"/>
              </a:rPr>
              <a:t>ptr</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a:p>
            <a:r>
              <a:rPr lang="en-US" sz="1800" dirty="0">
                <a:solidFill>
                  <a:srgbClr val="926492"/>
                </a:solidFill>
                <a:latin typeface="Courier New"/>
                <a:cs typeface="Courier New"/>
              </a:rPr>
              <a:t>#</a:t>
            </a:r>
            <a:r>
              <a:rPr lang="en-US" sz="1800" dirty="0" err="1">
                <a:solidFill>
                  <a:srgbClr val="926492"/>
                </a:solidFill>
                <a:latin typeface="Courier New"/>
                <a:cs typeface="Courier New"/>
              </a:rPr>
              <a:t>endif</a:t>
            </a:r>
            <a:endParaRPr lang="en-US" sz="1800" dirty="0">
              <a:latin typeface="Courier New"/>
              <a:cs typeface="Courier New"/>
            </a:endParaRPr>
          </a:p>
        </p:txBody>
      </p:sp>
      <p:sp>
        <p:nvSpPr>
          <p:cNvPr id="5" name="TextBox 4"/>
          <p:cNvSpPr txBox="1"/>
          <p:nvPr/>
        </p:nvSpPr>
        <p:spPr>
          <a:xfrm>
            <a:off x="7332024" y="6128417"/>
            <a:ext cx="1569886" cy="369332"/>
          </a:xfrm>
          <a:prstGeom prst="rect">
            <a:avLst/>
          </a:prstGeom>
          <a:noFill/>
        </p:spPr>
        <p:txBody>
          <a:bodyPr wrap="none" rtlCol="0">
            <a:spAutoFit/>
          </a:bodyPr>
          <a:lstStyle/>
          <a:p>
            <a:r>
              <a:rPr lang="en-US" sz="1800" err="1">
                <a:solidFill>
                  <a:srgbClr val="7F7F7F"/>
                </a:solidFill>
                <a:latin typeface="Courier New"/>
                <a:cs typeface="Courier New"/>
              </a:rPr>
              <a:t>mymalloc.c</a:t>
            </a:r>
            <a:endParaRPr lang="en-US" sz="1800">
              <a:solidFill>
                <a:srgbClr val="7F7F7F"/>
              </a:solidFill>
              <a:latin typeface="Courier New"/>
              <a:cs typeface="Courier New"/>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Compile-time </a:t>
            </a:r>
            <a:r>
              <a:rPr lang="en-US" err="1"/>
              <a:t>Interpositioning</a:t>
            </a:r>
            <a:endParaRPr lang="en-US"/>
          </a:p>
        </p:txBody>
      </p:sp>
      <p:sp>
        <p:nvSpPr>
          <p:cNvPr id="4" name="Rectangle 3"/>
          <p:cNvSpPr/>
          <p:nvPr/>
        </p:nvSpPr>
        <p:spPr>
          <a:xfrm>
            <a:off x="357018" y="1219200"/>
            <a:ext cx="8558382" cy="1754327"/>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r>
              <a:rPr lang="en-US" sz="1800">
                <a:solidFill>
                  <a:srgbClr val="926492"/>
                </a:solidFill>
                <a:latin typeface="Courier New"/>
                <a:cs typeface="Courier New"/>
              </a:rPr>
              <a:t>#define</a:t>
            </a:r>
            <a:r>
              <a:rPr lang="en-US" sz="1800">
                <a:solidFill>
                  <a:srgbClr val="000000"/>
                </a:solidFill>
                <a:latin typeface="Courier New"/>
                <a:cs typeface="Courier New"/>
              </a:rPr>
              <a:t> </a:t>
            </a:r>
            <a:r>
              <a:rPr lang="en-US" sz="1800" err="1">
                <a:solidFill>
                  <a:srgbClr val="4A00FF"/>
                </a:solidFill>
                <a:latin typeface="Courier New"/>
                <a:cs typeface="Courier New"/>
              </a:rPr>
              <a:t>malloc</a:t>
            </a:r>
            <a:r>
              <a:rPr lang="en-US" sz="1800">
                <a:solidFill>
                  <a:srgbClr val="000000"/>
                </a:solidFill>
                <a:latin typeface="Courier New"/>
                <a:cs typeface="Courier New"/>
              </a:rPr>
              <a:t>(</a:t>
            </a:r>
            <a:r>
              <a:rPr lang="en-US" sz="1800">
                <a:solidFill>
                  <a:srgbClr val="C1651C"/>
                </a:solidFill>
                <a:latin typeface="Courier New"/>
                <a:cs typeface="Courier New"/>
              </a:rPr>
              <a:t>size</a:t>
            </a:r>
            <a:r>
              <a:rPr lang="en-US" sz="1800">
                <a:solidFill>
                  <a:srgbClr val="000000"/>
                </a:solidFill>
                <a:latin typeface="Courier New"/>
                <a:cs typeface="Courier New"/>
              </a:rPr>
              <a:t>) </a:t>
            </a:r>
            <a:r>
              <a:rPr lang="en-US" sz="1800" err="1">
                <a:solidFill>
                  <a:srgbClr val="000000"/>
                </a:solidFill>
                <a:latin typeface="Courier New"/>
                <a:cs typeface="Courier New"/>
              </a:rPr>
              <a:t>mymalloc</a:t>
            </a:r>
            <a:r>
              <a:rPr lang="en-US" sz="1800">
                <a:solidFill>
                  <a:srgbClr val="000000"/>
                </a:solidFill>
                <a:latin typeface="Courier New"/>
                <a:cs typeface="Courier New"/>
              </a:rPr>
              <a:t>(size)</a:t>
            </a:r>
          </a:p>
          <a:p>
            <a:r>
              <a:rPr lang="en-US" sz="1800">
                <a:solidFill>
                  <a:srgbClr val="926492"/>
                </a:solidFill>
                <a:latin typeface="Courier New"/>
                <a:cs typeface="Courier New"/>
              </a:rPr>
              <a:t>#define</a:t>
            </a:r>
            <a:r>
              <a:rPr lang="en-US" sz="1800">
                <a:solidFill>
                  <a:srgbClr val="000000"/>
                </a:solidFill>
                <a:latin typeface="Courier New"/>
                <a:cs typeface="Courier New"/>
              </a:rPr>
              <a:t> </a:t>
            </a:r>
            <a:r>
              <a:rPr lang="en-US" sz="1800">
                <a:solidFill>
                  <a:srgbClr val="4A00FF"/>
                </a:solidFill>
                <a:latin typeface="Courier New"/>
                <a:cs typeface="Courier New"/>
              </a:rPr>
              <a:t>free</a:t>
            </a:r>
            <a:r>
              <a:rPr lang="en-US" sz="1800">
                <a:solidFill>
                  <a:srgbClr val="000000"/>
                </a:solidFill>
                <a:latin typeface="Courier New"/>
                <a:cs typeface="Courier New"/>
              </a:rPr>
              <a:t>(</a:t>
            </a:r>
            <a:r>
              <a:rPr lang="en-US" sz="1800" err="1">
                <a:solidFill>
                  <a:srgbClr val="C1651C"/>
                </a:solidFill>
                <a:latin typeface="Courier New"/>
                <a:cs typeface="Courier New"/>
              </a:rPr>
              <a:t>ptr</a:t>
            </a:r>
            <a:r>
              <a:rPr lang="en-US" sz="1800">
                <a:solidFill>
                  <a:srgbClr val="000000"/>
                </a:solidFill>
                <a:latin typeface="Courier New"/>
                <a:cs typeface="Courier New"/>
              </a:rPr>
              <a:t>) </a:t>
            </a:r>
            <a:r>
              <a:rPr lang="en-US" sz="1800" err="1">
                <a:solidFill>
                  <a:srgbClr val="000000"/>
                </a:solidFill>
                <a:latin typeface="Courier New"/>
                <a:cs typeface="Courier New"/>
              </a:rPr>
              <a:t>myfree</a:t>
            </a:r>
            <a:r>
              <a:rPr lang="en-US" sz="1800">
                <a:solidFill>
                  <a:srgbClr val="000000"/>
                </a:solidFill>
                <a:latin typeface="Courier New"/>
                <a:cs typeface="Courier New"/>
              </a:rPr>
              <a:t>(</a:t>
            </a:r>
            <a:r>
              <a:rPr lang="en-US" sz="1800" err="1">
                <a:solidFill>
                  <a:srgbClr val="000000"/>
                </a:solidFill>
                <a:latin typeface="Courier New"/>
                <a:cs typeface="Courier New"/>
              </a:rPr>
              <a:t>ptr</a:t>
            </a:r>
            <a:r>
              <a:rPr lang="en-US" sz="1800">
                <a:solidFill>
                  <a:srgbClr val="000000"/>
                </a:solidFill>
                <a:latin typeface="Courier New"/>
                <a:cs typeface="Courier New"/>
              </a:rPr>
              <a:t>)</a:t>
            </a:r>
          </a:p>
          <a:p>
            <a:endParaRPr lang="en-US" sz="1800">
              <a:solidFill>
                <a:srgbClr val="000000"/>
              </a:solidFill>
              <a:latin typeface="Courier New"/>
              <a:cs typeface="Courier New"/>
            </a:endParaRPr>
          </a:p>
          <a:p>
            <a:r>
              <a:rPr lang="en-US" sz="1800">
                <a:solidFill>
                  <a:srgbClr val="2D961E"/>
                </a:solidFill>
                <a:latin typeface="Courier New"/>
                <a:cs typeface="Courier New"/>
              </a:rPr>
              <a:t>void</a:t>
            </a:r>
            <a:r>
              <a:rPr lang="en-US" sz="1800">
                <a:solidFill>
                  <a:srgbClr val="000000"/>
                </a:solidFill>
                <a:latin typeface="Courier New"/>
                <a:cs typeface="Courier New"/>
              </a:rPr>
              <a:t> *</a:t>
            </a:r>
            <a:r>
              <a:rPr lang="en-US" sz="1800" err="1">
                <a:solidFill>
                  <a:srgbClr val="4A00FF"/>
                </a:solidFill>
                <a:latin typeface="Courier New"/>
                <a:cs typeface="Courier New"/>
              </a:rPr>
              <a:t>mymalloc</a:t>
            </a:r>
            <a:r>
              <a:rPr lang="en-US" sz="1800">
                <a:solidFill>
                  <a:srgbClr val="000000"/>
                </a:solidFill>
                <a:latin typeface="Courier New"/>
                <a:cs typeface="Courier New"/>
              </a:rPr>
              <a:t>(</a:t>
            </a:r>
            <a:r>
              <a:rPr lang="en-US" sz="1800" err="1">
                <a:solidFill>
                  <a:srgbClr val="2D961E"/>
                </a:solidFill>
                <a:latin typeface="Courier New"/>
                <a:cs typeface="Courier New"/>
              </a:rPr>
              <a:t>size_t</a:t>
            </a:r>
            <a:r>
              <a:rPr lang="en-US" sz="1800">
                <a:solidFill>
                  <a:srgbClr val="000000"/>
                </a:solidFill>
                <a:latin typeface="Courier New"/>
                <a:cs typeface="Courier New"/>
              </a:rPr>
              <a:t> </a:t>
            </a:r>
            <a:r>
              <a:rPr lang="en-US" sz="1800">
                <a:solidFill>
                  <a:srgbClr val="C1651C"/>
                </a:solidFill>
                <a:latin typeface="Courier New"/>
                <a:cs typeface="Courier New"/>
              </a:rPr>
              <a:t>size</a:t>
            </a:r>
            <a:r>
              <a:rPr lang="en-US" sz="1800">
                <a:solidFill>
                  <a:srgbClr val="000000"/>
                </a:solidFill>
                <a:latin typeface="Courier New"/>
                <a:cs typeface="Courier New"/>
              </a:rPr>
              <a:t>);</a:t>
            </a:r>
          </a:p>
          <a:p>
            <a:r>
              <a:rPr lang="en-US" sz="1800">
                <a:solidFill>
                  <a:srgbClr val="2D961E"/>
                </a:solidFill>
                <a:latin typeface="Courier New"/>
                <a:cs typeface="Courier New"/>
              </a:rPr>
              <a:t>void</a:t>
            </a:r>
            <a:r>
              <a:rPr lang="en-US" sz="1800">
                <a:solidFill>
                  <a:srgbClr val="000000"/>
                </a:solidFill>
                <a:latin typeface="Courier New"/>
                <a:cs typeface="Courier New"/>
              </a:rPr>
              <a:t> </a:t>
            </a:r>
            <a:r>
              <a:rPr lang="en-US" sz="1800" err="1">
                <a:solidFill>
                  <a:srgbClr val="4A00FF"/>
                </a:solidFill>
                <a:latin typeface="Courier New"/>
                <a:cs typeface="Courier New"/>
              </a:rPr>
              <a:t>myfree</a:t>
            </a:r>
            <a:r>
              <a:rPr lang="en-US" sz="1800">
                <a:solidFill>
                  <a:srgbClr val="000000"/>
                </a:solidFill>
                <a:latin typeface="Courier New"/>
                <a:cs typeface="Courier New"/>
              </a:rPr>
              <a:t>(</a:t>
            </a:r>
            <a:r>
              <a:rPr lang="en-US" sz="1800">
                <a:solidFill>
                  <a:srgbClr val="2D961E"/>
                </a:solidFill>
                <a:latin typeface="Courier New"/>
                <a:cs typeface="Courier New"/>
              </a:rPr>
              <a:t>void</a:t>
            </a:r>
            <a:r>
              <a:rPr lang="en-US" sz="1800">
                <a:solidFill>
                  <a:srgbClr val="000000"/>
                </a:solidFill>
                <a:latin typeface="Courier New"/>
                <a:cs typeface="Courier New"/>
              </a:rPr>
              <a:t> *</a:t>
            </a:r>
            <a:r>
              <a:rPr lang="en-US" sz="1800" err="1">
                <a:solidFill>
                  <a:srgbClr val="C1651C"/>
                </a:solidFill>
                <a:latin typeface="Courier New"/>
                <a:cs typeface="Courier New"/>
              </a:rPr>
              <a:t>ptr</a:t>
            </a:r>
            <a:r>
              <a:rPr lang="en-US" sz="1800">
                <a:solidFill>
                  <a:srgbClr val="000000"/>
                </a:solidFill>
                <a:latin typeface="Courier New"/>
                <a:cs typeface="Courier New"/>
              </a:rPr>
              <a:t>);</a:t>
            </a:r>
          </a:p>
          <a:p>
            <a:endParaRPr lang="en-US" sz="1800">
              <a:latin typeface="Courier New"/>
              <a:cs typeface="Courier New"/>
            </a:endParaRPr>
          </a:p>
        </p:txBody>
      </p:sp>
      <p:sp>
        <p:nvSpPr>
          <p:cNvPr id="5" name="TextBox 4"/>
          <p:cNvSpPr txBox="1"/>
          <p:nvPr/>
        </p:nvSpPr>
        <p:spPr>
          <a:xfrm>
            <a:off x="7622558" y="2603601"/>
            <a:ext cx="1292842" cy="369332"/>
          </a:xfrm>
          <a:prstGeom prst="rect">
            <a:avLst/>
          </a:prstGeom>
          <a:noFill/>
        </p:spPr>
        <p:txBody>
          <a:bodyPr wrap="none" rtlCol="0">
            <a:spAutoFit/>
          </a:bodyPr>
          <a:lstStyle/>
          <a:p>
            <a:r>
              <a:rPr lang="en-US" sz="1800" err="1">
                <a:solidFill>
                  <a:srgbClr val="7F7F7F"/>
                </a:solidFill>
                <a:latin typeface="Courier New"/>
                <a:cs typeface="Courier New"/>
              </a:rPr>
              <a:t>malloc.h</a:t>
            </a:r>
            <a:endParaRPr lang="en-US" sz="1800">
              <a:solidFill>
                <a:srgbClr val="7F7F7F"/>
              </a:solidFill>
              <a:latin typeface="Courier New"/>
              <a:cs typeface="Courier New"/>
            </a:endParaRPr>
          </a:p>
        </p:txBody>
      </p:sp>
      <p:sp>
        <p:nvSpPr>
          <p:cNvPr id="7" name="Rectangle 6"/>
          <p:cNvSpPr/>
          <p:nvPr/>
        </p:nvSpPr>
        <p:spPr>
          <a:xfrm>
            <a:off x="357017" y="3048000"/>
            <a:ext cx="7592093" cy="3693319"/>
          </a:xfrm>
          <a:prstGeom prst="rect">
            <a:avLst/>
          </a:prstGeom>
          <a:solidFill>
            <a:srgbClr val="E6E6E6"/>
          </a:solidFill>
          <a:ln w="28575" cap="flat" cmpd="sng" algn="ctr">
            <a:solidFill>
              <a:srgbClr val="000000"/>
            </a:solidFill>
            <a:prstDash val="solid"/>
            <a:round/>
            <a:headEnd type="none" w="med" len="med"/>
            <a:tailEnd type="none" w="med" len="med"/>
          </a:ln>
        </p:spPr>
        <p:txBody>
          <a:bodyPr wrap="square">
            <a:spAutoFit/>
          </a:bodyPr>
          <a:lstStyle/>
          <a:p>
            <a:r>
              <a:rPr lang="en-US" sz="1800" err="1">
                <a:latin typeface="Courier New"/>
                <a:cs typeface="Courier New"/>
              </a:rPr>
              <a:t>linux</a:t>
            </a:r>
            <a:r>
              <a:rPr lang="en-US" sz="1800">
                <a:latin typeface="Courier New"/>
                <a:cs typeface="Courier New"/>
              </a:rPr>
              <a:t>&gt; make </a:t>
            </a:r>
            <a:r>
              <a:rPr lang="en-US" sz="1800" err="1">
                <a:latin typeface="Courier New"/>
                <a:cs typeface="Courier New"/>
              </a:rPr>
              <a:t>intc</a:t>
            </a:r>
            <a:endParaRPr lang="en-US" sz="1800" b="0">
              <a:latin typeface="Courier New"/>
              <a:cs typeface="Courier New"/>
            </a:endParaRPr>
          </a:p>
          <a:p>
            <a:r>
              <a:rPr lang="en-US" sz="1800" b="0" err="1">
                <a:latin typeface="Courier New"/>
                <a:cs typeface="Courier New"/>
              </a:rPr>
              <a:t>gcc</a:t>
            </a:r>
            <a:r>
              <a:rPr lang="en-US" sz="1800" b="0">
                <a:latin typeface="Courier New"/>
                <a:cs typeface="Courier New"/>
              </a:rPr>
              <a:t> -Wall -DCOMPILETIME -c </a:t>
            </a:r>
            <a:r>
              <a:rPr lang="en-US" sz="1800" b="0" err="1">
                <a:latin typeface="Courier New"/>
                <a:cs typeface="Courier New"/>
              </a:rPr>
              <a:t>mymalloc.c</a:t>
            </a:r>
            <a:endParaRPr lang="en-US" sz="1800" b="0">
              <a:latin typeface="Courier New"/>
              <a:cs typeface="Courier New"/>
            </a:endParaRPr>
          </a:p>
          <a:p>
            <a:r>
              <a:rPr lang="en-US" sz="1800" b="0" err="1">
                <a:latin typeface="Courier New"/>
                <a:cs typeface="Courier New"/>
              </a:rPr>
              <a:t>gcc</a:t>
            </a:r>
            <a:r>
              <a:rPr lang="en-US" sz="1800" b="0">
                <a:latin typeface="Courier New"/>
                <a:cs typeface="Courier New"/>
              </a:rPr>
              <a:t> -Wall </a:t>
            </a:r>
            <a:r>
              <a:rPr lang="en-US" sz="1800" b="0">
                <a:solidFill>
                  <a:srgbClr val="C00000"/>
                </a:solidFill>
                <a:latin typeface="Courier New"/>
                <a:cs typeface="Courier New"/>
              </a:rPr>
              <a:t>-I.</a:t>
            </a:r>
            <a:r>
              <a:rPr lang="en-US" sz="1800" b="0">
                <a:latin typeface="Courier New"/>
                <a:cs typeface="Courier New"/>
              </a:rPr>
              <a:t> -o </a:t>
            </a:r>
            <a:r>
              <a:rPr lang="en-US" sz="1800" b="0" err="1">
                <a:latin typeface="Courier New"/>
                <a:cs typeface="Courier New"/>
              </a:rPr>
              <a:t>intc</a:t>
            </a:r>
            <a:r>
              <a:rPr lang="en-US" sz="1800" b="0">
                <a:latin typeface="Courier New"/>
                <a:cs typeface="Courier New"/>
              </a:rPr>
              <a:t> </a:t>
            </a:r>
            <a:r>
              <a:rPr lang="en-US" sz="1800" b="0" err="1">
                <a:latin typeface="Courier New"/>
                <a:cs typeface="Courier New"/>
              </a:rPr>
              <a:t>int.c</a:t>
            </a:r>
            <a:r>
              <a:rPr lang="en-US" sz="1800" b="0">
                <a:latin typeface="Courier New"/>
                <a:cs typeface="Courier New"/>
              </a:rPr>
              <a:t> </a:t>
            </a:r>
            <a:r>
              <a:rPr lang="en-US" sz="1800" b="0" err="1">
                <a:latin typeface="Courier New"/>
                <a:cs typeface="Courier New"/>
              </a:rPr>
              <a:t>mymalloc.o</a:t>
            </a:r>
            <a:endParaRPr lang="en-US" sz="1800" b="0">
              <a:latin typeface="Courier New"/>
              <a:cs typeface="Courier New"/>
            </a:endParaRPr>
          </a:p>
          <a:p>
            <a:r>
              <a:rPr lang="en-US" sz="1800" err="1">
                <a:latin typeface="Courier New"/>
                <a:cs typeface="Courier New"/>
              </a:rPr>
              <a:t>linux</a:t>
            </a:r>
            <a:r>
              <a:rPr lang="en-US" sz="1800">
                <a:latin typeface="Courier New"/>
                <a:cs typeface="Courier New"/>
              </a:rPr>
              <a:t>&gt; make </a:t>
            </a:r>
            <a:r>
              <a:rPr lang="en-US" sz="1800" err="1">
                <a:latin typeface="Courier New"/>
                <a:cs typeface="Courier New"/>
              </a:rPr>
              <a:t>runc</a:t>
            </a:r>
            <a:endParaRPr lang="en-US" sz="1800" b="0">
              <a:latin typeface="Courier New"/>
              <a:cs typeface="Courier New"/>
            </a:endParaRPr>
          </a:p>
          <a:p>
            <a:r>
              <a:rPr lang="en-US" sz="1800" b="0">
                <a:latin typeface="Courier New"/>
                <a:cs typeface="Courier New"/>
              </a:rPr>
              <a:t>./</a:t>
            </a:r>
            <a:r>
              <a:rPr lang="en-US" sz="1800" b="0" err="1">
                <a:latin typeface="Courier New"/>
                <a:cs typeface="Courier New"/>
              </a:rPr>
              <a:t>intc</a:t>
            </a:r>
            <a:r>
              <a:rPr lang="en-US" sz="1800" b="0">
                <a:latin typeface="Courier New"/>
                <a:cs typeface="Courier New"/>
              </a:rPr>
              <a:t> 10 100 1000</a:t>
            </a:r>
          </a:p>
          <a:p>
            <a:r>
              <a:rPr lang="en-US" sz="1800" b="0" err="1">
                <a:latin typeface="Courier New"/>
                <a:cs typeface="Courier New"/>
              </a:rPr>
              <a:t>malloc</a:t>
            </a:r>
            <a:r>
              <a:rPr lang="en-US" sz="1800" b="0">
                <a:latin typeface="Courier New"/>
                <a:cs typeface="Courier New"/>
              </a:rPr>
              <a:t>(10)=0x1ba7010</a:t>
            </a:r>
          </a:p>
          <a:p>
            <a:r>
              <a:rPr lang="en-US" sz="1800" b="0">
                <a:latin typeface="Courier New"/>
                <a:cs typeface="Courier New"/>
              </a:rPr>
              <a:t>free(0x1ba7010)</a:t>
            </a:r>
          </a:p>
          <a:p>
            <a:r>
              <a:rPr lang="en-US" sz="1800" b="0" err="1">
                <a:latin typeface="Courier New"/>
                <a:cs typeface="Courier New"/>
              </a:rPr>
              <a:t>malloc</a:t>
            </a:r>
            <a:r>
              <a:rPr lang="en-US" sz="1800" b="0">
                <a:latin typeface="Courier New"/>
                <a:cs typeface="Courier New"/>
              </a:rPr>
              <a:t>(100)=0x1ba7030</a:t>
            </a:r>
          </a:p>
          <a:p>
            <a:r>
              <a:rPr lang="en-US" sz="1800" b="0">
                <a:latin typeface="Courier New"/>
                <a:cs typeface="Courier New"/>
              </a:rPr>
              <a:t>free(0x1ba7030)</a:t>
            </a:r>
          </a:p>
          <a:p>
            <a:r>
              <a:rPr lang="en-US" sz="1800" b="0" err="1">
                <a:latin typeface="Courier New"/>
                <a:cs typeface="Courier New"/>
              </a:rPr>
              <a:t>malloc</a:t>
            </a:r>
            <a:r>
              <a:rPr lang="en-US" sz="1800" b="0">
                <a:latin typeface="Courier New"/>
                <a:cs typeface="Courier New"/>
              </a:rPr>
              <a:t>(1000)=0x1ba70a0</a:t>
            </a:r>
          </a:p>
          <a:p>
            <a:r>
              <a:rPr lang="en-US" sz="1800" b="0">
                <a:latin typeface="Courier New"/>
                <a:cs typeface="Courier New"/>
              </a:rPr>
              <a:t>free(0x1ba70a0)</a:t>
            </a:r>
          </a:p>
          <a:p>
            <a:r>
              <a:rPr lang="en-US" sz="1800" err="1">
                <a:latin typeface="Courier New"/>
                <a:cs typeface="Courier New"/>
              </a:rPr>
              <a:t>linux</a:t>
            </a:r>
            <a:r>
              <a:rPr lang="en-US" sz="1800">
                <a:latin typeface="Courier New"/>
                <a:cs typeface="Courier New"/>
              </a:rPr>
              <a:t>&gt;</a:t>
            </a:r>
          </a:p>
          <a:p>
            <a:endParaRPr lang="en-US" sz="1800">
              <a:latin typeface="Courier New"/>
              <a:cs typeface="Courier New"/>
            </a:endParaRPr>
          </a:p>
        </p:txBody>
      </p:sp>
      <p:sp>
        <p:nvSpPr>
          <p:cNvPr id="3" name="TextBox 2"/>
          <p:cNvSpPr txBox="1"/>
          <p:nvPr/>
        </p:nvSpPr>
        <p:spPr>
          <a:xfrm>
            <a:off x="3891789" y="5791200"/>
            <a:ext cx="3406514" cy="369332"/>
          </a:xfrm>
          <a:prstGeom prst="rect">
            <a:avLst/>
          </a:prstGeom>
          <a:solidFill>
            <a:srgbClr val="D5F1CF"/>
          </a:solidFill>
          <a:ln>
            <a:solidFill>
              <a:schemeClr val="tx1"/>
            </a:solidFill>
          </a:ln>
        </p:spPr>
        <p:txBody>
          <a:bodyPr wrap="none" rtlCol="0">
            <a:spAutoFit/>
          </a:bodyPr>
          <a:lstStyle/>
          <a:p>
            <a:r>
              <a:rPr lang="en-US" sz="1800">
                <a:solidFill>
                  <a:srgbClr val="C00000"/>
                </a:solidFill>
                <a:latin typeface="Calibri" pitchFamily="34" charset="0"/>
              </a:rPr>
              <a:t>Search for </a:t>
            </a:r>
            <a:r>
              <a:rPr lang="en-US" sz="1800">
                <a:solidFill>
                  <a:srgbClr val="C00000"/>
                </a:solidFill>
                <a:latin typeface="Courier New"/>
                <a:cs typeface="Courier New"/>
              </a:rPr>
              <a:t>&lt;</a:t>
            </a:r>
            <a:r>
              <a:rPr lang="en-US" sz="1800" err="1">
                <a:solidFill>
                  <a:srgbClr val="C00000"/>
                </a:solidFill>
                <a:latin typeface="Courier New"/>
                <a:cs typeface="Courier New"/>
              </a:rPr>
              <a:t>malloc.h</a:t>
            </a:r>
            <a:r>
              <a:rPr lang="en-US" sz="1800">
                <a:solidFill>
                  <a:srgbClr val="C00000"/>
                </a:solidFill>
                <a:latin typeface="Courier New"/>
                <a:cs typeface="Courier New"/>
              </a:rPr>
              <a:t>&gt;</a:t>
            </a:r>
            <a:r>
              <a:rPr lang="en-US" sz="1800">
                <a:solidFill>
                  <a:srgbClr val="C00000"/>
                </a:solidFill>
                <a:latin typeface="Calibri" pitchFamily="34" charset="0"/>
              </a:rPr>
              <a:t> leads to</a:t>
            </a:r>
          </a:p>
        </p:txBody>
      </p:sp>
      <p:cxnSp>
        <p:nvCxnSpPr>
          <p:cNvPr id="8" name="Straight Arrow Connector 7"/>
          <p:cNvCxnSpPr/>
          <p:nvPr/>
        </p:nvCxnSpPr>
        <p:spPr bwMode="auto">
          <a:xfrm>
            <a:off x="2362200" y="3886200"/>
            <a:ext cx="1529589" cy="1905000"/>
          </a:xfrm>
          <a:prstGeom prst="straightConnector1">
            <a:avLst/>
          </a:prstGeom>
          <a:noFill/>
          <a:ln w="25400" cap="flat" cmpd="sng" algn="ctr">
            <a:solidFill>
              <a:srgbClr val="008000"/>
            </a:solidFill>
            <a:prstDash val="solid"/>
            <a:round/>
            <a:headEnd type="none" w="med" len="med"/>
            <a:tailEnd type="arrow"/>
          </a:ln>
          <a:effectLst/>
        </p:spPr>
      </p:cxnSp>
      <p:cxnSp>
        <p:nvCxnSpPr>
          <p:cNvPr id="9" name="Straight Arrow Connector 8"/>
          <p:cNvCxnSpPr/>
          <p:nvPr/>
        </p:nvCxnSpPr>
        <p:spPr bwMode="auto">
          <a:xfrm flipV="1">
            <a:off x="7298303" y="2973528"/>
            <a:ext cx="1007497" cy="2817672"/>
          </a:xfrm>
          <a:prstGeom prst="straightConnector1">
            <a:avLst/>
          </a:prstGeom>
          <a:noFill/>
          <a:ln w="25400" cap="flat" cmpd="sng" algn="ctr">
            <a:solidFill>
              <a:schemeClr val="tx1"/>
            </a:solidFill>
            <a:prstDash val="solid"/>
            <a:round/>
            <a:headEnd type="none" w="med" len="med"/>
            <a:tailEnd type="arrow"/>
          </a:ln>
          <a:effectLst/>
        </p:spPr>
      </p:cxnSp>
      <p:sp>
        <p:nvSpPr>
          <p:cNvPr id="11" name="TextBox 10"/>
          <p:cNvSpPr txBox="1"/>
          <p:nvPr/>
        </p:nvSpPr>
        <p:spPr>
          <a:xfrm>
            <a:off x="4114800" y="4267200"/>
            <a:ext cx="3406514" cy="646331"/>
          </a:xfrm>
          <a:prstGeom prst="rect">
            <a:avLst/>
          </a:prstGeom>
          <a:solidFill>
            <a:srgbClr val="D5F1CF"/>
          </a:solidFill>
          <a:ln>
            <a:solidFill>
              <a:srgbClr val="008000"/>
            </a:solidFill>
          </a:ln>
        </p:spPr>
        <p:txBody>
          <a:bodyPr wrap="none" rtlCol="0">
            <a:spAutoFit/>
          </a:bodyPr>
          <a:lstStyle/>
          <a:p>
            <a:r>
              <a:rPr lang="en-US" sz="1800">
                <a:solidFill>
                  <a:srgbClr val="C00000"/>
                </a:solidFill>
                <a:latin typeface="Calibri" pitchFamily="34" charset="0"/>
              </a:rPr>
              <a:t>Search for </a:t>
            </a:r>
            <a:r>
              <a:rPr lang="en-US" sz="1800">
                <a:solidFill>
                  <a:srgbClr val="C00000"/>
                </a:solidFill>
                <a:latin typeface="Courier New"/>
                <a:cs typeface="Courier New"/>
              </a:rPr>
              <a:t>&lt;</a:t>
            </a:r>
            <a:r>
              <a:rPr lang="en-US" sz="1800" err="1">
                <a:solidFill>
                  <a:srgbClr val="C00000"/>
                </a:solidFill>
                <a:latin typeface="Courier New"/>
                <a:cs typeface="Courier New"/>
              </a:rPr>
              <a:t>malloc.h</a:t>
            </a:r>
            <a:r>
              <a:rPr lang="en-US" sz="1800">
                <a:solidFill>
                  <a:srgbClr val="C00000"/>
                </a:solidFill>
                <a:latin typeface="Courier New"/>
                <a:cs typeface="Courier New"/>
              </a:rPr>
              <a:t>&gt;</a:t>
            </a:r>
            <a:r>
              <a:rPr lang="en-US" sz="1800">
                <a:solidFill>
                  <a:srgbClr val="C00000"/>
                </a:solidFill>
                <a:latin typeface="Calibri" pitchFamily="34" charset="0"/>
              </a:rPr>
              <a:t> leads to</a:t>
            </a:r>
          </a:p>
          <a:p>
            <a:r>
              <a:rPr lang="en-US" sz="1800">
                <a:solidFill>
                  <a:srgbClr val="C00000"/>
                </a:solidFill>
                <a:latin typeface="Courier New"/>
                <a:cs typeface="Courier New"/>
              </a:rPr>
              <a:t>/</a:t>
            </a:r>
            <a:r>
              <a:rPr lang="en-US" sz="1800" err="1">
                <a:solidFill>
                  <a:srgbClr val="C00000"/>
                </a:solidFill>
                <a:latin typeface="Courier New"/>
                <a:cs typeface="Courier New"/>
              </a:rPr>
              <a:t>usr</a:t>
            </a:r>
            <a:r>
              <a:rPr lang="en-US" sz="1800">
                <a:solidFill>
                  <a:srgbClr val="C00000"/>
                </a:solidFill>
                <a:latin typeface="Courier New"/>
                <a:cs typeface="Courier New"/>
              </a:rPr>
              <a:t>/include/</a:t>
            </a:r>
            <a:r>
              <a:rPr lang="en-US" sz="1800" err="1">
                <a:solidFill>
                  <a:srgbClr val="C00000"/>
                </a:solidFill>
                <a:latin typeface="Courier New"/>
                <a:cs typeface="Courier New"/>
              </a:rPr>
              <a:t>malloc.h</a:t>
            </a:r>
            <a:endParaRPr lang="en-US" sz="1800">
              <a:solidFill>
                <a:srgbClr val="C00000"/>
              </a:solidFill>
              <a:latin typeface="Courier New"/>
              <a:cs typeface="Courier New"/>
            </a:endParaRPr>
          </a:p>
        </p:txBody>
      </p:sp>
      <p:cxnSp>
        <p:nvCxnSpPr>
          <p:cNvPr id="12" name="Straight Arrow Connector 11"/>
          <p:cNvCxnSpPr/>
          <p:nvPr/>
        </p:nvCxnSpPr>
        <p:spPr bwMode="auto">
          <a:xfrm>
            <a:off x="2362200" y="3657600"/>
            <a:ext cx="1752600" cy="609600"/>
          </a:xfrm>
          <a:prstGeom prst="straightConnector1">
            <a:avLst/>
          </a:prstGeom>
          <a:noFill/>
          <a:ln w="25400" cap="flat" cmpd="sng" algn="ctr">
            <a:solidFill>
              <a:srgbClr val="008000"/>
            </a:solidFill>
            <a:prstDash val="solid"/>
            <a:round/>
            <a:headEnd type="none" w="med" len="med"/>
            <a:tailEnd type="arrow"/>
          </a:ln>
          <a:effectLst/>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152400"/>
            <a:ext cx="7592093" cy="762000"/>
          </a:xfrm>
        </p:spPr>
        <p:txBody>
          <a:bodyPr/>
          <a:lstStyle/>
          <a:p>
            <a:r>
              <a:rPr lang="en-US"/>
              <a:t>Link-time </a:t>
            </a:r>
            <a:r>
              <a:rPr lang="en-US" err="1"/>
              <a:t>Interpositioning</a:t>
            </a:r>
            <a:endParaRPr lang="en-US"/>
          </a:p>
        </p:txBody>
      </p:sp>
      <p:sp>
        <p:nvSpPr>
          <p:cNvPr id="4" name="Rectangle 3"/>
          <p:cNvSpPr/>
          <p:nvPr/>
        </p:nvSpPr>
        <p:spPr>
          <a:xfrm>
            <a:off x="357018" y="838200"/>
            <a:ext cx="8558382" cy="5909311"/>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r>
              <a:rPr lang="en-US" sz="1800">
                <a:solidFill>
                  <a:srgbClr val="926492"/>
                </a:solidFill>
                <a:latin typeface="Courier New"/>
                <a:cs typeface="Courier New"/>
              </a:rPr>
              <a:t>#</a:t>
            </a:r>
            <a:r>
              <a:rPr lang="en-US" sz="1800" err="1">
                <a:solidFill>
                  <a:srgbClr val="926492"/>
                </a:solidFill>
                <a:latin typeface="Courier New"/>
                <a:cs typeface="Courier New"/>
              </a:rPr>
              <a:t>ifdef</a:t>
            </a:r>
            <a:r>
              <a:rPr lang="en-US" sz="1800">
                <a:solidFill>
                  <a:srgbClr val="000000"/>
                </a:solidFill>
                <a:latin typeface="Courier New"/>
                <a:cs typeface="Courier New"/>
              </a:rPr>
              <a:t> LINKTIME</a:t>
            </a:r>
          </a:p>
          <a:p>
            <a:r>
              <a:rPr lang="en-US" sz="1800">
                <a:solidFill>
                  <a:srgbClr val="926492"/>
                </a:solidFill>
                <a:latin typeface="Courier New"/>
                <a:cs typeface="Courier New"/>
              </a:rPr>
              <a:t>#include</a:t>
            </a:r>
            <a:r>
              <a:rPr lang="en-US" sz="1800">
                <a:solidFill>
                  <a:srgbClr val="000000"/>
                </a:solidFill>
                <a:latin typeface="Courier New"/>
                <a:cs typeface="Courier New"/>
              </a:rPr>
              <a:t> </a:t>
            </a:r>
            <a:r>
              <a:rPr lang="en-US" sz="1800">
                <a:solidFill>
                  <a:srgbClr val="9D206F"/>
                </a:solidFill>
                <a:latin typeface="Courier New"/>
                <a:cs typeface="Courier New"/>
              </a:rPr>
              <a:t>&lt;</a:t>
            </a:r>
            <a:r>
              <a:rPr lang="en-US" sz="1800" err="1">
                <a:solidFill>
                  <a:srgbClr val="9D206F"/>
                </a:solidFill>
                <a:latin typeface="Courier New"/>
                <a:cs typeface="Courier New"/>
              </a:rPr>
              <a:t>stdio.h</a:t>
            </a:r>
            <a:r>
              <a:rPr lang="en-US" sz="1800">
                <a:solidFill>
                  <a:srgbClr val="9D206F"/>
                </a:solidFill>
                <a:latin typeface="Courier New"/>
                <a:cs typeface="Courier New"/>
              </a:rPr>
              <a:t>&gt;</a:t>
            </a:r>
            <a:endParaRPr lang="en-US" sz="1800">
              <a:solidFill>
                <a:srgbClr val="000000"/>
              </a:solidFill>
              <a:latin typeface="Courier New"/>
              <a:cs typeface="Courier New"/>
            </a:endParaRPr>
          </a:p>
          <a:p>
            <a:endParaRPr lang="en-US" sz="1800">
              <a:solidFill>
                <a:srgbClr val="000000"/>
              </a:solidFill>
              <a:latin typeface="Courier New"/>
              <a:cs typeface="Courier New"/>
            </a:endParaRPr>
          </a:p>
          <a:p>
            <a:r>
              <a:rPr lang="en-US" sz="1800">
                <a:solidFill>
                  <a:srgbClr val="2D961E"/>
                </a:solidFill>
                <a:latin typeface="Courier New"/>
                <a:cs typeface="Courier New"/>
              </a:rPr>
              <a:t>void</a:t>
            </a:r>
            <a:r>
              <a:rPr lang="en-US" sz="1800">
                <a:solidFill>
                  <a:srgbClr val="000000"/>
                </a:solidFill>
                <a:latin typeface="Courier New"/>
                <a:cs typeface="Courier New"/>
              </a:rPr>
              <a:t> *</a:t>
            </a:r>
            <a:r>
              <a:rPr lang="en-US" sz="1800">
                <a:solidFill>
                  <a:srgbClr val="4A00FF"/>
                </a:solidFill>
                <a:latin typeface="Courier New"/>
                <a:cs typeface="Courier New"/>
              </a:rPr>
              <a:t>__</a:t>
            </a:r>
            <a:r>
              <a:rPr lang="en-US" sz="1800" err="1">
                <a:solidFill>
                  <a:srgbClr val="4A00FF"/>
                </a:solidFill>
                <a:latin typeface="Courier New"/>
                <a:cs typeface="Courier New"/>
              </a:rPr>
              <a:t>real_malloc</a:t>
            </a:r>
            <a:r>
              <a:rPr lang="en-US" sz="1800">
                <a:solidFill>
                  <a:srgbClr val="000000"/>
                </a:solidFill>
                <a:latin typeface="Courier New"/>
                <a:cs typeface="Courier New"/>
              </a:rPr>
              <a:t>(</a:t>
            </a:r>
            <a:r>
              <a:rPr lang="en-US" sz="1800" err="1">
                <a:solidFill>
                  <a:srgbClr val="2D961E"/>
                </a:solidFill>
                <a:latin typeface="Courier New"/>
                <a:cs typeface="Courier New"/>
              </a:rPr>
              <a:t>size_t</a:t>
            </a:r>
            <a:r>
              <a:rPr lang="en-US" sz="1800">
                <a:solidFill>
                  <a:srgbClr val="000000"/>
                </a:solidFill>
                <a:latin typeface="Courier New"/>
                <a:cs typeface="Courier New"/>
              </a:rPr>
              <a:t> </a:t>
            </a:r>
            <a:r>
              <a:rPr lang="en-US" sz="1800">
                <a:solidFill>
                  <a:srgbClr val="C1651C"/>
                </a:solidFill>
                <a:latin typeface="Courier New"/>
                <a:cs typeface="Courier New"/>
              </a:rPr>
              <a:t>size</a:t>
            </a:r>
            <a:r>
              <a:rPr lang="en-US" sz="1800">
                <a:solidFill>
                  <a:srgbClr val="000000"/>
                </a:solidFill>
                <a:latin typeface="Courier New"/>
                <a:cs typeface="Courier New"/>
              </a:rPr>
              <a:t>);</a:t>
            </a:r>
          </a:p>
          <a:p>
            <a:r>
              <a:rPr lang="en-US" sz="1800">
                <a:solidFill>
                  <a:srgbClr val="2D961E"/>
                </a:solidFill>
                <a:latin typeface="Courier New"/>
                <a:cs typeface="Courier New"/>
              </a:rPr>
              <a:t>void</a:t>
            </a:r>
            <a:r>
              <a:rPr lang="en-US" sz="1800">
                <a:solidFill>
                  <a:srgbClr val="000000"/>
                </a:solidFill>
                <a:latin typeface="Courier New"/>
                <a:cs typeface="Courier New"/>
              </a:rPr>
              <a:t> </a:t>
            </a:r>
            <a:r>
              <a:rPr lang="en-US" sz="1800">
                <a:solidFill>
                  <a:srgbClr val="4A00FF"/>
                </a:solidFill>
                <a:latin typeface="Courier New"/>
                <a:cs typeface="Courier New"/>
              </a:rPr>
              <a:t>__</a:t>
            </a:r>
            <a:r>
              <a:rPr lang="en-US" sz="1800" err="1">
                <a:solidFill>
                  <a:srgbClr val="4A00FF"/>
                </a:solidFill>
                <a:latin typeface="Courier New"/>
                <a:cs typeface="Courier New"/>
              </a:rPr>
              <a:t>real_free</a:t>
            </a:r>
            <a:r>
              <a:rPr lang="en-US" sz="1800">
                <a:solidFill>
                  <a:srgbClr val="000000"/>
                </a:solidFill>
                <a:latin typeface="Courier New"/>
                <a:cs typeface="Courier New"/>
              </a:rPr>
              <a:t>(</a:t>
            </a:r>
            <a:r>
              <a:rPr lang="en-US" sz="1800">
                <a:solidFill>
                  <a:srgbClr val="2D961E"/>
                </a:solidFill>
                <a:latin typeface="Courier New"/>
                <a:cs typeface="Courier New"/>
              </a:rPr>
              <a:t>void</a:t>
            </a:r>
            <a:r>
              <a:rPr lang="en-US" sz="1800">
                <a:solidFill>
                  <a:srgbClr val="000000"/>
                </a:solidFill>
                <a:latin typeface="Courier New"/>
                <a:cs typeface="Courier New"/>
              </a:rPr>
              <a:t> *</a:t>
            </a:r>
            <a:r>
              <a:rPr lang="en-US" sz="1800" err="1">
                <a:solidFill>
                  <a:srgbClr val="C1651C"/>
                </a:solidFill>
                <a:latin typeface="Courier New"/>
                <a:cs typeface="Courier New"/>
              </a:rPr>
              <a:t>ptr</a:t>
            </a:r>
            <a:r>
              <a:rPr lang="en-US" sz="1800">
                <a:solidFill>
                  <a:srgbClr val="000000"/>
                </a:solidFill>
                <a:latin typeface="Courier New"/>
                <a:cs typeface="Courier New"/>
              </a:rPr>
              <a:t>);</a:t>
            </a:r>
          </a:p>
          <a:p>
            <a:endParaRPr lang="en-US" sz="1800">
              <a:solidFill>
                <a:srgbClr val="000000"/>
              </a:solidFill>
              <a:latin typeface="Courier New"/>
              <a:cs typeface="Courier New"/>
            </a:endParaRPr>
          </a:p>
          <a:p>
            <a:r>
              <a:rPr lang="en-US" sz="1800">
                <a:solidFill>
                  <a:srgbClr val="CB2418"/>
                </a:solidFill>
                <a:latin typeface="Courier New"/>
                <a:cs typeface="Courier New"/>
              </a:rPr>
              <a:t>/* </a:t>
            </a:r>
            <a:r>
              <a:rPr lang="en-US" sz="1800" err="1">
                <a:solidFill>
                  <a:srgbClr val="CB2418"/>
                </a:solidFill>
                <a:latin typeface="Courier New"/>
                <a:cs typeface="Courier New"/>
              </a:rPr>
              <a:t>malloc</a:t>
            </a:r>
            <a:r>
              <a:rPr lang="en-US" sz="1800">
                <a:solidFill>
                  <a:srgbClr val="CB2418"/>
                </a:solidFill>
                <a:latin typeface="Courier New"/>
                <a:cs typeface="Courier New"/>
              </a:rPr>
              <a:t> wrapper function */</a:t>
            </a:r>
            <a:endParaRPr lang="en-US" sz="1800">
              <a:solidFill>
                <a:srgbClr val="000000"/>
              </a:solidFill>
              <a:latin typeface="Courier New"/>
              <a:cs typeface="Courier New"/>
            </a:endParaRPr>
          </a:p>
          <a:p>
            <a:r>
              <a:rPr lang="en-US" sz="1800">
                <a:solidFill>
                  <a:srgbClr val="2D961E"/>
                </a:solidFill>
                <a:latin typeface="Courier New"/>
                <a:cs typeface="Courier New"/>
              </a:rPr>
              <a:t>void</a:t>
            </a:r>
            <a:r>
              <a:rPr lang="en-US" sz="1800">
                <a:solidFill>
                  <a:srgbClr val="000000"/>
                </a:solidFill>
                <a:latin typeface="Courier New"/>
                <a:cs typeface="Courier New"/>
              </a:rPr>
              <a:t> *</a:t>
            </a:r>
            <a:r>
              <a:rPr lang="en-US" sz="1800">
                <a:solidFill>
                  <a:srgbClr val="4A00FF"/>
                </a:solidFill>
                <a:latin typeface="Courier New"/>
                <a:cs typeface="Courier New"/>
              </a:rPr>
              <a:t>__</a:t>
            </a:r>
            <a:r>
              <a:rPr lang="en-US" sz="1800" err="1">
                <a:solidFill>
                  <a:srgbClr val="4A00FF"/>
                </a:solidFill>
                <a:latin typeface="Courier New"/>
                <a:cs typeface="Courier New"/>
              </a:rPr>
              <a:t>wrap_malloc</a:t>
            </a:r>
            <a:r>
              <a:rPr lang="en-US" sz="1800">
                <a:solidFill>
                  <a:srgbClr val="000000"/>
                </a:solidFill>
                <a:latin typeface="Courier New"/>
                <a:cs typeface="Courier New"/>
              </a:rPr>
              <a:t>(</a:t>
            </a:r>
            <a:r>
              <a:rPr lang="en-US" sz="1800" err="1">
                <a:solidFill>
                  <a:srgbClr val="2D961E"/>
                </a:solidFill>
                <a:latin typeface="Courier New"/>
                <a:cs typeface="Courier New"/>
              </a:rPr>
              <a:t>size_t</a:t>
            </a:r>
            <a:r>
              <a:rPr lang="en-US" sz="1800">
                <a:solidFill>
                  <a:srgbClr val="000000"/>
                </a:solidFill>
                <a:latin typeface="Courier New"/>
                <a:cs typeface="Courier New"/>
              </a:rPr>
              <a:t> </a:t>
            </a:r>
            <a:r>
              <a:rPr lang="en-US" sz="1800">
                <a:solidFill>
                  <a:srgbClr val="C1651C"/>
                </a:solidFill>
                <a:latin typeface="Courier New"/>
                <a:cs typeface="Courier New"/>
              </a:rPr>
              <a:t>size</a:t>
            </a:r>
            <a:r>
              <a:rPr lang="en-US" sz="1800">
                <a:solidFill>
                  <a:srgbClr val="000000"/>
                </a:solidFill>
                <a:latin typeface="Courier New"/>
                <a:cs typeface="Courier New"/>
              </a:rPr>
              <a:t>)</a:t>
            </a:r>
          </a:p>
          <a:p>
            <a:r>
              <a:rPr lang="en-US" sz="1800">
                <a:solidFill>
                  <a:srgbClr val="000000"/>
                </a:solidFill>
                <a:latin typeface="Courier New"/>
                <a:cs typeface="Courier New"/>
              </a:rPr>
              <a:t>{</a:t>
            </a:r>
          </a:p>
          <a:p>
            <a:r>
              <a:rPr lang="en-US" sz="1800">
                <a:solidFill>
                  <a:srgbClr val="000000"/>
                </a:solidFill>
                <a:latin typeface="Courier New"/>
                <a:cs typeface="Courier New"/>
              </a:rPr>
              <a:t>    </a:t>
            </a:r>
            <a:r>
              <a:rPr lang="en-US" sz="1800">
                <a:solidFill>
                  <a:srgbClr val="2D961E"/>
                </a:solidFill>
                <a:latin typeface="Courier New"/>
                <a:cs typeface="Courier New"/>
              </a:rPr>
              <a:t>void</a:t>
            </a:r>
            <a:r>
              <a:rPr lang="en-US" sz="1800">
                <a:solidFill>
                  <a:srgbClr val="000000"/>
                </a:solidFill>
                <a:latin typeface="Courier New"/>
                <a:cs typeface="Courier New"/>
              </a:rPr>
              <a:t> *</a:t>
            </a:r>
            <a:r>
              <a:rPr lang="en-US" sz="1800" err="1">
                <a:solidFill>
                  <a:srgbClr val="C1651C"/>
                </a:solidFill>
                <a:latin typeface="Courier New"/>
                <a:cs typeface="Courier New"/>
              </a:rPr>
              <a:t>ptr</a:t>
            </a:r>
            <a:r>
              <a:rPr lang="en-US" sz="1800">
                <a:solidFill>
                  <a:srgbClr val="000000"/>
                </a:solidFill>
                <a:latin typeface="Courier New"/>
                <a:cs typeface="Courier New"/>
              </a:rPr>
              <a:t> = __</a:t>
            </a:r>
            <a:r>
              <a:rPr lang="en-US" sz="1800" err="1">
                <a:solidFill>
                  <a:srgbClr val="000000"/>
                </a:solidFill>
                <a:latin typeface="Courier New"/>
                <a:cs typeface="Courier New"/>
              </a:rPr>
              <a:t>real_malloc</a:t>
            </a:r>
            <a:r>
              <a:rPr lang="en-US" sz="1800">
                <a:solidFill>
                  <a:srgbClr val="000000"/>
                </a:solidFill>
                <a:latin typeface="Courier New"/>
                <a:cs typeface="Courier New"/>
              </a:rPr>
              <a:t>(size); </a:t>
            </a:r>
            <a:r>
              <a:rPr lang="en-US" sz="1800">
                <a:solidFill>
                  <a:srgbClr val="CB2418"/>
                </a:solidFill>
                <a:latin typeface="Courier New"/>
                <a:cs typeface="Courier New"/>
              </a:rPr>
              <a:t>/* Call </a:t>
            </a:r>
            <a:r>
              <a:rPr lang="en-US" sz="1800" err="1">
                <a:solidFill>
                  <a:srgbClr val="CB2418"/>
                </a:solidFill>
                <a:latin typeface="Courier New"/>
                <a:cs typeface="Courier New"/>
              </a:rPr>
              <a:t>libc</a:t>
            </a:r>
            <a:r>
              <a:rPr lang="en-US" sz="1800">
                <a:solidFill>
                  <a:srgbClr val="CB2418"/>
                </a:solidFill>
                <a:latin typeface="Courier New"/>
                <a:cs typeface="Courier New"/>
              </a:rPr>
              <a:t> </a:t>
            </a:r>
            <a:r>
              <a:rPr lang="en-US" sz="1800" err="1">
                <a:solidFill>
                  <a:srgbClr val="CB2418"/>
                </a:solidFill>
                <a:latin typeface="Courier New"/>
                <a:cs typeface="Courier New"/>
              </a:rPr>
              <a:t>malloc</a:t>
            </a:r>
            <a:r>
              <a:rPr lang="en-US" sz="1800">
                <a:solidFill>
                  <a:srgbClr val="CB2418"/>
                </a:solidFill>
                <a:latin typeface="Courier New"/>
                <a:cs typeface="Courier New"/>
              </a:rPr>
              <a:t> */</a:t>
            </a:r>
            <a:endParaRPr lang="en-US" sz="1800">
              <a:solidFill>
                <a:srgbClr val="000000"/>
              </a:solidFill>
              <a:latin typeface="Courier New"/>
              <a:cs typeface="Courier New"/>
            </a:endParaRPr>
          </a:p>
          <a:p>
            <a:r>
              <a:rPr lang="en-US" sz="1800">
                <a:solidFill>
                  <a:srgbClr val="000000"/>
                </a:solidFill>
                <a:latin typeface="Courier New"/>
                <a:cs typeface="Courier New"/>
              </a:rPr>
              <a:t>    </a:t>
            </a:r>
            <a:r>
              <a:rPr lang="en-US" sz="1800" err="1">
                <a:solidFill>
                  <a:srgbClr val="000000"/>
                </a:solidFill>
                <a:latin typeface="Courier New"/>
                <a:cs typeface="Courier New"/>
              </a:rPr>
              <a:t>printf</a:t>
            </a:r>
            <a:r>
              <a:rPr lang="en-US" sz="1800">
                <a:solidFill>
                  <a:srgbClr val="000000"/>
                </a:solidFill>
                <a:latin typeface="Courier New"/>
                <a:cs typeface="Courier New"/>
              </a:rPr>
              <a:t>(</a:t>
            </a:r>
            <a:r>
              <a:rPr lang="en-US" sz="1800">
                <a:solidFill>
                  <a:srgbClr val="9D206F"/>
                </a:solidFill>
                <a:latin typeface="Courier New"/>
                <a:cs typeface="Courier New"/>
              </a:rPr>
              <a:t>"</a:t>
            </a:r>
            <a:r>
              <a:rPr lang="en-US" sz="1800" err="1">
                <a:solidFill>
                  <a:srgbClr val="9D206F"/>
                </a:solidFill>
                <a:latin typeface="Courier New"/>
                <a:cs typeface="Courier New"/>
              </a:rPr>
              <a:t>malloc</a:t>
            </a:r>
            <a:r>
              <a:rPr lang="en-US" sz="1800">
                <a:solidFill>
                  <a:srgbClr val="9D206F"/>
                </a:solidFill>
                <a:latin typeface="Courier New"/>
                <a:cs typeface="Courier New"/>
              </a:rPr>
              <a:t>(%d) = %p\n"</a:t>
            </a:r>
            <a:r>
              <a:rPr lang="en-US" sz="1800">
                <a:solidFill>
                  <a:srgbClr val="000000"/>
                </a:solidFill>
                <a:latin typeface="Courier New"/>
                <a:cs typeface="Courier New"/>
              </a:rPr>
              <a:t>, (</a:t>
            </a:r>
            <a:r>
              <a:rPr lang="en-US" sz="1800" err="1">
                <a:solidFill>
                  <a:srgbClr val="2D961E"/>
                </a:solidFill>
                <a:latin typeface="Courier New"/>
                <a:cs typeface="Courier New"/>
              </a:rPr>
              <a:t>int</a:t>
            </a:r>
            <a:r>
              <a:rPr lang="en-US" sz="1800">
                <a:solidFill>
                  <a:srgbClr val="000000"/>
                </a:solidFill>
                <a:latin typeface="Courier New"/>
                <a:cs typeface="Courier New"/>
              </a:rPr>
              <a:t>)size, </a:t>
            </a:r>
            <a:r>
              <a:rPr lang="en-US" sz="1800" err="1">
                <a:solidFill>
                  <a:srgbClr val="000000"/>
                </a:solidFill>
                <a:latin typeface="Courier New"/>
                <a:cs typeface="Courier New"/>
              </a:rPr>
              <a:t>ptr</a:t>
            </a:r>
            <a:r>
              <a:rPr lang="en-US" sz="1800">
                <a:solidFill>
                  <a:srgbClr val="000000"/>
                </a:solidFill>
                <a:latin typeface="Courier New"/>
                <a:cs typeface="Courier New"/>
              </a:rPr>
              <a:t>);</a:t>
            </a:r>
          </a:p>
          <a:p>
            <a:r>
              <a:rPr lang="en-US" sz="1800">
                <a:solidFill>
                  <a:srgbClr val="000000"/>
                </a:solidFill>
                <a:latin typeface="Courier New"/>
                <a:cs typeface="Courier New"/>
              </a:rPr>
              <a:t>    </a:t>
            </a:r>
            <a:r>
              <a:rPr lang="en-US" sz="1800">
                <a:solidFill>
                  <a:srgbClr val="C200FF"/>
                </a:solidFill>
                <a:latin typeface="Courier New"/>
                <a:cs typeface="Courier New"/>
              </a:rPr>
              <a:t>return</a:t>
            </a:r>
            <a:r>
              <a:rPr lang="en-US" sz="1800">
                <a:solidFill>
                  <a:srgbClr val="000000"/>
                </a:solidFill>
                <a:latin typeface="Courier New"/>
                <a:cs typeface="Courier New"/>
              </a:rPr>
              <a:t> </a:t>
            </a:r>
            <a:r>
              <a:rPr lang="en-US" sz="1800" err="1">
                <a:solidFill>
                  <a:srgbClr val="000000"/>
                </a:solidFill>
                <a:latin typeface="Courier New"/>
                <a:cs typeface="Courier New"/>
              </a:rPr>
              <a:t>ptr</a:t>
            </a:r>
            <a:r>
              <a:rPr lang="en-US" sz="1800">
                <a:solidFill>
                  <a:srgbClr val="000000"/>
                </a:solidFill>
                <a:latin typeface="Courier New"/>
                <a:cs typeface="Courier New"/>
              </a:rPr>
              <a:t>;</a:t>
            </a:r>
          </a:p>
          <a:p>
            <a:r>
              <a:rPr lang="en-US" sz="1800">
                <a:solidFill>
                  <a:srgbClr val="000000"/>
                </a:solidFill>
                <a:latin typeface="Courier New"/>
                <a:cs typeface="Courier New"/>
              </a:rPr>
              <a:t>}</a:t>
            </a:r>
          </a:p>
          <a:p>
            <a:endParaRPr lang="en-US" sz="1800">
              <a:solidFill>
                <a:srgbClr val="000000"/>
              </a:solidFill>
              <a:latin typeface="Courier New"/>
              <a:cs typeface="Courier New"/>
            </a:endParaRPr>
          </a:p>
          <a:p>
            <a:r>
              <a:rPr lang="en-US" sz="1800">
                <a:solidFill>
                  <a:srgbClr val="CB2418"/>
                </a:solidFill>
                <a:latin typeface="Courier New"/>
                <a:cs typeface="Courier New"/>
              </a:rPr>
              <a:t>/* free wrapper function */</a:t>
            </a:r>
            <a:endParaRPr lang="en-US" sz="1800">
              <a:solidFill>
                <a:srgbClr val="000000"/>
              </a:solidFill>
              <a:latin typeface="Courier New"/>
              <a:cs typeface="Courier New"/>
            </a:endParaRPr>
          </a:p>
          <a:p>
            <a:r>
              <a:rPr lang="en-US" sz="1800">
                <a:solidFill>
                  <a:srgbClr val="2D961E"/>
                </a:solidFill>
                <a:latin typeface="Courier New"/>
                <a:cs typeface="Courier New"/>
              </a:rPr>
              <a:t>void</a:t>
            </a:r>
            <a:r>
              <a:rPr lang="en-US" sz="1800">
                <a:solidFill>
                  <a:srgbClr val="000000"/>
                </a:solidFill>
                <a:latin typeface="Courier New"/>
                <a:cs typeface="Courier New"/>
              </a:rPr>
              <a:t> </a:t>
            </a:r>
            <a:r>
              <a:rPr lang="en-US" sz="1800">
                <a:solidFill>
                  <a:srgbClr val="4A00FF"/>
                </a:solidFill>
                <a:latin typeface="Courier New"/>
                <a:cs typeface="Courier New"/>
              </a:rPr>
              <a:t>__</a:t>
            </a:r>
            <a:r>
              <a:rPr lang="en-US" sz="1800" err="1">
                <a:solidFill>
                  <a:srgbClr val="4A00FF"/>
                </a:solidFill>
                <a:latin typeface="Courier New"/>
                <a:cs typeface="Courier New"/>
              </a:rPr>
              <a:t>wrap_free</a:t>
            </a:r>
            <a:r>
              <a:rPr lang="en-US" sz="1800">
                <a:solidFill>
                  <a:srgbClr val="000000"/>
                </a:solidFill>
                <a:latin typeface="Courier New"/>
                <a:cs typeface="Courier New"/>
              </a:rPr>
              <a:t>(</a:t>
            </a:r>
            <a:r>
              <a:rPr lang="en-US" sz="1800">
                <a:solidFill>
                  <a:srgbClr val="2D961E"/>
                </a:solidFill>
                <a:latin typeface="Courier New"/>
                <a:cs typeface="Courier New"/>
              </a:rPr>
              <a:t>void</a:t>
            </a:r>
            <a:r>
              <a:rPr lang="en-US" sz="1800">
                <a:solidFill>
                  <a:srgbClr val="000000"/>
                </a:solidFill>
                <a:latin typeface="Courier New"/>
                <a:cs typeface="Courier New"/>
              </a:rPr>
              <a:t> *</a:t>
            </a:r>
            <a:r>
              <a:rPr lang="en-US" sz="1800" err="1">
                <a:solidFill>
                  <a:srgbClr val="C1651C"/>
                </a:solidFill>
                <a:latin typeface="Courier New"/>
                <a:cs typeface="Courier New"/>
              </a:rPr>
              <a:t>ptr</a:t>
            </a:r>
            <a:r>
              <a:rPr lang="en-US" sz="1800">
                <a:solidFill>
                  <a:srgbClr val="000000"/>
                </a:solidFill>
                <a:latin typeface="Courier New"/>
                <a:cs typeface="Courier New"/>
              </a:rPr>
              <a:t>)</a:t>
            </a:r>
          </a:p>
          <a:p>
            <a:r>
              <a:rPr lang="en-US" sz="1800">
                <a:solidFill>
                  <a:srgbClr val="000000"/>
                </a:solidFill>
                <a:latin typeface="Courier New"/>
                <a:cs typeface="Courier New"/>
              </a:rPr>
              <a:t>{</a:t>
            </a:r>
          </a:p>
          <a:p>
            <a:r>
              <a:rPr lang="en-US" sz="1800">
                <a:solidFill>
                  <a:srgbClr val="000000"/>
                </a:solidFill>
                <a:latin typeface="Courier New"/>
                <a:cs typeface="Courier New"/>
              </a:rPr>
              <a:t>    __</a:t>
            </a:r>
            <a:r>
              <a:rPr lang="en-US" sz="1800" err="1">
                <a:solidFill>
                  <a:srgbClr val="000000"/>
                </a:solidFill>
                <a:latin typeface="Courier New"/>
                <a:cs typeface="Courier New"/>
              </a:rPr>
              <a:t>real_free</a:t>
            </a:r>
            <a:r>
              <a:rPr lang="en-US" sz="1800">
                <a:solidFill>
                  <a:srgbClr val="000000"/>
                </a:solidFill>
                <a:latin typeface="Courier New"/>
                <a:cs typeface="Courier New"/>
              </a:rPr>
              <a:t>(</a:t>
            </a:r>
            <a:r>
              <a:rPr lang="en-US" sz="1800" err="1">
                <a:solidFill>
                  <a:srgbClr val="000000"/>
                </a:solidFill>
                <a:latin typeface="Courier New"/>
                <a:cs typeface="Courier New"/>
              </a:rPr>
              <a:t>ptr</a:t>
            </a:r>
            <a:r>
              <a:rPr lang="en-US" sz="1800">
                <a:solidFill>
                  <a:srgbClr val="000000"/>
                </a:solidFill>
                <a:latin typeface="Courier New"/>
                <a:cs typeface="Courier New"/>
              </a:rPr>
              <a:t>); </a:t>
            </a:r>
            <a:r>
              <a:rPr lang="en-US" sz="1800">
                <a:solidFill>
                  <a:srgbClr val="CB2418"/>
                </a:solidFill>
                <a:latin typeface="Courier New"/>
                <a:cs typeface="Courier New"/>
              </a:rPr>
              <a:t>/* Call </a:t>
            </a:r>
            <a:r>
              <a:rPr lang="en-US" sz="1800" err="1">
                <a:solidFill>
                  <a:srgbClr val="CB2418"/>
                </a:solidFill>
                <a:latin typeface="Courier New"/>
                <a:cs typeface="Courier New"/>
              </a:rPr>
              <a:t>libc</a:t>
            </a:r>
            <a:r>
              <a:rPr lang="en-US" sz="1800">
                <a:solidFill>
                  <a:srgbClr val="CB2418"/>
                </a:solidFill>
                <a:latin typeface="Courier New"/>
                <a:cs typeface="Courier New"/>
              </a:rPr>
              <a:t> free */</a:t>
            </a:r>
            <a:endParaRPr lang="en-US" sz="1800">
              <a:solidFill>
                <a:srgbClr val="000000"/>
              </a:solidFill>
              <a:latin typeface="Courier New"/>
              <a:cs typeface="Courier New"/>
            </a:endParaRPr>
          </a:p>
          <a:p>
            <a:r>
              <a:rPr lang="en-US" sz="1800">
                <a:solidFill>
                  <a:srgbClr val="000000"/>
                </a:solidFill>
                <a:latin typeface="Courier New"/>
                <a:cs typeface="Courier New"/>
              </a:rPr>
              <a:t>    </a:t>
            </a:r>
            <a:r>
              <a:rPr lang="en-US" sz="1800" err="1">
                <a:solidFill>
                  <a:srgbClr val="000000"/>
                </a:solidFill>
                <a:latin typeface="Courier New"/>
                <a:cs typeface="Courier New"/>
              </a:rPr>
              <a:t>printf</a:t>
            </a:r>
            <a:r>
              <a:rPr lang="en-US" sz="1800">
                <a:solidFill>
                  <a:srgbClr val="000000"/>
                </a:solidFill>
                <a:latin typeface="Courier New"/>
                <a:cs typeface="Courier New"/>
              </a:rPr>
              <a:t>(</a:t>
            </a:r>
            <a:r>
              <a:rPr lang="en-US" sz="1800">
                <a:solidFill>
                  <a:srgbClr val="9D206F"/>
                </a:solidFill>
                <a:latin typeface="Courier New"/>
                <a:cs typeface="Courier New"/>
              </a:rPr>
              <a:t>"free(%p)\n"</a:t>
            </a:r>
            <a:r>
              <a:rPr lang="en-US" sz="1800">
                <a:solidFill>
                  <a:srgbClr val="000000"/>
                </a:solidFill>
                <a:latin typeface="Courier New"/>
                <a:cs typeface="Courier New"/>
              </a:rPr>
              <a:t>, </a:t>
            </a:r>
            <a:r>
              <a:rPr lang="en-US" sz="1800" err="1">
                <a:solidFill>
                  <a:srgbClr val="000000"/>
                </a:solidFill>
                <a:latin typeface="Courier New"/>
                <a:cs typeface="Courier New"/>
              </a:rPr>
              <a:t>ptr</a:t>
            </a:r>
            <a:r>
              <a:rPr lang="en-US" sz="1800">
                <a:solidFill>
                  <a:srgbClr val="000000"/>
                </a:solidFill>
                <a:latin typeface="Courier New"/>
                <a:cs typeface="Courier New"/>
              </a:rPr>
              <a:t>);</a:t>
            </a:r>
          </a:p>
          <a:p>
            <a:r>
              <a:rPr lang="en-US" sz="1800">
                <a:solidFill>
                  <a:srgbClr val="000000"/>
                </a:solidFill>
                <a:latin typeface="Courier New"/>
                <a:cs typeface="Courier New"/>
              </a:rPr>
              <a:t>}</a:t>
            </a:r>
          </a:p>
          <a:p>
            <a:r>
              <a:rPr lang="en-US" sz="1800">
                <a:solidFill>
                  <a:srgbClr val="926492"/>
                </a:solidFill>
                <a:latin typeface="Courier New"/>
                <a:cs typeface="Courier New"/>
              </a:rPr>
              <a:t>#</a:t>
            </a:r>
            <a:r>
              <a:rPr lang="en-US" sz="1800" err="1">
                <a:solidFill>
                  <a:srgbClr val="926492"/>
                </a:solidFill>
                <a:latin typeface="Courier New"/>
                <a:cs typeface="Courier New"/>
              </a:rPr>
              <a:t>endif</a:t>
            </a:r>
            <a:endParaRPr lang="en-US" sz="1800">
              <a:latin typeface="Courier New"/>
              <a:cs typeface="Courier New"/>
            </a:endParaRPr>
          </a:p>
        </p:txBody>
      </p:sp>
      <p:sp>
        <p:nvSpPr>
          <p:cNvPr id="5" name="TextBox 4"/>
          <p:cNvSpPr txBox="1"/>
          <p:nvPr/>
        </p:nvSpPr>
        <p:spPr>
          <a:xfrm>
            <a:off x="7345514" y="6336268"/>
            <a:ext cx="1569886" cy="369332"/>
          </a:xfrm>
          <a:prstGeom prst="rect">
            <a:avLst/>
          </a:prstGeom>
          <a:noFill/>
        </p:spPr>
        <p:txBody>
          <a:bodyPr wrap="none" rtlCol="0">
            <a:spAutoFit/>
          </a:bodyPr>
          <a:lstStyle/>
          <a:p>
            <a:r>
              <a:rPr lang="en-US" sz="1800" err="1">
                <a:solidFill>
                  <a:srgbClr val="7F7F7F"/>
                </a:solidFill>
                <a:latin typeface="Courier New"/>
                <a:cs typeface="Courier New"/>
              </a:rPr>
              <a:t>mymalloc.c</a:t>
            </a:r>
            <a:endParaRPr lang="en-US" sz="1800">
              <a:solidFill>
                <a:srgbClr val="7F7F7F"/>
              </a:solidFill>
              <a:latin typeface="Courier New"/>
              <a:cs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Link-time </a:t>
            </a:r>
            <a:r>
              <a:rPr lang="en-US" err="1"/>
              <a:t>Interpositioning</a:t>
            </a:r>
            <a:endParaRPr lang="en-US"/>
          </a:p>
        </p:txBody>
      </p:sp>
      <p:sp>
        <p:nvSpPr>
          <p:cNvPr id="3" name="Content Placeholder 2"/>
          <p:cNvSpPr>
            <a:spLocks noGrp="1"/>
          </p:cNvSpPr>
          <p:nvPr>
            <p:ph idx="1"/>
          </p:nvPr>
        </p:nvSpPr>
        <p:spPr>
          <a:xfrm>
            <a:off x="152401" y="4191000"/>
            <a:ext cx="8305799" cy="2438400"/>
          </a:xfrm>
        </p:spPr>
        <p:txBody>
          <a:bodyPr/>
          <a:lstStyle/>
          <a:p>
            <a:r>
              <a:rPr lang="en-US"/>
              <a:t>The “</a:t>
            </a:r>
            <a:r>
              <a:rPr lang="en-US">
                <a:latin typeface="Courier New" pitchFamily="49" charset="0"/>
                <a:cs typeface="Courier New" pitchFamily="49" charset="0"/>
              </a:rPr>
              <a:t>-</a:t>
            </a:r>
            <a:r>
              <a:rPr lang="en-US" err="1">
                <a:latin typeface="Courier New" pitchFamily="49" charset="0"/>
                <a:cs typeface="Courier New" pitchFamily="49" charset="0"/>
              </a:rPr>
              <a:t>Wl</a:t>
            </a:r>
            <a:r>
              <a:rPr lang="en-US"/>
              <a:t>” flag passes argument to linker, replacing each comma with a space. </a:t>
            </a:r>
          </a:p>
          <a:p>
            <a:r>
              <a:rPr lang="en-US"/>
              <a:t>The  “</a:t>
            </a:r>
            <a:r>
              <a:rPr lang="en-US">
                <a:latin typeface="Courier New"/>
                <a:cs typeface="Courier New"/>
              </a:rPr>
              <a:t>--</a:t>
            </a:r>
            <a:r>
              <a:rPr lang="en-US" err="1">
                <a:latin typeface="Courier New"/>
                <a:cs typeface="Courier New"/>
              </a:rPr>
              <a:t>wrap,malloc</a:t>
            </a:r>
            <a:r>
              <a:rPr lang="en-US"/>
              <a:t> ”</a:t>
            </a:r>
            <a:r>
              <a:rPr lang="en-US">
                <a:latin typeface="Courier New"/>
                <a:cs typeface="Courier New"/>
              </a:rPr>
              <a:t> </a:t>
            </a:r>
            <a:r>
              <a:rPr lang="en-US" err="1">
                <a:latin typeface="Courier New"/>
                <a:cs typeface="Courier New"/>
              </a:rPr>
              <a:t>arg</a:t>
            </a:r>
            <a:r>
              <a:rPr lang="en-US">
                <a:latin typeface="Courier New"/>
                <a:cs typeface="Courier New"/>
              </a:rPr>
              <a:t> </a:t>
            </a:r>
            <a:r>
              <a:rPr lang="en-US"/>
              <a:t>instructs linker to resolve references in a special way:</a:t>
            </a:r>
          </a:p>
          <a:p>
            <a:pPr lvl="1"/>
            <a:r>
              <a:rPr lang="en-US"/>
              <a:t>Refs to </a:t>
            </a:r>
            <a:r>
              <a:rPr lang="en-US" err="1">
                <a:latin typeface="Courier New"/>
                <a:cs typeface="Courier New"/>
              </a:rPr>
              <a:t>malloc</a:t>
            </a:r>
            <a:r>
              <a:rPr lang="en-US"/>
              <a:t> should be resolved as </a:t>
            </a:r>
            <a:r>
              <a:rPr lang="en-US">
                <a:latin typeface="Courier New"/>
                <a:cs typeface="Courier New"/>
              </a:rPr>
              <a:t>__</a:t>
            </a:r>
            <a:r>
              <a:rPr lang="en-US" err="1">
                <a:latin typeface="Courier New"/>
                <a:cs typeface="Courier New"/>
              </a:rPr>
              <a:t>wrap_malloc</a:t>
            </a:r>
            <a:endParaRPr lang="en-US">
              <a:latin typeface="Courier New"/>
              <a:cs typeface="Courier New"/>
            </a:endParaRPr>
          </a:p>
          <a:p>
            <a:pPr lvl="1"/>
            <a:r>
              <a:rPr lang="en-US">
                <a:latin typeface="Calibri"/>
                <a:cs typeface="Calibri"/>
              </a:rPr>
              <a:t>Refs to </a:t>
            </a:r>
            <a:r>
              <a:rPr lang="en-US">
                <a:cs typeface="Courier New"/>
              </a:rPr>
              <a:t> </a:t>
            </a:r>
            <a:r>
              <a:rPr lang="en-US"/>
              <a:t> </a:t>
            </a:r>
            <a:r>
              <a:rPr lang="en-US">
                <a:latin typeface="Courier New"/>
                <a:cs typeface="Courier New"/>
              </a:rPr>
              <a:t>__</a:t>
            </a:r>
            <a:r>
              <a:rPr lang="en-US" err="1">
                <a:latin typeface="Courier New"/>
                <a:cs typeface="Courier New"/>
              </a:rPr>
              <a:t>real_malloc</a:t>
            </a:r>
            <a:r>
              <a:rPr lang="en-US"/>
              <a:t> should be resolved as </a:t>
            </a:r>
            <a:r>
              <a:rPr lang="en-US" err="1">
                <a:latin typeface="Courier New"/>
                <a:cs typeface="Courier New"/>
              </a:rPr>
              <a:t>malloc</a:t>
            </a:r>
            <a:endParaRPr lang="en-US"/>
          </a:p>
        </p:txBody>
      </p:sp>
      <p:sp>
        <p:nvSpPr>
          <p:cNvPr id="6" name="Rectangle 5"/>
          <p:cNvSpPr/>
          <p:nvPr/>
        </p:nvSpPr>
        <p:spPr>
          <a:xfrm>
            <a:off x="357018" y="1300877"/>
            <a:ext cx="8710782" cy="2862323"/>
          </a:xfrm>
          <a:prstGeom prst="rect">
            <a:avLst/>
          </a:prstGeom>
          <a:solidFill>
            <a:srgbClr val="E6E6E6"/>
          </a:solidFill>
          <a:ln w="28575" cap="flat" cmpd="sng" algn="ctr">
            <a:solidFill>
              <a:schemeClr val="tx1"/>
            </a:solidFill>
            <a:prstDash val="solid"/>
            <a:round/>
            <a:headEnd type="none" w="med" len="med"/>
            <a:tailEnd type="none" w="med" len="med"/>
          </a:ln>
        </p:spPr>
        <p:txBody>
          <a:bodyPr wrap="square">
            <a:spAutoFit/>
          </a:bodyPr>
          <a:lstStyle/>
          <a:p>
            <a:r>
              <a:rPr lang="en-US" sz="1800" err="1">
                <a:latin typeface="Courier New"/>
                <a:cs typeface="Courier New"/>
              </a:rPr>
              <a:t>linux</a:t>
            </a:r>
            <a:r>
              <a:rPr lang="en-US" sz="1800">
                <a:latin typeface="Courier New"/>
                <a:cs typeface="Courier New"/>
              </a:rPr>
              <a:t>&gt; make </a:t>
            </a:r>
            <a:r>
              <a:rPr lang="en-US" sz="1800" err="1">
                <a:latin typeface="Courier New"/>
                <a:cs typeface="Courier New"/>
              </a:rPr>
              <a:t>intl</a:t>
            </a:r>
            <a:endParaRPr lang="en-US" sz="1800" b="0">
              <a:latin typeface="Courier New"/>
              <a:cs typeface="Courier New"/>
            </a:endParaRPr>
          </a:p>
          <a:p>
            <a:r>
              <a:rPr lang="en-US" sz="1800" b="0" err="1">
                <a:latin typeface="Courier New"/>
                <a:cs typeface="Courier New"/>
              </a:rPr>
              <a:t>gcc</a:t>
            </a:r>
            <a:r>
              <a:rPr lang="en-US" sz="1800" b="0">
                <a:latin typeface="Courier New"/>
                <a:cs typeface="Courier New"/>
              </a:rPr>
              <a:t> -Wall -DLINKTIME -c </a:t>
            </a:r>
            <a:r>
              <a:rPr lang="en-US" sz="1800" b="0" err="1">
                <a:latin typeface="Courier New"/>
                <a:cs typeface="Courier New"/>
              </a:rPr>
              <a:t>mymalloc.c</a:t>
            </a:r>
            <a:endParaRPr lang="en-US" sz="1800" b="0">
              <a:latin typeface="Courier New"/>
              <a:cs typeface="Courier New"/>
            </a:endParaRPr>
          </a:p>
          <a:p>
            <a:r>
              <a:rPr lang="en-US" sz="1800" b="0" err="1">
                <a:latin typeface="Courier New"/>
                <a:cs typeface="Courier New"/>
              </a:rPr>
              <a:t>gcc</a:t>
            </a:r>
            <a:r>
              <a:rPr lang="en-US" sz="1800" b="0">
                <a:latin typeface="Courier New"/>
                <a:cs typeface="Courier New"/>
              </a:rPr>
              <a:t> -Wall -c </a:t>
            </a:r>
            <a:r>
              <a:rPr lang="en-US" sz="1800" b="0" err="1">
                <a:latin typeface="Courier New"/>
                <a:cs typeface="Courier New"/>
              </a:rPr>
              <a:t>int.c</a:t>
            </a:r>
            <a:endParaRPr lang="en-US" sz="1800" b="0">
              <a:latin typeface="Courier New"/>
              <a:cs typeface="Courier New"/>
            </a:endParaRPr>
          </a:p>
          <a:p>
            <a:r>
              <a:rPr lang="en-US" sz="1800" b="0" err="1">
                <a:latin typeface="Courier New"/>
                <a:cs typeface="Courier New"/>
              </a:rPr>
              <a:t>gcc</a:t>
            </a:r>
            <a:r>
              <a:rPr lang="en-US" sz="1800" b="0">
                <a:latin typeface="Courier New"/>
                <a:cs typeface="Courier New"/>
              </a:rPr>
              <a:t> -Wall -</a:t>
            </a:r>
            <a:r>
              <a:rPr lang="en-US" sz="1800" b="0" err="1">
                <a:latin typeface="Courier New"/>
                <a:cs typeface="Courier New"/>
              </a:rPr>
              <a:t>Wl</a:t>
            </a:r>
            <a:r>
              <a:rPr lang="en-US" sz="1800" b="0">
                <a:latin typeface="Courier New"/>
                <a:cs typeface="Courier New"/>
              </a:rPr>
              <a:t>,--</a:t>
            </a:r>
            <a:r>
              <a:rPr lang="en-US" sz="1800" b="0" err="1">
                <a:latin typeface="Courier New"/>
                <a:cs typeface="Courier New"/>
              </a:rPr>
              <a:t>wrap,malloc</a:t>
            </a:r>
            <a:r>
              <a:rPr lang="en-US" sz="1800" b="0">
                <a:latin typeface="Courier New"/>
                <a:cs typeface="Courier New"/>
              </a:rPr>
              <a:t> -</a:t>
            </a:r>
            <a:r>
              <a:rPr lang="en-US" sz="1800" b="0" err="1">
                <a:latin typeface="Courier New"/>
                <a:cs typeface="Courier New"/>
              </a:rPr>
              <a:t>Wl</a:t>
            </a:r>
            <a:r>
              <a:rPr lang="en-US" sz="1800" b="0">
                <a:latin typeface="Courier New"/>
                <a:cs typeface="Courier New"/>
              </a:rPr>
              <a:t>,--</a:t>
            </a:r>
            <a:r>
              <a:rPr lang="en-US" sz="1800" b="0" err="1">
                <a:latin typeface="Courier New"/>
                <a:cs typeface="Courier New"/>
              </a:rPr>
              <a:t>wrap,free</a:t>
            </a:r>
            <a:r>
              <a:rPr lang="en-US" sz="1800" b="0">
                <a:latin typeface="Courier New"/>
                <a:cs typeface="Courier New"/>
              </a:rPr>
              <a:t> -o </a:t>
            </a:r>
            <a:r>
              <a:rPr lang="en-US" sz="1800" b="0" err="1">
                <a:latin typeface="Courier New"/>
                <a:cs typeface="Courier New"/>
              </a:rPr>
              <a:t>intl</a:t>
            </a:r>
            <a:r>
              <a:rPr lang="en-US" sz="1800" b="0">
                <a:latin typeface="Courier New"/>
                <a:cs typeface="Courier New"/>
              </a:rPr>
              <a:t> \</a:t>
            </a:r>
          </a:p>
          <a:p>
            <a:r>
              <a:rPr lang="en-US" sz="1800" b="0">
                <a:latin typeface="Courier New"/>
                <a:cs typeface="Courier New"/>
              </a:rPr>
              <a:t>    </a:t>
            </a:r>
            <a:r>
              <a:rPr lang="en-US" sz="1800" b="0" err="1">
                <a:latin typeface="Courier New"/>
                <a:cs typeface="Courier New"/>
              </a:rPr>
              <a:t>int.o</a:t>
            </a:r>
            <a:r>
              <a:rPr lang="en-US" sz="1800" b="0">
                <a:latin typeface="Courier New"/>
                <a:cs typeface="Courier New"/>
              </a:rPr>
              <a:t> </a:t>
            </a:r>
            <a:r>
              <a:rPr lang="en-US" sz="1800" b="0" err="1">
                <a:latin typeface="Courier New"/>
                <a:cs typeface="Courier New"/>
              </a:rPr>
              <a:t>mymalloc.o</a:t>
            </a:r>
            <a:endParaRPr lang="en-US" sz="1800" b="0">
              <a:latin typeface="Courier New"/>
              <a:cs typeface="Courier New"/>
            </a:endParaRPr>
          </a:p>
          <a:p>
            <a:r>
              <a:rPr lang="en-US" sz="1800" err="1">
                <a:latin typeface="Courier New"/>
                <a:cs typeface="Courier New"/>
              </a:rPr>
              <a:t>linux</a:t>
            </a:r>
            <a:r>
              <a:rPr lang="en-US" sz="1800">
                <a:latin typeface="Courier New"/>
                <a:cs typeface="Courier New"/>
              </a:rPr>
              <a:t>&gt; make </a:t>
            </a:r>
            <a:r>
              <a:rPr lang="en-US" sz="1800" err="1">
                <a:latin typeface="Courier New"/>
                <a:cs typeface="Courier New"/>
              </a:rPr>
              <a:t>runl</a:t>
            </a:r>
            <a:endParaRPr lang="en-US" sz="1800" b="0">
              <a:latin typeface="Courier New"/>
              <a:cs typeface="Courier New"/>
            </a:endParaRPr>
          </a:p>
          <a:p>
            <a:r>
              <a:rPr lang="en-US" sz="1800" b="0">
                <a:latin typeface="Courier New"/>
                <a:cs typeface="Courier New"/>
              </a:rPr>
              <a:t>./</a:t>
            </a:r>
            <a:r>
              <a:rPr lang="en-US" sz="1800" b="0" err="1">
                <a:latin typeface="Courier New"/>
                <a:cs typeface="Courier New"/>
              </a:rPr>
              <a:t>intl</a:t>
            </a:r>
            <a:r>
              <a:rPr lang="en-US" sz="1800" b="0">
                <a:latin typeface="Courier New"/>
                <a:cs typeface="Courier New"/>
              </a:rPr>
              <a:t> 10 100 1000</a:t>
            </a:r>
          </a:p>
          <a:p>
            <a:r>
              <a:rPr lang="fi-FI" sz="1800" b="0">
                <a:latin typeface="Courier New"/>
                <a:cs typeface="Courier New"/>
              </a:rPr>
              <a:t>malloc(10) = 0x91a010</a:t>
            </a:r>
          </a:p>
          <a:p>
            <a:r>
              <a:rPr lang="en-US" sz="1800" b="0">
                <a:latin typeface="Courier New"/>
                <a:cs typeface="Courier New"/>
              </a:rPr>
              <a:t>free(0x91a010)</a:t>
            </a:r>
          </a:p>
          <a:p>
            <a:r>
              <a:rPr lang="en-US" sz="1800">
                <a:latin typeface="Courier New"/>
                <a:cs typeface="Courier New"/>
              </a:rPr>
              <a:t>. . . </a:t>
            </a:r>
          </a:p>
        </p:txBody>
      </p:sp>
      <p:sp>
        <p:nvSpPr>
          <p:cNvPr id="5" name="TextBox 4"/>
          <p:cNvSpPr txBox="1"/>
          <p:nvPr/>
        </p:nvSpPr>
        <p:spPr>
          <a:xfrm>
            <a:off x="5645780" y="1346760"/>
            <a:ext cx="3406514" cy="646331"/>
          </a:xfrm>
          <a:prstGeom prst="rect">
            <a:avLst/>
          </a:prstGeom>
          <a:solidFill>
            <a:srgbClr val="D5F1CF"/>
          </a:solidFill>
          <a:ln>
            <a:solidFill>
              <a:schemeClr val="tx1"/>
            </a:solidFill>
          </a:ln>
        </p:spPr>
        <p:txBody>
          <a:bodyPr wrap="none" rtlCol="0">
            <a:spAutoFit/>
          </a:bodyPr>
          <a:lstStyle/>
          <a:p>
            <a:r>
              <a:rPr lang="en-US" sz="1800">
                <a:solidFill>
                  <a:srgbClr val="C00000"/>
                </a:solidFill>
                <a:latin typeface="Calibri" pitchFamily="34" charset="0"/>
              </a:rPr>
              <a:t>Search for </a:t>
            </a:r>
            <a:r>
              <a:rPr lang="en-US" sz="1800">
                <a:solidFill>
                  <a:srgbClr val="C00000"/>
                </a:solidFill>
                <a:latin typeface="Courier New"/>
                <a:cs typeface="Courier New"/>
              </a:rPr>
              <a:t>&lt;</a:t>
            </a:r>
            <a:r>
              <a:rPr lang="en-US" sz="1800" err="1">
                <a:solidFill>
                  <a:srgbClr val="C00000"/>
                </a:solidFill>
                <a:latin typeface="Courier New"/>
                <a:cs typeface="Courier New"/>
              </a:rPr>
              <a:t>malloc.h</a:t>
            </a:r>
            <a:r>
              <a:rPr lang="en-US" sz="1800">
                <a:solidFill>
                  <a:srgbClr val="C00000"/>
                </a:solidFill>
                <a:latin typeface="Courier New"/>
                <a:cs typeface="Courier New"/>
              </a:rPr>
              <a:t>&gt;</a:t>
            </a:r>
            <a:r>
              <a:rPr lang="en-US" sz="1800">
                <a:solidFill>
                  <a:srgbClr val="C00000"/>
                </a:solidFill>
                <a:latin typeface="Calibri" pitchFamily="34" charset="0"/>
              </a:rPr>
              <a:t> leads to</a:t>
            </a:r>
          </a:p>
          <a:p>
            <a:r>
              <a:rPr lang="en-US" sz="1800">
                <a:solidFill>
                  <a:srgbClr val="C00000"/>
                </a:solidFill>
                <a:latin typeface="Courier New"/>
                <a:cs typeface="Courier New"/>
              </a:rPr>
              <a:t>/</a:t>
            </a:r>
            <a:r>
              <a:rPr lang="en-US" sz="1800" err="1">
                <a:solidFill>
                  <a:srgbClr val="C00000"/>
                </a:solidFill>
                <a:latin typeface="Courier New"/>
                <a:cs typeface="Courier New"/>
              </a:rPr>
              <a:t>usr</a:t>
            </a:r>
            <a:r>
              <a:rPr lang="en-US" sz="1800">
                <a:solidFill>
                  <a:srgbClr val="C00000"/>
                </a:solidFill>
                <a:latin typeface="Courier New"/>
                <a:cs typeface="Courier New"/>
              </a:rPr>
              <a:t>/include/</a:t>
            </a:r>
            <a:r>
              <a:rPr lang="en-US" sz="1800" err="1">
                <a:solidFill>
                  <a:srgbClr val="C00000"/>
                </a:solidFill>
                <a:latin typeface="Courier New"/>
                <a:cs typeface="Courier New"/>
              </a:rPr>
              <a:t>malloc.h</a:t>
            </a:r>
            <a:endParaRPr lang="en-US" sz="1800">
              <a:solidFill>
                <a:srgbClr val="C00000"/>
              </a:solidFill>
              <a:latin typeface="Courier New"/>
              <a:cs typeface="Courier New"/>
            </a:endParaRPr>
          </a:p>
        </p:txBody>
      </p:sp>
      <p:cxnSp>
        <p:nvCxnSpPr>
          <p:cNvPr id="7" name="Straight Arrow Connector 6"/>
          <p:cNvCxnSpPr/>
          <p:nvPr/>
        </p:nvCxnSpPr>
        <p:spPr bwMode="auto">
          <a:xfrm flipV="1">
            <a:off x="3048000" y="1981200"/>
            <a:ext cx="2597780" cy="112932"/>
          </a:xfrm>
          <a:prstGeom prst="straightConnector1">
            <a:avLst/>
          </a:prstGeom>
          <a:noFill/>
          <a:ln w="25400" cap="flat" cmpd="sng" algn="ctr">
            <a:solidFill>
              <a:srgbClr val="008000"/>
            </a:solidFill>
            <a:prstDash val="solid"/>
            <a:round/>
            <a:headEnd type="none" w="med" len="med"/>
            <a:tailEnd type="arrow"/>
          </a:ln>
          <a:effectLst/>
        </p:spPr>
      </p:cxnSp>
      <p:cxnSp>
        <p:nvCxnSpPr>
          <p:cNvPr id="10" name="Straight Arrow Connector 9"/>
          <p:cNvCxnSpPr/>
          <p:nvPr/>
        </p:nvCxnSpPr>
        <p:spPr bwMode="auto">
          <a:xfrm flipV="1">
            <a:off x="3048000" y="1524000"/>
            <a:ext cx="2597780" cy="112932"/>
          </a:xfrm>
          <a:prstGeom prst="straightConnector1">
            <a:avLst/>
          </a:prstGeom>
          <a:noFill/>
          <a:ln w="25400" cap="flat" cmpd="sng" algn="ctr">
            <a:solidFill>
              <a:srgbClr val="008000"/>
            </a:solidFill>
            <a:prstDash val="solid"/>
            <a:round/>
            <a:headEnd type="none" w="med" len="med"/>
            <a:tailEnd type="arrow"/>
          </a:ln>
          <a:effectLst/>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99" y="914400"/>
            <a:ext cx="8915401" cy="5262980"/>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r>
              <a:rPr lang="en-US" sz="1600" dirty="0">
                <a:solidFill>
                  <a:srgbClr val="926492"/>
                </a:solidFill>
                <a:latin typeface="Courier New"/>
                <a:cs typeface="Courier New"/>
              </a:rPr>
              <a:t>#ifdef</a:t>
            </a:r>
            <a:r>
              <a:rPr lang="en-US" sz="1600" dirty="0">
                <a:solidFill>
                  <a:srgbClr val="000000"/>
                </a:solidFill>
                <a:latin typeface="Courier New"/>
                <a:cs typeface="Courier New"/>
              </a:rPr>
              <a:t> RUNTIME</a:t>
            </a:r>
          </a:p>
          <a:p>
            <a:r>
              <a:rPr lang="en-US" sz="1600" dirty="0">
                <a:solidFill>
                  <a:srgbClr val="926492"/>
                </a:solidFill>
                <a:latin typeface="Courier New"/>
                <a:cs typeface="Courier New"/>
              </a:rPr>
              <a:t>#define</a:t>
            </a:r>
            <a:r>
              <a:rPr lang="en-US" sz="1600" dirty="0">
                <a:solidFill>
                  <a:srgbClr val="000000"/>
                </a:solidFill>
                <a:latin typeface="Courier New"/>
                <a:cs typeface="Courier New"/>
              </a:rPr>
              <a:t> </a:t>
            </a:r>
            <a:r>
              <a:rPr lang="en-US" sz="1600" dirty="0">
                <a:solidFill>
                  <a:srgbClr val="C1651C"/>
                </a:solidFill>
                <a:latin typeface="Courier New"/>
                <a:cs typeface="Courier New"/>
              </a:rPr>
              <a:t>_GNU_SOURCE</a:t>
            </a:r>
            <a:endParaRPr lang="en-US" sz="1600" dirty="0">
              <a:solidFill>
                <a:srgbClr val="000000"/>
              </a:solidFill>
              <a:latin typeface="Courier New"/>
              <a:cs typeface="Courier New"/>
            </a:endParaRPr>
          </a:p>
          <a:p>
            <a:r>
              <a:rPr lang="en-US" sz="1600" dirty="0">
                <a:solidFill>
                  <a:srgbClr val="926492"/>
                </a:solidFill>
                <a:latin typeface="Courier New"/>
                <a:cs typeface="Courier New"/>
              </a:rPr>
              <a:t>#include</a:t>
            </a:r>
            <a:r>
              <a:rPr lang="en-US" sz="1600" dirty="0">
                <a:solidFill>
                  <a:srgbClr val="000000"/>
                </a:solidFill>
                <a:latin typeface="Courier New"/>
                <a:cs typeface="Courier New"/>
              </a:rPr>
              <a:t> </a:t>
            </a:r>
            <a:r>
              <a:rPr lang="en-US" sz="1600" dirty="0">
                <a:solidFill>
                  <a:srgbClr val="9D206F"/>
                </a:solidFill>
                <a:latin typeface="Courier New"/>
                <a:cs typeface="Courier New"/>
              </a:rPr>
              <a:t>&lt;</a:t>
            </a:r>
            <a:r>
              <a:rPr lang="en-US" sz="1600" dirty="0" err="1">
                <a:solidFill>
                  <a:srgbClr val="9D206F"/>
                </a:solidFill>
                <a:latin typeface="Courier New"/>
                <a:cs typeface="Courier New"/>
              </a:rPr>
              <a:t>stdio.h</a:t>
            </a:r>
            <a:r>
              <a:rPr lang="en-US" sz="1600" dirty="0">
                <a:solidFill>
                  <a:srgbClr val="9D206F"/>
                </a:solidFill>
                <a:latin typeface="Courier New"/>
                <a:cs typeface="Courier New"/>
              </a:rPr>
              <a:t>&gt;</a:t>
            </a:r>
            <a:endParaRPr lang="en-US" sz="1600" dirty="0">
              <a:solidFill>
                <a:srgbClr val="000000"/>
              </a:solidFill>
              <a:latin typeface="Courier New"/>
              <a:cs typeface="Courier New"/>
            </a:endParaRPr>
          </a:p>
          <a:p>
            <a:r>
              <a:rPr lang="en-US" sz="1600" dirty="0">
                <a:solidFill>
                  <a:srgbClr val="926492"/>
                </a:solidFill>
                <a:latin typeface="Courier New"/>
                <a:cs typeface="Courier New"/>
              </a:rPr>
              <a:t>#include</a:t>
            </a:r>
            <a:r>
              <a:rPr lang="en-US" sz="1600" dirty="0">
                <a:solidFill>
                  <a:srgbClr val="000000"/>
                </a:solidFill>
                <a:latin typeface="Courier New"/>
                <a:cs typeface="Courier New"/>
              </a:rPr>
              <a:t> </a:t>
            </a:r>
            <a:r>
              <a:rPr lang="en-US" sz="1600" dirty="0">
                <a:solidFill>
                  <a:srgbClr val="9D206F"/>
                </a:solidFill>
                <a:latin typeface="Courier New"/>
                <a:cs typeface="Courier New"/>
              </a:rPr>
              <a:t>&lt;</a:t>
            </a:r>
            <a:r>
              <a:rPr lang="en-US" sz="1600" dirty="0" err="1">
                <a:solidFill>
                  <a:srgbClr val="9D206F"/>
                </a:solidFill>
                <a:latin typeface="Courier New"/>
                <a:cs typeface="Courier New"/>
              </a:rPr>
              <a:t>stdlib.h</a:t>
            </a:r>
            <a:r>
              <a:rPr lang="en-US" sz="1600" dirty="0">
                <a:solidFill>
                  <a:srgbClr val="9D206F"/>
                </a:solidFill>
                <a:latin typeface="Courier New"/>
                <a:cs typeface="Courier New"/>
              </a:rPr>
              <a:t>&gt;</a:t>
            </a:r>
            <a:endParaRPr lang="en-US" sz="1600" dirty="0">
              <a:solidFill>
                <a:srgbClr val="000000"/>
              </a:solidFill>
              <a:latin typeface="Courier New"/>
              <a:cs typeface="Courier New"/>
            </a:endParaRPr>
          </a:p>
          <a:p>
            <a:r>
              <a:rPr lang="en-US" sz="1600" dirty="0">
                <a:solidFill>
                  <a:srgbClr val="926492"/>
                </a:solidFill>
                <a:latin typeface="Courier New"/>
                <a:cs typeface="Courier New"/>
              </a:rPr>
              <a:t>#include</a:t>
            </a:r>
            <a:r>
              <a:rPr lang="en-US" sz="1600" dirty="0">
                <a:solidFill>
                  <a:srgbClr val="000000"/>
                </a:solidFill>
                <a:latin typeface="Courier New"/>
                <a:cs typeface="Courier New"/>
              </a:rPr>
              <a:t> </a:t>
            </a:r>
            <a:r>
              <a:rPr lang="en-US" sz="1600" dirty="0">
                <a:solidFill>
                  <a:srgbClr val="9D206F"/>
                </a:solidFill>
                <a:latin typeface="Courier New"/>
                <a:cs typeface="Courier New"/>
              </a:rPr>
              <a:t>&lt;</a:t>
            </a:r>
            <a:r>
              <a:rPr lang="en-US" sz="1600" dirty="0" err="1">
                <a:solidFill>
                  <a:srgbClr val="9D206F"/>
                </a:solidFill>
                <a:latin typeface="Courier New"/>
                <a:cs typeface="Courier New"/>
              </a:rPr>
              <a:t>dlfcn.h</a:t>
            </a:r>
            <a:r>
              <a:rPr lang="en-US" sz="1600" dirty="0">
                <a:solidFill>
                  <a:srgbClr val="9D206F"/>
                </a:solidFill>
                <a:latin typeface="Courier New"/>
                <a:cs typeface="Courier New"/>
              </a:rPr>
              <a:t>&gt;</a:t>
            </a:r>
            <a:endParaRPr lang="en-US" sz="1600" dirty="0">
              <a:solidFill>
                <a:srgbClr val="000000"/>
              </a:solidFill>
              <a:latin typeface="Courier New"/>
              <a:cs typeface="Courier New"/>
            </a:endParaRPr>
          </a:p>
          <a:p>
            <a:endParaRPr lang="en-US" sz="1600" dirty="0">
              <a:solidFill>
                <a:srgbClr val="000000"/>
              </a:solidFill>
              <a:latin typeface="Courier New"/>
              <a:cs typeface="Courier New"/>
            </a:endParaRPr>
          </a:p>
          <a:p>
            <a:r>
              <a:rPr lang="en-US" sz="1600" dirty="0">
                <a:solidFill>
                  <a:srgbClr val="CB2418"/>
                </a:solidFill>
                <a:latin typeface="Courier New"/>
                <a:cs typeface="Courier New"/>
              </a:rPr>
              <a:t>/* malloc wrapper function */</a:t>
            </a:r>
            <a:endParaRPr lang="en-US" sz="1600" dirty="0">
              <a:solidFill>
                <a:srgbClr val="000000"/>
              </a:solidFill>
              <a:latin typeface="Courier New"/>
              <a:cs typeface="Courier New"/>
            </a:endParaRPr>
          </a:p>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a:solidFill>
                  <a:srgbClr val="4A00FF"/>
                </a:solidFill>
                <a:latin typeface="Courier New"/>
                <a:cs typeface="Courier New"/>
              </a:rPr>
              <a:t>malloc</a:t>
            </a:r>
            <a:r>
              <a:rPr lang="en-US" sz="1600" dirty="0">
                <a:solidFill>
                  <a:srgbClr val="000000"/>
                </a:solidFill>
                <a:latin typeface="Courier New"/>
                <a:cs typeface="Courier New"/>
              </a:rPr>
              <a:t>(</a:t>
            </a:r>
            <a:r>
              <a:rPr lang="en-US" sz="1600" dirty="0" err="1">
                <a:solidFill>
                  <a:srgbClr val="2D961E"/>
                </a:solidFill>
                <a:latin typeface="Courier New"/>
                <a:cs typeface="Courier New"/>
              </a:rPr>
              <a:t>size_t</a:t>
            </a:r>
            <a:r>
              <a:rPr lang="en-US" sz="1600" dirty="0">
                <a:solidFill>
                  <a:srgbClr val="000000"/>
                </a:solidFill>
                <a:latin typeface="Courier New"/>
                <a:cs typeface="Courier New"/>
              </a:rPr>
              <a:t> </a:t>
            </a:r>
            <a:r>
              <a:rPr lang="en-US" sz="1600" dirty="0">
                <a:solidFill>
                  <a:srgbClr val="C1651C"/>
                </a:solidFill>
                <a:latin typeface="Courier New"/>
                <a:cs typeface="Courier New"/>
              </a:rPr>
              <a:t>size</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err="1">
                <a:solidFill>
                  <a:srgbClr val="C1651C"/>
                </a:solidFill>
                <a:latin typeface="Courier New"/>
                <a:cs typeface="Courier New"/>
              </a:rPr>
              <a:t>mallocp</a:t>
            </a:r>
            <a:r>
              <a:rPr lang="en-US" sz="1600" dirty="0">
                <a:solidFill>
                  <a:srgbClr val="000000"/>
                </a:solidFill>
                <a:latin typeface="Courier New"/>
                <a:cs typeface="Courier New"/>
              </a:rPr>
              <a:t>)(</a:t>
            </a:r>
            <a:r>
              <a:rPr lang="en-US" sz="1600" dirty="0" err="1">
                <a:solidFill>
                  <a:srgbClr val="2D961E"/>
                </a:solidFill>
                <a:latin typeface="Courier New"/>
                <a:cs typeface="Courier New"/>
              </a:rPr>
              <a:t>size_t</a:t>
            </a:r>
            <a:r>
              <a:rPr lang="en-US" sz="1600" dirty="0">
                <a:solidFill>
                  <a:srgbClr val="000000"/>
                </a:solidFill>
                <a:latin typeface="Courier New"/>
                <a:cs typeface="Courier New"/>
              </a:rPr>
              <a:t> </a:t>
            </a:r>
            <a:r>
              <a:rPr lang="en-US" sz="1600" dirty="0">
                <a:solidFill>
                  <a:srgbClr val="C1651C"/>
                </a:solidFill>
                <a:latin typeface="Courier New"/>
                <a:cs typeface="Courier New"/>
              </a:rPr>
              <a:t>size</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a:solidFill>
                  <a:srgbClr val="C1651C"/>
                </a:solidFill>
                <a:latin typeface="Courier New"/>
                <a:cs typeface="Courier New"/>
              </a:rPr>
              <a:t>error</a:t>
            </a:r>
            <a:r>
              <a:rPr lang="en-US" sz="1600" dirty="0">
                <a:solidFill>
                  <a:srgbClr val="000000"/>
                </a:solidFill>
                <a:latin typeface="Courier New"/>
                <a:cs typeface="Courier New"/>
              </a:rPr>
              <a:t>;</a:t>
            </a: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mallocp</a:t>
            </a:r>
            <a:r>
              <a:rPr lang="en-US" sz="1600" dirty="0">
                <a:solidFill>
                  <a:srgbClr val="000000"/>
                </a:solidFill>
                <a:latin typeface="Courier New"/>
                <a:cs typeface="Courier New"/>
              </a:rPr>
              <a:t> = </a:t>
            </a:r>
            <a:r>
              <a:rPr lang="en-US" sz="1600" dirty="0" err="1">
                <a:solidFill>
                  <a:srgbClr val="000000"/>
                </a:solidFill>
                <a:latin typeface="Courier New"/>
                <a:cs typeface="Courier New"/>
              </a:rPr>
              <a:t>dlsym</a:t>
            </a:r>
            <a:r>
              <a:rPr lang="en-US" sz="1600" dirty="0">
                <a:solidFill>
                  <a:srgbClr val="000000"/>
                </a:solidFill>
                <a:latin typeface="Courier New"/>
                <a:cs typeface="Courier New"/>
              </a:rPr>
              <a:t>(RTLD_NEXT, </a:t>
            </a:r>
            <a:r>
              <a:rPr lang="en-US" sz="1600" dirty="0">
                <a:solidFill>
                  <a:srgbClr val="9D206F"/>
                </a:solidFill>
                <a:latin typeface="Courier New"/>
                <a:cs typeface="Courier New"/>
              </a:rPr>
              <a:t>"malloc"</a:t>
            </a:r>
            <a:r>
              <a:rPr lang="en-US" sz="1600" dirty="0">
                <a:solidFill>
                  <a:srgbClr val="000000"/>
                </a:solidFill>
                <a:latin typeface="Courier New"/>
                <a:cs typeface="Courier New"/>
              </a:rPr>
              <a:t>); </a:t>
            </a:r>
            <a:r>
              <a:rPr lang="en-US" sz="1600" dirty="0">
                <a:solidFill>
                  <a:srgbClr val="CB2418"/>
                </a:solidFill>
                <a:latin typeface="Courier New"/>
                <a:cs typeface="Courier New"/>
              </a:rPr>
              <a:t>/* Get </a:t>
            </a:r>
            <a:r>
              <a:rPr lang="en-US" sz="1600" dirty="0" err="1">
                <a:solidFill>
                  <a:srgbClr val="CB2418"/>
                </a:solidFill>
                <a:latin typeface="Courier New"/>
                <a:cs typeface="Courier New"/>
              </a:rPr>
              <a:t>addr</a:t>
            </a:r>
            <a:r>
              <a:rPr lang="en-US" sz="1600" dirty="0">
                <a:solidFill>
                  <a:srgbClr val="CB2418"/>
                </a:solidFill>
                <a:latin typeface="Courier New"/>
                <a:cs typeface="Courier New"/>
              </a:rPr>
              <a:t> of </a:t>
            </a:r>
            <a:r>
              <a:rPr lang="en-US" sz="1600" dirty="0" err="1">
                <a:solidFill>
                  <a:srgbClr val="CB2418"/>
                </a:solidFill>
                <a:latin typeface="Courier New"/>
                <a:cs typeface="Courier New"/>
              </a:rPr>
              <a:t>libc</a:t>
            </a:r>
            <a:r>
              <a:rPr lang="en-US" sz="1600" dirty="0">
                <a:solidFill>
                  <a:srgbClr val="CB2418"/>
                </a:solidFill>
                <a:latin typeface="Courier New"/>
                <a:cs typeface="Courier New"/>
              </a:rPr>
              <a:t> malloc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((error = </a:t>
            </a:r>
            <a:r>
              <a:rPr lang="en-US" sz="1600" dirty="0" err="1">
                <a:solidFill>
                  <a:srgbClr val="000000"/>
                </a:solidFill>
                <a:latin typeface="Courier New"/>
                <a:cs typeface="Courier New"/>
              </a:rPr>
              <a:t>dlerror</a:t>
            </a:r>
            <a:r>
              <a:rPr lang="en-US" sz="1600" dirty="0">
                <a:solidFill>
                  <a:srgbClr val="000000"/>
                </a:solidFill>
                <a:latin typeface="Courier New"/>
                <a:cs typeface="Courier New"/>
              </a:rPr>
              <a:t>()) != </a:t>
            </a:r>
            <a:r>
              <a:rPr lang="en-US" sz="1600" dirty="0">
                <a:solidFill>
                  <a:srgbClr val="2C9290"/>
                </a:solidFill>
                <a:latin typeface="Courier New"/>
                <a:cs typeface="Courier New"/>
              </a:rPr>
              <a:t>NULL</a:t>
            </a:r>
            <a:r>
              <a:rPr lang="en-US" sz="1600" dirty="0">
                <a:solidFill>
                  <a:srgbClr val="000000"/>
                </a:solidFill>
                <a:latin typeface="Courier New"/>
                <a:cs typeface="Courier New"/>
              </a:rPr>
              <a:t>) {</a:t>
            </a:r>
          </a:p>
          <a:p>
            <a:r>
              <a:rPr lang="en-US" sz="1600">
                <a:solidFill>
                  <a:srgbClr val="000000"/>
                </a:solidFill>
                <a:latin typeface="Courier New"/>
                <a:cs typeface="Courier New"/>
              </a:rPr>
              <a:t>        </a:t>
            </a:r>
            <a:r>
              <a:rPr lang="en-US" sz="1600" dirty="0" err="1">
                <a:solidFill>
                  <a:srgbClr val="000000"/>
                </a:solidFill>
                <a:latin typeface="Courier New"/>
                <a:cs typeface="Courier New"/>
              </a:rPr>
              <a:t>fputs</a:t>
            </a:r>
            <a:r>
              <a:rPr lang="en-US" sz="1600" dirty="0">
                <a:solidFill>
                  <a:srgbClr val="000000"/>
                </a:solidFill>
                <a:latin typeface="Courier New"/>
                <a:cs typeface="Courier New"/>
              </a:rPr>
              <a:t>(error, stderr);</a:t>
            </a:r>
          </a:p>
          <a:p>
            <a:r>
              <a:rPr lang="en-US" sz="1600">
                <a:solidFill>
                  <a:srgbClr val="000000"/>
                </a:solidFill>
                <a:latin typeface="Courier New"/>
                <a:cs typeface="Courier New"/>
              </a:rPr>
              <a:t>        </a:t>
            </a:r>
            <a:r>
              <a:rPr lang="en-US" sz="1600" dirty="0">
                <a:solidFill>
                  <a:srgbClr val="000000"/>
                </a:solidFill>
                <a:latin typeface="Courier New"/>
                <a:cs typeface="Courier New"/>
              </a:rPr>
              <a:t>exit(1);</a:t>
            </a:r>
          </a:p>
          <a:p>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ptr</a:t>
            </a:r>
            <a:r>
              <a:rPr lang="en-US" sz="1600" dirty="0">
                <a:solidFill>
                  <a:srgbClr val="000000"/>
                </a:solidFill>
                <a:latin typeface="Courier New"/>
                <a:cs typeface="Courier New"/>
              </a:rPr>
              <a:t> = </a:t>
            </a:r>
            <a:r>
              <a:rPr lang="en-US" sz="1600" dirty="0" err="1">
                <a:solidFill>
                  <a:srgbClr val="000000"/>
                </a:solidFill>
                <a:latin typeface="Courier New"/>
                <a:cs typeface="Courier New"/>
              </a:rPr>
              <a:t>mallocp</a:t>
            </a:r>
            <a:r>
              <a:rPr lang="en-US" sz="1600" dirty="0">
                <a:solidFill>
                  <a:srgbClr val="000000"/>
                </a:solidFill>
                <a:latin typeface="Courier New"/>
                <a:cs typeface="Courier New"/>
              </a:rPr>
              <a:t>(size); </a:t>
            </a:r>
            <a:r>
              <a:rPr lang="en-US" sz="1600" dirty="0">
                <a:solidFill>
                  <a:srgbClr val="CB2418"/>
                </a:solidFill>
                <a:latin typeface="Courier New"/>
                <a:cs typeface="Courier New"/>
              </a:rPr>
              <a:t>/* Call </a:t>
            </a:r>
            <a:r>
              <a:rPr lang="en-US" sz="1600" dirty="0" err="1">
                <a:solidFill>
                  <a:srgbClr val="CB2418"/>
                </a:solidFill>
                <a:latin typeface="Courier New"/>
                <a:cs typeface="Courier New"/>
              </a:rPr>
              <a:t>libc</a:t>
            </a:r>
            <a:r>
              <a:rPr lang="en-US" sz="1600" dirty="0">
                <a:solidFill>
                  <a:srgbClr val="CB2418"/>
                </a:solidFill>
                <a:latin typeface="Courier New"/>
                <a:cs typeface="Courier New"/>
              </a:rPr>
              <a:t> malloc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"malloc(%d) = %p\n"</a:t>
            </a:r>
            <a:r>
              <a:rPr lang="en-US" sz="1600" dirty="0">
                <a:solidFill>
                  <a:srgbClr val="000000"/>
                </a:solidFill>
                <a:latin typeface="Courier New"/>
                <a:cs typeface="Courier New"/>
              </a:rPr>
              <a:t>, (</a:t>
            </a:r>
            <a:r>
              <a:rPr lang="en-US" sz="1600" dirty="0">
                <a:solidFill>
                  <a:srgbClr val="2D961E"/>
                </a:solidFill>
                <a:latin typeface="Courier New"/>
                <a:cs typeface="Courier New"/>
              </a:rPr>
              <a:t>int</a:t>
            </a:r>
            <a:r>
              <a:rPr lang="en-US" sz="1600" dirty="0">
                <a:solidFill>
                  <a:srgbClr val="000000"/>
                </a:solidFill>
                <a:latin typeface="Courier New"/>
                <a:cs typeface="Courier New"/>
              </a:rPr>
              <a:t>)size, </a:t>
            </a:r>
            <a:r>
              <a:rPr lang="en-US" sz="1600" dirty="0" err="1">
                <a:solidFill>
                  <a:srgbClr val="000000"/>
                </a:solidFill>
                <a:latin typeface="Courier New"/>
                <a:cs typeface="Courier New"/>
              </a:rPr>
              <a:t>ptr</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return</a:t>
            </a:r>
            <a:r>
              <a:rPr lang="en-US" sz="1600" dirty="0">
                <a:solidFill>
                  <a:srgbClr val="000000"/>
                </a:solidFill>
                <a:latin typeface="Courier New"/>
                <a:cs typeface="Courier New"/>
              </a:rPr>
              <a:t> </a:t>
            </a:r>
            <a:r>
              <a:rPr lang="en-US" sz="1600" dirty="0" err="1">
                <a:solidFill>
                  <a:srgbClr val="000000"/>
                </a:solidFill>
                <a:latin typeface="Courier New"/>
                <a:cs typeface="Courier New"/>
              </a:rPr>
              <a:t>ptr</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endParaRPr lang="en-US" sz="1600" dirty="0">
              <a:latin typeface="Courier New"/>
              <a:cs typeface="Courier New"/>
            </a:endParaRPr>
          </a:p>
        </p:txBody>
      </p:sp>
      <p:sp>
        <p:nvSpPr>
          <p:cNvPr id="2" name="Title 1"/>
          <p:cNvSpPr>
            <a:spLocks noGrp="1"/>
          </p:cNvSpPr>
          <p:nvPr>
            <p:ph type="title"/>
          </p:nvPr>
        </p:nvSpPr>
        <p:spPr>
          <a:xfrm>
            <a:off x="5181600" y="304800"/>
            <a:ext cx="3657599" cy="1219200"/>
          </a:xfrm>
          <a:solidFill>
            <a:schemeClr val="bg1"/>
          </a:solidFill>
          <a:ln w="28575" cap="flat" cmpd="sng" algn="ctr">
            <a:solidFill>
              <a:schemeClr val="tx1"/>
            </a:solidFill>
            <a:prstDash val="solid"/>
            <a:miter lim="800000"/>
            <a:headEnd type="none" w="med" len="med"/>
            <a:tailEnd type="none" w="med" len="med"/>
          </a:ln>
        </p:spPr>
        <p:txBody>
          <a:bodyPr/>
          <a:lstStyle/>
          <a:p>
            <a:pPr algn="ctr"/>
            <a:r>
              <a:rPr lang="en-US"/>
              <a:t>Load/Run-time </a:t>
            </a:r>
            <a:br>
              <a:rPr lang="en-US"/>
            </a:br>
            <a:r>
              <a:rPr lang="en-US" err="1"/>
              <a:t>Interpositioning</a:t>
            </a:r>
            <a:endParaRPr lang="en-US"/>
          </a:p>
        </p:txBody>
      </p:sp>
      <p:sp>
        <p:nvSpPr>
          <p:cNvPr id="5" name="TextBox 4"/>
          <p:cNvSpPr txBox="1"/>
          <p:nvPr/>
        </p:nvSpPr>
        <p:spPr>
          <a:xfrm>
            <a:off x="7466627" y="5766890"/>
            <a:ext cx="1569886" cy="369332"/>
          </a:xfrm>
          <a:prstGeom prst="rect">
            <a:avLst/>
          </a:prstGeom>
          <a:noFill/>
        </p:spPr>
        <p:txBody>
          <a:bodyPr wrap="none" rtlCol="0">
            <a:spAutoFit/>
          </a:bodyPr>
          <a:lstStyle/>
          <a:p>
            <a:r>
              <a:rPr lang="en-US" sz="1800" err="1">
                <a:solidFill>
                  <a:srgbClr val="7F7F7F"/>
                </a:solidFill>
                <a:latin typeface="Courier New"/>
                <a:cs typeface="Courier New"/>
              </a:rPr>
              <a:t>mymalloc.c</a:t>
            </a:r>
            <a:endParaRPr lang="en-US" sz="1800">
              <a:solidFill>
                <a:srgbClr val="7F7F7F"/>
              </a:solidFill>
              <a:latin typeface="Courier New"/>
              <a:cs typeface="Courier New"/>
            </a:endParaRPr>
          </a:p>
        </p:txBody>
      </p:sp>
      <p:sp>
        <p:nvSpPr>
          <p:cNvPr id="7" name="TextBox 6"/>
          <p:cNvSpPr txBox="1"/>
          <p:nvPr/>
        </p:nvSpPr>
        <p:spPr>
          <a:xfrm>
            <a:off x="3581400" y="1669924"/>
            <a:ext cx="2816584" cy="646331"/>
          </a:xfrm>
          <a:prstGeom prst="rect">
            <a:avLst/>
          </a:prstGeom>
          <a:solidFill>
            <a:srgbClr val="DEDFF5"/>
          </a:solidFill>
          <a:ln>
            <a:solidFill>
              <a:schemeClr val="tx1"/>
            </a:solidFill>
          </a:ln>
        </p:spPr>
        <p:txBody>
          <a:bodyPr wrap="none" rtlCol="0">
            <a:spAutoFit/>
          </a:bodyPr>
          <a:lstStyle/>
          <a:p>
            <a:r>
              <a:rPr lang="en-US" sz="1800">
                <a:solidFill>
                  <a:srgbClr val="C00000"/>
                </a:solidFill>
                <a:latin typeface="Calibri" pitchFamily="34" charset="0"/>
              </a:rPr>
              <a:t>Observe that DON’T have </a:t>
            </a:r>
          </a:p>
          <a:p>
            <a:r>
              <a:rPr lang="en-US" sz="1800">
                <a:solidFill>
                  <a:srgbClr val="C00000"/>
                </a:solidFill>
                <a:latin typeface="Courier New"/>
                <a:cs typeface="Courier New"/>
              </a:rPr>
              <a:t>#include &lt;</a:t>
            </a:r>
            <a:r>
              <a:rPr lang="en-US" sz="1800" err="1">
                <a:solidFill>
                  <a:srgbClr val="C00000"/>
                </a:solidFill>
                <a:latin typeface="Courier New"/>
                <a:cs typeface="Courier New"/>
              </a:rPr>
              <a:t>malloc.h</a:t>
            </a:r>
            <a:r>
              <a:rPr lang="en-US" sz="1800">
                <a:solidFill>
                  <a:srgbClr val="C00000"/>
                </a:solidFill>
                <a:latin typeface="Courier New"/>
                <a:cs typeface="Courier New"/>
              </a:rPr>
              <a:t>&gt;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Load/Run-time </a:t>
            </a:r>
            <a:r>
              <a:rPr lang="en-US" err="1"/>
              <a:t>Interpositioning</a:t>
            </a:r>
            <a:endParaRPr lang="en-US"/>
          </a:p>
        </p:txBody>
      </p:sp>
      <p:sp>
        <p:nvSpPr>
          <p:cNvPr id="4" name="Rectangle 3"/>
          <p:cNvSpPr/>
          <p:nvPr/>
        </p:nvSpPr>
        <p:spPr>
          <a:xfrm>
            <a:off x="152400" y="1524000"/>
            <a:ext cx="8763000" cy="4524316"/>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r>
              <a:rPr lang="en-US" sz="1600" dirty="0">
                <a:solidFill>
                  <a:srgbClr val="CB2418"/>
                </a:solidFill>
                <a:latin typeface="Courier New"/>
                <a:cs typeface="Courier New"/>
              </a:rPr>
              <a:t>/* free wrapper function */</a:t>
            </a:r>
            <a:endParaRPr lang="en-US" sz="1600" dirty="0">
              <a:solidFill>
                <a:srgbClr val="000000"/>
              </a:solidFill>
              <a:latin typeface="Courier New"/>
              <a:cs typeface="Courier New"/>
            </a:endParaRPr>
          </a:p>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a:solidFill>
                  <a:srgbClr val="4A00FF"/>
                </a:solidFill>
                <a:latin typeface="Courier New"/>
                <a:cs typeface="Courier New"/>
              </a:rPr>
              <a:t>free</a:t>
            </a:r>
            <a:r>
              <a:rPr lang="en-US" sz="1600" dirty="0">
                <a:solidFill>
                  <a:srgbClr val="000000"/>
                </a:solidFill>
                <a:latin typeface="Courier New"/>
                <a:cs typeface="Courier New"/>
              </a:rPr>
              <a:t>(</a:t>
            </a:r>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err="1">
                <a:solidFill>
                  <a:srgbClr val="C1651C"/>
                </a:solidFill>
                <a:latin typeface="Courier New"/>
                <a:cs typeface="Courier New"/>
              </a:rPr>
              <a:t>ptr</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a:solidFill>
                  <a:srgbClr val="2D961E"/>
                </a:solidFill>
                <a:latin typeface="Courier New"/>
                <a:cs typeface="Courier New"/>
              </a:rPr>
              <a:t>void</a:t>
            </a:r>
            <a:r>
              <a:rPr lang="fi-FI" sz="1600" dirty="0">
                <a:solidFill>
                  <a:srgbClr val="000000"/>
                </a:solidFill>
                <a:latin typeface="Courier New"/>
                <a:cs typeface="Courier New"/>
              </a:rPr>
              <a:t> (*</a:t>
            </a:r>
            <a:r>
              <a:rPr lang="fi-FI" sz="1600" dirty="0">
                <a:solidFill>
                  <a:srgbClr val="C1651C"/>
                </a:solidFill>
                <a:latin typeface="Courier New"/>
                <a:cs typeface="Courier New"/>
              </a:rPr>
              <a:t>freep</a:t>
            </a:r>
            <a:r>
              <a:rPr lang="fi-FI" sz="1600" dirty="0">
                <a:solidFill>
                  <a:srgbClr val="000000"/>
                </a:solidFill>
                <a:latin typeface="Courier New"/>
                <a:cs typeface="Courier New"/>
              </a:rPr>
              <a:t>)(</a:t>
            </a:r>
            <a:r>
              <a:rPr lang="fi-FI" sz="1600" dirty="0">
                <a:solidFill>
                  <a:srgbClr val="2D961E"/>
                </a:solidFill>
                <a:latin typeface="Courier New"/>
                <a:cs typeface="Courier New"/>
              </a:rPr>
              <a:t>void</a:t>
            </a:r>
            <a:r>
              <a:rPr lang="fi-FI" sz="1600" dirty="0">
                <a:solidFill>
                  <a:srgbClr val="000000"/>
                </a:solidFill>
                <a:latin typeface="Courier New"/>
                <a:cs typeface="Courier New"/>
              </a:rPr>
              <a:t> *) = </a:t>
            </a:r>
            <a:r>
              <a:rPr lang="fi-FI" sz="1600" dirty="0">
                <a:solidFill>
                  <a:srgbClr val="2C9290"/>
                </a:solidFill>
                <a:latin typeface="Courier New"/>
                <a:cs typeface="Courier New"/>
              </a:rPr>
              <a:t>NULL</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a:solidFill>
                  <a:srgbClr val="2D961E"/>
                </a:solidFill>
                <a:latin typeface="Courier New"/>
                <a:cs typeface="Courier New"/>
              </a:rPr>
              <a:t>char</a:t>
            </a:r>
            <a:r>
              <a:rPr lang="fi-FI" sz="1600" dirty="0">
                <a:solidFill>
                  <a:srgbClr val="000000"/>
                </a:solidFill>
                <a:latin typeface="Courier New"/>
                <a:cs typeface="Courier New"/>
              </a:rPr>
              <a:t> *</a:t>
            </a:r>
            <a:r>
              <a:rPr lang="fi-FI" sz="1600" dirty="0">
                <a:solidFill>
                  <a:srgbClr val="C1651C"/>
                </a:solidFill>
                <a:latin typeface="Courier New"/>
                <a:cs typeface="Courier New"/>
              </a:rPr>
              <a:t>error</a:t>
            </a:r>
            <a:r>
              <a:rPr lang="fi-FI" sz="1600" dirty="0">
                <a:solidFill>
                  <a:srgbClr val="000000"/>
                </a:solidFill>
                <a:latin typeface="Courier New"/>
                <a:cs typeface="Courier New"/>
              </a:rPr>
              <a:t>;</a:t>
            </a:r>
          </a:p>
          <a:p>
            <a:endParaRPr lang="fi-FI"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ptr</a:t>
            </a:r>
            <a:r>
              <a:rPr lang="en-US" sz="1600" dirty="0">
                <a:solidFill>
                  <a:srgbClr val="000000"/>
                </a:solidFill>
                <a:latin typeface="Courier New"/>
                <a:cs typeface="Courier New"/>
              </a:rPr>
              <a:t>)</a:t>
            </a:r>
          </a:p>
          <a:p>
            <a:r>
              <a:rPr lang="is-IS" sz="1600">
                <a:solidFill>
                  <a:srgbClr val="000000"/>
                </a:solidFill>
                <a:latin typeface="Courier New"/>
                <a:cs typeface="Courier New"/>
              </a:rPr>
              <a:t>        </a:t>
            </a:r>
            <a:r>
              <a:rPr lang="is-IS" sz="1600" dirty="0">
                <a:solidFill>
                  <a:srgbClr val="C200FF"/>
                </a:solidFill>
                <a:latin typeface="Courier New"/>
                <a:cs typeface="Courier New"/>
              </a:rPr>
              <a:t>return</a:t>
            </a:r>
            <a:r>
              <a:rPr lang="is-IS" sz="1600" dirty="0">
                <a:solidFill>
                  <a:srgbClr val="000000"/>
                </a:solidFill>
                <a:latin typeface="Courier New"/>
                <a:cs typeface="Courier New"/>
              </a:rPr>
              <a:t>;</a:t>
            </a:r>
          </a:p>
          <a:p>
            <a:endParaRPr lang="is-I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freep</a:t>
            </a:r>
            <a:r>
              <a:rPr lang="en-US" sz="1600" dirty="0">
                <a:solidFill>
                  <a:srgbClr val="000000"/>
                </a:solidFill>
                <a:latin typeface="Courier New"/>
                <a:cs typeface="Courier New"/>
              </a:rPr>
              <a:t> = </a:t>
            </a:r>
            <a:r>
              <a:rPr lang="en-US" sz="1600" dirty="0" err="1">
                <a:solidFill>
                  <a:srgbClr val="000000"/>
                </a:solidFill>
                <a:latin typeface="Courier New"/>
                <a:cs typeface="Courier New"/>
              </a:rPr>
              <a:t>dlsym</a:t>
            </a:r>
            <a:r>
              <a:rPr lang="en-US" sz="1600" dirty="0">
                <a:solidFill>
                  <a:srgbClr val="000000"/>
                </a:solidFill>
                <a:latin typeface="Courier New"/>
                <a:cs typeface="Courier New"/>
              </a:rPr>
              <a:t>(RTLD_NEXT, </a:t>
            </a:r>
            <a:r>
              <a:rPr lang="en-US" sz="1600" dirty="0">
                <a:solidFill>
                  <a:srgbClr val="9D206F"/>
                </a:solidFill>
                <a:latin typeface="Courier New"/>
                <a:cs typeface="Courier New"/>
              </a:rPr>
              <a:t>"free"</a:t>
            </a:r>
            <a:r>
              <a:rPr lang="en-US" sz="1600" dirty="0">
                <a:solidFill>
                  <a:srgbClr val="000000"/>
                </a:solidFill>
                <a:latin typeface="Courier New"/>
                <a:cs typeface="Courier New"/>
              </a:rPr>
              <a:t>); </a:t>
            </a:r>
            <a:r>
              <a:rPr lang="en-US" sz="1600" dirty="0">
                <a:solidFill>
                  <a:srgbClr val="CB2418"/>
                </a:solidFill>
                <a:latin typeface="Courier New"/>
                <a:cs typeface="Courier New"/>
              </a:rPr>
              <a:t>/* Get address of </a:t>
            </a:r>
            <a:r>
              <a:rPr lang="en-US" sz="1600" dirty="0" err="1">
                <a:solidFill>
                  <a:srgbClr val="CB2418"/>
                </a:solidFill>
                <a:latin typeface="Courier New"/>
                <a:cs typeface="Courier New"/>
              </a:rPr>
              <a:t>libc</a:t>
            </a:r>
            <a:r>
              <a:rPr lang="en-US" sz="1600" dirty="0">
                <a:solidFill>
                  <a:srgbClr val="CB2418"/>
                </a:solidFill>
                <a:latin typeface="Courier New"/>
                <a:cs typeface="Courier New"/>
              </a:rPr>
              <a:t> free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((error = </a:t>
            </a:r>
            <a:r>
              <a:rPr lang="en-US" sz="1600" dirty="0" err="1">
                <a:solidFill>
                  <a:srgbClr val="000000"/>
                </a:solidFill>
                <a:latin typeface="Courier New"/>
                <a:cs typeface="Courier New"/>
              </a:rPr>
              <a:t>dlerror</a:t>
            </a:r>
            <a:r>
              <a:rPr lang="en-US" sz="1600" dirty="0">
                <a:solidFill>
                  <a:srgbClr val="000000"/>
                </a:solidFill>
                <a:latin typeface="Courier New"/>
                <a:cs typeface="Courier New"/>
              </a:rPr>
              <a:t>()) != </a:t>
            </a:r>
            <a:r>
              <a:rPr lang="en-US" sz="1600" dirty="0">
                <a:solidFill>
                  <a:srgbClr val="2C9290"/>
                </a:solidFill>
                <a:latin typeface="Courier New"/>
                <a:cs typeface="Courier New"/>
              </a:rPr>
              <a:t>NULL</a:t>
            </a:r>
            <a:r>
              <a:rPr lang="en-US" sz="1600" dirty="0">
                <a:solidFill>
                  <a:srgbClr val="000000"/>
                </a:solidFill>
                <a:latin typeface="Courier New"/>
                <a:cs typeface="Courier New"/>
              </a:rPr>
              <a:t>) {</a:t>
            </a:r>
          </a:p>
          <a:p>
            <a:r>
              <a:rPr lang="en-US" sz="1600">
                <a:solidFill>
                  <a:srgbClr val="000000"/>
                </a:solidFill>
                <a:latin typeface="Courier New"/>
                <a:cs typeface="Courier New"/>
              </a:rPr>
              <a:t>        </a:t>
            </a:r>
            <a:r>
              <a:rPr lang="en-US" sz="1600" dirty="0" err="1">
                <a:solidFill>
                  <a:srgbClr val="000000"/>
                </a:solidFill>
                <a:latin typeface="Courier New"/>
                <a:cs typeface="Courier New"/>
              </a:rPr>
              <a:t>fputs</a:t>
            </a:r>
            <a:r>
              <a:rPr lang="en-US" sz="1600" dirty="0">
                <a:solidFill>
                  <a:srgbClr val="000000"/>
                </a:solidFill>
                <a:latin typeface="Courier New"/>
                <a:cs typeface="Courier New"/>
              </a:rPr>
              <a:t>(error, stderr);</a:t>
            </a:r>
          </a:p>
          <a:p>
            <a:r>
              <a:rPr lang="en-US" sz="1600">
                <a:solidFill>
                  <a:srgbClr val="000000"/>
                </a:solidFill>
                <a:latin typeface="Courier New"/>
                <a:cs typeface="Courier New"/>
              </a:rPr>
              <a:t>        </a:t>
            </a:r>
            <a:r>
              <a:rPr lang="en-US" sz="1600" dirty="0">
                <a:solidFill>
                  <a:srgbClr val="000000"/>
                </a:solidFill>
                <a:latin typeface="Courier New"/>
                <a:cs typeface="Courier New"/>
              </a:rPr>
              <a:t>exit(1);</a:t>
            </a:r>
          </a:p>
          <a:p>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freep</a:t>
            </a:r>
            <a:r>
              <a:rPr lang="en-US" sz="1600" dirty="0">
                <a:solidFill>
                  <a:srgbClr val="000000"/>
                </a:solidFill>
                <a:latin typeface="Courier New"/>
                <a:cs typeface="Courier New"/>
              </a:rPr>
              <a:t>(</a:t>
            </a:r>
            <a:r>
              <a:rPr lang="en-US" sz="1600" dirty="0" err="1">
                <a:solidFill>
                  <a:srgbClr val="000000"/>
                </a:solidFill>
                <a:latin typeface="Courier New"/>
                <a:cs typeface="Courier New"/>
              </a:rPr>
              <a:t>ptr</a:t>
            </a:r>
            <a:r>
              <a:rPr lang="en-US" sz="1600" dirty="0">
                <a:solidFill>
                  <a:srgbClr val="000000"/>
                </a:solidFill>
                <a:latin typeface="Courier New"/>
                <a:cs typeface="Courier New"/>
              </a:rPr>
              <a:t>); </a:t>
            </a:r>
            <a:r>
              <a:rPr lang="en-US" sz="1600" dirty="0">
                <a:solidFill>
                  <a:srgbClr val="CB2418"/>
                </a:solidFill>
                <a:latin typeface="Courier New"/>
                <a:cs typeface="Courier New"/>
              </a:rPr>
              <a:t>/* Call </a:t>
            </a:r>
            <a:r>
              <a:rPr lang="en-US" sz="1600" dirty="0" err="1">
                <a:solidFill>
                  <a:srgbClr val="CB2418"/>
                </a:solidFill>
                <a:latin typeface="Courier New"/>
                <a:cs typeface="Courier New"/>
              </a:rPr>
              <a:t>libc</a:t>
            </a:r>
            <a:r>
              <a:rPr lang="en-US" sz="1600" dirty="0">
                <a:solidFill>
                  <a:srgbClr val="CB2418"/>
                </a:solidFill>
                <a:latin typeface="Courier New"/>
                <a:cs typeface="Courier New"/>
              </a:rPr>
              <a:t> free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"free(%p)\n"</a:t>
            </a:r>
            <a:r>
              <a:rPr lang="en-US" sz="1600" dirty="0">
                <a:solidFill>
                  <a:srgbClr val="000000"/>
                </a:solidFill>
                <a:latin typeface="Courier New"/>
                <a:cs typeface="Courier New"/>
              </a:rPr>
              <a:t>, </a:t>
            </a:r>
            <a:r>
              <a:rPr lang="en-US" sz="1600" dirty="0" err="1">
                <a:solidFill>
                  <a:srgbClr val="000000"/>
                </a:solidFill>
                <a:latin typeface="Courier New"/>
                <a:cs typeface="Courier New"/>
              </a:rPr>
              <a:t>ptr</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en-US" sz="1600" dirty="0">
                <a:solidFill>
                  <a:srgbClr val="926492"/>
                </a:solidFill>
                <a:latin typeface="Courier New"/>
                <a:cs typeface="Courier New"/>
              </a:rPr>
              <a:t>#endif</a:t>
            </a:r>
            <a:endParaRPr lang="en-US" sz="1600" dirty="0">
              <a:latin typeface="Courier New"/>
              <a:cs typeface="Courier New"/>
            </a:endParaRPr>
          </a:p>
        </p:txBody>
      </p:sp>
      <p:sp>
        <p:nvSpPr>
          <p:cNvPr id="6" name="TextBox 5"/>
          <p:cNvSpPr txBox="1"/>
          <p:nvPr/>
        </p:nvSpPr>
        <p:spPr>
          <a:xfrm>
            <a:off x="6812114" y="5955268"/>
            <a:ext cx="1569886" cy="369332"/>
          </a:xfrm>
          <a:prstGeom prst="rect">
            <a:avLst/>
          </a:prstGeom>
          <a:noFill/>
        </p:spPr>
        <p:txBody>
          <a:bodyPr wrap="none" rtlCol="0">
            <a:spAutoFit/>
          </a:bodyPr>
          <a:lstStyle/>
          <a:p>
            <a:r>
              <a:rPr lang="en-US" sz="1800" err="1">
                <a:solidFill>
                  <a:srgbClr val="7F7F7F"/>
                </a:solidFill>
                <a:latin typeface="Courier New"/>
                <a:cs typeface="Courier New"/>
              </a:rPr>
              <a:t>mymalloc.c</a:t>
            </a:r>
            <a:endParaRPr lang="en-US" sz="1800">
              <a:solidFill>
                <a:srgbClr val="7F7F7F"/>
              </a:solidFill>
              <a:latin typeface="Courier New"/>
              <a:cs typeface="Courier New"/>
            </a:endParaRPr>
          </a:p>
        </p:txBody>
      </p:sp>
    </p:spTree>
    <p:extLst>
      <p:ext uri="{BB962C8B-B14F-4D97-AF65-F5344CB8AC3E}">
        <p14:creationId xmlns:p14="http://schemas.microsoft.com/office/powerpoint/2010/main" val="15570422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Load/Run-time </a:t>
            </a:r>
            <a:r>
              <a:rPr lang="en-US" err="1"/>
              <a:t>Interpositioning</a:t>
            </a:r>
            <a:endParaRPr lang="en-US"/>
          </a:p>
        </p:txBody>
      </p:sp>
      <p:sp>
        <p:nvSpPr>
          <p:cNvPr id="3" name="Content Placeholder 2"/>
          <p:cNvSpPr>
            <a:spLocks noGrp="1"/>
          </p:cNvSpPr>
          <p:nvPr>
            <p:ph idx="1"/>
          </p:nvPr>
        </p:nvSpPr>
        <p:spPr>
          <a:xfrm>
            <a:off x="152401" y="4114800"/>
            <a:ext cx="8991599" cy="2362200"/>
          </a:xfrm>
        </p:spPr>
        <p:txBody>
          <a:bodyPr/>
          <a:lstStyle/>
          <a:p>
            <a:r>
              <a:rPr lang="en-US" dirty="0"/>
              <a:t> </a:t>
            </a:r>
            <a:r>
              <a:rPr lang="en-US" dirty="0">
                <a:latin typeface="Courier New"/>
                <a:cs typeface="Courier New"/>
              </a:rPr>
              <a:t>The LD_PRELOAD </a:t>
            </a:r>
            <a:r>
              <a:rPr lang="en-US" dirty="0"/>
              <a:t>environment variable tells the dynamic linker to resolve unresolved refs (e.g., to </a:t>
            </a:r>
            <a:r>
              <a:rPr lang="en-US" dirty="0">
                <a:latin typeface="Courier New"/>
                <a:cs typeface="Courier New"/>
              </a:rPr>
              <a:t>malloc)</a:t>
            </a:r>
            <a:r>
              <a:rPr lang="en-US" dirty="0"/>
              <a:t>by looking in </a:t>
            </a:r>
            <a:r>
              <a:rPr lang="en-US" dirty="0" err="1">
                <a:latin typeface="Courier New"/>
                <a:cs typeface="Courier New"/>
              </a:rPr>
              <a:t>mymalloc.so</a:t>
            </a:r>
            <a:r>
              <a:rPr lang="en-US" dirty="0"/>
              <a:t> first.</a:t>
            </a:r>
          </a:p>
          <a:p>
            <a:r>
              <a:rPr lang="en-US" dirty="0"/>
              <a:t>Type into (some) shells as:</a:t>
            </a:r>
          </a:p>
          <a:p>
            <a:pPr marL="57150" indent="0">
              <a:buNone/>
            </a:pPr>
            <a:r>
              <a:rPr lang="en-US" sz="2000" b="0" dirty="0">
                <a:latin typeface="Courier New"/>
                <a:cs typeface="Courier New"/>
              </a:rPr>
              <a:t>env LD_PRELOAD=./</a:t>
            </a:r>
            <a:r>
              <a:rPr lang="en-US" sz="2000" b="0" dirty="0" err="1">
                <a:latin typeface="Courier New"/>
                <a:cs typeface="Courier New"/>
              </a:rPr>
              <a:t>mymalloc.so</a:t>
            </a:r>
            <a:r>
              <a:rPr lang="en-US" sz="2000" b="0" dirty="0">
                <a:latin typeface="Courier New"/>
                <a:cs typeface="Courier New"/>
              </a:rPr>
              <a:t> ./</a:t>
            </a:r>
            <a:r>
              <a:rPr lang="en-US" sz="2000" b="0" dirty="0" err="1">
                <a:latin typeface="Courier New"/>
                <a:cs typeface="Courier New"/>
              </a:rPr>
              <a:t>intr</a:t>
            </a:r>
            <a:r>
              <a:rPr lang="en-US" sz="2000" b="0" dirty="0">
                <a:latin typeface="Courier New"/>
                <a:cs typeface="Courier New"/>
              </a:rPr>
              <a:t> 10 100 1000)</a:t>
            </a:r>
          </a:p>
          <a:p>
            <a:pPr lvl="1"/>
            <a:endParaRPr lang="en-US" dirty="0"/>
          </a:p>
          <a:p>
            <a:endParaRPr lang="en-US" dirty="0"/>
          </a:p>
        </p:txBody>
      </p:sp>
      <p:sp>
        <p:nvSpPr>
          <p:cNvPr id="6" name="Rectangle 5"/>
          <p:cNvSpPr/>
          <p:nvPr/>
        </p:nvSpPr>
        <p:spPr>
          <a:xfrm>
            <a:off x="152402" y="1300877"/>
            <a:ext cx="8991598" cy="2585323"/>
          </a:xfrm>
          <a:prstGeom prst="rect">
            <a:avLst/>
          </a:prstGeom>
          <a:solidFill>
            <a:srgbClr val="E6E6E6"/>
          </a:solidFill>
          <a:ln w="28575" cap="flat" cmpd="sng" algn="ctr">
            <a:solidFill>
              <a:schemeClr val="tx1"/>
            </a:solidFill>
            <a:prstDash val="solid"/>
            <a:round/>
            <a:headEnd type="none" w="med" len="med"/>
            <a:tailEnd type="none" w="med" len="med"/>
          </a:ln>
        </p:spPr>
        <p:txBody>
          <a:bodyPr wrap="square">
            <a:spAutoFit/>
          </a:bodyPr>
          <a:lstStyle/>
          <a:p>
            <a:r>
              <a:rPr lang="en-US" sz="1800" err="1">
                <a:latin typeface="Courier New"/>
                <a:cs typeface="Courier New"/>
              </a:rPr>
              <a:t>linux</a:t>
            </a:r>
            <a:r>
              <a:rPr lang="en-US" sz="1800">
                <a:latin typeface="Courier New"/>
                <a:cs typeface="Courier New"/>
              </a:rPr>
              <a:t>&gt; make </a:t>
            </a:r>
            <a:r>
              <a:rPr lang="en-US" sz="1800" err="1">
                <a:latin typeface="Courier New"/>
                <a:cs typeface="Courier New"/>
              </a:rPr>
              <a:t>intr</a:t>
            </a:r>
            <a:endParaRPr lang="en-US" sz="1800" b="0">
              <a:latin typeface="Courier New"/>
              <a:cs typeface="Courier New"/>
            </a:endParaRPr>
          </a:p>
          <a:p>
            <a:r>
              <a:rPr lang="en-US" sz="1800" b="0" err="1">
                <a:latin typeface="Courier New"/>
                <a:cs typeface="Courier New"/>
              </a:rPr>
              <a:t>gcc</a:t>
            </a:r>
            <a:r>
              <a:rPr lang="en-US" sz="1800" b="0">
                <a:latin typeface="Courier New"/>
                <a:cs typeface="Courier New"/>
              </a:rPr>
              <a:t> -Wall -DRUNTIME -shared -</a:t>
            </a:r>
            <a:r>
              <a:rPr lang="en-US" sz="1800" b="0" err="1">
                <a:latin typeface="Courier New"/>
                <a:cs typeface="Courier New"/>
              </a:rPr>
              <a:t>fpic</a:t>
            </a:r>
            <a:r>
              <a:rPr lang="en-US" sz="1800" b="0">
                <a:latin typeface="Courier New"/>
                <a:cs typeface="Courier New"/>
              </a:rPr>
              <a:t> -o </a:t>
            </a:r>
            <a:r>
              <a:rPr lang="en-US" sz="1800" b="0" err="1">
                <a:latin typeface="Courier New"/>
                <a:cs typeface="Courier New"/>
              </a:rPr>
              <a:t>mymalloc.so</a:t>
            </a:r>
            <a:r>
              <a:rPr lang="en-US" sz="1800" b="0">
                <a:latin typeface="Courier New"/>
                <a:cs typeface="Courier New"/>
              </a:rPr>
              <a:t> </a:t>
            </a:r>
            <a:r>
              <a:rPr lang="en-US" sz="1800" b="0" err="1">
                <a:latin typeface="Courier New"/>
                <a:cs typeface="Courier New"/>
              </a:rPr>
              <a:t>mymalloc.c</a:t>
            </a:r>
            <a:r>
              <a:rPr lang="en-US" sz="1800" b="0">
                <a:latin typeface="Courier New"/>
                <a:cs typeface="Courier New"/>
              </a:rPr>
              <a:t> -</a:t>
            </a:r>
            <a:r>
              <a:rPr lang="en-US" sz="1800" b="0" err="1">
                <a:latin typeface="Courier New"/>
                <a:cs typeface="Courier New"/>
              </a:rPr>
              <a:t>ldl</a:t>
            </a:r>
            <a:endParaRPr lang="en-US" sz="1800" b="0">
              <a:latin typeface="Courier New"/>
              <a:cs typeface="Courier New"/>
            </a:endParaRPr>
          </a:p>
          <a:p>
            <a:r>
              <a:rPr lang="en-US" sz="1800" b="0" err="1">
                <a:latin typeface="Courier New"/>
                <a:cs typeface="Courier New"/>
              </a:rPr>
              <a:t>gcc</a:t>
            </a:r>
            <a:r>
              <a:rPr lang="en-US" sz="1800" b="0">
                <a:latin typeface="Courier New"/>
                <a:cs typeface="Courier New"/>
              </a:rPr>
              <a:t> -Wall -o </a:t>
            </a:r>
            <a:r>
              <a:rPr lang="en-US" sz="1800" b="0" err="1">
                <a:latin typeface="Courier New"/>
                <a:cs typeface="Courier New"/>
              </a:rPr>
              <a:t>intr</a:t>
            </a:r>
            <a:r>
              <a:rPr lang="en-US" sz="1800" b="0">
                <a:latin typeface="Courier New"/>
                <a:cs typeface="Courier New"/>
              </a:rPr>
              <a:t> </a:t>
            </a:r>
            <a:r>
              <a:rPr lang="en-US" sz="1800" b="0" err="1">
                <a:latin typeface="Courier New"/>
                <a:cs typeface="Courier New"/>
              </a:rPr>
              <a:t>int.c</a:t>
            </a:r>
            <a:endParaRPr lang="en-US" sz="1800" b="0">
              <a:latin typeface="Courier New"/>
              <a:cs typeface="Courier New"/>
            </a:endParaRPr>
          </a:p>
          <a:p>
            <a:r>
              <a:rPr lang="en-US" sz="1800" err="1">
                <a:latin typeface="Courier New"/>
                <a:cs typeface="Courier New"/>
              </a:rPr>
              <a:t>linux</a:t>
            </a:r>
            <a:r>
              <a:rPr lang="en-US" sz="1800">
                <a:latin typeface="Courier New"/>
                <a:cs typeface="Courier New"/>
              </a:rPr>
              <a:t>&gt; make </a:t>
            </a:r>
            <a:r>
              <a:rPr lang="en-US" sz="1800" err="1">
                <a:latin typeface="Courier New"/>
                <a:cs typeface="Courier New"/>
              </a:rPr>
              <a:t>runr</a:t>
            </a:r>
            <a:endParaRPr lang="en-US" sz="1800">
              <a:latin typeface="Courier New"/>
              <a:cs typeface="Courier New"/>
            </a:endParaRPr>
          </a:p>
          <a:p>
            <a:r>
              <a:rPr lang="en-US" sz="1800" b="0">
                <a:latin typeface="Courier New"/>
                <a:cs typeface="Courier New"/>
              </a:rPr>
              <a:t>(LD_PRELOAD="./</a:t>
            </a:r>
            <a:r>
              <a:rPr lang="en-US" sz="1800" b="0" err="1">
                <a:latin typeface="Courier New"/>
                <a:cs typeface="Courier New"/>
              </a:rPr>
              <a:t>mymalloc.so</a:t>
            </a:r>
            <a:r>
              <a:rPr lang="en-US" sz="1800" b="0">
                <a:latin typeface="Courier New"/>
                <a:cs typeface="Courier New"/>
              </a:rPr>
              <a:t>" ./</a:t>
            </a:r>
            <a:r>
              <a:rPr lang="en-US" sz="1800" b="0" err="1">
                <a:latin typeface="Courier New"/>
                <a:cs typeface="Courier New"/>
              </a:rPr>
              <a:t>intr</a:t>
            </a:r>
            <a:r>
              <a:rPr lang="en-US" sz="1800" b="0">
                <a:latin typeface="Courier New"/>
                <a:cs typeface="Courier New"/>
              </a:rPr>
              <a:t> 10 100 1000)</a:t>
            </a:r>
          </a:p>
          <a:p>
            <a:r>
              <a:rPr lang="fi-FI" sz="1800" b="0">
                <a:latin typeface="Courier New"/>
                <a:cs typeface="Courier New"/>
              </a:rPr>
              <a:t>malloc(10) = 0x91a010</a:t>
            </a:r>
          </a:p>
          <a:p>
            <a:r>
              <a:rPr lang="en-US" sz="1800" b="0">
                <a:latin typeface="Courier New"/>
                <a:cs typeface="Courier New"/>
              </a:rPr>
              <a:t>free(0x91a010)</a:t>
            </a:r>
          </a:p>
          <a:p>
            <a:r>
              <a:rPr lang="en-US" sz="1800">
                <a:latin typeface="Courier New"/>
                <a:cs typeface="Courier New"/>
              </a:rPr>
              <a:t>. . . </a:t>
            </a:r>
          </a:p>
          <a:p>
            <a:r>
              <a:rPr lang="en-US" sz="1800" err="1">
                <a:latin typeface="Courier New"/>
                <a:cs typeface="Courier New"/>
              </a:rPr>
              <a:t>linux</a:t>
            </a:r>
            <a:r>
              <a:rPr lang="en-US" sz="1800">
                <a:latin typeface="Courier New"/>
                <a:cs typeface="Courier New"/>
              </a:rPr>
              <a:t>&gt;</a:t>
            </a:r>
          </a:p>
        </p:txBody>
      </p:sp>
      <p:sp>
        <p:nvSpPr>
          <p:cNvPr id="5" name="TextBox 4"/>
          <p:cNvSpPr txBox="1"/>
          <p:nvPr/>
        </p:nvSpPr>
        <p:spPr>
          <a:xfrm>
            <a:off x="4953000" y="2895600"/>
            <a:ext cx="3406514" cy="646331"/>
          </a:xfrm>
          <a:prstGeom prst="rect">
            <a:avLst/>
          </a:prstGeom>
          <a:solidFill>
            <a:srgbClr val="D5F1CF"/>
          </a:solidFill>
          <a:ln>
            <a:solidFill>
              <a:schemeClr val="tx1"/>
            </a:solidFill>
          </a:ln>
        </p:spPr>
        <p:txBody>
          <a:bodyPr wrap="none" rtlCol="0">
            <a:spAutoFit/>
          </a:bodyPr>
          <a:lstStyle/>
          <a:p>
            <a:r>
              <a:rPr lang="en-US" sz="1800">
                <a:solidFill>
                  <a:srgbClr val="C00000"/>
                </a:solidFill>
                <a:latin typeface="Calibri" pitchFamily="34" charset="0"/>
              </a:rPr>
              <a:t>Search for </a:t>
            </a:r>
            <a:r>
              <a:rPr lang="en-US" sz="1800">
                <a:solidFill>
                  <a:srgbClr val="C00000"/>
                </a:solidFill>
                <a:latin typeface="Courier New"/>
                <a:cs typeface="Courier New"/>
              </a:rPr>
              <a:t>&lt;</a:t>
            </a:r>
            <a:r>
              <a:rPr lang="en-US" sz="1800" err="1">
                <a:solidFill>
                  <a:srgbClr val="C00000"/>
                </a:solidFill>
                <a:latin typeface="Courier New"/>
                <a:cs typeface="Courier New"/>
              </a:rPr>
              <a:t>malloc.h</a:t>
            </a:r>
            <a:r>
              <a:rPr lang="en-US" sz="1800">
                <a:solidFill>
                  <a:srgbClr val="C00000"/>
                </a:solidFill>
                <a:latin typeface="Courier New"/>
                <a:cs typeface="Courier New"/>
              </a:rPr>
              <a:t>&gt;</a:t>
            </a:r>
            <a:r>
              <a:rPr lang="en-US" sz="1800">
                <a:solidFill>
                  <a:srgbClr val="C00000"/>
                </a:solidFill>
                <a:latin typeface="Calibri" pitchFamily="34" charset="0"/>
              </a:rPr>
              <a:t> leads to</a:t>
            </a:r>
          </a:p>
          <a:p>
            <a:r>
              <a:rPr lang="en-US" sz="1800">
                <a:solidFill>
                  <a:srgbClr val="C00000"/>
                </a:solidFill>
                <a:latin typeface="Courier New"/>
                <a:cs typeface="Courier New"/>
              </a:rPr>
              <a:t>/</a:t>
            </a:r>
            <a:r>
              <a:rPr lang="en-US" sz="1800" err="1">
                <a:solidFill>
                  <a:srgbClr val="C00000"/>
                </a:solidFill>
                <a:latin typeface="Courier New"/>
                <a:cs typeface="Courier New"/>
              </a:rPr>
              <a:t>usr</a:t>
            </a:r>
            <a:r>
              <a:rPr lang="en-US" sz="1800">
                <a:solidFill>
                  <a:srgbClr val="C00000"/>
                </a:solidFill>
                <a:latin typeface="Courier New"/>
                <a:cs typeface="Courier New"/>
              </a:rPr>
              <a:t>/include/</a:t>
            </a:r>
            <a:r>
              <a:rPr lang="en-US" sz="1800" err="1">
                <a:solidFill>
                  <a:srgbClr val="C00000"/>
                </a:solidFill>
                <a:latin typeface="Courier New"/>
                <a:cs typeface="Courier New"/>
              </a:rPr>
              <a:t>malloc.h</a:t>
            </a:r>
            <a:endParaRPr lang="en-US" sz="1800">
              <a:solidFill>
                <a:srgbClr val="C00000"/>
              </a:solidFill>
              <a:latin typeface="Courier New"/>
              <a:cs typeface="Courier New"/>
            </a:endParaRPr>
          </a:p>
        </p:txBody>
      </p:sp>
      <p:cxnSp>
        <p:nvCxnSpPr>
          <p:cNvPr id="7" name="Straight Arrow Connector 6"/>
          <p:cNvCxnSpPr/>
          <p:nvPr/>
        </p:nvCxnSpPr>
        <p:spPr bwMode="auto">
          <a:xfrm>
            <a:off x="3581400" y="2057400"/>
            <a:ext cx="1371600" cy="838200"/>
          </a:xfrm>
          <a:prstGeom prst="straightConnector1">
            <a:avLst/>
          </a:prstGeom>
          <a:noFill/>
          <a:ln w="25400" cap="flat" cmpd="sng" algn="ctr">
            <a:solidFill>
              <a:schemeClr val="tx1"/>
            </a:solidFill>
            <a:prstDash val="solid"/>
            <a:round/>
            <a:headEnd type="none" w="med" len="med"/>
            <a:tailEnd type="arrow"/>
          </a:ln>
          <a:effectLst/>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Interpositioning</a:t>
            </a:r>
            <a:r>
              <a:rPr lang="en-US"/>
              <a:t> Recap</a:t>
            </a:r>
          </a:p>
        </p:txBody>
      </p:sp>
      <p:sp>
        <p:nvSpPr>
          <p:cNvPr id="3" name="Content Placeholder 2"/>
          <p:cNvSpPr>
            <a:spLocks noGrp="1"/>
          </p:cNvSpPr>
          <p:nvPr>
            <p:ph idx="1"/>
          </p:nvPr>
        </p:nvSpPr>
        <p:spPr/>
        <p:txBody>
          <a:bodyPr/>
          <a:lstStyle/>
          <a:p>
            <a:r>
              <a:rPr lang="en-US" dirty="0"/>
              <a:t>Compile Time</a:t>
            </a:r>
          </a:p>
          <a:p>
            <a:pPr lvl="1"/>
            <a:r>
              <a:rPr lang="en-US" dirty="0"/>
              <a:t>Apparent calls to </a:t>
            </a:r>
            <a:r>
              <a:rPr lang="en-US" b="1" dirty="0">
                <a:latin typeface="Courier New"/>
                <a:cs typeface="Courier New"/>
              </a:rPr>
              <a:t>mallo</a:t>
            </a:r>
            <a:r>
              <a:rPr lang="en-US" dirty="0"/>
              <a:t>c/</a:t>
            </a:r>
            <a:r>
              <a:rPr lang="en-US" b="1" dirty="0">
                <a:latin typeface="Courier New"/>
                <a:cs typeface="Courier New"/>
              </a:rPr>
              <a:t>free</a:t>
            </a:r>
            <a:r>
              <a:rPr lang="en-US" dirty="0"/>
              <a:t> get macro-expanded into calls to </a:t>
            </a:r>
            <a:r>
              <a:rPr lang="en-US" b="1" dirty="0" err="1">
                <a:latin typeface="Courier New"/>
                <a:cs typeface="Courier New"/>
              </a:rPr>
              <a:t>mymalloc</a:t>
            </a:r>
            <a:r>
              <a:rPr lang="en-US" dirty="0"/>
              <a:t>/</a:t>
            </a:r>
            <a:r>
              <a:rPr lang="en-US" b="1" dirty="0" err="1">
                <a:latin typeface="Courier New"/>
                <a:cs typeface="Courier New"/>
              </a:rPr>
              <a:t>myfree</a:t>
            </a:r>
            <a:endParaRPr lang="en-US" b="1" dirty="0">
              <a:latin typeface="Courier New"/>
              <a:cs typeface="Courier New"/>
            </a:endParaRPr>
          </a:p>
          <a:p>
            <a:pPr lvl="1"/>
            <a:r>
              <a:rPr lang="en-US" dirty="0"/>
              <a:t>Simple approach.  Must have access to source &amp; recompile</a:t>
            </a:r>
            <a:endParaRPr lang="en-US" b="1" dirty="0">
              <a:latin typeface="Courier New"/>
              <a:cs typeface="Courier New"/>
            </a:endParaRPr>
          </a:p>
          <a:p>
            <a:r>
              <a:rPr lang="en-US" dirty="0"/>
              <a:t>Link Time</a:t>
            </a:r>
          </a:p>
          <a:p>
            <a:pPr lvl="1"/>
            <a:r>
              <a:rPr lang="en-US" dirty="0"/>
              <a:t>Use linker trick to have special name resolutions</a:t>
            </a:r>
          </a:p>
          <a:p>
            <a:pPr lvl="2"/>
            <a:r>
              <a:rPr lang="en-US" b="1" dirty="0">
                <a:latin typeface="Courier New"/>
                <a:cs typeface="Courier New"/>
              </a:rPr>
              <a:t>malloc </a:t>
            </a:r>
            <a:r>
              <a:rPr lang="en-US" dirty="0">
                <a:sym typeface="Wingdings" pitchFamily="2" charset="2"/>
              </a:rPr>
              <a:t> </a:t>
            </a:r>
            <a:r>
              <a:rPr lang="en-US" b="1" dirty="0">
                <a:latin typeface="Courier New"/>
                <a:cs typeface="Courier New"/>
                <a:sym typeface="Wingdings" pitchFamily="2" charset="2"/>
              </a:rPr>
              <a:t>__</a:t>
            </a:r>
            <a:r>
              <a:rPr lang="en-US" b="1" dirty="0" err="1">
                <a:latin typeface="Courier New"/>
                <a:cs typeface="Courier New"/>
                <a:sym typeface="Wingdings" pitchFamily="2" charset="2"/>
              </a:rPr>
              <a:t>wrap_malloc</a:t>
            </a:r>
            <a:endParaRPr lang="en-US" b="1" dirty="0">
              <a:latin typeface="Courier New"/>
              <a:cs typeface="Courier New"/>
              <a:sym typeface="Wingdings" pitchFamily="2" charset="2"/>
            </a:endParaRPr>
          </a:p>
          <a:p>
            <a:pPr lvl="2"/>
            <a:r>
              <a:rPr lang="en-US" b="1" dirty="0">
                <a:latin typeface="Courier New"/>
                <a:cs typeface="Courier New"/>
                <a:sym typeface="Wingdings" pitchFamily="2" charset="2"/>
              </a:rPr>
              <a:t>__</a:t>
            </a:r>
            <a:r>
              <a:rPr lang="en-US" b="1" dirty="0" err="1">
                <a:latin typeface="Courier New"/>
                <a:cs typeface="Courier New"/>
                <a:sym typeface="Wingdings" pitchFamily="2" charset="2"/>
              </a:rPr>
              <a:t>real_malloc</a:t>
            </a:r>
            <a:r>
              <a:rPr lang="en-US" dirty="0">
                <a:sym typeface="Wingdings" pitchFamily="2" charset="2"/>
              </a:rPr>
              <a:t>  </a:t>
            </a:r>
            <a:r>
              <a:rPr lang="en-US" b="1" dirty="0">
                <a:latin typeface="Courier New"/>
                <a:cs typeface="Courier New"/>
                <a:sym typeface="Wingdings" pitchFamily="2" charset="2"/>
              </a:rPr>
              <a:t>malloc</a:t>
            </a:r>
          </a:p>
          <a:p>
            <a:r>
              <a:rPr lang="en-US" dirty="0">
                <a:sym typeface="Wingdings" pitchFamily="2" charset="2"/>
              </a:rPr>
              <a:t>Load/Run Time</a:t>
            </a:r>
          </a:p>
          <a:p>
            <a:pPr lvl="1"/>
            <a:r>
              <a:rPr lang="en-US" dirty="0">
                <a:sym typeface="Wingdings" pitchFamily="2" charset="2"/>
              </a:rPr>
              <a:t>Implement custom version of </a:t>
            </a:r>
            <a:r>
              <a:rPr lang="en-US" b="1" dirty="0">
                <a:latin typeface="Courier New"/>
                <a:cs typeface="Courier New"/>
                <a:sym typeface="Wingdings" pitchFamily="2" charset="2"/>
              </a:rPr>
              <a:t>malloc</a:t>
            </a:r>
            <a:r>
              <a:rPr lang="en-US" dirty="0">
                <a:sym typeface="Wingdings" pitchFamily="2" charset="2"/>
              </a:rPr>
              <a:t>/</a:t>
            </a:r>
            <a:r>
              <a:rPr lang="en-US" b="1" dirty="0">
                <a:latin typeface="Courier New"/>
                <a:cs typeface="Courier New"/>
                <a:sym typeface="Wingdings" pitchFamily="2" charset="2"/>
              </a:rPr>
              <a:t>free</a:t>
            </a:r>
            <a:r>
              <a:rPr lang="en-US" dirty="0">
                <a:sym typeface="Wingdings" pitchFamily="2" charset="2"/>
              </a:rPr>
              <a:t> that use dynamic linking to load library </a:t>
            </a:r>
            <a:r>
              <a:rPr lang="en-US" b="1" dirty="0">
                <a:latin typeface="Courier New"/>
                <a:cs typeface="Courier New"/>
                <a:sym typeface="Wingdings" pitchFamily="2" charset="2"/>
              </a:rPr>
              <a:t>malloc</a:t>
            </a:r>
            <a:r>
              <a:rPr lang="en-US" dirty="0">
                <a:sym typeface="Wingdings" pitchFamily="2" charset="2"/>
              </a:rPr>
              <a:t>/</a:t>
            </a:r>
            <a:r>
              <a:rPr lang="en-US" b="1" dirty="0">
                <a:latin typeface="Courier New"/>
                <a:cs typeface="Courier New"/>
                <a:sym typeface="Wingdings" pitchFamily="2" charset="2"/>
              </a:rPr>
              <a:t>free</a:t>
            </a:r>
            <a:r>
              <a:rPr lang="en-US" dirty="0">
                <a:sym typeface="Wingdings" pitchFamily="2" charset="2"/>
              </a:rPr>
              <a:t> under different names</a:t>
            </a:r>
          </a:p>
          <a:p>
            <a:pPr lvl="1"/>
            <a:r>
              <a:rPr lang="en-US" dirty="0">
                <a:sym typeface="Wingdings" pitchFamily="2" charset="2"/>
              </a:rPr>
              <a:t>Can use with ANY dynamically linked binary</a:t>
            </a:r>
          </a:p>
          <a:p>
            <a:pPr marL="57150" indent="0">
              <a:buNone/>
            </a:pPr>
            <a:r>
              <a:rPr lang="en-US" sz="1800" b="0" dirty="0">
                <a:latin typeface="Courier New"/>
                <a:cs typeface="Courier New"/>
              </a:rPr>
              <a:t>env LD_PRELOAD=./</a:t>
            </a:r>
            <a:r>
              <a:rPr lang="en-US" sz="1800" b="0" dirty="0" err="1">
                <a:latin typeface="Courier New"/>
                <a:cs typeface="Courier New"/>
              </a:rPr>
              <a:t>mymalloc.so</a:t>
            </a:r>
            <a:r>
              <a:rPr lang="en-US" sz="1800" b="0" dirty="0">
                <a:latin typeface="Courier New"/>
                <a:cs typeface="Courier New"/>
              </a:rPr>
              <a:t> </a:t>
            </a:r>
            <a:r>
              <a:rPr lang="en-US" sz="1800" b="0" dirty="0" err="1">
                <a:latin typeface="Courier New"/>
                <a:cs typeface="Courier New"/>
              </a:rPr>
              <a:t>gcc</a:t>
            </a:r>
            <a:r>
              <a:rPr lang="en-US" sz="1800" b="0" dirty="0">
                <a:latin typeface="Courier New"/>
                <a:cs typeface="Courier New"/>
              </a:rPr>
              <a:t> –c </a:t>
            </a:r>
            <a:r>
              <a:rPr lang="en-US" sz="1800" b="0" dirty="0" err="1">
                <a:latin typeface="Courier New"/>
                <a:cs typeface="Courier New"/>
              </a:rPr>
              <a:t>int.c</a:t>
            </a:r>
            <a:r>
              <a:rPr lang="en-US" sz="1800" b="0" dirty="0">
                <a:latin typeface="Courier New"/>
                <a:cs typeface="Courier New"/>
              </a:rPr>
              <a:t>)</a:t>
            </a:r>
          </a:p>
          <a:p>
            <a:pPr lvl="1"/>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Linking Recap</a:t>
            </a:r>
          </a:p>
        </p:txBody>
      </p:sp>
      <p:sp>
        <p:nvSpPr>
          <p:cNvPr id="3" name="Content Placeholder 2"/>
          <p:cNvSpPr>
            <a:spLocks noGrp="1"/>
          </p:cNvSpPr>
          <p:nvPr>
            <p:ph idx="1"/>
          </p:nvPr>
        </p:nvSpPr>
        <p:spPr/>
        <p:txBody>
          <a:bodyPr/>
          <a:lstStyle/>
          <a:p>
            <a:r>
              <a:rPr lang="en-US" dirty="0"/>
              <a:t>Usually: Just happens, no big deal</a:t>
            </a:r>
          </a:p>
          <a:p>
            <a:r>
              <a:rPr lang="en-US" dirty="0"/>
              <a:t>Sometimes: Strange errors</a:t>
            </a:r>
          </a:p>
          <a:p>
            <a:pPr lvl="1"/>
            <a:r>
              <a:rPr lang="en-US" dirty="0"/>
              <a:t>Bad symbol resolution</a:t>
            </a:r>
          </a:p>
          <a:p>
            <a:pPr lvl="1"/>
            <a:r>
              <a:rPr lang="en-US" dirty="0"/>
              <a:t>Ordering dependence of linked .o, .a, and .so files</a:t>
            </a:r>
          </a:p>
          <a:p>
            <a:r>
              <a:rPr lang="en-US" dirty="0"/>
              <a:t>For power users:</a:t>
            </a:r>
          </a:p>
          <a:p>
            <a:pPr lvl="1"/>
            <a:r>
              <a:rPr lang="en-US" dirty="0" err="1"/>
              <a:t>Interpositioning</a:t>
            </a:r>
            <a:r>
              <a:rPr lang="en-US" dirty="0"/>
              <a:t> to trace programs with &amp; without source</a:t>
            </a:r>
          </a:p>
          <a:p>
            <a:endParaRPr lang="en-US" dirty="0"/>
          </a:p>
        </p:txBody>
      </p:sp>
    </p:spTree>
    <p:extLst>
      <p:ext uri="{BB962C8B-B14F-4D97-AF65-F5344CB8AC3E}">
        <p14:creationId xmlns:p14="http://schemas.microsoft.com/office/powerpoint/2010/main" val="509386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idx="4294967295"/>
          </p:nvPr>
        </p:nvSpPr>
        <p:spPr>
          <a:xfrm>
            <a:off x="350838" y="304800"/>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Commonly Used Libraries</a:t>
            </a:r>
          </a:p>
        </p:txBody>
      </p:sp>
      <p:sp>
        <p:nvSpPr>
          <p:cNvPr id="30722" name="Rectangle 2"/>
          <p:cNvSpPr>
            <a:spLocks noGrp="1" noChangeArrowheads="1"/>
          </p:cNvSpPr>
          <p:nvPr>
            <p:ph type="body" idx="1"/>
          </p:nvPr>
        </p:nvSpPr>
        <p:spPr>
          <a:xfrm>
            <a:off x="354012" y="1220788"/>
            <a:ext cx="8307387" cy="3152775"/>
          </a:xfrm>
          <a:ln/>
        </p:spPr>
        <p:txBody>
          <a:bodyPr/>
          <a:lstStyle/>
          <a:p>
            <a:pPr>
              <a:lnSpc>
                <a:spcPct val="80000"/>
              </a:lnSpc>
              <a:spcBef>
                <a:spcPts val="1250"/>
              </a:spcBef>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err="1">
                <a:latin typeface="Courier New" pitchFamily="49" charset="0"/>
              </a:rPr>
              <a:t>libc.a</a:t>
            </a:r>
            <a:r>
              <a:rPr lang="en-GB" sz="2000"/>
              <a:t> (the C standard library)</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a:t>4.6 MB archive of 1496 object files.</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a:t>I/O, memory allocation, signal handling, string handling, data and time, random numbers, integer math</a:t>
            </a:r>
          </a:p>
          <a:p>
            <a:pPr>
              <a:lnSpc>
                <a:spcPct val="80000"/>
              </a:lnSpc>
              <a:spcBef>
                <a:spcPts val="1250"/>
              </a:spcBef>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err="1">
                <a:latin typeface="Courier New" pitchFamily="49" charset="0"/>
              </a:rPr>
              <a:t>libm.a</a:t>
            </a:r>
            <a:r>
              <a:rPr lang="en-GB" sz="2000"/>
              <a:t> (the C math library)</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a:t>2 MB archive of 444 object files. </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a:t>floating point math (sin, </a:t>
            </a:r>
            <a:r>
              <a:rPr lang="en-GB" sz="1800" err="1"/>
              <a:t>cos</a:t>
            </a:r>
            <a:r>
              <a:rPr lang="en-GB" sz="1800"/>
              <a:t>, tan, log, exp, </a:t>
            </a:r>
            <a:r>
              <a:rPr lang="en-GB" sz="1800" err="1"/>
              <a:t>sqrt</a:t>
            </a:r>
            <a:r>
              <a:rPr lang="en-GB" sz="1800"/>
              <a:t>, …) 	</a:t>
            </a:r>
          </a:p>
          <a:p>
            <a:pPr>
              <a:lnSpc>
                <a:spcPct val="83000"/>
              </a:lnSpc>
              <a:spcBef>
                <a:spcPts val="1250"/>
              </a:spcBef>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000"/>
          </a:p>
          <a:p>
            <a:pPr>
              <a:lnSpc>
                <a:spcPct val="83000"/>
              </a:lnSpc>
              <a:spcBef>
                <a:spcPts val="1250"/>
              </a:spcBef>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000"/>
          </a:p>
        </p:txBody>
      </p:sp>
      <p:sp>
        <p:nvSpPr>
          <p:cNvPr id="30723" name="Text Box 3"/>
          <p:cNvSpPr txBox="1">
            <a:spLocks noChangeArrowheads="1"/>
          </p:cNvSpPr>
          <p:nvPr/>
        </p:nvSpPr>
        <p:spPr bwMode="auto">
          <a:xfrm>
            <a:off x="228600" y="3657600"/>
            <a:ext cx="4008126" cy="2872198"/>
          </a:xfrm>
          <a:prstGeom prst="rect">
            <a:avLst/>
          </a:prstGeom>
          <a:solidFill>
            <a:srgbClr val="E6E6E6"/>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 </a:t>
            </a:r>
            <a:r>
              <a:rPr lang="en-GB" sz="1600" b="1" dirty="0" err="1">
                <a:latin typeface="Courier New" pitchFamily="49" charset="0"/>
                <a:ea typeface="msgothic" charset="0"/>
                <a:cs typeface="msgothic" charset="0"/>
              </a:rPr>
              <a:t>ar</a:t>
            </a:r>
            <a:r>
              <a:rPr lang="en-GB" sz="1600" b="1" dirty="0">
                <a:latin typeface="Courier New" pitchFamily="49" charset="0"/>
                <a:ea typeface="msgothic" charset="0"/>
                <a:cs typeface="msgothic" charset="0"/>
              </a:rPr>
              <a:t> –t /</a:t>
            </a:r>
            <a:r>
              <a:rPr lang="en-GB" sz="1600" b="1" dirty="0" err="1">
                <a:latin typeface="Courier New" pitchFamily="49" charset="0"/>
                <a:ea typeface="msgothic" charset="0"/>
                <a:cs typeface="msgothic" charset="0"/>
              </a:rPr>
              <a:t>usr</a:t>
            </a:r>
            <a:r>
              <a:rPr lang="en-GB" sz="1600" b="1" dirty="0">
                <a:latin typeface="Courier New" pitchFamily="49" charset="0"/>
                <a:ea typeface="msgothic" charset="0"/>
                <a:cs typeface="msgothic" charset="0"/>
              </a:rPr>
              <a:t>/lib/</a:t>
            </a:r>
            <a:r>
              <a:rPr lang="en-GB" sz="1600" b="1" dirty="0" err="1">
                <a:latin typeface="Courier New" pitchFamily="49" charset="0"/>
                <a:ea typeface="msgothic" charset="0"/>
                <a:cs typeface="msgothic" charset="0"/>
              </a:rPr>
              <a:t>libc.a</a:t>
            </a:r>
            <a:r>
              <a:rPr lang="en-GB" sz="1600" b="1" dirty="0">
                <a:latin typeface="Courier New" pitchFamily="49" charset="0"/>
                <a:ea typeface="msgothic" charset="0"/>
                <a:cs typeface="msgothic" charset="0"/>
              </a:rPr>
              <a:t> | sort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fork.o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fprintf.o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fpu_control.o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fputc.o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freopen.o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fscanf.o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fseek.o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fstab.o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p>
        </p:txBody>
      </p:sp>
      <p:sp>
        <p:nvSpPr>
          <p:cNvPr id="30724" name="Text Box 4"/>
          <p:cNvSpPr txBox="1">
            <a:spLocks noChangeArrowheads="1"/>
          </p:cNvSpPr>
          <p:nvPr/>
        </p:nvSpPr>
        <p:spPr bwMode="auto">
          <a:xfrm>
            <a:off x="4754874" y="3677347"/>
            <a:ext cx="4008126" cy="2872198"/>
          </a:xfrm>
          <a:prstGeom prst="rect">
            <a:avLst/>
          </a:prstGeom>
          <a:solidFill>
            <a:srgbClr val="E6E6E6"/>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 </a:t>
            </a:r>
            <a:r>
              <a:rPr lang="en-GB" sz="1600" b="1" dirty="0" err="1">
                <a:latin typeface="Courier New" pitchFamily="49" charset="0"/>
                <a:ea typeface="msgothic" charset="0"/>
                <a:cs typeface="msgothic" charset="0"/>
              </a:rPr>
              <a:t>ar</a:t>
            </a:r>
            <a:r>
              <a:rPr lang="en-GB" sz="1600" b="1" dirty="0">
                <a:latin typeface="Courier New" pitchFamily="49" charset="0"/>
                <a:ea typeface="msgothic" charset="0"/>
                <a:cs typeface="msgothic" charset="0"/>
              </a:rPr>
              <a:t> –t /</a:t>
            </a:r>
            <a:r>
              <a:rPr lang="en-GB" sz="1600" dirty="0" err="1">
                <a:latin typeface="Courier New" pitchFamily="49" charset="0"/>
                <a:ea typeface="msgothic" charset="0"/>
                <a:cs typeface="msgothic" charset="0"/>
              </a:rPr>
              <a:t>usr</a:t>
            </a:r>
            <a:r>
              <a:rPr lang="en-GB" sz="1600" dirty="0">
                <a:latin typeface="Courier New" pitchFamily="49" charset="0"/>
                <a:ea typeface="msgothic" charset="0"/>
                <a:cs typeface="msgothic" charset="0"/>
              </a:rPr>
              <a:t>/lib/</a:t>
            </a:r>
            <a:r>
              <a:rPr lang="en-GB" sz="1600" b="1" dirty="0" err="1">
                <a:latin typeface="Courier New" pitchFamily="49" charset="0"/>
                <a:ea typeface="msgothic" charset="0"/>
                <a:cs typeface="msgothic" charset="0"/>
              </a:rPr>
              <a:t>libm.a</a:t>
            </a:r>
            <a:r>
              <a:rPr lang="en-GB" sz="1600" b="1" dirty="0">
                <a:latin typeface="Courier New" pitchFamily="49" charset="0"/>
                <a:ea typeface="msgothic" charset="0"/>
                <a:cs typeface="msgothic" charset="0"/>
              </a:rPr>
              <a:t> | sort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e_acos.o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e_acosf.o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e_acosh.o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e_acoshf.o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e_acoshl.o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e_acosl.o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e_asin.o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e_asinf.o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e_asinl.o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07B19-F6E0-4148-8A11-8E3241335B4C}"/>
              </a:ext>
            </a:extLst>
          </p:cNvPr>
          <p:cNvSpPr>
            <a:spLocks noGrp="1"/>
          </p:cNvSpPr>
          <p:nvPr>
            <p:ph type="title"/>
          </p:nvPr>
        </p:nvSpPr>
        <p:spPr/>
        <p:txBody>
          <a:bodyPr/>
          <a:lstStyle/>
          <a:p>
            <a:r>
              <a:rPr lang="en-US" altLang="zh-CN" dirty="0"/>
              <a:t>Linux Binary Utilities (GNU </a:t>
            </a:r>
            <a:r>
              <a:rPr lang="en-US" altLang="zh-CN" dirty="0" err="1"/>
              <a:t>binutils</a:t>
            </a:r>
            <a:r>
              <a:rPr lang="en-US" altLang="zh-CN" dirty="0"/>
              <a:t>)</a:t>
            </a:r>
            <a:endParaRPr lang="zh-CN" altLang="en-US" dirty="0"/>
          </a:p>
        </p:txBody>
      </p:sp>
      <p:sp>
        <p:nvSpPr>
          <p:cNvPr id="3" name="内容占位符 2">
            <a:extLst>
              <a:ext uri="{FF2B5EF4-FFF2-40B4-BE49-F238E27FC236}">
                <a16:creationId xmlns:a16="http://schemas.microsoft.com/office/drawing/2014/main" id="{7B1FF748-AA64-477D-AAD9-0325BDA5AECC}"/>
              </a:ext>
            </a:extLst>
          </p:cNvPr>
          <p:cNvSpPr>
            <a:spLocks noGrp="1"/>
          </p:cNvSpPr>
          <p:nvPr>
            <p:ph idx="1"/>
          </p:nvPr>
        </p:nvSpPr>
        <p:spPr>
          <a:xfrm>
            <a:off x="228600" y="1197678"/>
            <a:ext cx="8686799" cy="5136447"/>
          </a:xfrm>
        </p:spPr>
        <p:txBody>
          <a:bodyPr/>
          <a:lstStyle/>
          <a:p>
            <a:r>
              <a:rPr lang="en-US" altLang="zh-CN" b="0" dirty="0" err="1"/>
              <a:t>ar</a:t>
            </a:r>
            <a:r>
              <a:rPr lang="en-US" altLang="zh-CN" b="0" dirty="0"/>
              <a:t> – alternative to </a:t>
            </a:r>
            <a:r>
              <a:rPr lang="en-US" altLang="zh-CN" b="0" dirty="0" err="1"/>
              <a:t>ar</a:t>
            </a:r>
            <a:r>
              <a:rPr lang="en-US" altLang="zh-CN" b="0" dirty="0"/>
              <a:t>, to create, manipulate archive files</a:t>
            </a:r>
          </a:p>
          <a:p>
            <a:r>
              <a:rPr lang="en-US" altLang="zh-CN" b="0" dirty="0"/>
              <a:t>strings – display textual strings (similar to strings utility)</a:t>
            </a:r>
          </a:p>
          <a:p>
            <a:r>
              <a:rPr lang="en-US" altLang="zh-CN" b="0" dirty="0"/>
              <a:t>strip – strip ELF file from symbol tables</a:t>
            </a:r>
          </a:p>
          <a:p>
            <a:r>
              <a:rPr lang="en-US" altLang="zh-CN" b="0" dirty="0"/>
              <a:t>nm – display symbols from object/executable files</a:t>
            </a:r>
          </a:p>
          <a:p>
            <a:r>
              <a:rPr lang="en-US" altLang="zh-CN" b="0" dirty="0"/>
              <a:t>size – display size of each section (text, data, </a:t>
            </a:r>
            <a:r>
              <a:rPr lang="en-US" altLang="zh-CN" b="0" dirty="0" err="1"/>
              <a:t>bss</a:t>
            </a:r>
            <a:r>
              <a:rPr lang="en-US" altLang="zh-CN" b="0" dirty="0"/>
              <a:t>, </a:t>
            </a:r>
            <a:r>
              <a:rPr lang="en-US" altLang="zh-CN" b="0" dirty="0" err="1"/>
              <a:t>etc</a:t>
            </a:r>
            <a:r>
              <a:rPr lang="en-US" altLang="zh-CN" b="0" dirty="0"/>
              <a:t>)</a:t>
            </a:r>
          </a:p>
          <a:p>
            <a:r>
              <a:rPr lang="en-US" altLang="zh-CN" b="0" dirty="0" err="1"/>
              <a:t>readelf</a:t>
            </a:r>
            <a:r>
              <a:rPr lang="en-US" altLang="zh-CN" b="0" dirty="0"/>
              <a:t> – human-readable display of ELF files</a:t>
            </a:r>
          </a:p>
          <a:p>
            <a:r>
              <a:rPr lang="en-US" altLang="zh-CN" b="0" dirty="0" err="1"/>
              <a:t>objdump</a:t>
            </a:r>
            <a:r>
              <a:rPr lang="en-US" altLang="zh-CN" b="0" dirty="0"/>
              <a:t> – show information of object files</a:t>
            </a:r>
          </a:p>
          <a:p>
            <a:r>
              <a:rPr lang="en-US" altLang="zh-CN" b="0" dirty="0" err="1"/>
              <a:t>ldd</a:t>
            </a:r>
            <a:r>
              <a:rPr lang="en-US" altLang="zh-CN" b="0" dirty="0"/>
              <a:t> – list the shared libraries that an executable needs at runtime.</a:t>
            </a:r>
          </a:p>
          <a:p>
            <a:r>
              <a:rPr lang="en-US" altLang="zh-CN" b="0" dirty="0" err="1"/>
              <a:t>ld</a:t>
            </a:r>
            <a:r>
              <a:rPr lang="en-US" altLang="zh-CN" b="0" dirty="0"/>
              <a:t> – combining object and archive files</a:t>
            </a:r>
          </a:p>
          <a:p>
            <a:r>
              <a:rPr lang="en-US" altLang="zh-CN" b="0" dirty="0" err="1"/>
              <a:t>ranlib</a:t>
            </a:r>
            <a:r>
              <a:rPr lang="en-US" altLang="zh-CN" b="0" dirty="0"/>
              <a:t> – create index for archives for performance</a:t>
            </a:r>
          </a:p>
          <a:p>
            <a:r>
              <a:rPr lang="en-US" altLang="zh-CN" b="0" dirty="0"/>
              <a:t>addr2line – convert addresses into line number/file name pairs.</a:t>
            </a:r>
          </a:p>
        </p:txBody>
      </p:sp>
    </p:spTree>
    <p:extLst>
      <p:ext uri="{BB962C8B-B14F-4D97-AF65-F5344CB8AC3E}">
        <p14:creationId xmlns:p14="http://schemas.microsoft.com/office/powerpoint/2010/main" val="9948832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197F0A-8BB6-4EED-9C32-EDD27EA0C785}"/>
              </a:ext>
            </a:extLst>
          </p:cNvPr>
          <p:cNvSpPr>
            <a:spLocks noGrp="1"/>
          </p:cNvSpPr>
          <p:nvPr>
            <p:ph type="title"/>
          </p:nvPr>
        </p:nvSpPr>
        <p:spPr/>
        <p:txBody>
          <a:bodyPr/>
          <a:lstStyle/>
          <a:p>
            <a:r>
              <a:rPr lang="en-US" altLang="zh-CN" dirty="0"/>
              <a:t>Additional Slides</a:t>
            </a:r>
            <a:endParaRPr lang="zh-CN" altLang="en-US" dirty="0"/>
          </a:p>
        </p:txBody>
      </p:sp>
      <p:sp>
        <p:nvSpPr>
          <p:cNvPr id="3" name="内容占位符 2">
            <a:extLst>
              <a:ext uri="{FF2B5EF4-FFF2-40B4-BE49-F238E27FC236}">
                <a16:creationId xmlns:a16="http://schemas.microsoft.com/office/drawing/2014/main" id="{420BA306-44C4-4E17-9937-217BC3E5F10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0448657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idx="4294967295"/>
          </p:nvPr>
        </p:nvSpPr>
        <p:spPr>
          <a:xfrm>
            <a:off x="355070" y="304800"/>
            <a:ext cx="8831262" cy="1054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t>Compiler, Assembler &amp; Linker/Loader</a:t>
            </a:r>
            <a:endParaRPr lang="en-GB" dirty="0"/>
          </a:p>
        </p:txBody>
      </p:sp>
      <p:sp>
        <p:nvSpPr>
          <p:cNvPr id="27650" name="Rectangle 2"/>
          <p:cNvSpPr>
            <a:spLocks noGrp="1" noChangeArrowheads="1"/>
          </p:cNvSpPr>
          <p:nvPr>
            <p:ph type="body" idx="1"/>
          </p:nvPr>
        </p:nvSpPr>
        <p:spPr>
          <a:xfrm>
            <a:off x="362161" y="1333500"/>
            <a:ext cx="8307387" cy="5295900"/>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dirty="0"/>
              <a:t>The compiler generates symbols, but regardless of the specific address.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dirty="0"/>
              <a:t>Detect name conflicts in the source code.</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dirty="0"/>
              <a:t>Name mangling</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dirty="0"/>
              <a:t>The assembler is responsible for marking the relocation entries and computes some simple relative addresses. </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dirty="0"/>
              <a:t>Relative offset of local/global symbols could be determined now.</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dirty="0"/>
              <a:t>Weak symbols? N</a:t>
            </a:r>
            <a:r>
              <a:rPr lang="en-US" altLang="zh-CN" dirty="0"/>
              <a:t>ot the right time yet.</a:t>
            </a:r>
            <a:endParaRPr lang="en-US"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dirty="0"/>
              <a:t>The linker and loader are responsible for relocation which relies on the final address.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dirty="0"/>
              <a:t>Link-time relocation</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dirty="0"/>
              <a:t>Load-time relocation</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dirty="0"/>
              <a:t>Run-time relocation</a:t>
            </a: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03F073BC-B952-4E8B-B9DE-026905E2F0E5}"/>
              </a:ext>
            </a:extLst>
          </p:cNvPr>
          <p:cNvSpPr/>
          <p:nvPr/>
        </p:nvSpPr>
        <p:spPr bwMode="auto">
          <a:xfrm>
            <a:off x="4648200" y="1371600"/>
            <a:ext cx="4323954" cy="1003300"/>
          </a:xfrm>
          <a:prstGeom prst="rect">
            <a:avLst/>
          </a:prstGeom>
          <a:solidFill>
            <a:schemeClr val="accent1">
              <a:lumMod val="60000"/>
              <a:lumOff val="40000"/>
              <a:alpha val="50196"/>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9" name="矩形 18">
            <a:extLst>
              <a:ext uri="{FF2B5EF4-FFF2-40B4-BE49-F238E27FC236}">
                <a16:creationId xmlns:a16="http://schemas.microsoft.com/office/drawing/2014/main" id="{7A998EAD-5693-4CDD-808D-6F35FC51E598}"/>
              </a:ext>
            </a:extLst>
          </p:cNvPr>
          <p:cNvSpPr/>
          <p:nvPr/>
        </p:nvSpPr>
        <p:spPr bwMode="auto">
          <a:xfrm>
            <a:off x="4648200" y="2826014"/>
            <a:ext cx="4323954" cy="1003300"/>
          </a:xfrm>
          <a:prstGeom prst="rect">
            <a:avLst/>
          </a:prstGeom>
          <a:solidFill>
            <a:schemeClr val="accent1">
              <a:lumMod val="60000"/>
              <a:lumOff val="40000"/>
              <a:alpha val="50196"/>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22" name="矩形 21">
            <a:extLst>
              <a:ext uri="{FF2B5EF4-FFF2-40B4-BE49-F238E27FC236}">
                <a16:creationId xmlns:a16="http://schemas.microsoft.com/office/drawing/2014/main" id="{D723CA2B-4317-47D9-B17A-6E40219920E4}"/>
              </a:ext>
            </a:extLst>
          </p:cNvPr>
          <p:cNvSpPr/>
          <p:nvPr/>
        </p:nvSpPr>
        <p:spPr bwMode="auto">
          <a:xfrm>
            <a:off x="152400" y="4191000"/>
            <a:ext cx="4323954" cy="1003300"/>
          </a:xfrm>
          <a:prstGeom prst="rect">
            <a:avLst/>
          </a:prstGeom>
          <a:solidFill>
            <a:schemeClr val="accent1">
              <a:lumMod val="60000"/>
              <a:lumOff val="40000"/>
              <a:alpha val="50196"/>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23" name="矩形 22">
            <a:extLst>
              <a:ext uri="{FF2B5EF4-FFF2-40B4-BE49-F238E27FC236}">
                <a16:creationId xmlns:a16="http://schemas.microsoft.com/office/drawing/2014/main" id="{97706B34-8D7A-45A9-867F-5AFF614388F3}"/>
              </a:ext>
            </a:extLst>
          </p:cNvPr>
          <p:cNvSpPr/>
          <p:nvPr/>
        </p:nvSpPr>
        <p:spPr bwMode="auto">
          <a:xfrm>
            <a:off x="152400" y="5645414"/>
            <a:ext cx="4323954" cy="1003300"/>
          </a:xfrm>
          <a:prstGeom prst="rect">
            <a:avLst/>
          </a:prstGeom>
          <a:solidFill>
            <a:schemeClr val="accent1">
              <a:lumMod val="60000"/>
              <a:lumOff val="40000"/>
              <a:alpha val="50196"/>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20" name="矩形 19">
            <a:extLst>
              <a:ext uri="{FF2B5EF4-FFF2-40B4-BE49-F238E27FC236}">
                <a16:creationId xmlns:a16="http://schemas.microsoft.com/office/drawing/2014/main" id="{911440BB-AA3C-4AB5-A6EA-B4FA5E8CF90A}"/>
              </a:ext>
            </a:extLst>
          </p:cNvPr>
          <p:cNvSpPr/>
          <p:nvPr/>
        </p:nvSpPr>
        <p:spPr bwMode="auto">
          <a:xfrm>
            <a:off x="4648200" y="4191000"/>
            <a:ext cx="4323954" cy="1003300"/>
          </a:xfrm>
          <a:prstGeom prst="rect">
            <a:avLst/>
          </a:prstGeom>
          <a:solidFill>
            <a:schemeClr val="accent1">
              <a:lumMod val="60000"/>
              <a:lumOff val="40000"/>
              <a:alpha val="50196"/>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21" name="矩形 20">
            <a:extLst>
              <a:ext uri="{FF2B5EF4-FFF2-40B4-BE49-F238E27FC236}">
                <a16:creationId xmlns:a16="http://schemas.microsoft.com/office/drawing/2014/main" id="{716754C3-5E04-4F35-BBCF-497F22877CA4}"/>
              </a:ext>
            </a:extLst>
          </p:cNvPr>
          <p:cNvSpPr/>
          <p:nvPr/>
        </p:nvSpPr>
        <p:spPr bwMode="auto">
          <a:xfrm>
            <a:off x="4648200" y="5645414"/>
            <a:ext cx="4323954" cy="1003300"/>
          </a:xfrm>
          <a:prstGeom prst="rect">
            <a:avLst/>
          </a:prstGeom>
          <a:solidFill>
            <a:schemeClr val="accent1">
              <a:lumMod val="60000"/>
              <a:lumOff val="40000"/>
              <a:alpha val="50196"/>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0" name="矩形 9">
            <a:extLst>
              <a:ext uri="{FF2B5EF4-FFF2-40B4-BE49-F238E27FC236}">
                <a16:creationId xmlns:a16="http://schemas.microsoft.com/office/drawing/2014/main" id="{00B31910-8F69-43FB-84BF-3EDD9D48CA45}"/>
              </a:ext>
            </a:extLst>
          </p:cNvPr>
          <p:cNvSpPr/>
          <p:nvPr/>
        </p:nvSpPr>
        <p:spPr bwMode="auto">
          <a:xfrm>
            <a:off x="171846" y="1367299"/>
            <a:ext cx="4323954" cy="1003300"/>
          </a:xfrm>
          <a:prstGeom prst="rect">
            <a:avLst/>
          </a:prstGeom>
          <a:solidFill>
            <a:schemeClr val="accent1">
              <a:lumMod val="60000"/>
              <a:lumOff val="40000"/>
              <a:alpha val="50196"/>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7" name="矩形 16">
            <a:extLst>
              <a:ext uri="{FF2B5EF4-FFF2-40B4-BE49-F238E27FC236}">
                <a16:creationId xmlns:a16="http://schemas.microsoft.com/office/drawing/2014/main" id="{63A90B17-66FF-4B7A-BE0F-35637404CFCD}"/>
              </a:ext>
            </a:extLst>
          </p:cNvPr>
          <p:cNvSpPr/>
          <p:nvPr/>
        </p:nvSpPr>
        <p:spPr bwMode="auto">
          <a:xfrm>
            <a:off x="171846" y="2821713"/>
            <a:ext cx="4323954" cy="1003300"/>
          </a:xfrm>
          <a:prstGeom prst="rect">
            <a:avLst/>
          </a:prstGeom>
          <a:solidFill>
            <a:schemeClr val="accent1">
              <a:lumMod val="60000"/>
              <a:lumOff val="40000"/>
              <a:alpha val="50196"/>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27649" name="Rectangle 1"/>
          <p:cNvSpPr>
            <a:spLocks noGrp="1" noChangeArrowheads="1"/>
          </p:cNvSpPr>
          <p:nvPr>
            <p:ph type="title" idx="4294967295"/>
          </p:nvPr>
        </p:nvSpPr>
        <p:spPr>
          <a:xfrm>
            <a:off x="355070" y="304800"/>
            <a:ext cx="8831262" cy="1054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t>Compiler, Assembler &amp; Linker/Loader</a:t>
            </a:r>
            <a:endParaRPr lang="en-GB" dirty="0"/>
          </a:p>
        </p:txBody>
      </p:sp>
      <p:sp>
        <p:nvSpPr>
          <p:cNvPr id="5" name="矩形 4">
            <a:extLst>
              <a:ext uri="{FF2B5EF4-FFF2-40B4-BE49-F238E27FC236}">
                <a16:creationId xmlns:a16="http://schemas.microsoft.com/office/drawing/2014/main" id="{A56714CC-3724-4CD3-8E7D-225AB8428642}"/>
              </a:ext>
            </a:extLst>
          </p:cNvPr>
          <p:cNvSpPr/>
          <p:nvPr/>
        </p:nvSpPr>
        <p:spPr bwMode="auto">
          <a:xfrm>
            <a:off x="166982" y="1143000"/>
            <a:ext cx="4323954" cy="2667000"/>
          </a:xfrm>
          <a:prstGeom prst="rect">
            <a:avLst/>
          </a:prstGeom>
          <a:no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lang="en-US" altLang="zh-CN" sz="1500" dirty="0">
                <a:latin typeface="Courier New" panose="02070309020205020404" pitchFamily="49" charset="0"/>
                <a:cs typeface="Courier New" panose="02070309020205020404" pitchFamily="49" charset="0"/>
              </a:rPr>
              <a:t># cat t2.s</a:t>
            </a:r>
            <a:br>
              <a:rPr lang="en-US" altLang="zh-CN" sz="1500" dirty="0">
                <a:latin typeface="Courier New" panose="02070309020205020404" pitchFamily="49" charset="0"/>
                <a:cs typeface="Courier New" panose="02070309020205020404" pitchFamily="49" charset="0"/>
              </a:rPr>
            </a:br>
            <a:r>
              <a:rPr lang="en-US" altLang="zh-CN" sz="1500" dirty="0">
                <a:highlight>
                  <a:srgbClr val="66CCFF"/>
                </a:highlight>
                <a:latin typeface="Courier New" panose="02070309020205020404" pitchFamily="49" charset="0"/>
                <a:cs typeface="Courier New" panose="02070309020205020404" pitchFamily="49" charset="0"/>
              </a:rPr>
              <a:t>.local</a:t>
            </a:r>
            <a:r>
              <a:rPr lang="en-US" altLang="zh-CN" sz="1500" dirty="0">
                <a:latin typeface="Courier New" panose="02070309020205020404" pitchFamily="49" charset="0"/>
                <a:cs typeface="Courier New" panose="02070309020205020404" pitchFamily="49" charset="0"/>
              </a:rPr>
              <a:t> foo</a:t>
            </a:r>
            <a:r>
              <a:rPr lang="en-US" altLang="zh-CN" sz="1500" dirty="0">
                <a:highlight>
                  <a:srgbClr val="66CCFF"/>
                </a:highlight>
                <a:latin typeface="Courier New" panose="02070309020205020404" pitchFamily="49" charset="0"/>
                <a:cs typeface="Courier New" panose="02070309020205020404" pitchFamily="49" charset="0"/>
              </a:rPr>
              <a:t> </a:t>
            </a:r>
            <a:br>
              <a:rPr lang="en-US" altLang="zh-CN" sz="1500" dirty="0">
                <a:highlight>
                  <a:srgbClr val="66CCFF"/>
                </a:highlight>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.type </a:t>
            </a:r>
            <a:r>
              <a:rPr lang="en-US" altLang="zh-CN" sz="1500" dirty="0" err="1">
                <a:latin typeface="Courier New" panose="02070309020205020404" pitchFamily="49" charset="0"/>
                <a:cs typeface="Courier New" panose="02070309020205020404" pitchFamily="49" charset="0"/>
              </a:rPr>
              <a:t>foo,@function</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foo: </a:t>
            </a:r>
            <a:r>
              <a:rPr lang="en-US" altLang="zh-CN" sz="1500" dirty="0" err="1">
                <a:latin typeface="Courier New" panose="02070309020205020404" pitchFamily="49" charset="0"/>
                <a:cs typeface="Courier New" panose="02070309020205020404" pitchFamily="49" charset="0"/>
              </a:rPr>
              <a:t>jmp</a:t>
            </a:r>
            <a:r>
              <a:rPr lang="en-US" altLang="zh-CN" sz="1500" dirty="0">
                <a:latin typeface="Courier New" panose="02070309020205020404" pitchFamily="49" charset="0"/>
                <a:cs typeface="Courier New" panose="02070309020205020404" pitchFamily="49" charset="0"/>
              </a:rPr>
              <a:t> foo</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    call foo</a:t>
            </a:r>
          </a:p>
          <a:p>
            <a:r>
              <a:rPr lang="en-US" altLang="zh-CN" sz="1500" dirty="0">
                <a:latin typeface="Courier New" panose="02070309020205020404" pitchFamily="49" charset="0"/>
                <a:cs typeface="Courier New" panose="02070309020205020404" pitchFamily="49" charset="0"/>
              </a:rPr>
              <a:t># </a:t>
            </a:r>
            <a:r>
              <a:rPr lang="en-US" altLang="zh-CN" sz="1500" dirty="0" err="1">
                <a:latin typeface="Courier New" panose="02070309020205020404" pitchFamily="49" charset="0"/>
                <a:cs typeface="Courier New" panose="02070309020205020404" pitchFamily="49" charset="0"/>
              </a:rPr>
              <a:t>gcc</a:t>
            </a:r>
            <a:r>
              <a:rPr lang="en-US" altLang="zh-CN" sz="1500" dirty="0">
                <a:latin typeface="Courier New" panose="02070309020205020404" pitchFamily="49" charset="0"/>
                <a:cs typeface="Courier New" panose="02070309020205020404" pitchFamily="49" charset="0"/>
              </a:rPr>
              <a:t> -c -o t2.o t2.s</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 </a:t>
            </a:r>
            <a:r>
              <a:rPr lang="en-US" altLang="zh-CN" sz="1500" dirty="0" err="1">
                <a:latin typeface="Courier New" panose="02070309020205020404" pitchFamily="49" charset="0"/>
                <a:cs typeface="Courier New" panose="02070309020205020404" pitchFamily="49" charset="0"/>
              </a:rPr>
              <a:t>objdump</a:t>
            </a:r>
            <a:r>
              <a:rPr lang="en-US" altLang="zh-CN" sz="1500" dirty="0">
                <a:latin typeface="Courier New" panose="02070309020205020404" pitchFamily="49" charset="0"/>
                <a:cs typeface="Courier New" panose="02070309020205020404" pitchFamily="49" charset="0"/>
              </a:rPr>
              <a:t> -D t2.o</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0000000000000000 &lt;foo&gt;:</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0: eb </a:t>
            </a:r>
            <a:r>
              <a:rPr lang="en-US" altLang="zh-CN" sz="1500" dirty="0" err="1">
                <a:highlight>
                  <a:srgbClr val="FF9999"/>
                </a:highlight>
                <a:latin typeface="Courier New" panose="02070309020205020404" pitchFamily="49" charset="0"/>
                <a:cs typeface="Courier New" panose="02070309020205020404" pitchFamily="49" charset="0"/>
              </a:rPr>
              <a:t>fe</a:t>
            </a:r>
            <a:r>
              <a:rPr lang="en-US" altLang="zh-CN" sz="1500" dirty="0">
                <a:latin typeface="Courier New" panose="02070309020205020404" pitchFamily="49" charset="0"/>
                <a:cs typeface="Courier New" panose="02070309020205020404" pitchFamily="49" charset="0"/>
              </a:rPr>
              <a:t>          </a:t>
            </a:r>
            <a:r>
              <a:rPr lang="en-US" altLang="zh-CN" sz="1500" dirty="0" err="1">
                <a:latin typeface="Courier New" panose="02070309020205020404" pitchFamily="49" charset="0"/>
                <a:cs typeface="Courier New" panose="02070309020205020404" pitchFamily="49" charset="0"/>
              </a:rPr>
              <a:t>jmp</a:t>
            </a:r>
            <a:r>
              <a:rPr lang="en-US" altLang="zh-CN" sz="1500" dirty="0">
                <a:latin typeface="Courier New" panose="02070309020205020404" pitchFamily="49" charset="0"/>
                <a:cs typeface="Courier New" panose="02070309020205020404" pitchFamily="49" charset="0"/>
              </a:rPr>
              <a:t>    0 &lt;foo&gt;</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2: e8 </a:t>
            </a:r>
            <a:r>
              <a:rPr lang="en-US" altLang="zh-CN" sz="1500" dirty="0">
                <a:highlight>
                  <a:srgbClr val="FF9999"/>
                </a:highlight>
                <a:latin typeface="Courier New" panose="02070309020205020404" pitchFamily="49" charset="0"/>
                <a:cs typeface="Courier New" panose="02070309020205020404" pitchFamily="49" charset="0"/>
              </a:rPr>
              <a:t>f9 ff </a:t>
            </a:r>
            <a:r>
              <a:rPr lang="en-US" altLang="zh-CN" sz="1500" dirty="0" err="1">
                <a:highlight>
                  <a:srgbClr val="FF9999"/>
                </a:highlight>
                <a:latin typeface="Courier New" panose="02070309020205020404" pitchFamily="49" charset="0"/>
                <a:cs typeface="Courier New" panose="02070309020205020404" pitchFamily="49" charset="0"/>
              </a:rPr>
              <a:t>ff</a:t>
            </a:r>
            <a:r>
              <a:rPr lang="en-US" altLang="zh-CN" sz="1500" dirty="0">
                <a:highlight>
                  <a:srgbClr val="FF9999"/>
                </a:highlight>
                <a:latin typeface="Courier New" panose="02070309020205020404" pitchFamily="49" charset="0"/>
                <a:cs typeface="Courier New" panose="02070309020205020404" pitchFamily="49" charset="0"/>
              </a:rPr>
              <a:t> </a:t>
            </a:r>
            <a:r>
              <a:rPr lang="en-US" altLang="zh-CN" sz="1500" dirty="0" err="1">
                <a:highlight>
                  <a:srgbClr val="FF9999"/>
                </a:highlight>
                <a:latin typeface="Courier New" panose="02070309020205020404" pitchFamily="49" charset="0"/>
                <a:cs typeface="Courier New" panose="02070309020205020404" pitchFamily="49" charset="0"/>
              </a:rPr>
              <a:t>ff</a:t>
            </a:r>
            <a:r>
              <a:rPr lang="en-US" altLang="zh-CN" sz="1500" dirty="0">
                <a:latin typeface="Courier New" panose="02070309020205020404" pitchFamily="49" charset="0"/>
                <a:cs typeface="Courier New" panose="02070309020205020404" pitchFamily="49" charset="0"/>
              </a:rPr>
              <a:t> </a:t>
            </a:r>
            <a:r>
              <a:rPr lang="en-US" altLang="zh-CN" sz="1500" dirty="0" err="1">
                <a:latin typeface="Courier New" panose="02070309020205020404" pitchFamily="49" charset="0"/>
                <a:cs typeface="Courier New" panose="02070309020205020404" pitchFamily="49" charset="0"/>
              </a:rPr>
              <a:t>callq</a:t>
            </a:r>
            <a:r>
              <a:rPr lang="en-US" altLang="zh-CN" sz="1500" dirty="0">
                <a:latin typeface="Courier New" panose="02070309020205020404" pitchFamily="49" charset="0"/>
                <a:cs typeface="Courier New" panose="02070309020205020404" pitchFamily="49" charset="0"/>
              </a:rPr>
              <a:t>  0 &lt;foo&gt;</a:t>
            </a:r>
          </a:p>
        </p:txBody>
      </p:sp>
      <p:sp>
        <p:nvSpPr>
          <p:cNvPr id="6" name="矩形 5">
            <a:extLst>
              <a:ext uri="{FF2B5EF4-FFF2-40B4-BE49-F238E27FC236}">
                <a16:creationId xmlns:a16="http://schemas.microsoft.com/office/drawing/2014/main" id="{321B8ABC-5236-42C7-AA0B-41EDB66E0A58}"/>
              </a:ext>
            </a:extLst>
          </p:cNvPr>
          <p:cNvSpPr/>
          <p:nvPr/>
        </p:nvSpPr>
        <p:spPr bwMode="auto">
          <a:xfrm>
            <a:off x="4633618" y="1143000"/>
            <a:ext cx="4343400" cy="2667000"/>
          </a:xfrm>
          <a:prstGeom prst="rect">
            <a:avLst/>
          </a:prstGeom>
          <a:no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lang="en-US" altLang="zh-CN" sz="1500" dirty="0">
                <a:latin typeface="Courier New" panose="02070309020205020404" pitchFamily="49" charset="0"/>
                <a:cs typeface="Courier New" panose="02070309020205020404" pitchFamily="49" charset="0"/>
              </a:rPr>
              <a:t># cat t1.s</a:t>
            </a:r>
            <a:br>
              <a:rPr lang="en-US" altLang="zh-CN" sz="1500" dirty="0">
                <a:latin typeface="Courier New" panose="02070309020205020404" pitchFamily="49" charset="0"/>
                <a:cs typeface="Courier New" panose="02070309020205020404" pitchFamily="49" charset="0"/>
              </a:rPr>
            </a:br>
            <a:r>
              <a:rPr lang="en-US" altLang="zh-CN" sz="1500" dirty="0">
                <a:highlight>
                  <a:srgbClr val="66CCFF"/>
                </a:highlight>
                <a:latin typeface="Courier New" panose="02070309020205020404" pitchFamily="49" charset="0"/>
                <a:cs typeface="Courier New" panose="02070309020205020404" pitchFamily="49" charset="0"/>
              </a:rPr>
              <a:t>.weak</a:t>
            </a:r>
            <a:r>
              <a:rPr lang="en-US" altLang="zh-CN" sz="1500" dirty="0">
                <a:latin typeface="Courier New" panose="02070309020205020404" pitchFamily="49" charset="0"/>
                <a:cs typeface="Courier New" panose="02070309020205020404" pitchFamily="49" charset="0"/>
              </a:rPr>
              <a:t> foo</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.type </a:t>
            </a:r>
            <a:r>
              <a:rPr lang="en-US" altLang="zh-CN" sz="1500" dirty="0" err="1">
                <a:latin typeface="Courier New" panose="02070309020205020404" pitchFamily="49" charset="0"/>
                <a:cs typeface="Courier New" panose="02070309020205020404" pitchFamily="49" charset="0"/>
              </a:rPr>
              <a:t>foo,@function</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foo: </a:t>
            </a:r>
            <a:r>
              <a:rPr lang="en-US" altLang="zh-CN" sz="1500" dirty="0" err="1">
                <a:latin typeface="Courier New" panose="02070309020205020404" pitchFamily="49" charset="0"/>
                <a:cs typeface="Courier New" panose="02070309020205020404" pitchFamily="49" charset="0"/>
              </a:rPr>
              <a:t>jmp</a:t>
            </a:r>
            <a:r>
              <a:rPr lang="en-US" altLang="zh-CN" sz="1500" dirty="0">
                <a:latin typeface="Courier New" panose="02070309020205020404" pitchFamily="49" charset="0"/>
                <a:cs typeface="Courier New" panose="02070309020205020404" pitchFamily="49" charset="0"/>
              </a:rPr>
              <a:t> foo</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    call foo</a:t>
            </a:r>
          </a:p>
          <a:p>
            <a:r>
              <a:rPr lang="en-US" altLang="zh-CN" sz="1500" dirty="0">
                <a:latin typeface="Courier New" panose="02070309020205020404" pitchFamily="49" charset="0"/>
                <a:cs typeface="Courier New" panose="02070309020205020404" pitchFamily="49" charset="0"/>
              </a:rPr>
              <a:t># </a:t>
            </a:r>
            <a:r>
              <a:rPr lang="en-US" altLang="zh-CN" sz="1500" dirty="0" err="1">
                <a:latin typeface="Courier New" panose="02070309020205020404" pitchFamily="49" charset="0"/>
                <a:cs typeface="Courier New" panose="02070309020205020404" pitchFamily="49" charset="0"/>
              </a:rPr>
              <a:t>gcc</a:t>
            </a:r>
            <a:r>
              <a:rPr lang="en-US" altLang="zh-CN" sz="1500" dirty="0">
                <a:latin typeface="Courier New" panose="02070309020205020404" pitchFamily="49" charset="0"/>
                <a:cs typeface="Courier New" panose="02070309020205020404" pitchFamily="49" charset="0"/>
              </a:rPr>
              <a:t> -c -o t1.o t1.s</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 </a:t>
            </a:r>
            <a:r>
              <a:rPr lang="en-US" altLang="zh-CN" sz="1500" dirty="0" err="1">
                <a:latin typeface="Courier New" panose="02070309020205020404" pitchFamily="49" charset="0"/>
                <a:cs typeface="Courier New" panose="02070309020205020404" pitchFamily="49" charset="0"/>
              </a:rPr>
              <a:t>objdump</a:t>
            </a:r>
            <a:r>
              <a:rPr lang="en-US" altLang="zh-CN" sz="1500" dirty="0">
                <a:latin typeface="Courier New" panose="02070309020205020404" pitchFamily="49" charset="0"/>
                <a:cs typeface="Courier New" panose="02070309020205020404" pitchFamily="49" charset="0"/>
              </a:rPr>
              <a:t> -D t1.o</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0000000000000000 &lt;foo&gt;:</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0: e9 </a:t>
            </a:r>
            <a:r>
              <a:rPr lang="en-US" altLang="zh-CN" sz="1500" dirty="0">
                <a:highlight>
                  <a:srgbClr val="FF9999"/>
                </a:highlight>
                <a:latin typeface="Courier New" panose="02070309020205020404" pitchFamily="49" charset="0"/>
                <a:cs typeface="Courier New" panose="02070309020205020404" pitchFamily="49" charset="0"/>
              </a:rPr>
              <a:t>00 00 00 00</a:t>
            </a:r>
            <a:r>
              <a:rPr lang="en-US" altLang="zh-CN" sz="1500" dirty="0">
                <a:latin typeface="Courier New" panose="02070309020205020404" pitchFamily="49" charset="0"/>
                <a:cs typeface="Courier New" panose="02070309020205020404" pitchFamily="49" charset="0"/>
              </a:rPr>
              <a:t> </a:t>
            </a:r>
            <a:r>
              <a:rPr lang="en-US" altLang="zh-CN" sz="1500" dirty="0" err="1">
                <a:latin typeface="Courier New" panose="02070309020205020404" pitchFamily="49" charset="0"/>
                <a:cs typeface="Courier New" panose="02070309020205020404" pitchFamily="49" charset="0"/>
              </a:rPr>
              <a:t>jmpq</a:t>
            </a:r>
            <a:r>
              <a:rPr lang="en-US" altLang="zh-CN" sz="1500" dirty="0">
                <a:latin typeface="Courier New" panose="02070309020205020404" pitchFamily="49" charset="0"/>
                <a:cs typeface="Courier New" panose="02070309020205020404" pitchFamily="49" charset="0"/>
              </a:rPr>
              <a:t>  5 &lt;foo+0x5&gt;</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5: e8 </a:t>
            </a:r>
            <a:r>
              <a:rPr lang="en-US" altLang="zh-CN" sz="1500" dirty="0">
                <a:highlight>
                  <a:srgbClr val="FF9999"/>
                </a:highlight>
                <a:latin typeface="Courier New" panose="02070309020205020404" pitchFamily="49" charset="0"/>
                <a:cs typeface="Courier New" panose="02070309020205020404" pitchFamily="49" charset="0"/>
              </a:rPr>
              <a:t>00 00 00 00</a:t>
            </a:r>
            <a:r>
              <a:rPr lang="en-US" altLang="zh-CN" sz="1500" dirty="0">
                <a:latin typeface="Courier New" panose="02070309020205020404" pitchFamily="49" charset="0"/>
                <a:cs typeface="Courier New" panose="02070309020205020404" pitchFamily="49" charset="0"/>
              </a:rPr>
              <a:t> </a:t>
            </a:r>
            <a:r>
              <a:rPr lang="en-US" altLang="zh-CN" sz="1500" dirty="0" err="1">
                <a:latin typeface="Courier New" panose="02070309020205020404" pitchFamily="49" charset="0"/>
                <a:cs typeface="Courier New" panose="02070309020205020404" pitchFamily="49" charset="0"/>
              </a:rPr>
              <a:t>callq</a:t>
            </a:r>
            <a:r>
              <a:rPr lang="en-US" altLang="zh-CN" sz="1500" dirty="0">
                <a:latin typeface="Courier New" panose="02070309020205020404" pitchFamily="49" charset="0"/>
                <a:cs typeface="Courier New" panose="02070309020205020404" pitchFamily="49" charset="0"/>
              </a:rPr>
              <a:t> a &lt;foo+0xa&gt;</a:t>
            </a:r>
          </a:p>
        </p:txBody>
      </p:sp>
      <p:sp>
        <p:nvSpPr>
          <p:cNvPr id="8" name="矩形 7">
            <a:extLst>
              <a:ext uri="{FF2B5EF4-FFF2-40B4-BE49-F238E27FC236}">
                <a16:creationId xmlns:a16="http://schemas.microsoft.com/office/drawing/2014/main" id="{3452F617-F39E-4B09-ADCA-7A009C32379F}"/>
              </a:ext>
            </a:extLst>
          </p:cNvPr>
          <p:cNvSpPr/>
          <p:nvPr/>
        </p:nvSpPr>
        <p:spPr bwMode="auto">
          <a:xfrm>
            <a:off x="4633618" y="3962400"/>
            <a:ext cx="4343400" cy="2667000"/>
          </a:xfrm>
          <a:prstGeom prst="rect">
            <a:avLst/>
          </a:prstGeom>
          <a:no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lang="en-US" altLang="zh-CN" sz="1500" dirty="0">
                <a:latin typeface="Courier New" panose="02070309020205020404" pitchFamily="49" charset="0"/>
                <a:cs typeface="Courier New" panose="02070309020205020404" pitchFamily="49" charset="0"/>
              </a:rPr>
              <a:t># cat t3.s</a:t>
            </a:r>
            <a:br>
              <a:rPr lang="en-US" altLang="zh-CN" sz="1500" dirty="0">
                <a:latin typeface="Courier New" panose="02070309020205020404" pitchFamily="49" charset="0"/>
                <a:cs typeface="Courier New" panose="02070309020205020404" pitchFamily="49" charset="0"/>
              </a:rPr>
            </a:br>
            <a:r>
              <a:rPr lang="en-US" altLang="zh-CN" sz="1500" dirty="0">
                <a:highlight>
                  <a:srgbClr val="66CCFF"/>
                </a:highlight>
                <a:latin typeface="Courier New" panose="02070309020205020404" pitchFamily="49" charset="0"/>
                <a:cs typeface="Courier New" panose="02070309020205020404" pitchFamily="49" charset="0"/>
              </a:rPr>
              <a:t>.global</a:t>
            </a:r>
            <a:r>
              <a:rPr lang="en-US" altLang="zh-CN" sz="1500" dirty="0">
                <a:latin typeface="Courier New" panose="02070309020205020404" pitchFamily="49" charset="0"/>
                <a:cs typeface="Courier New" panose="02070309020205020404" pitchFamily="49" charset="0"/>
              </a:rPr>
              <a:t> foo</a:t>
            </a:r>
            <a:br>
              <a:rPr lang="en-US" altLang="zh-CN" sz="1500" dirty="0">
                <a:highlight>
                  <a:srgbClr val="66CCFF"/>
                </a:highlight>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.type </a:t>
            </a:r>
            <a:r>
              <a:rPr lang="en-US" altLang="zh-CN" sz="1500" dirty="0" err="1">
                <a:latin typeface="Courier New" panose="02070309020205020404" pitchFamily="49" charset="0"/>
                <a:cs typeface="Courier New" panose="02070309020205020404" pitchFamily="49" charset="0"/>
              </a:rPr>
              <a:t>foo,@function</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foo: </a:t>
            </a:r>
            <a:r>
              <a:rPr lang="en-US" altLang="zh-CN" sz="1500" dirty="0" err="1">
                <a:latin typeface="Courier New" panose="02070309020205020404" pitchFamily="49" charset="0"/>
                <a:cs typeface="Courier New" panose="02070309020205020404" pitchFamily="49" charset="0"/>
              </a:rPr>
              <a:t>jmp</a:t>
            </a:r>
            <a:r>
              <a:rPr lang="en-US" altLang="zh-CN" sz="1500" dirty="0">
                <a:latin typeface="Courier New" panose="02070309020205020404" pitchFamily="49" charset="0"/>
                <a:cs typeface="Courier New" panose="02070309020205020404" pitchFamily="49" charset="0"/>
              </a:rPr>
              <a:t> foo</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    call foo</a:t>
            </a:r>
          </a:p>
          <a:p>
            <a:r>
              <a:rPr lang="en-US" altLang="zh-CN" sz="1500" dirty="0">
                <a:latin typeface="Courier New" panose="02070309020205020404" pitchFamily="49" charset="0"/>
                <a:cs typeface="Courier New" panose="02070309020205020404" pitchFamily="49" charset="0"/>
              </a:rPr>
              <a:t># </a:t>
            </a:r>
            <a:r>
              <a:rPr lang="en-US" altLang="zh-CN" sz="1500" dirty="0" err="1">
                <a:latin typeface="Courier New" panose="02070309020205020404" pitchFamily="49" charset="0"/>
                <a:cs typeface="Courier New" panose="02070309020205020404" pitchFamily="49" charset="0"/>
              </a:rPr>
              <a:t>gcc</a:t>
            </a:r>
            <a:r>
              <a:rPr lang="en-US" altLang="zh-CN" sz="1500" dirty="0">
                <a:latin typeface="Courier New" panose="02070309020205020404" pitchFamily="49" charset="0"/>
                <a:cs typeface="Courier New" panose="02070309020205020404" pitchFamily="49" charset="0"/>
              </a:rPr>
              <a:t> -c -o t2.o t2.s</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 </a:t>
            </a:r>
            <a:r>
              <a:rPr lang="en-US" altLang="zh-CN" sz="1500" dirty="0" err="1">
                <a:latin typeface="Courier New" panose="02070309020205020404" pitchFamily="49" charset="0"/>
                <a:cs typeface="Courier New" panose="02070309020205020404" pitchFamily="49" charset="0"/>
              </a:rPr>
              <a:t>objdump</a:t>
            </a:r>
            <a:r>
              <a:rPr lang="en-US" altLang="zh-CN" sz="1500" dirty="0">
                <a:latin typeface="Courier New" panose="02070309020205020404" pitchFamily="49" charset="0"/>
                <a:cs typeface="Courier New" panose="02070309020205020404" pitchFamily="49" charset="0"/>
              </a:rPr>
              <a:t> -D t2.o</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0000000000000000 &lt;foo&gt;:</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0: eb </a:t>
            </a:r>
            <a:r>
              <a:rPr lang="en-US" altLang="zh-CN" sz="1500" dirty="0" err="1">
                <a:highlight>
                  <a:srgbClr val="FF9999"/>
                </a:highlight>
                <a:latin typeface="Courier New" panose="02070309020205020404" pitchFamily="49" charset="0"/>
                <a:cs typeface="Courier New" panose="02070309020205020404" pitchFamily="49" charset="0"/>
              </a:rPr>
              <a:t>fe</a:t>
            </a:r>
            <a:r>
              <a:rPr lang="en-US" altLang="zh-CN" sz="1500" dirty="0">
                <a:latin typeface="Courier New" panose="02070309020205020404" pitchFamily="49" charset="0"/>
                <a:cs typeface="Courier New" panose="02070309020205020404" pitchFamily="49" charset="0"/>
              </a:rPr>
              <a:t>          </a:t>
            </a:r>
            <a:r>
              <a:rPr lang="en-US" altLang="zh-CN" sz="1500" dirty="0" err="1">
                <a:latin typeface="Courier New" panose="02070309020205020404" pitchFamily="49" charset="0"/>
                <a:cs typeface="Courier New" panose="02070309020205020404" pitchFamily="49" charset="0"/>
              </a:rPr>
              <a:t>jmp</a:t>
            </a:r>
            <a:r>
              <a:rPr lang="en-US" altLang="zh-CN" sz="1500" dirty="0">
                <a:latin typeface="Courier New" panose="02070309020205020404" pitchFamily="49" charset="0"/>
                <a:cs typeface="Courier New" panose="02070309020205020404" pitchFamily="49" charset="0"/>
              </a:rPr>
              <a:t>    5 &lt;foo&gt;</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2: e8 </a:t>
            </a:r>
            <a:r>
              <a:rPr lang="en-US" altLang="zh-CN" sz="1500" dirty="0">
                <a:highlight>
                  <a:srgbClr val="FF9999"/>
                </a:highlight>
                <a:latin typeface="Courier New" panose="02070309020205020404" pitchFamily="49" charset="0"/>
                <a:cs typeface="Courier New" panose="02070309020205020404" pitchFamily="49" charset="0"/>
              </a:rPr>
              <a:t>00 00 00 00</a:t>
            </a:r>
            <a:r>
              <a:rPr lang="en-US" altLang="zh-CN" sz="1500" dirty="0">
                <a:latin typeface="Courier New" panose="02070309020205020404" pitchFamily="49" charset="0"/>
                <a:cs typeface="Courier New" panose="02070309020205020404" pitchFamily="49" charset="0"/>
              </a:rPr>
              <a:t> </a:t>
            </a:r>
            <a:r>
              <a:rPr lang="en-US" altLang="zh-CN" sz="1500" dirty="0" err="1">
                <a:latin typeface="Courier New" panose="02070309020205020404" pitchFamily="49" charset="0"/>
                <a:cs typeface="Courier New" panose="02070309020205020404" pitchFamily="49" charset="0"/>
              </a:rPr>
              <a:t>callq</a:t>
            </a:r>
            <a:r>
              <a:rPr lang="en-US" altLang="zh-CN" sz="1500" dirty="0">
                <a:latin typeface="Courier New" panose="02070309020205020404" pitchFamily="49" charset="0"/>
                <a:cs typeface="Courier New" panose="02070309020205020404" pitchFamily="49" charset="0"/>
              </a:rPr>
              <a:t>  7 &lt;foo+0x7&gt;</a:t>
            </a:r>
          </a:p>
        </p:txBody>
      </p:sp>
      <p:sp>
        <p:nvSpPr>
          <p:cNvPr id="9" name="矩形 8">
            <a:extLst>
              <a:ext uri="{FF2B5EF4-FFF2-40B4-BE49-F238E27FC236}">
                <a16:creationId xmlns:a16="http://schemas.microsoft.com/office/drawing/2014/main" id="{E22424C2-48FD-4909-A04B-CE48AB1E5651}"/>
              </a:ext>
            </a:extLst>
          </p:cNvPr>
          <p:cNvSpPr/>
          <p:nvPr/>
        </p:nvSpPr>
        <p:spPr bwMode="auto">
          <a:xfrm>
            <a:off x="152400" y="3954294"/>
            <a:ext cx="4343400" cy="2667000"/>
          </a:xfrm>
          <a:prstGeom prst="rect">
            <a:avLst/>
          </a:prstGeom>
          <a:no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lang="en-US" altLang="zh-CN" sz="1500" dirty="0">
                <a:latin typeface="Courier New" panose="02070309020205020404" pitchFamily="49" charset="0"/>
                <a:cs typeface="Courier New" panose="02070309020205020404" pitchFamily="49" charset="0"/>
              </a:rPr>
              <a:t># cat t3.s</a:t>
            </a:r>
            <a:br>
              <a:rPr lang="en-US" altLang="zh-CN" sz="1500" dirty="0">
                <a:latin typeface="Courier New" panose="02070309020205020404" pitchFamily="49" charset="0"/>
                <a:cs typeface="Courier New" panose="02070309020205020404" pitchFamily="49" charset="0"/>
              </a:rPr>
            </a:br>
            <a:r>
              <a:rPr lang="en-US" altLang="zh-CN" sz="1500" dirty="0">
                <a:highlight>
                  <a:srgbClr val="66CCFF"/>
                </a:highlight>
                <a:latin typeface="Courier New" panose="02070309020205020404" pitchFamily="49" charset="0"/>
                <a:cs typeface="Courier New" panose="02070309020205020404" pitchFamily="49" charset="0"/>
              </a:rPr>
              <a:t>.global</a:t>
            </a:r>
            <a:r>
              <a:rPr lang="en-US" altLang="zh-CN" sz="1500" dirty="0">
                <a:latin typeface="Courier New" panose="02070309020205020404" pitchFamily="49" charset="0"/>
                <a:cs typeface="Courier New" panose="02070309020205020404" pitchFamily="49" charset="0"/>
              </a:rPr>
              <a:t> foo</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.type </a:t>
            </a:r>
            <a:r>
              <a:rPr lang="en-US" altLang="zh-CN" sz="1500" dirty="0" err="1">
                <a:latin typeface="Courier New" panose="02070309020205020404" pitchFamily="49" charset="0"/>
                <a:cs typeface="Courier New" panose="02070309020205020404" pitchFamily="49" charset="0"/>
              </a:rPr>
              <a:t>foo,@function</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foo: </a:t>
            </a:r>
            <a:r>
              <a:rPr lang="en-US" altLang="zh-CN" sz="1500" dirty="0" err="1">
                <a:latin typeface="Courier New" panose="02070309020205020404" pitchFamily="49" charset="0"/>
                <a:cs typeface="Courier New" panose="02070309020205020404" pitchFamily="49" charset="0"/>
              </a:rPr>
              <a:t>jmp</a:t>
            </a:r>
            <a:r>
              <a:rPr lang="en-US" altLang="zh-CN" sz="1500" dirty="0">
                <a:latin typeface="Courier New" panose="02070309020205020404" pitchFamily="49" charset="0"/>
                <a:cs typeface="Courier New" panose="02070309020205020404" pitchFamily="49" charset="0"/>
              </a:rPr>
              <a:t> foo</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    call foo</a:t>
            </a:r>
          </a:p>
          <a:p>
            <a:r>
              <a:rPr lang="en-US" altLang="zh-CN" sz="1500" dirty="0">
                <a:latin typeface="Courier New" panose="02070309020205020404" pitchFamily="49" charset="0"/>
                <a:cs typeface="Courier New" panose="02070309020205020404" pitchFamily="49" charset="0"/>
              </a:rPr>
              <a:t># </a:t>
            </a:r>
            <a:r>
              <a:rPr lang="en-US" altLang="zh-CN" sz="1500" dirty="0" err="1">
                <a:latin typeface="Courier New" panose="02070309020205020404" pitchFamily="49" charset="0"/>
                <a:cs typeface="Courier New" panose="02070309020205020404" pitchFamily="49" charset="0"/>
              </a:rPr>
              <a:t>gcc</a:t>
            </a:r>
            <a:r>
              <a:rPr lang="en-US" altLang="zh-CN" sz="1500" dirty="0">
                <a:latin typeface="Courier New" panose="02070309020205020404" pitchFamily="49" charset="0"/>
                <a:cs typeface="Courier New" panose="02070309020205020404" pitchFamily="49" charset="0"/>
              </a:rPr>
              <a:t> -c -o t1.o t1.s</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 </a:t>
            </a:r>
            <a:r>
              <a:rPr lang="en-US" altLang="zh-CN" sz="1500" dirty="0" err="1">
                <a:latin typeface="Courier New" panose="02070309020205020404" pitchFamily="49" charset="0"/>
                <a:cs typeface="Courier New" panose="02070309020205020404" pitchFamily="49" charset="0"/>
              </a:rPr>
              <a:t>objdump</a:t>
            </a:r>
            <a:r>
              <a:rPr lang="en-US" altLang="zh-CN" sz="1500" dirty="0">
                <a:latin typeface="Courier New" panose="02070309020205020404" pitchFamily="49" charset="0"/>
                <a:cs typeface="Courier New" panose="02070309020205020404" pitchFamily="49" charset="0"/>
              </a:rPr>
              <a:t> -D t1.o</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0000000000000000 &lt;foo&gt;:</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0: e9 </a:t>
            </a:r>
            <a:r>
              <a:rPr lang="en-US" altLang="zh-CN" sz="1500" dirty="0">
                <a:highlight>
                  <a:srgbClr val="FF9999"/>
                </a:highlight>
                <a:latin typeface="Courier New" panose="02070309020205020404" pitchFamily="49" charset="0"/>
                <a:cs typeface="Courier New" panose="02070309020205020404" pitchFamily="49" charset="0"/>
              </a:rPr>
              <a:t>00 00 00 00</a:t>
            </a:r>
            <a:r>
              <a:rPr lang="en-US" altLang="zh-CN" sz="1500" dirty="0">
                <a:latin typeface="Courier New" panose="02070309020205020404" pitchFamily="49" charset="0"/>
                <a:cs typeface="Courier New" panose="02070309020205020404" pitchFamily="49" charset="0"/>
              </a:rPr>
              <a:t> </a:t>
            </a:r>
            <a:r>
              <a:rPr lang="en-US" altLang="zh-CN" sz="1500" dirty="0" err="1">
                <a:latin typeface="Courier New" panose="02070309020205020404" pitchFamily="49" charset="0"/>
                <a:cs typeface="Courier New" panose="02070309020205020404" pitchFamily="49" charset="0"/>
              </a:rPr>
              <a:t>jmpq</a:t>
            </a:r>
            <a:r>
              <a:rPr lang="en-US" altLang="zh-CN" sz="1500" dirty="0">
                <a:latin typeface="Courier New" panose="02070309020205020404" pitchFamily="49" charset="0"/>
                <a:cs typeface="Courier New" panose="02070309020205020404" pitchFamily="49" charset="0"/>
              </a:rPr>
              <a:t>  5 &lt;foo+0x5&gt;</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5: e8 </a:t>
            </a:r>
            <a:r>
              <a:rPr lang="en-US" altLang="zh-CN" sz="1500" dirty="0">
                <a:highlight>
                  <a:srgbClr val="FF9999"/>
                </a:highlight>
                <a:latin typeface="Courier New" panose="02070309020205020404" pitchFamily="49" charset="0"/>
                <a:cs typeface="Courier New" panose="02070309020205020404" pitchFamily="49" charset="0"/>
              </a:rPr>
              <a:t>00 00 00 00</a:t>
            </a:r>
            <a:r>
              <a:rPr lang="en-US" altLang="zh-CN" sz="1500" dirty="0">
                <a:latin typeface="Courier New" panose="02070309020205020404" pitchFamily="49" charset="0"/>
                <a:cs typeface="Courier New" panose="02070309020205020404" pitchFamily="49" charset="0"/>
              </a:rPr>
              <a:t> </a:t>
            </a:r>
            <a:r>
              <a:rPr lang="en-US" altLang="zh-CN" sz="1500" dirty="0" err="1">
                <a:latin typeface="Courier New" panose="02070309020205020404" pitchFamily="49" charset="0"/>
                <a:cs typeface="Courier New" panose="02070309020205020404" pitchFamily="49" charset="0"/>
              </a:rPr>
              <a:t>callq</a:t>
            </a:r>
            <a:r>
              <a:rPr lang="en-US" altLang="zh-CN" sz="1500" dirty="0">
                <a:latin typeface="Courier New" panose="02070309020205020404" pitchFamily="49" charset="0"/>
                <a:cs typeface="Courier New" panose="02070309020205020404" pitchFamily="49" charset="0"/>
              </a:rPr>
              <a:t> a &lt;foo+0xa&gt;</a:t>
            </a:r>
          </a:p>
        </p:txBody>
      </p:sp>
      <p:sp>
        <p:nvSpPr>
          <p:cNvPr id="3" name="矩形 2">
            <a:extLst>
              <a:ext uri="{FF2B5EF4-FFF2-40B4-BE49-F238E27FC236}">
                <a16:creationId xmlns:a16="http://schemas.microsoft.com/office/drawing/2014/main" id="{4A0C26AF-F83C-4141-955A-739C2F849F4F}"/>
              </a:ext>
            </a:extLst>
          </p:cNvPr>
          <p:cNvSpPr/>
          <p:nvPr/>
        </p:nvSpPr>
        <p:spPr bwMode="auto">
          <a:xfrm>
            <a:off x="2109281" y="3887493"/>
            <a:ext cx="2590800" cy="381000"/>
          </a:xfrm>
          <a:prstGeom prst="rect">
            <a:avLst/>
          </a:prstGeom>
          <a:noFill/>
          <a:ln w="25400" cap="flat" cmpd="sng" algn="ctr">
            <a:no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2000" dirty="0">
                <a:solidFill>
                  <a:srgbClr val="C00000"/>
                </a:solidFill>
              </a:rPr>
              <a:t>global/binutils-2.22</a:t>
            </a:r>
            <a:endParaRPr kumimoji="0" lang="zh-CN" altLang="en-US" sz="2000" b="1" i="0" u="none" strike="noStrike" cap="none" normalizeH="0" baseline="0" dirty="0">
              <a:ln>
                <a:noFill/>
              </a:ln>
              <a:solidFill>
                <a:srgbClr val="C00000"/>
              </a:solidFill>
              <a:effectLst/>
            </a:endParaRPr>
          </a:p>
        </p:txBody>
      </p:sp>
      <p:sp>
        <p:nvSpPr>
          <p:cNvPr id="13" name="矩形 12">
            <a:extLst>
              <a:ext uri="{FF2B5EF4-FFF2-40B4-BE49-F238E27FC236}">
                <a16:creationId xmlns:a16="http://schemas.microsoft.com/office/drawing/2014/main" id="{5C7BA95F-00CF-4478-B872-8755507CFD4D}"/>
              </a:ext>
            </a:extLst>
          </p:cNvPr>
          <p:cNvSpPr/>
          <p:nvPr/>
        </p:nvSpPr>
        <p:spPr bwMode="auto">
          <a:xfrm>
            <a:off x="6629400" y="3900463"/>
            <a:ext cx="2590800" cy="381000"/>
          </a:xfrm>
          <a:prstGeom prst="rect">
            <a:avLst/>
          </a:prstGeom>
          <a:noFill/>
          <a:ln w="25400" cap="flat" cmpd="sng" algn="ctr">
            <a:no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2000" dirty="0">
                <a:solidFill>
                  <a:srgbClr val="C00000"/>
                </a:solidFill>
              </a:rPr>
              <a:t>global/binutils-2.34</a:t>
            </a:r>
            <a:endParaRPr kumimoji="0" lang="zh-CN" altLang="en-US" sz="2000" b="1" i="0" u="none" strike="noStrike" cap="none" normalizeH="0" baseline="0" dirty="0">
              <a:ln>
                <a:noFill/>
              </a:ln>
              <a:solidFill>
                <a:srgbClr val="C00000"/>
              </a:solidFill>
              <a:effectLst/>
            </a:endParaRPr>
          </a:p>
        </p:txBody>
      </p:sp>
      <p:sp>
        <p:nvSpPr>
          <p:cNvPr id="14" name="矩形 13">
            <a:extLst>
              <a:ext uri="{FF2B5EF4-FFF2-40B4-BE49-F238E27FC236}">
                <a16:creationId xmlns:a16="http://schemas.microsoft.com/office/drawing/2014/main" id="{204688BD-66D8-4395-B667-0346FA3D71D1}"/>
              </a:ext>
            </a:extLst>
          </p:cNvPr>
          <p:cNvSpPr/>
          <p:nvPr/>
        </p:nvSpPr>
        <p:spPr bwMode="auto">
          <a:xfrm>
            <a:off x="7671881" y="1081333"/>
            <a:ext cx="1397530" cy="368030"/>
          </a:xfrm>
          <a:prstGeom prst="rect">
            <a:avLst/>
          </a:prstGeom>
          <a:noFill/>
          <a:ln w="25400" cap="flat" cmpd="sng" algn="ctr">
            <a:no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2000" dirty="0">
                <a:solidFill>
                  <a:srgbClr val="C00000"/>
                </a:solidFill>
              </a:rPr>
              <a:t>weak</a:t>
            </a:r>
            <a:endParaRPr kumimoji="0" lang="zh-CN" altLang="en-US" sz="2000" b="1" i="0" u="none" strike="noStrike" cap="none" normalizeH="0" baseline="0" dirty="0">
              <a:ln>
                <a:noFill/>
              </a:ln>
              <a:solidFill>
                <a:srgbClr val="C00000"/>
              </a:solidFill>
              <a:effectLst/>
            </a:endParaRPr>
          </a:p>
        </p:txBody>
      </p:sp>
      <p:sp>
        <p:nvSpPr>
          <p:cNvPr id="15" name="矩形 14">
            <a:extLst>
              <a:ext uri="{FF2B5EF4-FFF2-40B4-BE49-F238E27FC236}">
                <a16:creationId xmlns:a16="http://schemas.microsoft.com/office/drawing/2014/main" id="{36269CCB-CC22-4DBF-BF26-62EEE266C174}"/>
              </a:ext>
            </a:extLst>
          </p:cNvPr>
          <p:cNvSpPr/>
          <p:nvPr/>
        </p:nvSpPr>
        <p:spPr bwMode="auto">
          <a:xfrm>
            <a:off x="2947481" y="1076739"/>
            <a:ext cx="1600200" cy="385594"/>
          </a:xfrm>
          <a:prstGeom prst="rect">
            <a:avLst/>
          </a:prstGeom>
          <a:noFill/>
          <a:ln w="25400" cap="flat" cmpd="sng" algn="ctr">
            <a:no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2000" dirty="0">
                <a:solidFill>
                  <a:srgbClr val="C00000"/>
                </a:solidFill>
              </a:rPr>
              <a:t>local</a:t>
            </a:r>
            <a:endParaRPr kumimoji="0" lang="zh-CN" altLang="en-US" sz="2000" b="1" i="0" u="none" strike="noStrike" cap="none" normalizeH="0" baseline="0" dirty="0">
              <a:ln>
                <a:noFill/>
              </a:ln>
              <a:solidFill>
                <a:srgbClr val="C00000"/>
              </a:solidFill>
              <a:effectLst/>
            </a:endParaRPr>
          </a:p>
        </p:txBody>
      </p:sp>
    </p:spTree>
    <p:extLst>
      <p:ext uri="{BB962C8B-B14F-4D97-AF65-F5344CB8AC3E}">
        <p14:creationId xmlns:p14="http://schemas.microsoft.com/office/powerpoint/2010/main" val="28273434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2" grpId="0" animBg="1"/>
      <p:bldP spid="23" grpId="0" animBg="1"/>
      <p:bldP spid="20" grpId="0" animBg="1"/>
      <p:bldP spid="21" grpId="0" animBg="1"/>
      <p:bldP spid="10" grpId="0" animBg="1"/>
      <p:bldP spid="17" grpId="0" animBg="1"/>
      <p:bldP spid="5" grpId="0" animBg="1"/>
      <p:bldP spid="6" grpId="0" animBg="1"/>
      <p:bldP spid="8" grpId="0" animBg="1"/>
      <p:bldP spid="9" grpId="0" animBg="1"/>
      <p:bldP spid="3" grpId="0"/>
      <p:bldP spid="13"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ChangeArrowheads="1"/>
          </p:cNvSpPr>
          <p:nvPr/>
        </p:nvSpPr>
        <p:spPr bwMode="auto">
          <a:xfrm>
            <a:off x="3962400" y="838200"/>
            <a:ext cx="4876800" cy="5334000"/>
          </a:xfrm>
          <a:prstGeom prst="rect">
            <a:avLst/>
          </a:prstGeom>
          <a:solidFill>
            <a:schemeClr val="bg1">
              <a:lumMod val="75000"/>
            </a:schemeClr>
          </a:solidFill>
          <a:ln w="3240">
            <a:solidFill>
              <a:srgbClr val="000066"/>
            </a:solidFill>
            <a:miter lim="800000"/>
            <a:headEnd/>
            <a:tailEnd/>
          </a:ln>
          <a:effectLst/>
        </p:spPr>
        <p:txBody>
          <a:bodyPr wrap="square" lIns="90000" tIns="46800" rIns="90000" bIns="46800">
            <a:noAutofit/>
          </a:bodyPr>
          <a:lstStyle/>
          <a:p>
            <a:endParaRPr lang="is-IS" sz="1600" dirty="0">
              <a:solidFill>
                <a:srgbClr val="000000"/>
              </a:solidFill>
              <a:latin typeface="Courier New"/>
              <a:cs typeface="Courier New"/>
            </a:endParaRPr>
          </a:p>
        </p:txBody>
      </p:sp>
      <p:sp>
        <p:nvSpPr>
          <p:cNvPr id="2" name="Title 1"/>
          <p:cNvSpPr>
            <a:spLocks noGrp="1"/>
          </p:cNvSpPr>
          <p:nvPr>
            <p:ph type="title"/>
          </p:nvPr>
        </p:nvSpPr>
        <p:spPr>
          <a:xfrm>
            <a:off x="357019" y="435678"/>
            <a:ext cx="3452982" cy="1240722"/>
          </a:xfrm>
        </p:spPr>
        <p:txBody>
          <a:bodyPr/>
          <a:lstStyle/>
          <a:p>
            <a:r>
              <a:rPr lang="en-US"/>
              <a:t>Linking with Static Libraries</a:t>
            </a:r>
          </a:p>
        </p:txBody>
      </p:sp>
      <p:sp>
        <p:nvSpPr>
          <p:cNvPr id="4" name="Rectangle 2"/>
          <p:cNvSpPr>
            <a:spLocks noChangeArrowheads="1"/>
          </p:cNvSpPr>
          <p:nvPr/>
        </p:nvSpPr>
        <p:spPr bwMode="auto">
          <a:xfrm>
            <a:off x="216694" y="2020989"/>
            <a:ext cx="3517106" cy="3787833"/>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en-US" sz="1600" dirty="0">
                <a:solidFill>
                  <a:srgbClr val="926492"/>
                </a:solidFill>
                <a:latin typeface="Courier New"/>
                <a:cs typeface="Courier New"/>
              </a:rPr>
              <a:t>#include</a:t>
            </a:r>
            <a:r>
              <a:rPr lang="en-US" sz="1600" dirty="0">
                <a:solidFill>
                  <a:srgbClr val="000000"/>
                </a:solidFill>
                <a:latin typeface="Courier New"/>
                <a:cs typeface="Courier New"/>
              </a:rPr>
              <a:t> </a:t>
            </a:r>
            <a:r>
              <a:rPr lang="en-US" sz="1600" dirty="0">
                <a:solidFill>
                  <a:srgbClr val="9D206F"/>
                </a:solidFill>
                <a:latin typeface="Courier New"/>
                <a:cs typeface="Courier New"/>
              </a:rPr>
              <a:t>&lt;</a:t>
            </a:r>
            <a:r>
              <a:rPr lang="en-US" sz="1600" dirty="0" err="1">
                <a:solidFill>
                  <a:srgbClr val="9D206F"/>
                </a:solidFill>
                <a:latin typeface="Courier New"/>
                <a:cs typeface="Courier New"/>
              </a:rPr>
              <a:t>stdio.h</a:t>
            </a:r>
            <a:r>
              <a:rPr lang="en-US" sz="1600" dirty="0">
                <a:solidFill>
                  <a:srgbClr val="9D206F"/>
                </a:solidFill>
                <a:latin typeface="Courier New"/>
                <a:cs typeface="Courier New"/>
              </a:rPr>
              <a:t>&gt;</a:t>
            </a:r>
            <a:endParaRPr lang="en-US" sz="1600" dirty="0">
              <a:solidFill>
                <a:srgbClr val="000000"/>
              </a:solidFill>
              <a:latin typeface="Courier New"/>
              <a:cs typeface="Courier New"/>
            </a:endParaRPr>
          </a:p>
          <a:p>
            <a:r>
              <a:rPr lang="en-US" sz="1600" dirty="0">
                <a:solidFill>
                  <a:srgbClr val="926492"/>
                </a:solidFill>
                <a:latin typeface="Courier New"/>
                <a:cs typeface="Courier New"/>
              </a:rPr>
              <a:t>#include</a:t>
            </a:r>
            <a:r>
              <a:rPr lang="en-US" sz="1600" dirty="0">
                <a:solidFill>
                  <a:srgbClr val="000000"/>
                </a:solidFill>
                <a:latin typeface="Courier New"/>
                <a:cs typeface="Courier New"/>
              </a:rPr>
              <a:t> </a:t>
            </a:r>
            <a:r>
              <a:rPr lang="en-US" sz="1600" dirty="0">
                <a:solidFill>
                  <a:srgbClr val="9D206F"/>
                </a:solidFill>
                <a:latin typeface="Courier New"/>
                <a:cs typeface="Courier New"/>
              </a:rPr>
              <a:t>"</a:t>
            </a:r>
            <a:r>
              <a:rPr lang="en-US" sz="1600" dirty="0" err="1">
                <a:solidFill>
                  <a:srgbClr val="9D206F"/>
                </a:solidFill>
                <a:latin typeface="Courier New"/>
                <a:cs typeface="Courier New"/>
              </a:rPr>
              <a:t>vector.h</a:t>
            </a:r>
            <a:r>
              <a:rPr lang="en-US" sz="1600" dirty="0">
                <a:solidFill>
                  <a:srgbClr val="9D206F"/>
                </a:solidFill>
                <a:latin typeface="Courier New"/>
                <a:cs typeface="Courier New"/>
              </a:rPr>
              <a:t>"</a:t>
            </a:r>
            <a:endParaRPr lang="en-US" sz="1600" dirty="0">
              <a:solidFill>
                <a:srgbClr val="000000"/>
              </a:solidFill>
              <a:latin typeface="Courier New"/>
              <a:cs typeface="Courier New"/>
            </a:endParaRPr>
          </a:p>
          <a:p>
            <a:endParaRPr lang="en-US" sz="1600" dirty="0">
              <a:solidFill>
                <a:srgbClr val="000000"/>
              </a:solidFill>
              <a:latin typeface="Courier New"/>
              <a:cs typeface="Courier New"/>
            </a:endParaRPr>
          </a:p>
          <a:p>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x</a:t>
            </a:r>
            <a:r>
              <a:rPr lang="fr-FR" sz="1600" dirty="0">
                <a:solidFill>
                  <a:srgbClr val="000000"/>
                </a:solidFill>
                <a:latin typeface="Courier New"/>
                <a:cs typeface="Courier New"/>
              </a:rPr>
              <a:t>[2] = {1, 2};</a:t>
            </a:r>
          </a:p>
          <a:p>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y</a:t>
            </a:r>
            <a:r>
              <a:rPr lang="fr-FR" sz="1600" dirty="0">
                <a:solidFill>
                  <a:srgbClr val="000000"/>
                </a:solidFill>
                <a:latin typeface="Courier New"/>
                <a:cs typeface="Courier New"/>
              </a:rPr>
              <a:t>[2] = {3, 4};</a:t>
            </a:r>
          </a:p>
          <a:p>
            <a:r>
              <a:rPr lang="nl-NL" sz="1600" dirty="0">
                <a:solidFill>
                  <a:srgbClr val="2D961E"/>
                </a:solidFill>
                <a:latin typeface="Courier New"/>
                <a:cs typeface="Courier New"/>
              </a:rPr>
              <a:t>int</a:t>
            </a:r>
            <a:r>
              <a:rPr lang="nl-NL" sz="1600" dirty="0">
                <a:solidFill>
                  <a:srgbClr val="000000"/>
                </a:solidFill>
                <a:latin typeface="Courier New"/>
                <a:cs typeface="Courier New"/>
              </a:rPr>
              <a:t> </a:t>
            </a:r>
            <a:r>
              <a:rPr lang="nl-NL" sz="1600" dirty="0">
                <a:solidFill>
                  <a:srgbClr val="C1651C"/>
                </a:solidFill>
                <a:latin typeface="Courier New"/>
                <a:cs typeface="Courier New"/>
              </a:rPr>
              <a:t>z</a:t>
            </a:r>
            <a:r>
              <a:rPr lang="nl-NL" sz="1600" dirty="0">
                <a:solidFill>
                  <a:srgbClr val="000000"/>
                </a:solidFill>
                <a:latin typeface="Courier New"/>
                <a:cs typeface="Courier New"/>
              </a:rPr>
              <a:t>[2];</a:t>
            </a:r>
          </a:p>
          <a:p>
            <a:endParaRPr lang="nl-NL" sz="1600" dirty="0">
              <a:solidFill>
                <a:srgbClr val="000000"/>
              </a:solidFill>
              <a:latin typeface="Courier New"/>
              <a:cs typeface="Courier New"/>
            </a:endParaRPr>
          </a:p>
          <a:p>
            <a:r>
              <a:rPr lang="nl-NL" sz="1600" dirty="0">
                <a:solidFill>
                  <a:srgbClr val="2D961E"/>
                </a:solidFill>
                <a:latin typeface="Courier New"/>
                <a:cs typeface="Courier New"/>
              </a:rPr>
              <a:t>int</a:t>
            </a:r>
            <a:r>
              <a:rPr lang="nl-NL" sz="1600" dirty="0">
                <a:solidFill>
                  <a:srgbClr val="000000"/>
                </a:solidFill>
                <a:latin typeface="Courier New"/>
                <a:cs typeface="Courier New"/>
              </a:rPr>
              <a:t> </a:t>
            </a:r>
            <a:r>
              <a:rPr lang="nl-NL" sz="1600" dirty="0">
                <a:solidFill>
                  <a:srgbClr val="4A00FF"/>
                </a:solidFill>
                <a:latin typeface="Courier New"/>
                <a:cs typeface="Courier New"/>
              </a:rPr>
              <a:t>main</a:t>
            </a:r>
            <a:r>
              <a:rPr lang="nl-NL" sz="1600" dirty="0">
                <a:solidFill>
                  <a:srgbClr val="000000"/>
                </a:solidFill>
                <a:latin typeface="Courier New"/>
                <a:cs typeface="Courier New"/>
              </a:rPr>
              <a:t>(int argc, char** argv)</a:t>
            </a:r>
          </a:p>
          <a:p>
            <a:r>
              <a:rPr lang="nl-NL"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addvec</a:t>
            </a:r>
            <a:r>
              <a:rPr lang="en-US" sz="1600" dirty="0">
                <a:solidFill>
                  <a:srgbClr val="000000"/>
                </a:solidFill>
                <a:latin typeface="Courier New"/>
                <a:cs typeface="Courier New"/>
              </a:rPr>
              <a:t>(x, y, z, 2);</a:t>
            </a:r>
          </a:p>
          <a:p>
            <a:r>
              <a:rPr lang="ro-RO" sz="1600" dirty="0">
                <a:solidFill>
                  <a:srgbClr val="000000"/>
                </a:solidFill>
                <a:latin typeface="Courier New"/>
                <a:cs typeface="Courier New"/>
              </a:rPr>
              <a:t>    printf(</a:t>
            </a:r>
            <a:r>
              <a:rPr lang="ro-RO" sz="1600" dirty="0">
                <a:solidFill>
                  <a:srgbClr val="9D206F"/>
                </a:solidFill>
                <a:latin typeface="Courier New"/>
                <a:cs typeface="Courier New"/>
              </a:rPr>
              <a:t>"z = [%d %d]\n”</a:t>
            </a:r>
            <a:r>
              <a:rPr lang="ro-RO" sz="1600" dirty="0">
                <a:solidFill>
                  <a:srgbClr val="000000"/>
                </a:solidFill>
                <a:latin typeface="Courier New"/>
                <a:cs typeface="Courier New"/>
              </a:rPr>
              <a:t>,</a:t>
            </a:r>
          </a:p>
          <a:p>
            <a:r>
              <a:rPr lang="ro-RO" sz="1600">
                <a:solidFill>
                  <a:srgbClr val="000000"/>
                </a:solidFill>
                <a:latin typeface="Courier New"/>
                <a:cs typeface="Courier New"/>
              </a:rPr>
              <a:t>           </a:t>
            </a:r>
            <a:r>
              <a:rPr lang="ro-RO" sz="1600" dirty="0">
                <a:solidFill>
                  <a:srgbClr val="000000"/>
                </a:solidFill>
                <a:latin typeface="Courier New"/>
                <a:cs typeface="Courier New"/>
              </a:rPr>
              <a:t>z[0], z[1]);</a:t>
            </a:r>
          </a:p>
          <a:p>
            <a:r>
              <a:rPr lang="is-IS" sz="1600" dirty="0">
                <a:solidFill>
                  <a:srgbClr val="000000"/>
                </a:solidFill>
                <a:latin typeface="Courier New"/>
                <a:cs typeface="Courier New"/>
              </a:rPr>
              <a:t>    </a:t>
            </a:r>
            <a:r>
              <a:rPr lang="is-IS" sz="1600" dirty="0">
                <a:solidFill>
                  <a:srgbClr val="C200FF"/>
                </a:solidFill>
                <a:latin typeface="Courier New"/>
                <a:cs typeface="Courier New"/>
              </a:rPr>
              <a:t>return</a:t>
            </a:r>
            <a:r>
              <a:rPr lang="is-IS" sz="1600" dirty="0">
                <a:solidFill>
                  <a:srgbClr val="000000"/>
                </a:solidFill>
                <a:latin typeface="Courier New"/>
                <a:cs typeface="Courier New"/>
              </a:rPr>
              <a:t> 0;</a:t>
            </a:r>
          </a:p>
          <a:p>
            <a:r>
              <a:rPr lang="is-IS" sz="1600" dirty="0">
                <a:solidFill>
                  <a:srgbClr val="000000"/>
                </a:solidFill>
                <a:latin typeface="Courier New"/>
                <a:cs typeface="Courier New"/>
              </a:rPr>
              <a:t>}</a:t>
            </a:r>
          </a:p>
        </p:txBody>
      </p:sp>
      <p:sp>
        <p:nvSpPr>
          <p:cNvPr id="5" name="Rectangle 3"/>
          <p:cNvSpPr>
            <a:spLocks noChangeArrowheads="1"/>
          </p:cNvSpPr>
          <p:nvPr/>
        </p:nvSpPr>
        <p:spPr bwMode="auto">
          <a:xfrm>
            <a:off x="2604184" y="5257800"/>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a:solidFill>
                  <a:schemeClr val="tx1">
                    <a:lumMod val="50000"/>
                    <a:lumOff val="50000"/>
                  </a:schemeClr>
                </a:solidFill>
                <a:latin typeface="Courier New" pitchFamily="49" charset="0"/>
                <a:ea typeface="msgothic" charset="0"/>
                <a:cs typeface="msgothic" charset="0"/>
              </a:rPr>
              <a:t>main2.c</a:t>
            </a:r>
          </a:p>
        </p:txBody>
      </p:sp>
      <p:sp>
        <p:nvSpPr>
          <p:cNvPr id="6" name="Rectangle 2"/>
          <p:cNvSpPr>
            <a:spLocks noChangeArrowheads="1"/>
          </p:cNvSpPr>
          <p:nvPr/>
        </p:nvSpPr>
        <p:spPr bwMode="auto">
          <a:xfrm>
            <a:off x="4169138" y="1817132"/>
            <a:ext cx="4441462" cy="1818063"/>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err="1">
                <a:solidFill>
                  <a:srgbClr val="4A00FF"/>
                </a:solidFill>
                <a:latin typeface="Courier New"/>
                <a:cs typeface="Courier New"/>
              </a:rPr>
              <a:t>addvec</a:t>
            </a:r>
            <a:r>
              <a:rPr lang="en-US" sz="1600" dirty="0">
                <a:solidFill>
                  <a:srgbClr val="000000"/>
                </a:solidFill>
                <a:latin typeface="Courier New"/>
                <a:cs typeface="Courier New"/>
              </a:rPr>
              <a:t>(</a:t>
            </a:r>
            <a:r>
              <a:rPr lang="en-US" sz="1600" dirty="0">
                <a:solidFill>
                  <a:srgbClr val="2D961E"/>
                </a:solidFill>
                <a:latin typeface="Courier New"/>
                <a:cs typeface="Courier New"/>
              </a:rPr>
              <a:t>int</a:t>
            </a:r>
            <a:r>
              <a:rPr lang="en-US" sz="1600" dirty="0">
                <a:solidFill>
                  <a:srgbClr val="000000"/>
                </a:solidFill>
                <a:latin typeface="Courier New"/>
                <a:cs typeface="Courier New"/>
              </a:rPr>
              <a:t> *</a:t>
            </a:r>
            <a:r>
              <a:rPr lang="en-US" sz="1600" dirty="0">
                <a:solidFill>
                  <a:srgbClr val="C1651C"/>
                </a:solidFill>
                <a:latin typeface="Courier New"/>
                <a:cs typeface="Courier New"/>
              </a:rPr>
              <a:t>x</a:t>
            </a:r>
            <a:r>
              <a:rPr lang="en-US" sz="1600" dirty="0">
                <a:solidFill>
                  <a:srgbClr val="000000"/>
                </a:solidFill>
                <a:latin typeface="Courier New"/>
                <a:cs typeface="Courier New"/>
              </a:rPr>
              <a:t>, </a:t>
            </a:r>
            <a:r>
              <a:rPr lang="en-US" sz="1600" dirty="0">
                <a:solidFill>
                  <a:srgbClr val="2D961E"/>
                </a:solidFill>
                <a:latin typeface="Courier New"/>
                <a:cs typeface="Courier New"/>
              </a:rPr>
              <a:t>int</a:t>
            </a:r>
            <a:r>
              <a:rPr lang="en-US" sz="1600" dirty="0">
                <a:solidFill>
                  <a:srgbClr val="000000"/>
                </a:solidFill>
                <a:latin typeface="Courier New"/>
                <a:cs typeface="Courier New"/>
              </a:rPr>
              <a:t> *</a:t>
            </a:r>
            <a:r>
              <a:rPr lang="en-US" sz="1600" dirty="0">
                <a:solidFill>
                  <a:srgbClr val="C1651C"/>
                </a:solidFill>
                <a:latin typeface="Courier New"/>
                <a:cs typeface="Courier New"/>
              </a:rPr>
              <a:t>y</a:t>
            </a:r>
            <a:r>
              <a:rPr lang="en-US" sz="1600" dirty="0">
                <a:solidFill>
                  <a:srgbClr val="000000"/>
                </a:solidFill>
                <a:latin typeface="Courier New"/>
                <a:cs typeface="Courier New"/>
              </a:rPr>
              <a:t>,</a:t>
            </a:r>
          </a:p>
          <a:p>
            <a:r>
              <a:rPr lang="fr-FR" sz="160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z</a:t>
            </a:r>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n</a:t>
            </a:r>
            <a:r>
              <a:rPr lang="fr-FR" sz="1600" dirty="0">
                <a:solidFill>
                  <a:srgbClr val="000000"/>
                </a:solidFill>
                <a:latin typeface="Courier New"/>
                <a:cs typeface="Courier New"/>
              </a:rPr>
              <a:t>) {</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i</a:t>
            </a:r>
            <a:r>
              <a:rPr lang="fr-FR" sz="1600" dirty="0">
                <a:solidFill>
                  <a:srgbClr val="000000"/>
                </a:solidFill>
                <a:latin typeface="Courier New"/>
                <a:cs typeface="Courier New"/>
              </a:rPr>
              <a:t>;</a:t>
            </a: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da-DK" sz="1600" dirty="0">
                <a:solidFill>
                  <a:srgbClr val="C200FF"/>
                </a:solidFill>
                <a:latin typeface="Courier New"/>
                <a:cs typeface="Courier New"/>
              </a:rPr>
              <a:t>for</a:t>
            </a:r>
            <a:r>
              <a:rPr lang="da-DK" sz="1600" dirty="0">
                <a:solidFill>
                  <a:srgbClr val="000000"/>
                </a:solidFill>
                <a:latin typeface="Courier New"/>
                <a:cs typeface="Courier New"/>
              </a:rPr>
              <a:t> (i = 0; i &lt; n; i++)</a:t>
            </a:r>
          </a:p>
          <a:p>
            <a:r>
              <a:rPr lang="es-ES_tradnl" sz="1600">
                <a:solidFill>
                  <a:srgbClr val="000000"/>
                </a:solidFill>
                <a:latin typeface="Courier New"/>
                <a:cs typeface="Courier New"/>
              </a:rPr>
              <a:t>        </a:t>
            </a:r>
            <a:r>
              <a:rPr lang="es-ES_tradnl" sz="1600" dirty="0">
                <a:solidFill>
                  <a:srgbClr val="000000"/>
                </a:solidFill>
                <a:latin typeface="Courier New"/>
                <a:cs typeface="Courier New"/>
              </a:rPr>
              <a:t>z[i] = x[i] + y[i];</a:t>
            </a:r>
          </a:p>
          <a:p>
            <a:r>
              <a:rPr lang="es-ES_tradnl" sz="1600" dirty="0">
                <a:solidFill>
                  <a:srgbClr val="000000"/>
                </a:solidFill>
                <a:latin typeface="Courier New"/>
                <a:cs typeface="Courier New"/>
              </a:rPr>
              <a:t>}</a:t>
            </a:r>
            <a:endParaRPr lang="is-IS" sz="1600" dirty="0">
              <a:solidFill>
                <a:srgbClr val="000000"/>
              </a:solidFill>
              <a:latin typeface="Courier New"/>
              <a:cs typeface="Courier New"/>
            </a:endParaRPr>
          </a:p>
        </p:txBody>
      </p:sp>
      <p:sp>
        <p:nvSpPr>
          <p:cNvPr id="7" name="Rectangle 2"/>
          <p:cNvSpPr>
            <a:spLocks noChangeArrowheads="1"/>
          </p:cNvSpPr>
          <p:nvPr/>
        </p:nvSpPr>
        <p:spPr bwMode="auto">
          <a:xfrm>
            <a:off x="4169138" y="3774995"/>
            <a:ext cx="4441462" cy="2064284"/>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err="1">
                <a:solidFill>
                  <a:srgbClr val="4A00FF"/>
                </a:solidFill>
                <a:latin typeface="Courier New"/>
                <a:cs typeface="Courier New"/>
              </a:rPr>
              <a:t>multvec</a:t>
            </a:r>
            <a:r>
              <a:rPr lang="en-US" sz="1600" dirty="0">
                <a:solidFill>
                  <a:srgbClr val="000000"/>
                </a:solidFill>
                <a:latin typeface="Courier New"/>
                <a:cs typeface="Courier New"/>
              </a:rPr>
              <a:t>(</a:t>
            </a:r>
            <a:r>
              <a:rPr lang="en-US" sz="1600" dirty="0">
                <a:solidFill>
                  <a:srgbClr val="2D961E"/>
                </a:solidFill>
                <a:latin typeface="Courier New"/>
                <a:cs typeface="Courier New"/>
              </a:rPr>
              <a:t>int</a:t>
            </a:r>
            <a:r>
              <a:rPr lang="en-US" sz="1600" dirty="0">
                <a:solidFill>
                  <a:srgbClr val="000000"/>
                </a:solidFill>
                <a:latin typeface="Courier New"/>
                <a:cs typeface="Courier New"/>
              </a:rPr>
              <a:t> *</a:t>
            </a:r>
            <a:r>
              <a:rPr lang="en-US" sz="1600" dirty="0">
                <a:solidFill>
                  <a:srgbClr val="C1651C"/>
                </a:solidFill>
                <a:latin typeface="Courier New"/>
                <a:cs typeface="Courier New"/>
              </a:rPr>
              <a:t>x</a:t>
            </a:r>
            <a:r>
              <a:rPr lang="en-US" sz="1600" dirty="0">
                <a:solidFill>
                  <a:srgbClr val="000000"/>
                </a:solidFill>
                <a:latin typeface="Courier New"/>
                <a:cs typeface="Courier New"/>
              </a:rPr>
              <a:t>, </a:t>
            </a:r>
            <a:r>
              <a:rPr lang="en-US" sz="1600" dirty="0">
                <a:solidFill>
                  <a:srgbClr val="2D961E"/>
                </a:solidFill>
                <a:latin typeface="Courier New"/>
                <a:cs typeface="Courier New"/>
              </a:rPr>
              <a:t>int</a:t>
            </a:r>
            <a:r>
              <a:rPr lang="en-US" sz="1600" dirty="0">
                <a:solidFill>
                  <a:srgbClr val="000000"/>
                </a:solidFill>
                <a:latin typeface="Courier New"/>
                <a:cs typeface="Courier New"/>
              </a:rPr>
              <a:t> *</a:t>
            </a:r>
            <a:r>
              <a:rPr lang="en-US" sz="1600" dirty="0">
                <a:solidFill>
                  <a:srgbClr val="C1651C"/>
                </a:solidFill>
                <a:latin typeface="Courier New"/>
                <a:cs typeface="Courier New"/>
              </a:rPr>
              <a:t>y</a:t>
            </a:r>
            <a:r>
              <a:rPr lang="en-US" sz="1600" dirty="0">
                <a:solidFill>
                  <a:srgbClr val="000000"/>
                </a:solidFill>
                <a:latin typeface="Courier New"/>
                <a:cs typeface="Courier New"/>
              </a:rPr>
              <a:t>,</a:t>
            </a:r>
          </a:p>
          <a:p>
            <a:r>
              <a:rPr lang="fr-FR" sz="160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z</a:t>
            </a:r>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n</a:t>
            </a:r>
            <a:r>
              <a:rPr lang="fr-FR" sz="1600" dirty="0">
                <a:solidFill>
                  <a:srgbClr val="000000"/>
                </a:solidFill>
                <a:latin typeface="Courier New"/>
                <a:cs typeface="Courier New"/>
              </a:rPr>
              <a:t>)</a:t>
            </a:r>
          </a:p>
          <a:p>
            <a:r>
              <a:rPr lang="fr-FR" sz="1600" dirty="0">
                <a:solidFill>
                  <a:srgbClr val="000000"/>
                </a:solidFill>
                <a:latin typeface="Courier New"/>
                <a:cs typeface="Courier New"/>
              </a:rPr>
              <a:t>{</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i</a:t>
            </a:r>
            <a:r>
              <a:rPr lang="fr-FR" sz="1600" dirty="0">
                <a:solidFill>
                  <a:srgbClr val="000000"/>
                </a:solidFill>
                <a:latin typeface="Courier New"/>
                <a:cs typeface="Courier New"/>
              </a:rPr>
              <a:t>;</a:t>
            </a:r>
          </a:p>
          <a:p>
            <a:endParaRPr lang="fr-FR" sz="1600" dirty="0">
              <a:solidFill>
                <a:srgbClr val="000000"/>
              </a:solidFill>
              <a:latin typeface="Courier New"/>
              <a:cs typeface="Courier New"/>
            </a:endParaRPr>
          </a:p>
          <a:p>
            <a:r>
              <a:rPr lang="da-DK" sz="1600" dirty="0">
                <a:solidFill>
                  <a:srgbClr val="C200FF"/>
                </a:solidFill>
                <a:latin typeface="Courier New"/>
                <a:cs typeface="Courier New"/>
              </a:rPr>
              <a:t>    for</a:t>
            </a:r>
            <a:r>
              <a:rPr lang="da-DK" sz="1600" dirty="0">
                <a:solidFill>
                  <a:srgbClr val="000000"/>
                </a:solidFill>
                <a:latin typeface="Courier New"/>
                <a:cs typeface="Courier New"/>
              </a:rPr>
              <a:t> (i = 0; i &lt; n; i++)</a:t>
            </a:r>
          </a:p>
          <a:p>
            <a:r>
              <a:rPr lang="es-ES_tradnl" sz="1600">
                <a:solidFill>
                  <a:srgbClr val="000000"/>
                </a:solidFill>
                <a:latin typeface="Courier New"/>
                <a:cs typeface="Courier New"/>
              </a:rPr>
              <a:t>        </a:t>
            </a:r>
            <a:r>
              <a:rPr lang="es-ES_tradnl" sz="1600" dirty="0">
                <a:solidFill>
                  <a:srgbClr val="000000"/>
                </a:solidFill>
                <a:latin typeface="Courier New"/>
                <a:cs typeface="Courier New"/>
              </a:rPr>
              <a:t>z[i] = x[i] * y[i];</a:t>
            </a:r>
          </a:p>
          <a:p>
            <a:r>
              <a:rPr lang="es-ES_tradnl" sz="1600" dirty="0">
                <a:solidFill>
                  <a:srgbClr val="000000"/>
                </a:solidFill>
                <a:latin typeface="Courier New"/>
                <a:cs typeface="Courier New"/>
              </a:rPr>
              <a:t>}</a:t>
            </a:r>
            <a:endParaRPr lang="is-IS" sz="1600" dirty="0">
              <a:solidFill>
                <a:srgbClr val="000000"/>
              </a:solidFill>
              <a:latin typeface="Courier New"/>
              <a:cs typeface="Courier New"/>
            </a:endParaRPr>
          </a:p>
        </p:txBody>
      </p:sp>
      <p:sp>
        <p:nvSpPr>
          <p:cNvPr id="8" name="Rectangle 3"/>
          <p:cNvSpPr>
            <a:spLocks noChangeArrowheads="1"/>
          </p:cNvSpPr>
          <p:nvPr/>
        </p:nvSpPr>
        <p:spPr bwMode="auto">
          <a:xfrm>
            <a:off x="7203940" y="5527595"/>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itchFamily="49" charset="0"/>
                <a:ea typeface="msgothic" charset="0"/>
                <a:cs typeface="msgothic" charset="0"/>
              </a:rPr>
              <a:t>multvec.c</a:t>
            </a:r>
            <a:endParaRPr lang="en-GB" sz="1800" b="1" i="1">
              <a:solidFill>
                <a:schemeClr val="tx1">
                  <a:lumMod val="50000"/>
                  <a:lumOff val="50000"/>
                </a:schemeClr>
              </a:solidFill>
              <a:latin typeface="Courier New" pitchFamily="49" charset="0"/>
              <a:ea typeface="msgothic" charset="0"/>
              <a:cs typeface="msgothic" charset="0"/>
            </a:endParaRPr>
          </a:p>
        </p:txBody>
      </p:sp>
      <p:sp>
        <p:nvSpPr>
          <p:cNvPr id="9" name="Rectangle 3"/>
          <p:cNvSpPr>
            <a:spLocks noChangeArrowheads="1"/>
          </p:cNvSpPr>
          <p:nvPr/>
        </p:nvSpPr>
        <p:spPr bwMode="auto">
          <a:xfrm>
            <a:off x="7342462" y="3341132"/>
            <a:ext cx="1344338"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itchFamily="49" charset="0"/>
                <a:ea typeface="msgothic" charset="0"/>
                <a:cs typeface="msgothic" charset="0"/>
              </a:rPr>
              <a:t>addvec.c</a:t>
            </a:r>
            <a:endParaRPr lang="en-GB" sz="1800" b="1" i="1">
              <a:solidFill>
                <a:schemeClr val="tx1">
                  <a:lumMod val="50000"/>
                  <a:lumOff val="50000"/>
                </a:schemeClr>
              </a:solidFill>
              <a:latin typeface="Courier New" pitchFamily="49" charset="0"/>
              <a:ea typeface="msgothic" charset="0"/>
              <a:cs typeface="msgothic" charset="0"/>
            </a:endParaRPr>
          </a:p>
        </p:txBody>
      </p:sp>
      <p:sp>
        <p:nvSpPr>
          <p:cNvPr id="12" name="TextBox 11"/>
          <p:cNvSpPr txBox="1"/>
          <p:nvPr/>
        </p:nvSpPr>
        <p:spPr>
          <a:xfrm>
            <a:off x="5791200" y="914400"/>
            <a:ext cx="1762813" cy="369332"/>
          </a:xfrm>
          <a:prstGeom prst="rect">
            <a:avLst/>
          </a:prstGeom>
          <a:noFill/>
        </p:spPr>
        <p:txBody>
          <a:bodyPr wrap="none" rtlCol="0">
            <a:spAutoFit/>
          </a:bodyPr>
          <a:lstStyle/>
          <a:p>
            <a:r>
              <a:rPr lang="en-US" sz="1800" err="1">
                <a:latin typeface="Courier New"/>
                <a:cs typeface="Courier New"/>
              </a:rPr>
              <a:t>libvector.a</a:t>
            </a:r>
            <a:endParaRPr lang="en-US" sz="1800">
              <a:latin typeface="Courier New"/>
              <a:cs typeface="Courier New"/>
            </a:endParaRPr>
          </a:p>
        </p:txBody>
      </p:sp>
    </p:spTree>
    <p:extLst>
      <p:ext uri="{BB962C8B-B14F-4D97-AF65-F5344CB8AC3E}">
        <p14:creationId xmlns:p14="http://schemas.microsoft.com/office/powerpoint/2010/main" val="1637769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idx="4294967295"/>
          </p:nvPr>
        </p:nvSpPr>
        <p:spPr>
          <a:xfrm>
            <a:off x="404813" y="284162"/>
            <a:ext cx="5614987"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Linking with Static Libraries</a:t>
            </a:r>
          </a:p>
        </p:txBody>
      </p:sp>
      <p:sp>
        <p:nvSpPr>
          <p:cNvPr id="31746" name="Line 2"/>
          <p:cNvSpPr>
            <a:spLocks noChangeShapeType="1"/>
          </p:cNvSpPr>
          <p:nvPr/>
        </p:nvSpPr>
        <p:spPr bwMode="auto">
          <a:xfrm>
            <a:off x="698500" y="2582862"/>
            <a:ext cx="1587" cy="381000"/>
          </a:xfrm>
          <a:prstGeom prst="line">
            <a:avLst/>
          </a:prstGeom>
          <a:noFill/>
          <a:ln w="28440">
            <a:solidFill>
              <a:srgbClr val="000066"/>
            </a:solidFill>
            <a:miter lim="800000"/>
            <a:headEnd/>
            <a:tailEnd type="triangle" w="med" len="med"/>
          </a:ln>
          <a:effectLst/>
        </p:spPr>
        <p:txBody>
          <a:bodyPr/>
          <a:lstStyle/>
          <a:p>
            <a:endParaRPr lang="en-US"/>
          </a:p>
        </p:txBody>
      </p:sp>
      <p:sp>
        <p:nvSpPr>
          <p:cNvPr id="31747" name="Rectangle 3"/>
          <p:cNvSpPr>
            <a:spLocks noChangeArrowheads="1"/>
          </p:cNvSpPr>
          <p:nvPr/>
        </p:nvSpPr>
        <p:spPr bwMode="auto">
          <a:xfrm>
            <a:off x="174625" y="2992438"/>
            <a:ext cx="2070100" cy="644525"/>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itchFamily="34" charset="0"/>
                <a:ea typeface="msgothic" charset="0"/>
                <a:cs typeface="msgothic" charset="0"/>
              </a:rPr>
              <a:t>Translators</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itchFamily="34" charset="0"/>
                <a:ea typeface="msgothic" charset="0"/>
                <a:cs typeface="msgothic" charset="0"/>
              </a:rPr>
              <a:t>(</a:t>
            </a:r>
            <a:r>
              <a:rPr lang="en-GB" sz="1800" b="1" err="1">
                <a:latin typeface="Courier New" pitchFamily="49" charset="0"/>
                <a:ea typeface="msgothic" charset="0"/>
                <a:cs typeface="msgothic" charset="0"/>
              </a:rPr>
              <a:t>cpp</a:t>
            </a:r>
            <a:r>
              <a:rPr lang="en-GB" sz="1800" b="1">
                <a:latin typeface="Calibri" pitchFamily="34" charset="0"/>
                <a:ea typeface="msgothic" charset="0"/>
                <a:cs typeface="msgothic" charset="0"/>
              </a:rPr>
              <a:t>, </a:t>
            </a:r>
            <a:r>
              <a:rPr lang="en-GB" sz="1800" b="1">
                <a:latin typeface="Courier New" pitchFamily="49" charset="0"/>
                <a:ea typeface="msgothic" charset="0"/>
                <a:cs typeface="msgothic" charset="0"/>
              </a:rPr>
              <a:t>cc1</a:t>
            </a:r>
            <a:r>
              <a:rPr lang="en-GB" sz="1800" b="1">
                <a:latin typeface="Calibri" pitchFamily="34" charset="0"/>
                <a:ea typeface="msgothic" charset="0"/>
                <a:cs typeface="msgothic" charset="0"/>
              </a:rPr>
              <a:t>, </a:t>
            </a:r>
            <a:r>
              <a:rPr lang="en-GB" sz="1800" b="1">
                <a:latin typeface="Courier New" pitchFamily="49" charset="0"/>
                <a:ea typeface="msgothic" charset="0"/>
                <a:cs typeface="msgothic" charset="0"/>
              </a:rPr>
              <a:t>as</a:t>
            </a:r>
            <a:r>
              <a:rPr lang="en-GB" sz="1800" b="1">
                <a:latin typeface="Calibri" pitchFamily="34" charset="0"/>
                <a:ea typeface="msgothic" charset="0"/>
                <a:cs typeface="msgothic" charset="0"/>
              </a:rPr>
              <a:t>)</a:t>
            </a:r>
          </a:p>
        </p:txBody>
      </p:sp>
      <p:sp>
        <p:nvSpPr>
          <p:cNvPr id="31748" name="Text Box 4"/>
          <p:cNvSpPr txBox="1">
            <a:spLocks noChangeArrowheads="1"/>
          </p:cNvSpPr>
          <p:nvPr/>
        </p:nvSpPr>
        <p:spPr bwMode="auto">
          <a:xfrm>
            <a:off x="152400" y="2286000"/>
            <a:ext cx="1146767"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main2.c</a:t>
            </a:r>
          </a:p>
        </p:txBody>
      </p:sp>
      <p:sp>
        <p:nvSpPr>
          <p:cNvPr id="31749" name="Text Box 5"/>
          <p:cNvSpPr txBox="1">
            <a:spLocks noChangeArrowheads="1"/>
          </p:cNvSpPr>
          <p:nvPr/>
        </p:nvSpPr>
        <p:spPr bwMode="auto">
          <a:xfrm>
            <a:off x="1801813" y="3994150"/>
            <a:ext cx="1146767"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main2.o</a:t>
            </a:r>
          </a:p>
        </p:txBody>
      </p:sp>
      <p:sp>
        <p:nvSpPr>
          <p:cNvPr id="31750" name="Line 6"/>
          <p:cNvSpPr>
            <a:spLocks noChangeShapeType="1"/>
          </p:cNvSpPr>
          <p:nvPr/>
        </p:nvSpPr>
        <p:spPr bwMode="auto">
          <a:xfrm>
            <a:off x="1241425" y="3681413"/>
            <a:ext cx="815975" cy="381000"/>
          </a:xfrm>
          <a:prstGeom prst="line">
            <a:avLst/>
          </a:prstGeom>
          <a:noFill/>
          <a:ln w="28440">
            <a:solidFill>
              <a:srgbClr val="000066"/>
            </a:solidFill>
            <a:miter lim="800000"/>
            <a:headEnd/>
            <a:tailEnd type="triangle" w="med" len="med"/>
          </a:ln>
          <a:effectLst/>
        </p:spPr>
        <p:txBody>
          <a:bodyPr/>
          <a:lstStyle/>
          <a:p>
            <a:endParaRPr lang="en-US"/>
          </a:p>
        </p:txBody>
      </p:sp>
      <p:sp>
        <p:nvSpPr>
          <p:cNvPr id="31751" name="Line 7"/>
          <p:cNvSpPr>
            <a:spLocks noChangeShapeType="1"/>
          </p:cNvSpPr>
          <p:nvPr/>
        </p:nvSpPr>
        <p:spPr bwMode="auto">
          <a:xfrm>
            <a:off x="2344738" y="4291013"/>
            <a:ext cx="762000" cy="304800"/>
          </a:xfrm>
          <a:prstGeom prst="line">
            <a:avLst/>
          </a:prstGeom>
          <a:noFill/>
          <a:ln w="28440">
            <a:solidFill>
              <a:srgbClr val="000066"/>
            </a:solidFill>
            <a:miter lim="800000"/>
            <a:headEnd/>
            <a:tailEnd type="triangle" w="med" len="med"/>
          </a:ln>
          <a:effectLst/>
        </p:spPr>
        <p:txBody>
          <a:bodyPr/>
          <a:lstStyle/>
          <a:p>
            <a:endParaRPr lang="en-US"/>
          </a:p>
        </p:txBody>
      </p:sp>
      <p:sp>
        <p:nvSpPr>
          <p:cNvPr id="31752" name="Text Box 8"/>
          <p:cNvSpPr txBox="1">
            <a:spLocks noChangeArrowheads="1"/>
          </p:cNvSpPr>
          <p:nvPr/>
        </p:nvSpPr>
        <p:spPr bwMode="auto">
          <a:xfrm>
            <a:off x="5353050" y="3263900"/>
            <a:ext cx="1008907"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libc.a</a:t>
            </a:r>
          </a:p>
        </p:txBody>
      </p:sp>
      <p:sp>
        <p:nvSpPr>
          <p:cNvPr id="31753" name="Line 9"/>
          <p:cNvSpPr>
            <a:spLocks noChangeShapeType="1"/>
          </p:cNvSpPr>
          <p:nvPr/>
        </p:nvSpPr>
        <p:spPr bwMode="auto">
          <a:xfrm>
            <a:off x="3981451" y="3649663"/>
            <a:ext cx="1587" cy="1022350"/>
          </a:xfrm>
          <a:prstGeom prst="line">
            <a:avLst/>
          </a:prstGeom>
          <a:noFill/>
          <a:ln w="28440">
            <a:solidFill>
              <a:srgbClr val="000066"/>
            </a:solidFill>
            <a:miter lim="800000"/>
            <a:headEnd/>
            <a:tailEnd type="triangle" w="med" len="med"/>
          </a:ln>
          <a:effectLst/>
        </p:spPr>
        <p:txBody>
          <a:bodyPr/>
          <a:lstStyle/>
          <a:p>
            <a:endParaRPr lang="en-US"/>
          </a:p>
        </p:txBody>
      </p:sp>
      <p:sp>
        <p:nvSpPr>
          <p:cNvPr id="31754" name="Rectangle 10"/>
          <p:cNvSpPr>
            <a:spLocks noChangeArrowheads="1"/>
          </p:cNvSpPr>
          <p:nvPr/>
        </p:nvSpPr>
        <p:spPr bwMode="auto">
          <a:xfrm>
            <a:off x="2497138" y="4672013"/>
            <a:ext cx="2971800" cy="360909"/>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itchFamily="34" charset="0"/>
                <a:ea typeface="msgothic" charset="0"/>
                <a:cs typeface="msgothic" charset="0"/>
              </a:rPr>
              <a:t>Linker (</a:t>
            </a:r>
            <a:r>
              <a:rPr lang="en-GB" sz="1800" b="1">
                <a:latin typeface="Courier New" pitchFamily="49" charset="0"/>
                <a:ea typeface="msgothic" charset="0"/>
                <a:cs typeface="msgothic" charset="0"/>
              </a:rPr>
              <a:t>ld</a:t>
            </a:r>
            <a:r>
              <a:rPr lang="en-GB" sz="1800" b="1">
                <a:latin typeface="Calibri" pitchFamily="34" charset="0"/>
                <a:ea typeface="msgothic" charset="0"/>
                <a:cs typeface="msgothic" charset="0"/>
              </a:rPr>
              <a:t>)</a:t>
            </a:r>
          </a:p>
        </p:txBody>
      </p:sp>
      <p:sp>
        <p:nvSpPr>
          <p:cNvPr id="31755" name="Text Box 11"/>
          <p:cNvSpPr txBox="1">
            <a:spLocks noChangeArrowheads="1"/>
          </p:cNvSpPr>
          <p:nvPr/>
        </p:nvSpPr>
        <p:spPr bwMode="auto">
          <a:xfrm>
            <a:off x="3519593" y="5518150"/>
            <a:ext cx="1012890" cy="357663"/>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prog2c</a:t>
            </a:r>
          </a:p>
        </p:txBody>
      </p:sp>
      <p:sp>
        <p:nvSpPr>
          <p:cNvPr id="31756" name="Line 12"/>
          <p:cNvSpPr>
            <a:spLocks noChangeShapeType="1"/>
          </p:cNvSpPr>
          <p:nvPr/>
        </p:nvSpPr>
        <p:spPr bwMode="auto">
          <a:xfrm>
            <a:off x="3981450" y="5047191"/>
            <a:ext cx="1588" cy="414338"/>
          </a:xfrm>
          <a:prstGeom prst="line">
            <a:avLst/>
          </a:prstGeom>
          <a:noFill/>
          <a:ln w="28440">
            <a:solidFill>
              <a:srgbClr val="000066"/>
            </a:solidFill>
            <a:miter lim="800000"/>
            <a:headEnd/>
            <a:tailEnd type="triangle" w="med" len="med"/>
          </a:ln>
          <a:effectLst/>
        </p:spPr>
        <p:txBody>
          <a:bodyPr/>
          <a:lstStyle/>
          <a:p>
            <a:endParaRPr lang="en-US"/>
          </a:p>
        </p:txBody>
      </p:sp>
      <p:sp>
        <p:nvSpPr>
          <p:cNvPr id="31757" name="Text Box 13"/>
          <p:cNvSpPr txBox="1">
            <a:spLocks noChangeArrowheads="1"/>
          </p:cNvSpPr>
          <p:nvPr/>
        </p:nvSpPr>
        <p:spPr bwMode="auto">
          <a:xfrm>
            <a:off x="5577022" y="3886200"/>
            <a:ext cx="3185978" cy="626391"/>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itchFamily="49" charset="0"/>
                <a:ea typeface="msgothic" charset="0"/>
                <a:cs typeface="msgothic" charset="0"/>
              </a:rPr>
              <a:t>printf.o</a:t>
            </a:r>
            <a:r>
              <a:rPr lang="en-GB" sz="1800" b="1" i="1">
                <a:solidFill>
                  <a:schemeClr val="tx1">
                    <a:lumMod val="50000"/>
                    <a:lumOff val="50000"/>
                  </a:schemeClr>
                </a:solidFill>
                <a:latin typeface="Courier New" pitchFamily="49" charset="0"/>
                <a:ea typeface="msgothic" charset="0"/>
                <a:cs typeface="msgothic" charset="0"/>
              </a:rPr>
              <a:t> </a:t>
            </a:r>
            <a:r>
              <a:rPr lang="en-GB" sz="1800" b="1" i="1">
                <a:solidFill>
                  <a:schemeClr val="tx1">
                    <a:lumMod val="50000"/>
                    <a:lumOff val="50000"/>
                  </a:schemeClr>
                </a:solidFill>
                <a:latin typeface="Calibri" pitchFamily="34" charset="0"/>
                <a:ea typeface="msgothic" charset="0"/>
                <a:cs typeface="msgothic" charset="0"/>
              </a:rPr>
              <a:t>and any other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a:solidFill>
                  <a:schemeClr val="tx1">
                    <a:lumMod val="50000"/>
                    <a:lumOff val="50000"/>
                  </a:schemeClr>
                </a:solidFill>
                <a:latin typeface="Calibri" pitchFamily="34" charset="0"/>
                <a:ea typeface="msgothic" charset="0"/>
                <a:cs typeface="msgothic" charset="0"/>
              </a:rPr>
              <a:t>modules called by </a:t>
            </a:r>
            <a:r>
              <a:rPr lang="en-GB" sz="1800" b="1" i="1" err="1">
                <a:solidFill>
                  <a:schemeClr val="tx1">
                    <a:lumMod val="50000"/>
                    <a:lumOff val="50000"/>
                  </a:schemeClr>
                </a:solidFill>
                <a:latin typeface="Courier New" pitchFamily="49" charset="0"/>
                <a:ea typeface="msgothic" charset="0"/>
                <a:cs typeface="msgothic" charset="0"/>
              </a:rPr>
              <a:t>printf.o</a:t>
            </a:r>
            <a:r>
              <a:rPr lang="en-GB" sz="1800" b="1" i="1">
                <a:solidFill>
                  <a:schemeClr val="tx1">
                    <a:lumMod val="50000"/>
                    <a:lumOff val="50000"/>
                  </a:schemeClr>
                </a:solidFill>
                <a:latin typeface="Courier New" pitchFamily="49" charset="0"/>
                <a:ea typeface="msgothic" charset="0"/>
                <a:cs typeface="msgothic" charset="0"/>
              </a:rPr>
              <a:t> </a:t>
            </a:r>
          </a:p>
        </p:txBody>
      </p:sp>
      <p:sp>
        <p:nvSpPr>
          <p:cNvPr id="31758" name="Text Box 14"/>
          <p:cNvSpPr txBox="1">
            <a:spLocks noChangeArrowheads="1"/>
          </p:cNvSpPr>
          <p:nvPr/>
        </p:nvSpPr>
        <p:spPr bwMode="auto">
          <a:xfrm>
            <a:off x="3187700" y="3263900"/>
            <a:ext cx="1698199"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libvector.a</a:t>
            </a:r>
          </a:p>
        </p:txBody>
      </p:sp>
      <p:sp>
        <p:nvSpPr>
          <p:cNvPr id="31759" name="Text Box 15"/>
          <p:cNvSpPr txBox="1">
            <a:spLocks noChangeArrowheads="1"/>
          </p:cNvSpPr>
          <p:nvPr/>
        </p:nvSpPr>
        <p:spPr bwMode="auto">
          <a:xfrm>
            <a:off x="3992563" y="3994150"/>
            <a:ext cx="1284624"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addvec.o</a:t>
            </a:r>
          </a:p>
        </p:txBody>
      </p:sp>
      <p:sp>
        <p:nvSpPr>
          <p:cNvPr id="31760" name="Line 16"/>
          <p:cNvSpPr>
            <a:spLocks noChangeShapeType="1"/>
          </p:cNvSpPr>
          <p:nvPr/>
        </p:nvSpPr>
        <p:spPr bwMode="auto">
          <a:xfrm flipH="1">
            <a:off x="4981575" y="3590397"/>
            <a:ext cx="841375" cy="1066800"/>
          </a:xfrm>
          <a:prstGeom prst="line">
            <a:avLst/>
          </a:prstGeom>
          <a:noFill/>
          <a:ln w="28440">
            <a:solidFill>
              <a:srgbClr val="000066"/>
            </a:solidFill>
            <a:miter lim="800000"/>
            <a:headEnd/>
            <a:tailEnd type="triangle" w="med" len="med"/>
          </a:ln>
          <a:effectLst/>
        </p:spPr>
        <p:txBody>
          <a:bodyPr/>
          <a:lstStyle/>
          <a:p>
            <a:endParaRPr lang="en-US"/>
          </a:p>
        </p:txBody>
      </p:sp>
      <p:sp>
        <p:nvSpPr>
          <p:cNvPr id="31761" name="Text Box 17"/>
          <p:cNvSpPr txBox="1">
            <a:spLocks noChangeArrowheads="1"/>
          </p:cNvSpPr>
          <p:nvPr/>
        </p:nvSpPr>
        <p:spPr bwMode="auto">
          <a:xfrm>
            <a:off x="6929438" y="3206750"/>
            <a:ext cx="1552839" cy="3659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a:solidFill>
                  <a:srgbClr val="C00000"/>
                </a:solidFill>
                <a:latin typeface="Calibri" pitchFamily="34" charset="0"/>
                <a:ea typeface="msgothic" charset="0"/>
                <a:cs typeface="msgothic" charset="0"/>
              </a:rPr>
              <a:t>Static libraries</a:t>
            </a:r>
          </a:p>
        </p:txBody>
      </p:sp>
      <p:sp>
        <p:nvSpPr>
          <p:cNvPr id="31762" name="Text Box 18"/>
          <p:cNvSpPr txBox="1">
            <a:spLocks noChangeArrowheads="1"/>
          </p:cNvSpPr>
          <p:nvPr/>
        </p:nvSpPr>
        <p:spPr bwMode="auto">
          <a:xfrm>
            <a:off x="225425" y="3883025"/>
            <a:ext cx="1305592" cy="63748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rgbClr val="C00000"/>
                </a:solidFill>
                <a:latin typeface="Calibri" pitchFamily="34" charset="0"/>
                <a:ea typeface="msgothic" charset="0"/>
                <a:cs typeface="msgothic" charset="0"/>
              </a:rPr>
              <a:t>Relocatable</a:t>
            </a:r>
            <a:endParaRPr lang="en-GB" sz="1800" b="1" i="1">
              <a:solidFill>
                <a:srgbClr val="C00000"/>
              </a:solidFill>
              <a:latin typeface="Calibri"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a:solidFill>
                  <a:srgbClr val="C00000"/>
                </a:solidFill>
                <a:latin typeface="Calibri" pitchFamily="34" charset="0"/>
                <a:ea typeface="msgothic" charset="0"/>
                <a:cs typeface="msgothic" charset="0"/>
              </a:rPr>
              <a:t>object files</a:t>
            </a:r>
          </a:p>
        </p:txBody>
      </p:sp>
      <p:sp>
        <p:nvSpPr>
          <p:cNvPr id="31763" name="Text Box 19"/>
          <p:cNvSpPr txBox="1">
            <a:spLocks noChangeArrowheads="1"/>
          </p:cNvSpPr>
          <p:nvPr/>
        </p:nvSpPr>
        <p:spPr bwMode="auto">
          <a:xfrm>
            <a:off x="4648251" y="5378450"/>
            <a:ext cx="2210134" cy="908968"/>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C00000"/>
                </a:solidFill>
                <a:latin typeface="Calibri" pitchFamily="34" charset="0"/>
                <a:ea typeface="msgothic" charset="0"/>
                <a:cs typeface="msgothic" charset="0"/>
              </a:rPr>
              <a:t>Fully linked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C00000"/>
                </a:solidFill>
                <a:latin typeface="Calibri" pitchFamily="34" charset="0"/>
                <a:ea typeface="msgothic" charset="0"/>
                <a:cs typeface="msgothic" charset="0"/>
              </a:rPr>
              <a:t>executable object file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alibri" pitchFamily="34" charset="0"/>
                <a:ea typeface="msgothic" charset="0"/>
                <a:cs typeface="msgothic" charset="0"/>
              </a:rPr>
              <a:t>(861,232 bytes)</a:t>
            </a:r>
            <a:endParaRPr lang="en-GB" sz="1800" b="1" dirty="0">
              <a:latin typeface="Calibri" pitchFamily="34" charset="0"/>
              <a:ea typeface="msgothic" charset="0"/>
              <a:cs typeface="msgothic" charset="0"/>
            </a:endParaRPr>
          </a:p>
        </p:txBody>
      </p:sp>
      <p:sp>
        <p:nvSpPr>
          <p:cNvPr id="31764" name="Text Box 20"/>
          <p:cNvSpPr txBox="1">
            <a:spLocks noChangeArrowheads="1"/>
          </p:cNvSpPr>
          <p:nvPr/>
        </p:nvSpPr>
        <p:spPr bwMode="auto">
          <a:xfrm>
            <a:off x="1260475" y="2286000"/>
            <a:ext cx="1284624"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vector.h</a:t>
            </a:r>
          </a:p>
        </p:txBody>
      </p:sp>
      <p:sp>
        <p:nvSpPr>
          <p:cNvPr id="31765" name="Line 21"/>
          <p:cNvSpPr>
            <a:spLocks noChangeShapeType="1"/>
          </p:cNvSpPr>
          <p:nvPr/>
        </p:nvSpPr>
        <p:spPr bwMode="auto">
          <a:xfrm>
            <a:off x="1882775" y="2582862"/>
            <a:ext cx="1587" cy="381000"/>
          </a:xfrm>
          <a:prstGeom prst="line">
            <a:avLst/>
          </a:prstGeom>
          <a:noFill/>
          <a:ln w="28440">
            <a:solidFill>
              <a:srgbClr val="000066"/>
            </a:solidFill>
            <a:miter lim="800000"/>
            <a:headEnd/>
            <a:tailEnd type="triangle" w="med" len="med"/>
          </a:ln>
          <a:effectLst/>
        </p:spPr>
        <p:txBody>
          <a:bodyPr/>
          <a:lstStyle/>
          <a:p>
            <a:endParaRPr lang="en-US"/>
          </a:p>
        </p:txBody>
      </p:sp>
      <p:sp>
        <p:nvSpPr>
          <p:cNvPr id="31766" name="Rectangle 22"/>
          <p:cNvSpPr>
            <a:spLocks noChangeArrowheads="1"/>
          </p:cNvSpPr>
          <p:nvPr/>
        </p:nvSpPr>
        <p:spPr bwMode="auto">
          <a:xfrm>
            <a:off x="3328988" y="2289175"/>
            <a:ext cx="1304925" cy="644525"/>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err="1">
                <a:latin typeface="Calibri" pitchFamily="34" charset="0"/>
                <a:ea typeface="msgothic" charset="0"/>
                <a:cs typeface="msgothic" charset="0"/>
              </a:rPr>
              <a:t>Archiver</a:t>
            </a:r>
            <a:endParaRPr lang="en-GB" sz="1800" b="1">
              <a:latin typeface="Calibri"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itchFamily="34" charset="0"/>
                <a:ea typeface="msgothic" charset="0"/>
                <a:cs typeface="msgothic" charset="0"/>
              </a:rPr>
              <a:t>(</a:t>
            </a:r>
            <a:r>
              <a:rPr lang="en-GB" sz="1800" b="1" err="1">
                <a:latin typeface="Courier New" pitchFamily="49" charset="0"/>
                <a:ea typeface="msgothic" charset="0"/>
                <a:cs typeface="msgothic" charset="0"/>
              </a:rPr>
              <a:t>ar</a:t>
            </a:r>
            <a:r>
              <a:rPr lang="en-GB" sz="1800" b="1">
                <a:latin typeface="Calibri" pitchFamily="34" charset="0"/>
                <a:ea typeface="msgothic" charset="0"/>
                <a:cs typeface="msgothic" charset="0"/>
              </a:rPr>
              <a:t>)</a:t>
            </a:r>
          </a:p>
        </p:txBody>
      </p:sp>
      <p:sp>
        <p:nvSpPr>
          <p:cNvPr id="31767" name="Line 23"/>
          <p:cNvSpPr>
            <a:spLocks noChangeShapeType="1"/>
          </p:cNvSpPr>
          <p:nvPr/>
        </p:nvSpPr>
        <p:spPr bwMode="auto">
          <a:xfrm>
            <a:off x="3981451" y="2955925"/>
            <a:ext cx="1587" cy="411163"/>
          </a:xfrm>
          <a:prstGeom prst="line">
            <a:avLst/>
          </a:prstGeom>
          <a:noFill/>
          <a:ln w="28440">
            <a:solidFill>
              <a:srgbClr val="000066"/>
            </a:solidFill>
            <a:miter lim="800000"/>
            <a:headEnd/>
            <a:tailEnd type="triangle" w="med" len="med"/>
          </a:ln>
          <a:effectLst/>
        </p:spPr>
        <p:txBody>
          <a:bodyPr/>
          <a:lstStyle/>
          <a:p>
            <a:endParaRPr lang="en-US"/>
          </a:p>
        </p:txBody>
      </p:sp>
      <p:sp>
        <p:nvSpPr>
          <p:cNvPr id="31768" name="Line 24"/>
          <p:cNvSpPr>
            <a:spLocks noChangeShapeType="1"/>
          </p:cNvSpPr>
          <p:nvPr/>
        </p:nvSpPr>
        <p:spPr bwMode="auto">
          <a:xfrm>
            <a:off x="3429000" y="1874837"/>
            <a:ext cx="1588" cy="411163"/>
          </a:xfrm>
          <a:prstGeom prst="line">
            <a:avLst/>
          </a:prstGeom>
          <a:noFill/>
          <a:ln w="28440">
            <a:solidFill>
              <a:srgbClr val="000066"/>
            </a:solidFill>
            <a:miter lim="800000"/>
            <a:headEnd/>
            <a:tailEnd type="triangle" w="med" len="med"/>
          </a:ln>
          <a:effectLst/>
        </p:spPr>
        <p:txBody>
          <a:bodyPr/>
          <a:lstStyle/>
          <a:p>
            <a:endParaRPr lang="en-US"/>
          </a:p>
        </p:txBody>
      </p:sp>
      <p:sp>
        <p:nvSpPr>
          <p:cNvPr id="31769" name="Line 25"/>
          <p:cNvSpPr>
            <a:spLocks noChangeShapeType="1"/>
          </p:cNvSpPr>
          <p:nvPr/>
        </p:nvSpPr>
        <p:spPr bwMode="auto">
          <a:xfrm>
            <a:off x="4572000" y="1874837"/>
            <a:ext cx="1588" cy="411163"/>
          </a:xfrm>
          <a:prstGeom prst="line">
            <a:avLst/>
          </a:prstGeom>
          <a:noFill/>
          <a:ln w="28440">
            <a:solidFill>
              <a:srgbClr val="000066"/>
            </a:solidFill>
            <a:miter lim="800000"/>
            <a:headEnd/>
            <a:tailEnd type="triangle" w="med" len="med"/>
          </a:ln>
          <a:effectLst/>
        </p:spPr>
        <p:txBody>
          <a:bodyPr/>
          <a:lstStyle/>
          <a:p>
            <a:endParaRPr lang="en-US"/>
          </a:p>
        </p:txBody>
      </p:sp>
      <p:sp>
        <p:nvSpPr>
          <p:cNvPr id="31770" name="Text Box 26"/>
          <p:cNvSpPr txBox="1">
            <a:spLocks noChangeArrowheads="1"/>
          </p:cNvSpPr>
          <p:nvPr/>
        </p:nvSpPr>
        <p:spPr bwMode="auto">
          <a:xfrm>
            <a:off x="2601913" y="1538288"/>
            <a:ext cx="1284624"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addvec.o</a:t>
            </a:r>
          </a:p>
        </p:txBody>
      </p:sp>
      <p:sp>
        <p:nvSpPr>
          <p:cNvPr id="31771" name="Text Box 27"/>
          <p:cNvSpPr txBox="1">
            <a:spLocks noChangeArrowheads="1"/>
          </p:cNvSpPr>
          <p:nvPr/>
        </p:nvSpPr>
        <p:spPr bwMode="auto">
          <a:xfrm>
            <a:off x="3925888" y="1524000"/>
            <a:ext cx="1422483"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multvec.o</a:t>
            </a:r>
          </a:p>
        </p:txBody>
      </p:sp>
      <p:sp>
        <p:nvSpPr>
          <p:cNvPr id="2" name="TextBox 1"/>
          <p:cNvSpPr txBox="1"/>
          <p:nvPr/>
        </p:nvSpPr>
        <p:spPr>
          <a:xfrm>
            <a:off x="2895600" y="6347379"/>
            <a:ext cx="2175583" cy="338554"/>
          </a:xfrm>
          <a:prstGeom prst="rect">
            <a:avLst/>
          </a:prstGeom>
          <a:noFill/>
        </p:spPr>
        <p:txBody>
          <a:bodyPr wrap="none" rtlCol="0">
            <a:spAutoFit/>
          </a:bodyPr>
          <a:lstStyle/>
          <a:p>
            <a:r>
              <a:rPr lang="en-US" sz="1600" i="1">
                <a:latin typeface="Calibri" pitchFamily="34" charset="0"/>
              </a:rPr>
              <a:t>“c” for “compile-time”</a:t>
            </a:r>
          </a:p>
        </p:txBody>
      </p:sp>
      <p:sp>
        <p:nvSpPr>
          <p:cNvPr id="30" name="Text Box 26"/>
          <p:cNvSpPr txBox="1">
            <a:spLocks noChangeArrowheads="1"/>
          </p:cNvSpPr>
          <p:nvPr/>
        </p:nvSpPr>
        <p:spPr bwMode="auto">
          <a:xfrm>
            <a:off x="5487134" y="4724400"/>
            <a:ext cx="3761264" cy="557461"/>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rgbClr val="990000"/>
                </a:solidFill>
                <a:latin typeface="Courier New" pitchFamily="49" charset="0"/>
                <a:ea typeface="msgothic" charset="0"/>
                <a:cs typeface="msgothic" charset="0"/>
              </a:rPr>
              <a:t>unix</a:t>
            </a:r>
            <a:r>
              <a:rPr lang="en-GB" sz="1600" b="1" dirty="0">
                <a:solidFill>
                  <a:srgbClr val="990000"/>
                </a:solidFill>
                <a:latin typeface="Courier New" pitchFamily="49" charset="0"/>
                <a:ea typeface="msgothic" charset="0"/>
                <a:cs typeface="msgothic" charset="0"/>
              </a:rPr>
              <a:t>&gt; </a:t>
            </a:r>
            <a:r>
              <a:rPr lang="en-GB" sz="1600" b="1" dirty="0" err="1">
                <a:solidFill>
                  <a:srgbClr val="990000"/>
                </a:solidFill>
                <a:latin typeface="Courier New" pitchFamily="49" charset="0"/>
                <a:ea typeface="msgothic" charset="0"/>
                <a:cs typeface="msgothic" charset="0"/>
              </a:rPr>
              <a:t>gcc</a:t>
            </a:r>
            <a:r>
              <a:rPr lang="en-GB" sz="1600" b="1" dirty="0">
                <a:solidFill>
                  <a:srgbClr val="990000"/>
                </a:solidFill>
                <a:latin typeface="Courier New" pitchFamily="49" charset="0"/>
                <a:ea typeface="msgothic" charset="0"/>
                <a:cs typeface="msgothic" charset="0"/>
              </a:rPr>
              <a:t> </a:t>
            </a:r>
            <a:r>
              <a:rPr lang="mr-IN" sz="1600" b="1" dirty="0">
                <a:solidFill>
                  <a:srgbClr val="990000"/>
                </a:solidFill>
                <a:latin typeface="Courier New" pitchFamily="49" charset="0"/>
                <a:ea typeface="msgothic" charset="0"/>
                <a:cs typeface="msgothic" charset="0"/>
              </a:rPr>
              <a:t>–</a:t>
            </a:r>
            <a:r>
              <a:rPr lang="en-GB" sz="1600" dirty="0">
                <a:solidFill>
                  <a:srgbClr val="990000"/>
                </a:solidFill>
                <a:latin typeface="Courier New" pitchFamily="49" charset="0"/>
                <a:ea typeface="msgothic" charset="0"/>
                <a:cs typeface="msgothic" charset="0"/>
              </a:rPr>
              <a:t>static </a:t>
            </a:r>
            <a:r>
              <a:rPr lang="mr-IN" sz="1600" dirty="0">
                <a:solidFill>
                  <a:srgbClr val="990000"/>
                </a:solidFill>
                <a:latin typeface="Courier New" pitchFamily="49" charset="0"/>
                <a:ea typeface="msgothic" charset="0"/>
                <a:cs typeface="msgothic" charset="0"/>
              </a:rPr>
              <a:t>–</a:t>
            </a:r>
            <a:r>
              <a:rPr lang="en-GB" sz="1600" dirty="0">
                <a:solidFill>
                  <a:srgbClr val="990000"/>
                </a:solidFill>
                <a:latin typeface="Courier New" pitchFamily="49" charset="0"/>
                <a:ea typeface="msgothic" charset="0"/>
                <a:cs typeface="msgothic" charset="0"/>
              </a:rPr>
              <a:t>o prog2c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990000"/>
                </a:solidFill>
                <a:latin typeface="Courier New" pitchFamily="49" charset="0"/>
                <a:ea typeface="msgothic" charset="0"/>
                <a:cs typeface="msgothic" charset="0"/>
              </a:rPr>
              <a:t>	      main2.o -L. -</a:t>
            </a:r>
            <a:r>
              <a:rPr lang="en-GB" sz="1600" b="1" dirty="0" err="1">
                <a:solidFill>
                  <a:srgbClr val="990000"/>
                </a:solidFill>
                <a:latin typeface="Courier New" pitchFamily="49" charset="0"/>
                <a:ea typeface="msgothic" charset="0"/>
                <a:cs typeface="msgothic" charset="0"/>
              </a:rPr>
              <a:t>lvector</a:t>
            </a:r>
            <a:endParaRPr lang="en-GB" sz="1600" b="1" dirty="0">
              <a:solidFill>
                <a:srgbClr val="990000"/>
              </a:solidFill>
              <a:latin typeface="Courier New" pitchFamily="49" charset="0"/>
              <a:ea typeface="msgothic" charset="0"/>
              <a:cs typeface="msgothic"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457200" y="3603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Using Static Libraries</a:t>
            </a:r>
          </a:p>
        </p:txBody>
      </p:sp>
      <p:sp>
        <p:nvSpPr>
          <p:cNvPr id="32770" name="Rectangle 2"/>
          <p:cNvSpPr>
            <a:spLocks noGrp="1" noChangeArrowheads="1"/>
          </p:cNvSpPr>
          <p:nvPr>
            <p:ph type="body" idx="1"/>
          </p:nvPr>
        </p:nvSpPr>
        <p:spPr>
          <a:xfrm>
            <a:off x="455613" y="1428750"/>
            <a:ext cx="8307387" cy="4133850"/>
          </a:xfrm>
          <a:ln/>
        </p:spPr>
        <p:txBody>
          <a:bodyPr/>
          <a:lstStyle/>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Linker’s algorithm for resolving external references: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Scan </a:t>
            </a:r>
            <a:r>
              <a:rPr lang="en-GB" b="1">
                <a:latin typeface="Courier New" pitchFamily="49" charset="0"/>
              </a:rPr>
              <a:t>.o</a:t>
            </a:r>
            <a:r>
              <a:rPr lang="en-GB"/>
              <a:t> files and </a:t>
            </a:r>
            <a:r>
              <a:rPr lang="en-GB" b="1">
                <a:latin typeface="Courier New" pitchFamily="49" charset="0"/>
              </a:rPr>
              <a:t>.a</a:t>
            </a:r>
            <a:r>
              <a:rPr lang="en-GB"/>
              <a:t> files in the command line order.</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During the scan, keep a list of the current unresolved references.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As each new </a:t>
            </a:r>
            <a:r>
              <a:rPr lang="en-GB" b="1">
                <a:latin typeface="Courier New" pitchFamily="49" charset="0"/>
              </a:rPr>
              <a:t>.o</a:t>
            </a:r>
            <a:r>
              <a:rPr lang="en-GB"/>
              <a:t> or </a:t>
            </a:r>
            <a:r>
              <a:rPr lang="en-GB" b="1">
                <a:latin typeface="Courier New" pitchFamily="49" charset="0"/>
              </a:rPr>
              <a:t>.a</a:t>
            </a:r>
            <a:r>
              <a:rPr lang="en-GB"/>
              <a:t> file, </a:t>
            </a:r>
            <a:r>
              <a:rPr lang="en-GB" i="1" err="1"/>
              <a:t>obj</a:t>
            </a:r>
            <a:r>
              <a:rPr lang="en-GB"/>
              <a:t>, is encountered, try to resolve each unresolved reference in the list against the symbols defined in </a:t>
            </a:r>
            <a:r>
              <a:rPr lang="en-GB" i="1"/>
              <a:t>obj</a:t>
            </a:r>
            <a:r>
              <a:rPr lang="en-GB"/>
              <a:t>. </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If any entries in the unresolved list at end of scan, then error.</a:t>
            </a:r>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Problem:</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Command line order matters!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Moral: put libraries at the end of the command line. </a:t>
            </a:r>
          </a:p>
        </p:txBody>
      </p:sp>
      <p:sp>
        <p:nvSpPr>
          <p:cNvPr id="32771" name="Rectangle 3"/>
          <p:cNvSpPr>
            <a:spLocks noChangeArrowheads="1"/>
          </p:cNvSpPr>
          <p:nvPr/>
        </p:nvSpPr>
        <p:spPr bwMode="auto">
          <a:xfrm>
            <a:off x="990600" y="4995736"/>
            <a:ext cx="6723613" cy="1024064"/>
          </a:xfrm>
          <a:prstGeom prst="rect">
            <a:avLst/>
          </a:prstGeom>
          <a:solidFill>
            <a:srgbClr val="E6E6E6"/>
          </a:solidFill>
          <a:ln w="648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unix</a:t>
            </a:r>
            <a:r>
              <a:rPr lang="en-GB" sz="1600" dirty="0">
                <a:latin typeface="Courier New" pitchFamily="49" charset="0"/>
                <a:ea typeface="msgothic" charset="0"/>
                <a:cs typeface="msgothic" charset="0"/>
              </a:rPr>
              <a:t>&gt; </a:t>
            </a:r>
            <a:r>
              <a:rPr lang="en-GB" sz="1600" dirty="0" err="1">
                <a:latin typeface="Courier New" pitchFamily="49" charset="0"/>
                <a:ea typeface="msgothic" charset="0"/>
                <a:cs typeface="msgothic" charset="0"/>
              </a:rPr>
              <a:t>gcc</a:t>
            </a:r>
            <a:r>
              <a:rPr lang="en-GB" sz="1600" dirty="0">
                <a:latin typeface="Courier New" pitchFamily="49" charset="0"/>
                <a:ea typeface="msgothic" charset="0"/>
                <a:cs typeface="msgothic" charset="0"/>
              </a:rPr>
              <a:t> -static -o prog2c -L. -</a:t>
            </a:r>
            <a:r>
              <a:rPr lang="en-GB" sz="1600" dirty="0" err="1">
                <a:latin typeface="Courier New" pitchFamily="49" charset="0"/>
                <a:ea typeface="msgothic" charset="0"/>
                <a:cs typeface="msgothic" charset="0"/>
              </a:rPr>
              <a:t>lvector</a:t>
            </a:r>
            <a:r>
              <a:rPr lang="en-GB" sz="1600" dirty="0">
                <a:latin typeface="Courier New" pitchFamily="49" charset="0"/>
                <a:ea typeface="msgothic" charset="0"/>
                <a:cs typeface="msgothic" charset="0"/>
              </a:rPr>
              <a:t> main2.o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ea typeface="msgothic" charset="0"/>
                <a:cs typeface="msgothic" charset="0"/>
              </a:rPr>
              <a:t>main2.o: In function `main':</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ea typeface="msgothic" charset="0"/>
                <a:cs typeface="msgothic" charset="0"/>
              </a:rPr>
              <a:t>main2.c:(.text+0x19): undefined reference to `</a:t>
            </a:r>
            <a:r>
              <a:rPr lang="en-GB" sz="1600" dirty="0" err="1">
                <a:latin typeface="Courier New" pitchFamily="49" charset="0"/>
                <a:ea typeface="msgothic" charset="0"/>
                <a:cs typeface="msgothic" charset="0"/>
              </a:rPr>
              <a:t>addvec</a:t>
            </a:r>
            <a:r>
              <a:rPr lang="en-GB" sz="1600" dirty="0">
                <a:latin typeface="Courier New" pitchFamily="49" charset="0"/>
                <a:ea typeface="msgothic" charset="0"/>
                <a:cs typeface="msgothic"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ea typeface="msgothic" charset="0"/>
                <a:cs typeface="msgothic" charset="0"/>
              </a:rPr>
              <a:t>collect2: error: </a:t>
            </a:r>
            <a:r>
              <a:rPr lang="en-GB" sz="1600" dirty="0" err="1">
                <a:latin typeface="Courier New" pitchFamily="49" charset="0"/>
                <a:ea typeface="msgothic" charset="0"/>
                <a:cs typeface="msgothic" charset="0"/>
              </a:rPr>
              <a:t>ld</a:t>
            </a:r>
            <a:r>
              <a:rPr lang="en-GB" sz="1600" dirty="0">
                <a:latin typeface="Courier New" pitchFamily="49" charset="0"/>
                <a:ea typeface="msgothic" charset="0"/>
                <a:cs typeface="msgothic" charset="0"/>
              </a:rPr>
              <a:t> returned 1 exit status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00-template">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00-template</Template>
  <TotalTime>18829</TotalTime>
  <Words>8295</Words>
  <Application>Microsoft Office PowerPoint</Application>
  <PresentationFormat>全屏显示(4:3)</PresentationFormat>
  <Paragraphs>1078</Paragraphs>
  <Slides>63</Slides>
  <Notes>35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63</vt:i4>
      </vt:variant>
    </vt:vector>
  </HeadingPairs>
  <TitlesOfParts>
    <vt:vector size="76" baseType="lpstr">
      <vt:lpstr>ＭＳ Ｐゴシック</vt:lpstr>
      <vt:lpstr>msgothic</vt:lpstr>
      <vt:lpstr>黑体</vt:lpstr>
      <vt:lpstr>宋体</vt:lpstr>
      <vt:lpstr>Arial</vt:lpstr>
      <vt:lpstr>Arial Narrow</vt:lpstr>
      <vt:lpstr>Calibri</vt:lpstr>
      <vt:lpstr>Courier New</vt:lpstr>
      <vt:lpstr>Times New Roman</vt:lpstr>
      <vt:lpstr>Verdana</vt:lpstr>
      <vt:lpstr>Wingdings</vt:lpstr>
      <vt:lpstr>Wingdings 2</vt:lpstr>
      <vt:lpstr>00-template</vt:lpstr>
      <vt:lpstr>Shared Libraries &amp; Dynamic Linking  Introduction to Computer Systems 16th Lecture, Nov. 18, 2021</vt:lpstr>
      <vt:lpstr>Outline of Linking</vt:lpstr>
      <vt:lpstr>Libraries: Packaging a Set of Functions</vt:lpstr>
      <vt:lpstr>Old-fashioned Solution: Static Libraries</vt:lpstr>
      <vt:lpstr>Creating Static Libraries</vt:lpstr>
      <vt:lpstr>Commonly Used Libraries</vt:lpstr>
      <vt:lpstr>Linking with Static Libraries</vt:lpstr>
      <vt:lpstr>Linking with Static Libraries</vt:lpstr>
      <vt:lpstr>Using Static Libraries</vt:lpstr>
      <vt:lpstr>Modern Solution: Shared Libraries</vt:lpstr>
      <vt:lpstr>Shared Libraries (cont.)</vt:lpstr>
      <vt:lpstr>Static vs. Dynamic Linking</vt:lpstr>
      <vt:lpstr>Static Linking</vt:lpstr>
      <vt:lpstr>Dynamic Linking</vt:lpstr>
      <vt:lpstr>What dynamic libraries are required?</vt:lpstr>
      <vt:lpstr>Dynamic Library Example</vt:lpstr>
      <vt:lpstr>Dynamic Linking at Load-time</vt:lpstr>
      <vt:lpstr>Relevant GCC Options for Dynamic Linking</vt:lpstr>
      <vt:lpstr>Position-Independent Code</vt:lpstr>
      <vt:lpstr>Position-Independent Code</vt:lpstr>
      <vt:lpstr>PIC code on ELF(x86 &amp; x86-64)</vt:lpstr>
      <vt:lpstr>Using the GOT to Reference a Global Variable</vt:lpstr>
      <vt:lpstr>PIC: Advantages and Disadvantages</vt:lpstr>
      <vt:lpstr>Dynamic loading requires that the shared library be relocatable, but more…</vt:lpstr>
      <vt:lpstr>Solution Involves Two Aspects</vt:lpstr>
      <vt:lpstr>Linking at Load-time/Run-time</vt:lpstr>
      <vt:lpstr>Linking at Load-time/Run-time</vt:lpstr>
      <vt:lpstr>Load-time &amp; Run-time Relocations</vt:lpstr>
      <vt:lpstr>PLT &amp; GOT</vt:lpstr>
      <vt:lpstr>PLT &amp; GOT</vt:lpstr>
      <vt:lpstr>Put It Together</vt:lpstr>
      <vt:lpstr>Running a Statically Linked Program</vt:lpstr>
      <vt:lpstr>Running a Statically Linked Program</vt:lpstr>
      <vt:lpstr>Running a Dynamically Linked Program</vt:lpstr>
      <vt:lpstr>How about ld.so Itself?</vt:lpstr>
      <vt:lpstr>Dynamic Linking at Run-time</vt:lpstr>
      <vt:lpstr>Dynamic Linking at Run-time (cont)</vt:lpstr>
      <vt:lpstr>Dynamic Linking at Run-time</vt:lpstr>
      <vt:lpstr>Static Linking Relocation (GDB View)</vt:lpstr>
      <vt:lpstr>Load-time Relocation (GDB View)</vt:lpstr>
      <vt:lpstr>Run-time Relocation (GDB View)</vt:lpstr>
      <vt:lpstr>Runtime Relocation (GDB View)</vt:lpstr>
      <vt:lpstr>Runtime Errors</vt:lpstr>
      <vt:lpstr>Static vs. Dynamic Linking Tradeoffs</vt:lpstr>
      <vt:lpstr>Key Concepts</vt:lpstr>
      <vt:lpstr>Linking Summary </vt:lpstr>
      <vt:lpstr>Case Study: Library Interpositioning</vt:lpstr>
      <vt:lpstr>Some Interpositioning Applications</vt:lpstr>
      <vt:lpstr>Some Interpositioning Applications</vt:lpstr>
      <vt:lpstr>Example program  </vt:lpstr>
      <vt:lpstr>Compile-time Interpositioning</vt:lpstr>
      <vt:lpstr>Compile-time Interpositioning</vt:lpstr>
      <vt:lpstr>Link-time Interpositioning</vt:lpstr>
      <vt:lpstr>Link-time Interpositioning</vt:lpstr>
      <vt:lpstr>Load/Run-time  Interpositioning</vt:lpstr>
      <vt:lpstr>Load/Run-time Interpositioning</vt:lpstr>
      <vt:lpstr>Load/Run-time Interpositioning</vt:lpstr>
      <vt:lpstr>Interpositioning Recap</vt:lpstr>
      <vt:lpstr>Linking Recap</vt:lpstr>
      <vt:lpstr>Linux Binary Utilities (GNU binutils)</vt:lpstr>
      <vt:lpstr>Additional Slides</vt:lpstr>
      <vt:lpstr>Compiler, Assembler &amp; Linker/Loader</vt:lpstr>
      <vt:lpstr>Compiler, Assembler &amp; Linker/Loader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Autumn 2021, Peking Univ.</dc:title>
  <dc:creator>Markus Pueschel;Modified by Xianhua Liu</dc:creator>
  <cp:lastModifiedBy>Justin</cp:lastModifiedBy>
  <cp:revision>737</cp:revision>
  <cp:lastPrinted>2021-11-06T09:07:22Z</cp:lastPrinted>
  <dcterms:created xsi:type="dcterms:W3CDTF">2012-10-02T17:26:51Z</dcterms:created>
  <dcterms:modified xsi:type="dcterms:W3CDTF">2021-11-17T09:27:03Z</dcterms:modified>
</cp:coreProperties>
</file>