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59" r:id="rId6"/>
    <p:sldId id="266" r:id="rId7"/>
    <p:sldId id="258" r:id="rId8"/>
    <p:sldId id="264" r:id="rId9"/>
    <p:sldId id="260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61F9A-9B73-06CE-A556-5CE09C68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7A4041-6A62-3483-1277-F6CB1193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1D37A-083A-B6C4-AC68-439216A9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286C2-CDBC-1D8E-5259-806690F4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80B32-BAD6-D486-DB68-0B4C760C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5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836D-279F-F8D2-F721-58C35DCF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50AD2-40FA-08F2-349B-1188045B3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911AB-BECF-FF6B-4F7C-0FF8ED0C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130CB-8E7D-4843-F84E-5B19719D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A42E2-276A-EC9B-156A-B7EA55BC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51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9538C-8B38-6798-E904-4415C1EE6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594112-A1AC-E21A-E89B-9C6A86A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514BF-C8C5-1880-9F2B-84F4C312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6B4C8-7428-B04B-3E65-D3CE5C27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2F0F2-ECE7-97A8-5F41-95A7A498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77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6B2BB-86A6-C6B7-8E57-AC494485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420D-B968-F341-8949-FE86DE17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B1CD4-1A9B-BE71-FE6E-4441F447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E07D9-8898-B7B0-63A8-8C056A47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EBF9C-7C9C-5F63-0FF6-023F0DA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7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CB363-46C1-01A9-FF35-94B41D66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A849A-4089-4339-0FD8-270ACC64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94321-3344-9AA3-9260-7CB287E2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0242C-60C7-E19B-6FAA-B040DFF2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361CF-05F8-A8F4-7F66-7EFB96B6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28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A1384-1985-05DD-5B0D-AD9120E3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1EED-0DAF-47E3-D253-E277F4E4E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0FEC13-0879-EC20-F7A7-9D12830E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D1C42-6E4F-E862-1F1C-B4249FA1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10F91-F2E9-6D6B-2DFA-CE974982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9D1FE-9C4B-BF2F-E352-77B1462B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68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F6799-8174-DF3E-AE92-54479950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DACB4-341C-7642-2C83-24FB2E47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1FFFE-53F5-CE00-CF0F-489FFDDB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8BF1F-4620-EF1C-13E8-BC53109FE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B5F5C-27D8-40E9-8CEA-C94CA8BC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ADA55-1DEE-B08F-9615-59123F56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C438E-D2CE-B7E3-13EC-441D4E3F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FFD826-BCA2-0D8A-3D1C-4434DCC0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2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2A5E-81D2-518D-217B-5E334E1B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5D8EF7-C959-A001-4F3E-9DA1230D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2D2E1F-4516-0F3A-A34B-52FE1B21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7E9334-A03A-EBEF-397F-E545E1BF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1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3B5407-4FAC-EF5B-721C-C8500256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53FC17-F56C-DEC4-BBEA-D13CA15B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715CF1-01A8-1035-DC47-45B45A1E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64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4DC9A-66D3-EB4F-A317-4B847E14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C3099-0CA9-E62A-E4F7-8FF65725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F6BF9-2EC6-B218-ADA4-64C65F68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EBF67-6049-3A10-27D1-0E617E87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A79D9-C011-2BE8-B4C4-8B83E881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7FDAF-2148-6F26-013B-BE6858CA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5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B4A3F-1A77-4D0B-4F73-E353FF5D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3EA591-FAA9-7A4C-212E-F0550E72E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F2567-13A2-A88F-1075-5EFAA3F1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58AC4-BAA1-1F5C-68F1-6E48DC55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AF310-2E63-3014-CBE0-029B1E8C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DC37C-90F9-A48E-1CB0-870D0FCC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3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EA9EA-7151-0331-BC1E-3F7984FF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D2625-4931-F6C8-7C98-FDC32036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4C7E1-279E-FF64-7347-36E9131FC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237E-B282-6A43-95EC-A6CEABBE2FF7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4450E-D1A8-EF33-D7B7-3DA06E04A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71F28-7934-8C3E-E729-15DEBC831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ABEB-C799-2F4A-89A2-4C11B98F9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A140-7CD8-9E2A-B9C6-40BBD5D81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D0AE5-25C7-9B3F-B267-EC17001AF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徐奕辰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李松毅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72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29499C-B259-4DC9-BFFC-78282DC332C3}"/>
              </a:ext>
            </a:extLst>
          </p:cNvPr>
          <p:cNvSpPr txBox="1"/>
          <p:nvPr/>
        </p:nvSpPr>
        <p:spPr>
          <a:xfrm>
            <a:off x="523982" y="482884"/>
            <a:ext cx="1315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舍入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F739A8-4AB6-4ADA-9E66-FDA172AE0C82}"/>
              </a:ext>
            </a:extLst>
          </p:cNvPr>
          <p:cNvSpPr txBox="1"/>
          <p:nvPr/>
        </p:nvSpPr>
        <p:spPr>
          <a:xfrm>
            <a:off x="523982" y="1756881"/>
            <a:ext cx="3349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舍入规则：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41A065-0D8A-42ED-8D29-8B767FACECCA}"/>
              </a:ext>
            </a:extLst>
          </p:cNvPr>
          <p:cNvSpPr txBox="1"/>
          <p:nvPr/>
        </p:nvSpPr>
        <p:spPr>
          <a:xfrm>
            <a:off x="3030876" y="17568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向偶数舍入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0D3C99-E727-4015-B044-B0541BF9E502}"/>
              </a:ext>
            </a:extLst>
          </p:cNvPr>
          <p:cNvSpPr txBox="1"/>
          <p:nvPr/>
        </p:nvSpPr>
        <p:spPr>
          <a:xfrm>
            <a:off x="6483470" y="17568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向上舍入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1728C-EB17-4857-8834-4B8FEC5DBE6A}"/>
              </a:ext>
            </a:extLst>
          </p:cNvPr>
          <p:cNvSpPr txBox="1"/>
          <p:nvPr/>
        </p:nvSpPr>
        <p:spPr>
          <a:xfrm>
            <a:off x="3159116" y="2846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向下舍入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2FECDA-79F5-463F-B8B9-104A047CE2C9}"/>
              </a:ext>
            </a:extLst>
          </p:cNvPr>
          <p:cNvSpPr txBox="1"/>
          <p:nvPr/>
        </p:nvSpPr>
        <p:spPr>
          <a:xfrm>
            <a:off x="6483470" y="28462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向零舍入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7E0129-2E97-491A-BA16-27962960797C}"/>
              </a:ext>
            </a:extLst>
          </p:cNvPr>
          <p:cNvSpPr txBox="1"/>
          <p:nvPr/>
        </p:nvSpPr>
        <p:spPr>
          <a:xfrm>
            <a:off x="523982" y="415075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向偶数舍入：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1C9720-AC56-4FE8-AE1F-C020833DE320}"/>
              </a:ext>
            </a:extLst>
          </p:cNvPr>
          <p:cNvSpPr txBox="1"/>
          <p:nvPr/>
        </p:nvSpPr>
        <p:spPr>
          <a:xfrm>
            <a:off x="2887038" y="415075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四舍六入，五入偶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D29D2-8AC1-4BA6-8113-DB2438EA87A9}"/>
              </a:ext>
            </a:extLst>
          </p:cNvPr>
          <p:cNvSpPr txBox="1"/>
          <p:nvPr/>
        </p:nvSpPr>
        <p:spPr>
          <a:xfrm>
            <a:off x="2887038" y="61237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优点：避免统计误差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BDA54F-5FB4-4590-BBD5-FC778DC3520E}"/>
              </a:ext>
            </a:extLst>
          </p:cNvPr>
          <p:cNvSpPr txBox="1"/>
          <p:nvPr/>
        </p:nvSpPr>
        <p:spPr>
          <a:xfrm>
            <a:off x="3159116" y="5554024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1.235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27D3279-418A-457B-986C-C4F6EF27FB1A}"/>
              </a:ext>
            </a:extLst>
          </p:cNvPr>
          <p:cNvCxnSpPr/>
          <p:nvPr/>
        </p:nvCxnSpPr>
        <p:spPr>
          <a:xfrm flipV="1">
            <a:off x="3999304" y="5342667"/>
            <a:ext cx="624586" cy="4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9AFEA07-7153-4BFF-8451-CD505F615CFC}"/>
              </a:ext>
            </a:extLst>
          </p:cNvPr>
          <p:cNvCxnSpPr/>
          <p:nvPr/>
        </p:nvCxnSpPr>
        <p:spPr>
          <a:xfrm>
            <a:off x="3981943" y="4844128"/>
            <a:ext cx="641947" cy="3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A0AE897-DBD8-47D0-BA5B-C42DBB4153CC}"/>
              </a:ext>
            </a:extLst>
          </p:cNvPr>
          <p:cNvSpPr txBox="1"/>
          <p:nvPr/>
        </p:nvSpPr>
        <p:spPr>
          <a:xfrm>
            <a:off x="3159115" y="4674362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1.245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79587D-B553-4DE8-9613-49733D54A68B}"/>
              </a:ext>
            </a:extLst>
          </p:cNvPr>
          <p:cNvSpPr txBox="1"/>
          <p:nvPr/>
        </p:nvSpPr>
        <p:spPr>
          <a:xfrm>
            <a:off x="4785154" y="5048139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1.24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2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8F986C-3D07-460D-9AA5-720533E0C03F}"/>
              </a:ext>
            </a:extLst>
          </p:cNvPr>
          <p:cNvSpPr txBox="1"/>
          <p:nvPr/>
        </p:nvSpPr>
        <p:spPr>
          <a:xfrm>
            <a:off x="616449" y="698643"/>
            <a:ext cx="233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示例   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float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2A26F3-B8A2-4071-A4A1-7505F8A3F657}"/>
              </a:ext>
            </a:extLst>
          </p:cNvPr>
          <p:cNvSpPr txBox="1"/>
          <p:nvPr/>
        </p:nvSpPr>
        <p:spPr>
          <a:xfrm>
            <a:off x="934948" y="1448657"/>
            <a:ext cx="7188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  x =  0011    1011    1011    1011    1000    1101    0110    1110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47F4DF-413E-40E2-81A3-A564A6550121}"/>
              </a:ext>
            </a:extLst>
          </p:cNvPr>
          <p:cNvCxnSpPr/>
          <p:nvPr/>
        </p:nvCxnSpPr>
        <p:spPr>
          <a:xfrm>
            <a:off x="4715838" y="1952090"/>
            <a:ext cx="0" cy="3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3934EC6-331B-4479-B56B-4D9299B8BF95}"/>
              </a:ext>
            </a:extLst>
          </p:cNvPr>
          <p:cNvSpPr txBox="1"/>
          <p:nvPr/>
        </p:nvSpPr>
        <p:spPr>
          <a:xfrm>
            <a:off x="4859677" y="1962902"/>
            <a:ext cx="548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转换成二进制小数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52354A-FF53-467D-BE1B-05727AEF3054}"/>
              </a:ext>
            </a:extLst>
          </p:cNvPr>
          <p:cNvSpPr txBox="1"/>
          <p:nvPr/>
        </p:nvSpPr>
        <p:spPr>
          <a:xfrm>
            <a:off x="1869897" y="2461533"/>
            <a:ext cx="663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001 .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1011    1011    1011    1000    1101    0110    1110 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422B98-8BDE-44CE-80F9-6687B45890EE}"/>
                  </a:ext>
                </a:extLst>
              </p:cNvPr>
              <p:cNvSpPr txBox="1"/>
              <p:nvPr/>
            </p:nvSpPr>
            <p:spPr>
              <a:xfrm>
                <a:off x="7602876" y="2399978"/>
                <a:ext cx="2157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422B98-8BDE-44CE-80F9-6687B458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876" y="2399978"/>
                <a:ext cx="215757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号 11">
            <a:extLst>
              <a:ext uri="{FF2B5EF4-FFF2-40B4-BE49-F238E27FC236}">
                <a16:creationId xmlns:a16="http://schemas.microsoft.com/office/drawing/2014/main" id="{5F96FE01-1685-4C73-BB97-38C232CF1EB4}"/>
              </a:ext>
            </a:extLst>
          </p:cNvPr>
          <p:cNvSpPr/>
          <p:nvPr/>
        </p:nvSpPr>
        <p:spPr>
          <a:xfrm rot="5400000">
            <a:off x="5265026" y="221578"/>
            <a:ext cx="114641" cy="54240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91F1C8-24E4-4A55-B536-DC3A327E89BD}"/>
              </a:ext>
            </a:extLst>
          </p:cNvPr>
          <p:cNvSpPr txBox="1"/>
          <p:nvPr/>
        </p:nvSpPr>
        <p:spPr>
          <a:xfrm>
            <a:off x="5034336" y="308792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29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0D880D-74B7-4B34-9861-187F4094B530}"/>
              </a:ext>
            </a:extLst>
          </p:cNvPr>
          <p:cNvSpPr txBox="1"/>
          <p:nvPr/>
        </p:nvSpPr>
        <p:spPr>
          <a:xfrm>
            <a:off x="6096000" y="3072533"/>
            <a:ext cx="611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exp=29+Bias=29+127=156=1001 1100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37BA5-9CBC-4F09-8CE1-A1A81272E45C}"/>
              </a:ext>
            </a:extLst>
          </p:cNvPr>
          <p:cNvSpPr txBox="1"/>
          <p:nvPr/>
        </p:nvSpPr>
        <p:spPr>
          <a:xfrm>
            <a:off x="1869897" y="448980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A54D3E-A39C-433F-967F-C335E96028C1}"/>
              </a:ext>
            </a:extLst>
          </p:cNvPr>
          <p:cNvSpPr txBox="1"/>
          <p:nvPr/>
        </p:nvSpPr>
        <p:spPr>
          <a:xfrm>
            <a:off x="2953946" y="44692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40DBF-AEF9-42CD-A5E7-AB8B81D8FB8E}"/>
              </a:ext>
            </a:extLst>
          </p:cNvPr>
          <p:cNvSpPr txBox="1"/>
          <p:nvPr/>
        </p:nvSpPr>
        <p:spPr>
          <a:xfrm>
            <a:off x="6740798" y="4469259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frac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79C72B-F9CC-4D07-9D34-7F4340F4C50C}"/>
              </a:ext>
            </a:extLst>
          </p:cNvPr>
          <p:cNvSpPr txBox="1"/>
          <p:nvPr/>
        </p:nvSpPr>
        <p:spPr>
          <a:xfrm>
            <a:off x="2442280" y="3610496"/>
            <a:ext cx="5852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1 1011    1011    1011    1000    1101    01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en-US" altLang="zh-CN" sz="20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1110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2B6055-046E-4A2A-A205-A6B7F569BC45}"/>
              </a:ext>
            </a:extLst>
          </p:cNvPr>
          <p:cNvCxnSpPr/>
          <p:nvPr/>
        </p:nvCxnSpPr>
        <p:spPr>
          <a:xfrm>
            <a:off x="5034336" y="4089115"/>
            <a:ext cx="1592495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2C8C01A-77E3-43F6-8A33-A074DF250E22}"/>
              </a:ext>
            </a:extLst>
          </p:cNvPr>
          <p:cNvSpPr txBox="1"/>
          <p:nvPr/>
        </p:nvSpPr>
        <p:spPr>
          <a:xfrm>
            <a:off x="1869897" y="52092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5A4A37-AA5D-4252-AE70-0736F4E01782}"/>
              </a:ext>
            </a:extLst>
          </p:cNvPr>
          <p:cNvSpPr txBox="1"/>
          <p:nvPr/>
        </p:nvSpPr>
        <p:spPr>
          <a:xfrm>
            <a:off x="2360450" y="5209288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100    1110    0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AC5DA5C-6BFA-482A-AA98-195EDFA133D2}"/>
              </a:ext>
            </a:extLst>
          </p:cNvPr>
          <p:cNvSpPr txBox="1"/>
          <p:nvPr/>
        </p:nvSpPr>
        <p:spPr>
          <a:xfrm>
            <a:off x="4135295" y="5209288"/>
            <a:ext cx="464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110    1110    1110    1110    0011    0101 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9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2" grpId="0" animBg="1"/>
      <p:bldP spid="13" grpId="0"/>
      <p:bldP spid="14" grpId="0"/>
      <p:bldP spid="15" grpId="0"/>
      <p:bldP spid="17" grpId="0"/>
      <p:bldP spid="18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26890D-B3F1-43F0-BD05-987BE6BB0B50}"/>
              </a:ext>
            </a:extLst>
          </p:cNvPr>
          <p:cNvSpPr txBox="1"/>
          <p:nvPr/>
        </p:nvSpPr>
        <p:spPr>
          <a:xfrm>
            <a:off x="636998" y="636998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示例 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float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005F7-FE98-450F-8EEF-EE1F355E40EB}"/>
              </a:ext>
            </a:extLst>
          </p:cNvPr>
          <p:cNvSpPr txBox="1"/>
          <p:nvPr/>
        </p:nvSpPr>
        <p:spPr>
          <a:xfrm>
            <a:off x="924675" y="1356189"/>
            <a:ext cx="451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待舍去部分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=10    1110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563A7B-9870-40B3-B14C-2FE2C8162BCF}"/>
              </a:ext>
            </a:extLst>
          </p:cNvPr>
          <p:cNvSpPr txBox="1"/>
          <p:nvPr/>
        </p:nvSpPr>
        <p:spPr>
          <a:xfrm>
            <a:off x="636998" y="278114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二进制中的舍入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90BCBF1-2D82-4AD3-A645-B2EE2213C4C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17027" y="2379316"/>
            <a:ext cx="650155" cy="60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A45F8B-1A5E-4AB5-9A39-77BEA8039A1E}"/>
              </a:ext>
            </a:extLst>
          </p:cNvPr>
          <p:cNvCxnSpPr>
            <a:cxnSpLocks/>
          </p:cNvCxnSpPr>
          <p:nvPr/>
        </p:nvCxnSpPr>
        <p:spPr>
          <a:xfrm>
            <a:off x="2617027" y="3223782"/>
            <a:ext cx="650155" cy="45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45B6AE-B52F-4720-A01F-B9FB3801EF52}"/>
              </a:ext>
            </a:extLst>
          </p:cNvPr>
          <p:cNvSpPr txBox="1"/>
          <p:nvPr/>
        </p:nvSpPr>
        <p:spPr>
          <a:xfrm>
            <a:off x="3287731" y="2194650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舍去部分为 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100…000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C6A935-AD67-495E-9DB1-AC8B47161EB3}"/>
              </a:ext>
            </a:extLst>
          </p:cNvPr>
          <p:cNvCxnSpPr>
            <a:cxnSpLocks/>
          </p:cNvCxnSpPr>
          <p:nvPr/>
        </p:nvCxnSpPr>
        <p:spPr>
          <a:xfrm>
            <a:off x="5868697" y="2359594"/>
            <a:ext cx="454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7DD6F55-9F5C-4CCA-A4DC-1A19E95E4066}"/>
              </a:ext>
            </a:extLst>
          </p:cNvPr>
          <p:cNvSpPr txBox="1"/>
          <p:nvPr/>
        </p:nvSpPr>
        <p:spPr>
          <a:xfrm>
            <a:off x="6276629" y="2179261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看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frac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部分的最后一位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4C94536-5533-4B06-9342-B9C49E2149BC}"/>
              </a:ext>
            </a:extLst>
          </p:cNvPr>
          <p:cNvCxnSpPr>
            <a:stCxn id="19" idx="3"/>
          </p:cNvCxnSpPr>
          <p:nvPr/>
        </p:nvCxnSpPr>
        <p:spPr>
          <a:xfrm flipV="1">
            <a:off x="8965186" y="1931542"/>
            <a:ext cx="363749" cy="44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5AF58C6-56CC-4F8B-99F3-EF4CCD21A60E}"/>
              </a:ext>
            </a:extLst>
          </p:cNvPr>
          <p:cNvSpPr txBox="1"/>
          <p:nvPr/>
        </p:nvSpPr>
        <p:spPr>
          <a:xfrm>
            <a:off x="9328935" y="1731487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不需要进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0B83B9B-57D2-4C61-8CD4-278938C7109E}"/>
              </a:ext>
            </a:extLst>
          </p:cNvPr>
          <p:cNvCxnSpPr>
            <a:stCxn id="19" idx="3"/>
          </p:cNvCxnSpPr>
          <p:nvPr/>
        </p:nvCxnSpPr>
        <p:spPr>
          <a:xfrm>
            <a:off x="8965186" y="2379316"/>
            <a:ext cx="363749" cy="40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4143612-D6EF-4E0D-8232-D9BE0B165D26}"/>
              </a:ext>
            </a:extLst>
          </p:cNvPr>
          <p:cNvSpPr txBox="1"/>
          <p:nvPr/>
        </p:nvSpPr>
        <p:spPr>
          <a:xfrm>
            <a:off x="9326442" y="2567800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需要进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4E5B42-462A-4D4C-ACAF-5BD46E38D655}"/>
              </a:ext>
            </a:extLst>
          </p:cNvPr>
          <p:cNvSpPr txBox="1"/>
          <p:nvPr/>
        </p:nvSpPr>
        <p:spPr>
          <a:xfrm>
            <a:off x="3267182" y="3519216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舍去部分不为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100…000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1032FBF-03E4-4D2E-96AB-43FB46DB5E18}"/>
              </a:ext>
            </a:extLst>
          </p:cNvPr>
          <p:cNvCxnSpPr>
            <a:stCxn id="26" idx="3"/>
          </p:cNvCxnSpPr>
          <p:nvPr/>
        </p:nvCxnSpPr>
        <p:spPr>
          <a:xfrm>
            <a:off x="6093597" y="3719271"/>
            <a:ext cx="33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1E9537A-2406-48EE-A1F4-B83C6A375E7D}"/>
              </a:ext>
            </a:extLst>
          </p:cNvPr>
          <p:cNvSpPr txBox="1"/>
          <p:nvPr/>
        </p:nvSpPr>
        <p:spPr>
          <a:xfrm>
            <a:off x="6427022" y="35192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看舍去部分的最高位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A482B39-181B-4A77-A41E-2F3229051A45}"/>
              </a:ext>
            </a:extLst>
          </p:cNvPr>
          <p:cNvCxnSpPr/>
          <p:nvPr/>
        </p:nvCxnSpPr>
        <p:spPr>
          <a:xfrm flipV="1">
            <a:off x="8920012" y="3228971"/>
            <a:ext cx="363749" cy="44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3738167-71D5-45A2-B613-22F9ED6222CB}"/>
              </a:ext>
            </a:extLst>
          </p:cNvPr>
          <p:cNvCxnSpPr/>
          <p:nvPr/>
        </p:nvCxnSpPr>
        <p:spPr>
          <a:xfrm>
            <a:off x="8920011" y="3700445"/>
            <a:ext cx="363749" cy="40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94980F2-8F34-4496-BB69-5290008BBE23}"/>
              </a:ext>
            </a:extLst>
          </p:cNvPr>
          <p:cNvSpPr txBox="1"/>
          <p:nvPr/>
        </p:nvSpPr>
        <p:spPr>
          <a:xfrm>
            <a:off x="9326442" y="3059713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不需要进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989119F-04BE-4D0C-81C9-597313DA2D08}"/>
              </a:ext>
            </a:extLst>
          </p:cNvPr>
          <p:cNvSpPr txBox="1"/>
          <p:nvPr/>
        </p:nvSpPr>
        <p:spPr>
          <a:xfrm>
            <a:off x="9326442" y="3876932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需要进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DE812E-3337-42D2-8321-C00B9CA4AA50}"/>
              </a:ext>
            </a:extLst>
          </p:cNvPr>
          <p:cNvSpPr txBox="1"/>
          <p:nvPr/>
        </p:nvSpPr>
        <p:spPr>
          <a:xfrm>
            <a:off x="1452401" y="41781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9BE6A1-1D11-49C5-8317-361ED1F2EF67}"/>
              </a:ext>
            </a:extLst>
          </p:cNvPr>
          <p:cNvSpPr txBox="1"/>
          <p:nvPr/>
        </p:nvSpPr>
        <p:spPr>
          <a:xfrm>
            <a:off x="2536450" y="415762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C89AE4-088A-4112-89A4-87D0560C6BD7}"/>
              </a:ext>
            </a:extLst>
          </p:cNvPr>
          <p:cNvSpPr txBox="1"/>
          <p:nvPr/>
        </p:nvSpPr>
        <p:spPr>
          <a:xfrm>
            <a:off x="6323302" y="4157622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frac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0B77692-460D-4B47-B26B-0EFC7F203CE0}"/>
              </a:ext>
            </a:extLst>
          </p:cNvPr>
          <p:cNvSpPr txBox="1"/>
          <p:nvPr/>
        </p:nvSpPr>
        <p:spPr>
          <a:xfrm>
            <a:off x="1452401" y="48976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481D10A-C7EE-45BA-AF48-3BD7F0D689A6}"/>
              </a:ext>
            </a:extLst>
          </p:cNvPr>
          <p:cNvSpPr txBox="1"/>
          <p:nvPr/>
        </p:nvSpPr>
        <p:spPr>
          <a:xfrm>
            <a:off x="1942954" y="4897651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100    1110    0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DC07FA-60FC-4345-965F-947C923C3640}"/>
              </a:ext>
            </a:extLst>
          </p:cNvPr>
          <p:cNvSpPr txBox="1"/>
          <p:nvPr/>
        </p:nvSpPr>
        <p:spPr>
          <a:xfrm>
            <a:off x="3717799" y="4897651"/>
            <a:ext cx="464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110    1110    1110    1110    0011    0101 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07F2B52-4143-453F-B062-C1D5E0AC86D7}"/>
              </a:ext>
            </a:extLst>
          </p:cNvPr>
          <p:cNvCxnSpPr/>
          <p:nvPr/>
        </p:nvCxnSpPr>
        <p:spPr>
          <a:xfrm>
            <a:off x="4551452" y="5297761"/>
            <a:ext cx="0" cy="3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5DB373-27DE-4787-A345-488089435B0F}"/>
              </a:ext>
            </a:extLst>
          </p:cNvPr>
          <p:cNvSpPr txBox="1"/>
          <p:nvPr/>
        </p:nvSpPr>
        <p:spPr>
          <a:xfrm>
            <a:off x="4712659" y="52720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D28E4A4-6AE9-4F76-84DA-FEACA4BDD92D}"/>
              </a:ext>
            </a:extLst>
          </p:cNvPr>
          <p:cNvSpPr txBox="1"/>
          <p:nvPr/>
        </p:nvSpPr>
        <p:spPr>
          <a:xfrm>
            <a:off x="1452401" y="57991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736C91-0CA6-407F-B049-44E48131A1D2}"/>
              </a:ext>
            </a:extLst>
          </p:cNvPr>
          <p:cNvSpPr txBox="1"/>
          <p:nvPr/>
        </p:nvSpPr>
        <p:spPr>
          <a:xfrm>
            <a:off x="1942954" y="5799186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100    1110    0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5B9AEE-536E-467A-ADC4-368C023ED67E}"/>
              </a:ext>
            </a:extLst>
          </p:cNvPr>
          <p:cNvSpPr txBox="1"/>
          <p:nvPr/>
        </p:nvSpPr>
        <p:spPr>
          <a:xfrm>
            <a:off x="3717799" y="5799186"/>
            <a:ext cx="464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110    1110    1110    1110    0011    0110 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4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11DA52-3343-4458-BDAC-724F1F0C8ACF}"/>
              </a:ext>
            </a:extLst>
          </p:cNvPr>
          <p:cNvSpPr txBox="1"/>
          <p:nvPr/>
        </p:nvSpPr>
        <p:spPr>
          <a:xfrm>
            <a:off x="554804" y="565078"/>
            <a:ext cx="316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浮点数的运算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1FA50F-7879-4E34-A62E-233F1A5D495D}"/>
              </a:ext>
            </a:extLst>
          </p:cNvPr>
          <p:cNvSpPr txBox="1"/>
          <p:nvPr/>
        </p:nvSpPr>
        <p:spPr>
          <a:xfrm>
            <a:off x="554804" y="1767155"/>
            <a:ext cx="4376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加法满足交换律，不满足结合律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8052E9-4BB2-4B90-8E1F-3C59389D007F}"/>
              </a:ext>
            </a:extLst>
          </p:cNvPr>
          <p:cNvSpPr/>
          <p:nvPr/>
        </p:nvSpPr>
        <p:spPr>
          <a:xfrm>
            <a:off x="4704649" y="1767155"/>
            <a:ext cx="2887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3.14+1e10</a:t>
            </a:r>
            <a:r>
              <a:rPr lang="zh-CN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-1e10=0 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5825E3-14A8-462C-8806-FDB257CBAA56}"/>
              </a:ext>
            </a:extLst>
          </p:cNvPr>
          <p:cNvSpPr/>
          <p:nvPr/>
        </p:nvSpPr>
        <p:spPr>
          <a:xfrm>
            <a:off x="4931595" y="2671281"/>
            <a:ext cx="2837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3.14+(1e10-1e10)=3.14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1CCE53-E306-4913-9D12-411C13C19624}"/>
              </a:ext>
            </a:extLst>
          </p:cNvPr>
          <p:cNvSpPr txBox="1"/>
          <p:nvPr/>
        </p:nvSpPr>
        <p:spPr>
          <a:xfrm>
            <a:off x="739739" y="3924728"/>
            <a:ext cx="375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乘法满足交换律，不满足结合律及对加法的分配律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EEF006-141D-4A55-B628-8EA1E449331C}"/>
              </a:ext>
            </a:extLst>
          </p:cNvPr>
          <p:cNvSpPr/>
          <p:nvPr/>
        </p:nvSpPr>
        <p:spPr>
          <a:xfrm>
            <a:off x="4704649" y="3924728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1e20*1e20</a:t>
            </a:r>
            <a:r>
              <a:rPr lang="zh-CN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*1e(-20) =inf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54D3C1-242C-45DA-AA1E-A9255EA0E095}"/>
              </a:ext>
            </a:extLst>
          </p:cNvPr>
          <p:cNvSpPr/>
          <p:nvPr/>
        </p:nvSpPr>
        <p:spPr>
          <a:xfrm>
            <a:off x="4931595" y="4693228"/>
            <a:ext cx="3289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1e20 *(1e20*1e-20)=1e20;</a:t>
            </a:r>
            <a:endParaRPr lang="zh-CN" altLang="zh-CN" sz="2000" kern="1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BCCEF6-4E3F-4461-97C9-3D84D2D29795}"/>
              </a:ext>
            </a:extLst>
          </p:cNvPr>
          <p:cNvSpPr txBox="1"/>
          <p:nvPr/>
        </p:nvSpPr>
        <p:spPr>
          <a:xfrm>
            <a:off x="4931595" y="5568593"/>
            <a:ext cx="616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1e20*(1e20-1e20)=0    1e20*1e20 – 1e20*1e20=NaN </a:t>
            </a:r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3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67CAF6-79FD-47DF-B3E3-91CD0E4272EB}"/>
              </a:ext>
            </a:extLst>
          </p:cNvPr>
          <p:cNvSpPr txBox="1"/>
          <p:nvPr/>
        </p:nvSpPr>
        <p:spPr>
          <a:xfrm>
            <a:off x="554803" y="565078"/>
            <a:ext cx="485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浮点数中特殊值的运算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E7F9F5-4994-475D-8E34-2A69663E2F00}"/>
              </a:ext>
            </a:extLst>
          </p:cNvPr>
          <p:cNvSpPr txBox="1"/>
          <p:nvPr/>
        </p:nvSpPr>
        <p:spPr>
          <a:xfrm>
            <a:off x="863030" y="1335641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inf=1.0/0.0        NaN=0.0/0.0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D16F9D-FBE6-4CD2-9D20-48AEC0B8433B}"/>
              </a:ext>
            </a:extLst>
          </p:cNvPr>
          <p:cNvSpPr txBox="1"/>
          <p:nvPr/>
        </p:nvSpPr>
        <p:spPr>
          <a:xfrm>
            <a:off x="863030" y="2229493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     +      -      *      /       x = NaN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D452-8FBF-405E-AB91-D51CF98C6160}"/>
              </a:ext>
            </a:extLst>
          </p:cNvPr>
          <p:cNvSpPr txBox="1"/>
          <p:nvPr/>
        </p:nvSpPr>
        <p:spPr>
          <a:xfrm>
            <a:off x="863030" y="3258902"/>
            <a:ext cx="60740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inf + inf = inf                              inf - inf = NaN</a:t>
            </a:r>
          </a:p>
          <a:p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inf  *  inf  = inf                           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inf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 inf =NaN</a:t>
            </a:r>
          </a:p>
          <a:p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inf   *  0  =NaN                                 inf   /  0  =inf</a:t>
            </a:r>
          </a:p>
          <a:p>
            <a:endParaRPr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8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1C8690-DC79-468E-82EE-E269E2DBB389}"/>
              </a:ext>
            </a:extLst>
          </p:cNvPr>
          <p:cNvSpPr txBox="1"/>
          <p:nvPr/>
        </p:nvSpPr>
        <p:spPr>
          <a:xfrm flipH="1">
            <a:off x="651894" y="616450"/>
            <a:ext cx="346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语言中的浮点数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925F2C-464E-4D2C-AD0F-F9E95C699647}"/>
              </a:ext>
            </a:extLst>
          </p:cNvPr>
          <p:cNvSpPr/>
          <p:nvPr/>
        </p:nvSpPr>
        <p:spPr>
          <a:xfrm>
            <a:off x="941798" y="1586066"/>
            <a:ext cx="673299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int-&gt; float  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不会溢出 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可能舍入</a:t>
            </a: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int-&gt;double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不会溢出 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不会舍入</a:t>
            </a: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float-&gt;int   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可能溢出 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向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0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舍入（多出的部分丢弃）</a:t>
            </a: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float-&gt;double 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不会溢出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 不会舍入</a:t>
            </a: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double -&gt;int 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可能溢出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向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舍入</a:t>
            </a:r>
            <a:endParaRPr lang="en-US" altLang="zh-CN" sz="2000" kern="1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double -&gt;float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可能溢出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可能舍入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向偶数舍入</a:t>
            </a:r>
            <a:r>
              <a:rPr lang="en-US" altLang="zh-CN" sz="2000" kern="1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850BE-AA00-75E0-154E-199EB615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浮点数标准的设计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886C7-D755-2C8C-7392-8E3C66D0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本质就是如何使用二进制来表达一个很大或者很小的数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类似科学计数法，但是编码上有显著的区别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由于二进制的数值系统在表达能力上存在一定的限制 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位数的限制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，我们实际上没有办法表示所有的数。</a:t>
            </a:r>
            <a:endParaRPr lang="en-US" altLang="zh-CN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因此浮点数的设计需要认真的权衡和折中</a:t>
            </a:r>
            <a:endParaRPr lang="en-US" altLang="zh-CN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既要考虑能够表达的范围</a:t>
            </a:r>
            <a:endParaRPr lang="en-US" altLang="zh-CN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也要考虑表达的精度</a:t>
            </a:r>
            <a:endParaRPr lang="en-US" altLang="zh-CN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最好还能够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从硬件设计角度来说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简单直接地比较两个浮点数的大小，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0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5D0F8-3AA7-AE6D-364F-5789F25A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浮点数的表示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B410A5-FFD5-8413-8CEF-0800CC21E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327" y="1825625"/>
            <a:ext cx="6125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08959-916F-6AD7-5470-21E73BC8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IEEE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浮点数标准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2B266E-3BD6-2238-9521-09C7D2FB9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b="0" i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en-US" altLang="zh-CN" b="0" i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符号位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(s)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：阶码位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(k)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：尾数位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(n)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单精度 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1:8:23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；双精度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1:11:52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2B266E-3BD6-2238-9521-09C7D2FB9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206A5CB-75F8-D164-206B-B541B16A1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95" y="2366989"/>
            <a:ext cx="5271302" cy="326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4E38-261E-EB4D-1A7B-17161A83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规格化值与非规格化值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2F5165-721D-140F-0449-AEBFDE319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5730"/>
                <a:ext cx="10515600" cy="4351338"/>
              </a:xfrm>
            </p:spPr>
            <p:txBody>
              <a:bodyPr/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 &lt; exp &lt; 255  ---&gt;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规格化的</a:t>
                </a:r>
                <a:endPara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阶码，以偏置形式表示的有符号数</a:t>
                </a:r>
                <a:endPara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的范围从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-126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到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+127</a:t>
                </a: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frac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用于描述小数值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尾数位包含一个隐含的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exp = 0 ---&gt;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非规格化的</a:t>
                </a:r>
                <a:endPara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𝐵𝑖𝑎𝑠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?</a:t>
                </a:r>
              </a:p>
              <a:p>
                <a:pPr lvl="1"/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表示数值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及其附近的数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2F5165-721D-140F-0449-AEBFDE319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5730"/>
                <a:ext cx="10515600" cy="4351338"/>
              </a:xfrm>
              <a:blipFill>
                <a:blip r:embed="rId2"/>
                <a:stretch>
                  <a:fillRect l="-1086" t="-3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0872BE-784F-051D-E46C-8285F591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152868"/>
            <a:ext cx="7772400" cy="14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9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E32ED-218C-96B5-1624-EEA562A3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特殊值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F17E2-619B-8371-BF0E-3435D948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 = 255</a:t>
            </a: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尾数位全为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正负无穷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Wingdings" pitchFamily="2" charset="2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尾数位不为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NaN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Wingdings" pitchFamily="2" charset="2"/>
            </a:endParaRPr>
          </a:p>
          <a:p>
            <a:pPr lvl="1"/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NaN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在返回值不能是正负无穷或是实数时给出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Wingdings" pitchFamily="2" charset="2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或是用来表示未经初始的数据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624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619D3-45F2-E832-D28E-740C6F46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7344AC-66A4-0977-9CD5-01814388A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598488"/>
            <a:ext cx="8178800" cy="10922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6068DD-B44D-F4B8-EEE0-F4EEDFD5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78771"/>
            <a:ext cx="7772400" cy="1519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CEE10B-FD86-C9F1-165B-35C914FA4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93"/>
          <a:stretch/>
        </p:blipFill>
        <p:spPr>
          <a:xfrm>
            <a:off x="2209800" y="4186004"/>
            <a:ext cx="7772400" cy="10537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469A41-E691-A4E3-73A4-04F446B2BA9B}"/>
              </a:ext>
            </a:extLst>
          </p:cNvPr>
          <p:cNvSpPr txBox="1"/>
          <p:nvPr/>
        </p:nvSpPr>
        <p:spPr>
          <a:xfrm>
            <a:off x="3995905" y="589018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为什么规格化数的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要添加那个隐含的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DB16C5-8527-AC4D-7265-F44132C2EA17}"/>
              </a:ext>
            </a:extLst>
          </p:cNvPr>
          <p:cNvSpPr txBox="1"/>
          <p:nvPr/>
        </p:nvSpPr>
        <p:spPr>
          <a:xfrm>
            <a:off x="79917" y="2682258"/>
            <a:ext cx="2129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能够用整数排序的函数来对浮点数进行排序</a:t>
            </a:r>
          </a:p>
        </p:txBody>
      </p:sp>
    </p:spTree>
    <p:extLst>
      <p:ext uri="{BB962C8B-B14F-4D97-AF65-F5344CB8AC3E}">
        <p14:creationId xmlns:p14="http://schemas.microsoft.com/office/powerpoint/2010/main" val="326672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E0C-353B-3D1A-DA15-E2614124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FDC9D3-77DE-92AE-3EFC-0208149F2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68" y="365125"/>
            <a:ext cx="6100945" cy="4080589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6D5445-3D5B-636D-0193-43FAC8774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6"/>
          <a:stretch/>
        </p:blipFill>
        <p:spPr>
          <a:xfrm>
            <a:off x="2209800" y="4445714"/>
            <a:ext cx="7772400" cy="22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3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18DC-2619-6D1C-4078-CE6FC477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8DE7929-AA34-4EC2-8212-D9166FF8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1AAC0B-BC42-CA19-26AC-EDF7F82D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3713"/>
            <a:ext cx="7772400" cy="49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697</Words>
  <Application>Microsoft Macintosh PowerPoint</Application>
  <PresentationFormat>宽屏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思源黑体 CN Normal</vt:lpstr>
      <vt:lpstr>SimSun</vt:lpstr>
      <vt:lpstr>Arial</vt:lpstr>
      <vt:lpstr>Cambria Math</vt:lpstr>
      <vt:lpstr>Times New Roman</vt:lpstr>
      <vt:lpstr>Office 主题​​</vt:lpstr>
      <vt:lpstr>Floating Point</vt:lpstr>
      <vt:lpstr>浮点数标准的设计</vt:lpstr>
      <vt:lpstr>浮点数的表示</vt:lpstr>
      <vt:lpstr>IEEE浮点数标准</vt:lpstr>
      <vt:lpstr>规格化值与非规格化值</vt:lpstr>
      <vt:lpstr>特殊值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creator>Xu Yichen</dc:creator>
  <cp:lastModifiedBy>Xu Yichen</cp:lastModifiedBy>
  <cp:revision>9</cp:revision>
  <dcterms:created xsi:type="dcterms:W3CDTF">2022-09-20T05:59:50Z</dcterms:created>
  <dcterms:modified xsi:type="dcterms:W3CDTF">2022-09-21T02:33:50Z</dcterms:modified>
</cp:coreProperties>
</file>