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7103745" cy="10234295"/>
  <p:embeddedFontLst>
    <p:embeddedFont>
      <p:font typeface="DejaVu Math TeX Gyre" panose="02000503000000000000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DATALAB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元培学院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曹若璇</a:t>
            </a:r>
            <a:r>
              <a:rPr lang="en-US" altLang="zh-CN" dirty="0">
                <a:latin typeface="+mn-lt"/>
              </a:rPr>
              <a:t> 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物理学院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包涛尼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satMul3</a:t>
            </a:r>
            <a:r>
              <a:rPr lang="en-US" altLang="zh-CN"/>
              <a:t>:  </a:t>
            </a:r>
            <a:r>
              <a:rPr lang="zh-CN" altLang="en-US"/>
              <a:t>乘</a:t>
            </a:r>
            <a:r>
              <a:rPr lang="en-US" altLang="zh-CN"/>
              <a:t>3</a:t>
            </a:r>
            <a:r>
              <a:rPr lang="zh-CN" altLang="en-US"/>
              <a:t>（越界调整到</a:t>
            </a:r>
            <a:r>
              <a:rPr lang="en-US" altLang="zh-CN"/>
              <a:t>INT_MIN/INT_MAX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溢出判断：只能</a:t>
            </a:r>
            <a:r>
              <a:rPr lang="zh-CN" altLang="en-US"/>
              <a:t>判断加法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-&gt;</a:t>
            </a:r>
            <a:r>
              <a:rPr lang="zh-CN" altLang="en-US"/>
              <a:t>先判断</a:t>
            </a:r>
            <a:r>
              <a:rPr lang="en-US" altLang="zh-CN"/>
              <a:t>double</a:t>
            </a:r>
            <a:r>
              <a:rPr lang="zh-CN" altLang="en-US"/>
              <a:t>是否溢出，再判断</a:t>
            </a:r>
            <a:r>
              <a:rPr lang="en-US" altLang="zh-CN"/>
              <a:t>triple</a:t>
            </a:r>
            <a:r>
              <a:rPr lang="zh-CN" altLang="en-US"/>
              <a:t>是否溢出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subOK</a:t>
                </a:r>
                <a:r>
                  <a:rPr lang="en-US" altLang="zh-CN"/>
                  <a:t>:  </a:t>
                </a:r>
                <a:r>
                  <a:rPr lang="zh-CN" altLang="en-US"/>
                  <a:t>判断</a:t>
                </a:r>
                <a:r>
                  <a:rPr lang="en-US" altLang="zh-CN"/>
                  <a:t>x-y</a:t>
                </a:r>
                <a:r>
                  <a:rPr lang="zh-CN" altLang="en-US"/>
                  <a:t>是否越界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isLessOrEqual</a:t>
                </a:r>
                <a:r>
                  <a:rPr lang="en-US" altLang="zh-CN">
                    <a:sym typeface="+mn-ea"/>
                  </a:rPr>
                  <a:t>:  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</m:oMath>
                </a14:m>
                <a:r>
                  <a:rPr lang="en-US" altLang="zh-CN">
                    <a:cs typeface="+mn-lt"/>
                    <a:sym typeface="+mn-ea"/>
                  </a:rPr>
                  <a:t>y</a:t>
                </a:r>
                <a:r>
                  <a:rPr lang="zh-CN" altLang="en-US">
                    <a:cs typeface="+mn-lt"/>
                    <a:sym typeface="+mn-ea"/>
                  </a:rPr>
                  <a:t>是否成立</a:t>
                </a:r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x</a:t>
                </a:r>
                <a:r>
                  <a:rPr lang="zh-CN" altLang="en-US"/>
                  <a:t>、</a:t>
                </a:r>
                <a:r>
                  <a:rPr lang="en-US" altLang="zh-CN"/>
                  <a:t>y</a:t>
                </a:r>
                <a:r>
                  <a:rPr lang="zh-CN" altLang="en-US"/>
                  <a:t>、</a:t>
                </a:r>
                <a:r>
                  <a:rPr lang="en-US" altLang="zh-CN"/>
                  <a:t>x-y</a:t>
                </a:r>
                <a:r>
                  <a:rPr lang="zh-CN" altLang="en-US"/>
                  <a:t>的</a:t>
                </a:r>
                <a:r>
                  <a:rPr lang="zh-CN" altLang="en-US"/>
                  <a:t>符号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trueThreeFourths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3/4 == 1/4 + 1/2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先算整数部分，再算小数部分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准备</a:t>
            </a:r>
            <a:r>
              <a:rPr lang="zh-CN" altLang="en-US"/>
              <a:t>工作：安装</a:t>
            </a:r>
            <a:r>
              <a:rPr lang="en-US" altLang="zh-CN"/>
              <a:t>ubuntu/</a:t>
            </a:r>
            <a:r>
              <a:rPr lang="zh-CN" altLang="en-US"/>
              <a:t>通过</a:t>
            </a:r>
            <a:r>
              <a:rPr lang="en-US" altLang="zh-CN"/>
              <a:t>ssh</a:t>
            </a:r>
            <a:r>
              <a:rPr lang="zh-CN" altLang="en-US"/>
              <a:t>远程</a:t>
            </a:r>
            <a:r>
              <a:rPr lang="zh-CN" altLang="en-US"/>
              <a:t>操控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（更加了解自己的电脑</a:t>
            </a:r>
            <a:r>
              <a:rPr lang="en-US" altLang="zh-CN"/>
              <a:t>......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读</a:t>
            </a:r>
            <a:r>
              <a:rPr lang="en-US" altLang="zh-CN"/>
              <a:t>write-up</a:t>
            </a:r>
            <a:r>
              <a:rPr lang="zh-CN" altLang="en-US"/>
              <a:t>，按照指令做题</a:t>
            </a:r>
            <a:r>
              <a:rPr lang="en-US" altLang="zh-CN"/>
              <a:t>+</a:t>
            </a:r>
            <a:r>
              <a:rPr lang="zh-CN" altLang="en-US"/>
              <a:t>调试</a:t>
            </a:r>
            <a:endParaRPr lang="zh-CN" altLang="en-US"/>
          </a:p>
          <a:p>
            <a:r>
              <a:rPr lang="zh-CN" altLang="en-US"/>
              <a:t>复习位运算、整数和浮点数的表示</a:t>
            </a:r>
            <a:r>
              <a:rPr lang="zh-CN" altLang="en-US"/>
              <a:t>和运算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bitAnd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:</a:t>
            </a:r>
            <a:r>
              <a:rPr lang="en-US" altLang="zh-CN"/>
              <a:t>  </a:t>
            </a:r>
            <a:r>
              <a:rPr lang="zh-CN" altLang="en-US"/>
              <a:t>仅用</a:t>
            </a:r>
            <a:r>
              <a:rPr lang="en-US" altLang="zh-CN"/>
              <a:t>~</a:t>
            </a:r>
            <a:r>
              <a:rPr lang="zh-CN" altLang="en-US"/>
              <a:t>和</a:t>
            </a:r>
            <a:r>
              <a:rPr lang="en-US" altLang="zh-CN"/>
              <a:t>|</a:t>
            </a:r>
            <a:r>
              <a:rPr lang="zh-CN" altLang="en-US"/>
              <a:t>表示</a:t>
            </a:r>
            <a:r>
              <a:rPr lang="en-US" altLang="zh-CN"/>
              <a:t>&amp;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利用德摩根律：</a:t>
            </a:r>
            <a:r>
              <a:rPr lang="en-US" altLang="zh-CN"/>
              <a:t>~(x &amp; y) = (~x) | (~y)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bitConditional: x ? y : z</a:t>
            </a:r>
            <a:endParaRPr lang="en-US" altLang="zh-CN"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altLang="zh-CN"/>
              <a:t>	(x &amp; y) | (~x &amp; z)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</a:t>
            </a:r>
            <a:r>
              <a:rPr lang="zh-CN" altLang="en-US"/>
              <a:t>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byteSwap:</a:t>
            </a:r>
            <a:r>
              <a:rPr lang="en-US" altLang="zh-CN"/>
              <a:t>  </a:t>
            </a:r>
            <a:r>
              <a:rPr lang="zh-CN" altLang="en-US"/>
              <a:t>交换</a:t>
            </a:r>
            <a:r>
              <a:rPr lang="en-US" altLang="zh-CN"/>
              <a:t>x</a:t>
            </a:r>
            <a:r>
              <a:rPr lang="zh-CN" altLang="en-US"/>
              <a:t>的第</a:t>
            </a:r>
            <a:r>
              <a:rPr lang="en-US" altLang="zh-CN"/>
              <a:t>n</a:t>
            </a:r>
            <a:r>
              <a:rPr lang="zh-CN" altLang="en-US"/>
              <a:t>个和第</a:t>
            </a:r>
            <a:r>
              <a:rPr lang="en-US" altLang="zh-CN"/>
              <a:t>m</a:t>
            </a:r>
            <a:r>
              <a:rPr lang="zh-CN" altLang="en-US"/>
              <a:t>个字节</a:t>
            </a:r>
            <a:r>
              <a:rPr lang="en-US" altLang="zh-CN"/>
              <a:t>(0&lt;=n,m&lt;=3)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step 1: </a:t>
            </a:r>
            <a:r>
              <a:rPr lang="zh-CN" altLang="en-US"/>
              <a:t>用</a:t>
            </a:r>
            <a:r>
              <a:rPr lang="en-US" altLang="zh-CN"/>
              <a:t>byte_n</a:t>
            </a:r>
            <a:r>
              <a:rPr lang="zh-CN" altLang="en-US"/>
              <a:t>、</a:t>
            </a:r>
            <a:r>
              <a:rPr lang="en-US" altLang="zh-CN"/>
              <a:t>byte_m</a:t>
            </a:r>
            <a:r>
              <a:rPr lang="zh-CN" altLang="en-US"/>
              <a:t>记录第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个字节的信息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step 2: </a:t>
            </a:r>
            <a:r>
              <a:rPr lang="zh-CN" altLang="en-US">
                <a:sym typeface="+mn-ea"/>
              </a:rPr>
              <a:t>构造一个只有交换后的第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个字节的数</a:t>
            </a:r>
            <a:r>
              <a:rPr lang="en-US" altLang="zh-CN">
                <a:sym typeface="+mn-ea"/>
              </a:rPr>
              <a:t>tmp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step 3: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的第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位清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得到</a:t>
            </a:r>
            <a:r>
              <a:rPr lang="en-US" altLang="zh-CN">
                <a:sym typeface="+mn-ea"/>
              </a:rPr>
              <a:t>x_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step 4: 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tmp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x_</a:t>
            </a:r>
            <a:r>
              <a:rPr lang="zh-CN" altLang="en-US">
                <a:sym typeface="+mn-ea"/>
              </a:rPr>
              <a:t>可得到结果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/>
              <a:t>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logicalShift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: 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zh-CN" altLang="en-US"/>
              <a:t>逻辑右移</a:t>
            </a:r>
            <a:r>
              <a:rPr lang="en-US" altLang="zh-CN"/>
              <a:t>n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>
                <a:cs typeface="+mn-lt"/>
              </a:rPr>
              <a:t>step 1: y = x &gt;&gt; n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 </a:t>
            </a:r>
            <a:r>
              <a:rPr lang="zh-CN" altLang="en-US"/>
              <a:t>（算数右移）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step 2: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的前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位清零，保留后</a:t>
            </a:r>
            <a:r>
              <a:rPr lang="en-US" altLang="zh-CN">
                <a:sym typeface="+mn-ea"/>
              </a:rPr>
              <a:t>(32-n)</a:t>
            </a:r>
            <a:r>
              <a:rPr lang="zh-CN" altLang="en-US">
                <a:sym typeface="+mn-ea"/>
              </a:rPr>
              <a:t>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设</a:t>
            </a:r>
            <a:r>
              <a:rPr lang="en-US" altLang="zh-CN"/>
              <a:t>y = bb...ba</a:t>
            </a:r>
            <a:r>
              <a:rPr lang="en-US" altLang="zh-CN" sz="1000"/>
              <a:t>1</a:t>
            </a:r>
            <a:r>
              <a:rPr lang="en-US" altLang="zh-CN"/>
              <a:t>a</a:t>
            </a:r>
            <a:r>
              <a:rPr lang="en-US" altLang="zh-CN" sz="1000"/>
              <a:t>2</a:t>
            </a:r>
            <a:r>
              <a:rPr lang="en-US" altLang="zh-CN"/>
              <a:t>...a</a:t>
            </a:r>
            <a:r>
              <a:rPr lang="en-US" altLang="zh-CN" sz="1000"/>
              <a:t>32-n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将</a:t>
            </a:r>
            <a:r>
              <a:rPr lang="en-US" altLang="zh-CN"/>
              <a:t>y</a:t>
            </a:r>
            <a:r>
              <a:rPr lang="zh-CN" altLang="en-US"/>
              <a:t>的前</a:t>
            </a:r>
            <a:r>
              <a:rPr lang="en-US" altLang="zh-CN"/>
              <a:t>n</a:t>
            </a:r>
            <a:r>
              <a:rPr lang="zh-CN" altLang="en-US"/>
              <a:t>位清零，保留后</a:t>
            </a:r>
            <a:r>
              <a:rPr lang="en-US" altLang="zh-CN"/>
              <a:t>(32-n)</a:t>
            </a:r>
            <a:r>
              <a:rPr lang="zh-CN" altLang="en-US"/>
              <a:t>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 y &amp; 00...011...1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 rot="16200000">
            <a:off x="3435985" y="3625215"/>
            <a:ext cx="99822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latin typeface="宋体" charset="0"/>
                <a:ea typeface="宋体" charset="0"/>
              </a:rPr>
              <a:t>｛</a:t>
            </a:r>
            <a:endParaRPr lang="zh-CN" altLang="en-US" sz="6600">
              <a:latin typeface="宋体" charset="0"/>
              <a:ea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9170" y="3994785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16200000">
            <a:off x="3150235" y="5124450"/>
            <a:ext cx="99822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latin typeface="宋体" charset="0"/>
                <a:ea typeface="宋体" charset="0"/>
              </a:rPr>
              <a:t>｛</a:t>
            </a:r>
            <a:endParaRPr lang="zh-CN" altLang="en-US" sz="6600">
              <a:latin typeface="宋体" charset="0"/>
              <a:ea typeface="宋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3420" y="5494020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cleanConsecutive1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: </a:t>
            </a:r>
            <a:r>
              <a:rPr lang="en-US" altLang="zh-CN"/>
              <a:t> </a:t>
            </a:r>
            <a:r>
              <a:rPr lang="zh-CN" altLang="en-US"/>
              <a:t>清除连续的</a:t>
            </a:r>
            <a:r>
              <a:rPr lang="en-US" altLang="zh-CN"/>
              <a:t>1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“连续”？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左移一位</a:t>
            </a:r>
            <a:r>
              <a:rPr lang="en-US" altLang="zh-CN"/>
              <a:t>+</a:t>
            </a:r>
            <a:r>
              <a:rPr lang="zh-CN" altLang="en-US"/>
              <a:t>抑或（消除连续</a:t>
            </a:r>
            <a:r>
              <a:rPr lang="zh-CN" altLang="en-US"/>
              <a:t>的）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“连续”的反面：</a:t>
            </a:r>
            <a:r>
              <a:rPr lang="zh-CN" altLang="en-US"/>
              <a:t>独立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左移一位</a:t>
            </a:r>
            <a:r>
              <a:rPr lang="en-US" altLang="zh-CN"/>
              <a:t>+</a:t>
            </a:r>
            <a:r>
              <a:rPr lang="zh-CN" altLang="en-US"/>
              <a:t>且（消除独立</a:t>
            </a:r>
            <a:r>
              <a:rPr lang="zh-CN" altLang="en-US"/>
              <a:t>的）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countTrailingZero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: </a:t>
            </a:r>
            <a:r>
              <a:rPr lang="en-US" altLang="zh-CN"/>
              <a:t> </a:t>
            </a:r>
            <a:r>
              <a:rPr lang="zh-CN" altLang="en-US"/>
              <a:t>计算从最低位开始连续的</a:t>
            </a:r>
            <a:r>
              <a:rPr lang="en-US" altLang="zh-CN"/>
              <a:t>0</a:t>
            </a:r>
            <a:r>
              <a:rPr lang="zh-CN" altLang="en-US"/>
              <a:t>的</a:t>
            </a:r>
            <a:r>
              <a:rPr lang="zh-CN" altLang="en-US"/>
              <a:t>个数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/>
              <a:t>bisection </a:t>
            </a:r>
            <a:r>
              <a:rPr lang="zh-CN" altLang="en-US"/>
              <a:t>二分法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!</a:t>
            </a:r>
            <a:r>
              <a:rPr lang="zh-CN" altLang="en-US"/>
              <a:t>来达到</a:t>
            </a:r>
            <a:r>
              <a:rPr lang="en-US" altLang="zh-CN"/>
              <a:t>if</a:t>
            </a:r>
            <a:r>
              <a:rPr lang="zh-CN" altLang="en-US"/>
              <a:t>的</a:t>
            </a:r>
            <a:r>
              <a:rPr lang="zh-CN" altLang="en-US"/>
              <a:t>效果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Arial Regular" panose="020B0604020202020204" charset="0"/>
                    <a:cs typeface="Arial Regular" panose="020B0604020202020204" charset="0"/>
                  </a:rPr>
                  <a:t>divpwr2</a:t>
                </a:r>
                <a:r>
                  <a:rPr lang="en-US" altLang="zh-CN">
                    <a:latin typeface="Arial Regular" panose="020B0604020202020204" charset="0"/>
                    <a:cs typeface="Arial Regular" panose="020B0604020202020204" charset="0"/>
                  </a:rPr>
                  <a:t>:</a:t>
                </a:r>
                <a:r>
                  <a:rPr lang="en-US" altLang="zh-CN"/>
                  <a:t>  </a:t>
                </a:r>
                <a:r>
                  <a:rPr lang="zh-CN" altLang="en-US"/>
                  <a:t>计算</a:t>
                </a:r>
                <a:r>
                  <a:rPr lang="en-US" altLang="zh-CN"/>
                  <a:t>x</a:t>
                </a:r>
                <a:r>
                  <a:rPr lang="zh-CN" altLang="en-US"/>
                  <a:t>除以</a:t>
                </a:r>
                <a:r>
                  <a:rPr lang="en-US" altLang="zh-CN"/>
                  <a:t>2</a:t>
                </a:r>
                <a:r>
                  <a:rPr lang="zh-CN" altLang="en-US"/>
                  <a:t>的</a:t>
                </a:r>
                <a:r>
                  <a:rPr lang="en-US" altLang="zh-CN"/>
                  <a:t>n</a:t>
                </a:r>
                <a:r>
                  <a:rPr lang="zh-CN" altLang="en-US"/>
                  <a:t>次幂（向</a:t>
                </a:r>
                <a:r>
                  <a:rPr lang="en-US" altLang="zh-CN"/>
                  <a:t>0</a:t>
                </a:r>
                <a:r>
                  <a:rPr lang="zh-CN" altLang="en-US"/>
                  <a:t>舍</a:t>
                </a:r>
                <a:r>
                  <a:rPr lang="zh-CN" altLang="en-US"/>
                  <a:t>入）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𝑏𝑖𝑎𝑠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 &amp;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,  &amp;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	</a:t>
                </a:r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≪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+ ~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en-US" altLang="zh-CN"/>
                  <a:t>	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Arial Regular" panose="020B0604020202020204" charset="0"/>
                <a:cs typeface="Arial Regular" panose="020B0604020202020204" charset="0"/>
              </a:rPr>
              <a:t>oneMoreThan</a:t>
            </a:r>
            <a:r>
              <a:rPr lang="en-US" altLang="zh-CN">
                <a:latin typeface="Arial Regular" panose="020B0604020202020204" charset="0"/>
                <a:cs typeface="Arial Regular" panose="020B0604020202020204" charset="0"/>
              </a:rPr>
              <a:t>:</a:t>
            </a:r>
            <a:r>
              <a:rPr lang="en-US" altLang="zh-CN"/>
              <a:t>  </a:t>
            </a:r>
            <a:r>
              <a:rPr lang="zh-CN" altLang="en-US"/>
              <a:t>判断</a:t>
            </a:r>
            <a:r>
              <a:rPr lang="en-US" altLang="zh-CN"/>
              <a:t>y</a:t>
            </a:r>
            <a:r>
              <a:rPr lang="zh-CN" altLang="en-US"/>
              <a:t>是否比</a:t>
            </a:r>
            <a:r>
              <a:rPr lang="en-US" altLang="zh-CN"/>
              <a:t>x</a:t>
            </a:r>
            <a:r>
              <a:rPr lang="zh-CN" altLang="en-US"/>
              <a:t>大</a:t>
            </a:r>
            <a:r>
              <a:rPr lang="en-US" altLang="zh-CN"/>
              <a:t>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-x == ~x + 1</a:t>
            </a:r>
            <a:r>
              <a:rPr lang="en-US" altLang="zh-CN" i="1">
                <a:latin typeface="DejaVu Math TeX Gyre" panose="02000503000000000000" charset="0"/>
                <a:cs typeface="DejaVu Math TeX Gyre" panose="02000503000000000000" charset="0"/>
              </a:rPr>
              <a:t>	</a:t>
            </a:r>
            <a:endParaRPr lang="en-US" altLang="zh-CN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lt"/>
            </a:endParaRPr>
          </a:p>
          <a:p>
            <a:pPr marL="0" indent="0">
              <a:buNone/>
            </a:pP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lt"/>
              </a:rPr>
              <a:t>	</a:t>
            </a:r>
            <a:r>
              <a:rPr lang="zh-CN" altLang="en-US">
                <a:effectLst/>
                <a:latin typeface="宋体" charset="0"/>
                <a:ea typeface="宋体" charset="0"/>
                <a:cs typeface="+mn-lt"/>
              </a:rPr>
              <a:t>注意</a:t>
            </a:r>
            <a:r>
              <a:rPr lang="en-US" altLang="zh-CN">
                <a:effectLst/>
                <a:ea typeface="宋体" charset="0"/>
                <a:cs typeface="+mn-lt"/>
              </a:rPr>
              <a:t>INT_MIN-INT_MAX == 1 </a:t>
            </a:r>
            <a:r>
              <a:rPr lang="zh-CN" altLang="en-US">
                <a:effectLst/>
                <a:ea typeface="宋体" charset="0"/>
                <a:cs typeface="+mn-lt"/>
              </a:rPr>
              <a:t>！！！</a:t>
            </a:r>
            <a:endParaRPr lang="en-US" altLang="zh-CN" i="1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endParaRPr lang="en-US" altLang="zh-CN" i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文字</Application>
  <PresentationFormat>宽屏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Arial Regular</vt:lpstr>
      <vt:lpstr>宋体</vt:lpstr>
      <vt:lpstr>汉仪书宋二KW</vt:lpstr>
      <vt:lpstr>DejaVu Math TeX Gyre</vt:lpstr>
      <vt:lpstr>Calibri</vt:lpstr>
      <vt:lpstr>Helvetica Neue</vt:lpstr>
      <vt:lpstr>微软雅黑</vt:lpstr>
      <vt:lpstr>汉仪旗黑</vt:lpstr>
      <vt:lpstr>Arial Unicode MS</vt:lpstr>
      <vt:lpstr>Office 主题​​</vt:lpstr>
      <vt:lpstr>DATALAB</vt:lpstr>
      <vt:lpstr>Overview</vt:lpstr>
      <vt:lpstr> 位运算</vt:lpstr>
      <vt:lpstr>位运算</vt:lpstr>
      <vt:lpstr>位运算</vt:lpstr>
      <vt:lpstr>整数</vt:lpstr>
      <vt:lpstr>整数</vt:lpstr>
      <vt:lpstr>整数</vt:lpstr>
      <vt:lpstr>整数</vt:lpstr>
      <vt:lpstr>整数</vt:lpstr>
      <vt:lpstr>整数</vt:lpstr>
      <vt:lpstr>整数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caoruoxuan</dc:creator>
  <cp:lastModifiedBy>the hitchhiker</cp:lastModifiedBy>
  <cp:revision>11</cp:revision>
  <dcterms:created xsi:type="dcterms:W3CDTF">2022-09-20T13:14:49Z</dcterms:created>
  <dcterms:modified xsi:type="dcterms:W3CDTF">2022-09-20T13:14:49Z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3238F5E3D3BD24322A1F2463116F0719</vt:lpwstr>
  </property>
</Properties>
</file>