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63" r:id="rId5"/>
    <p:sldId id="264" r:id="rId6"/>
    <p:sldId id="270" r:id="rId7"/>
    <p:sldId id="308" r:id="rId8"/>
    <p:sldId id="312" r:id="rId9"/>
    <p:sldId id="313" r:id="rId10"/>
    <p:sldId id="314" r:id="rId11"/>
    <p:sldId id="315" r:id="rId12"/>
    <p:sldId id="265" r:id="rId13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69">
          <p15:clr>
            <a:srgbClr val="A4A3A4"/>
          </p15:clr>
        </p15:guide>
        <p15:guide id="2" pos="3919">
          <p15:clr>
            <a:srgbClr val="A4A3A4"/>
          </p15:clr>
        </p15:guide>
        <p15:guide id="3" pos="7508">
          <p15:clr>
            <a:srgbClr val="A4A3A4"/>
          </p15:clr>
        </p15:guide>
        <p15:guide id="4" pos="287">
          <p15:clr>
            <a:srgbClr val="A4A3A4"/>
          </p15:clr>
        </p15:guide>
        <p15:guide id="5" orient="horz" pos="255">
          <p15:clr>
            <a:srgbClr val="A4A3A4"/>
          </p15:clr>
        </p15:guide>
        <p15:guide id="6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397"/>
    <a:srgbClr val="416676"/>
    <a:srgbClr val="496E7E"/>
    <a:srgbClr val="4A7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284" y="576"/>
      </p:cViewPr>
      <p:guideLst>
        <p:guide orient="horz" pos="4169"/>
        <p:guide pos="3919"/>
        <p:guide pos="7508"/>
        <p:guide pos="287"/>
        <p:guide orient="horz" pos="25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1020" y="2419985"/>
            <a:ext cx="111137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计算机系统导论</a:t>
            </a:r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小班课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1020" y="1774825"/>
            <a:ext cx="11115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i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Introduction to Computer System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1020" y="47637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张荟萱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655570" y="4763770"/>
            <a:ext cx="1107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2022.9.21</a:t>
            </a: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415" y="240030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A707F"/>
                </a:solidFill>
                <a:latin typeface="Calibri Light" panose="020F0302020204030204" pitchFamily="34" charset="0"/>
                <a:sym typeface="+mn-ea"/>
              </a:rPr>
              <a:t>课程内容</a:t>
            </a: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55930" y="862330"/>
            <a:ext cx="11045825" cy="6182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2500"/>
              </a:lnSpc>
            </a:pPr>
            <a:r>
              <a:rPr lang="zh-CN" altLang="en-US" sz="2000"/>
              <a:t>那么我们就要考虑寻址的方法，最基本的寻址格式是</a:t>
            </a:r>
            <a:r>
              <a:rPr lang="en-US" altLang="zh-CN" sz="2000"/>
              <a:t>Imm(rb,ri,s)</a:t>
            </a:r>
            <a:r>
              <a:rPr lang="zh-CN" altLang="en-US" sz="2000"/>
              <a:t>，</a:t>
            </a:r>
            <a:r>
              <a:rPr lang="en-US" altLang="zh-CN" sz="2000"/>
              <a:t>rb</a:t>
            </a:r>
            <a:r>
              <a:rPr lang="zh-CN" altLang="en-US" sz="2000"/>
              <a:t>称为基址寄存器，</a:t>
            </a:r>
            <a:r>
              <a:rPr lang="en-US" altLang="zh-CN" sz="2000"/>
              <a:t>ri</a:t>
            </a:r>
            <a:r>
              <a:rPr lang="zh-CN" altLang="en-US" sz="2000"/>
              <a:t>称为变址寄存器，二者只能是</a:t>
            </a:r>
            <a:r>
              <a:rPr lang="en-US" altLang="zh-CN" sz="2000"/>
              <a:t>64</a:t>
            </a:r>
            <a:r>
              <a:rPr lang="zh-CN" altLang="en-US" sz="2000"/>
              <a:t>位寄存器，</a:t>
            </a:r>
            <a:r>
              <a:rPr lang="en-US" altLang="zh-CN" sz="2000"/>
              <a:t>s</a:t>
            </a:r>
            <a:r>
              <a:rPr lang="zh-CN" altLang="en-US" sz="2000"/>
              <a:t>作为比例因子只能是</a:t>
            </a:r>
            <a:r>
              <a:rPr lang="en-US" altLang="zh-CN" sz="2000"/>
              <a:t>1,2,4,8</a:t>
            </a:r>
            <a:r>
              <a:rPr lang="zh-CN" altLang="en-US" sz="2000"/>
              <a:t>，读出的值为</a:t>
            </a:r>
            <a:r>
              <a:rPr lang="en-US" altLang="zh-CN" sz="2000"/>
              <a:t>M[Imm+R[rb]+s*R[ri]]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/>
              <a:t>数据传送指令：将数据从一个位置移动到另一个位置的指令，</a:t>
            </a:r>
            <a:r>
              <a:rPr lang="en-US" altLang="zh-CN" sz="2000"/>
              <a:t>mov S,D</a:t>
            </a:r>
            <a:r>
              <a:rPr lang="zh-CN" altLang="en-US" sz="2000"/>
              <a:t>（源在前，目的在后），注意后缀（</a:t>
            </a:r>
            <a:r>
              <a:rPr lang="en-US" altLang="zh-CN" sz="2000"/>
              <a:t>b</a:t>
            </a:r>
            <a:r>
              <a:rPr lang="zh-CN" altLang="en-US" sz="2000"/>
              <a:t>，</a:t>
            </a:r>
            <a:r>
              <a:rPr lang="en-US" altLang="zh-CN" sz="2000"/>
              <a:t>w</a:t>
            </a:r>
            <a:r>
              <a:rPr lang="zh-CN" altLang="en-US" sz="2000"/>
              <a:t>，</a:t>
            </a:r>
            <a:r>
              <a:rPr lang="en-US" altLang="zh-CN" sz="2000"/>
              <a:t>l</a:t>
            </a:r>
            <a:r>
              <a:rPr lang="zh-CN" altLang="en-US" sz="2000"/>
              <a:t>，</a:t>
            </a:r>
            <a:r>
              <a:rPr lang="en-US" altLang="zh-CN" sz="2000"/>
              <a:t>q</a:t>
            </a:r>
            <a:r>
              <a:rPr lang="zh-CN" altLang="en-US" sz="2000"/>
              <a:t>）与寄存器相对应，此外</a:t>
            </a:r>
            <a:r>
              <a:rPr lang="en-US" altLang="zh-CN" sz="2000" b="1"/>
              <a:t>movl</a:t>
            </a:r>
            <a:r>
              <a:rPr lang="zh-CN" altLang="en-US" sz="2000" b="1"/>
              <a:t>会把目的</a:t>
            </a:r>
            <a:r>
              <a:rPr lang="en-US" altLang="zh-CN" sz="2000" b="1"/>
              <a:t>32</a:t>
            </a:r>
            <a:r>
              <a:rPr lang="zh-CN" altLang="en-US" sz="2000" b="1"/>
              <a:t>位寄存器的高位置</a:t>
            </a:r>
            <a:r>
              <a:rPr lang="en-US" altLang="zh-CN" sz="2000" b="1"/>
              <a:t>0</a:t>
            </a:r>
            <a:r>
              <a:rPr lang="zh-CN" altLang="en-US" sz="2000" b="1"/>
              <a:t>；</a:t>
            </a:r>
            <a:r>
              <a:rPr lang="zh-CN" altLang="en-US" sz="2000"/>
              <a:t>常规的</a:t>
            </a:r>
            <a:r>
              <a:rPr lang="en-US" altLang="zh-CN" sz="2000"/>
              <a:t>movq</a:t>
            </a:r>
            <a:r>
              <a:rPr lang="zh-CN" altLang="en-US" sz="2000"/>
              <a:t>只能把以</a:t>
            </a:r>
            <a:r>
              <a:rPr lang="en-US" altLang="zh-CN" sz="2000"/>
              <a:t>32</a:t>
            </a:r>
            <a:r>
              <a:rPr lang="zh-CN" altLang="en-US" sz="2000"/>
              <a:t>位补码的立即数</a:t>
            </a:r>
            <a:r>
              <a:rPr lang="zh-CN" altLang="en-US" sz="2000" i="1"/>
              <a:t>（或存储这样数值的寄存器或内存位置）</a:t>
            </a:r>
            <a:r>
              <a:rPr lang="zh-CN" altLang="en-US" sz="2000"/>
              <a:t>作为源操作数然后符号扩展到目的</a:t>
            </a:r>
            <a:r>
              <a:rPr lang="en-US" altLang="zh-CN" sz="2000"/>
              <a:t>64</a:t>
            </a:r>
            <a:r>
              <a:rPr lang="zh-CN" altLang="en-US" sz="2000"/>
              <a:t>位，但是</a:t>
            </a:r>
            <a:r>
              <a:rPr lang="en-US" altLang="zh-CN" sz="2000"/>
              <a:t>movabsq</a:t>
            </a:r>
            <a:r>
              <a:rPr lang="zh-CN" altLang="en-US" sz="2000"/>
              <a:t>可以以任意</a:t>
            </a:r>
            <a:r>
              <a:rPr lang="en-US" altLang="zh-CN" sz="2000"/>
              <a:t>64</a:t>
            </a:r>
            <a:r>
              <a:rPr lang="zh-CN" altLang="en-US" sz="2000"/>
              <a:t>位立即数为源，但目的只能是寄存器。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/>
              <a:t>而将较小的源复制到较大的目的需要扩展，扩展分为零扩展</a:t>
            </a:r>
            <a:r>
              <a:rPr lang="en-US" altLang="zh-CN" sz="2000"/>
              <a:t>movz</a:t>
            </a:r>
            <a:r>
              <a:rPr lang="zh-CN" altLang="en-US" sz="2000"/>
              <a:t>和符号扩展</a:t>
            </a:r>
            <a:r>
              <a:rPr lang="en-US" altLang="zh-CN" sz="2000"/>
              <a:t>movs</a:t>
            </a:r>
            <a:r>
              <a:rPr lang="zh-CN" altLang="en-US" sz="2000"/>
              <a:t>，需要特别注意的是</a:t>
            </a:r>
            <a:r>
              <a:rPr lang="en-US" altLang="zh-CN" sz="2000"/>
              <a:t>cltq</a:t>
            </a:r>
            <a:r>
              <a:rPr lang="zh-CN" altLang="en-US" sz="2000"/>
              <a:t>指令会将</a:t>
            </a:r>
            <a:r>
              <a:rPr lang="en-US" altLang="zh-CN" sz="2000"/>
              <a:t>%eax</a:t>
            </a:r>
            <a:r>
              <a:rPr lang="zh-CN" altLang="en-US" sz="2000"/>
              <a:t>中的值符号扩展到</a:t>
            </a:r>
            <a:r>
              <a:rPr lang="en-US" altLang="zh-CN" sz="2000"/>
              <a:t>%rax</a:t>
            </a:r>
            <a:r>
              <a:rPr lang="zh-CN" altLang="en-US" sz="2000"/>
              <a:t>，它没有操作数。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/>
              <a:t>维护栈的指令是</a:t>
            </a:r>
            <a:r>
              <a:rPr lang="en-US" altLang="zh-CN" sz="2000"/>
              <a:t>push</a:t>
            </a:r>
            <a:r>
              <a:rPr lang="zh-CN" altLang="en-US" sz="2000"/>
              <a:t>和</a:t>
            </a:r>
            <a:r>
              <a:rPr lang="en-US" altLang="zh-CN" sz="2000"/>
              <a:t>pop</a:t>
            </a:r>
            <a:r>
              <a:rPr lang="zh-CN" altLang="en-US" sz="2000"/>
              <a:t>，栈是内存中的一段区域，其向下增长，也就是栈顶元素的地址是最低的。</a:t>
            </a:r>
            <a:r>
              <a:rPr lang="en-US" altLang="zh-CN" sz="2000"/>
              <a:t>pushq S</a:t>
            </a:r>
            <a:r>
              <a:rPr lang="zh-CN" altLang="en-US" sz="2000"/>
              <a:t>会将数据放在栈顶，这条指令的语义实际上是先将栈顶向下增长</a:t>
            </a:r>
            <a:r>
              <a:rPr lang="en-US" altLang="zh-CN" sz="2000"/>
              <a:t>8byte</a:t>
            </a:r>
            <a:r>
              <a:rPr lang="zh-CN" altLang="en-US" sz="2000"/>
              <a:t>，然后在新的栈顶位置放上</a:t>
            </a:r>
            <a:r>
              <a:rPr lang="en-US" altLang="zh-CN" sz="2000"/>
              <a:t>S</a:t>
            </a:r>
            <a:r>
              <a:rPr lang="zh-CN" altLang="en-US" sz="2000"/>
              <a:t>处的元素，</a:t>
            </a:r>
            <a:r>
              <a:rPr lang="en-US" altLang="zh-CN" sz="2000"/>
              <a:t>popq D</a:t>
            </a:r>
            <a:r>
              <a:rPr lang="zh-CN" altLang="en-US" sz="2000"/>
              <a:t>会弹出栈顶元素，其语义是先将栈顶元素放在</a:t>
            </a:r>
            <a:r>
              <a:rPr lang="en-US" altLang="zh-CN" sz="2000"/>
              <a:t>D</a:t>
            </a:r>
            <a:r>
              <a:rPr lang="zh-CN" altLang="en-US" sz="2000"/>
              <a:t>位置上，再将栈顶向上减少</a:t>
            </a:r>
            <a:r>
              <a:rPr lang="en-US" altLang="zh-CN" sz="2000"/>
              <a:t>8byte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/>
              <a:t>那么我们需要一个地方维护栈顶的地址，这个地址被存储在</a:t>
            </a:r>
            <a:r>
              <a:rPr lang="en-US" altLang="zh-CN" sz="2000"/>
              <a:t>%rsp</a:t>
            </a:r>
            <a:r>
              <a:rPr lang="zh-CN" altLang="en-US" sz="2000"/>
              <a:t>寄存器中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/>
              <a:t>相应地，算术和逻辑操作也是自然的，需要注意的是减法指令</a:t>
            </a:r>
            <a:r>
              <a:rPr lang="en-US" altLang="zh-CN" sz="2000"/>
              <a:t>SUB S,D</a:t>
            </a:r>
            <a:r>
              <a:rPr lang="zh-CN" altLang="en-US" sz="2000"/>
              <a:t>表示将</a:t>
            </a:r>
            <a:r>
              <a:rPr lang="en-US" altLang="zh-CN" sz="2000"/>
              <a:t>D-S</a:t>
            </a:r>
            <a:r>
              <a:rPr lang="zh-CN" altLang="en-US" sz="2000"/>
              <a:t>的值存储在</a:t>
            </a:r>
            <a:r>
              <a:rPr lang="en-US" altLang="zh-CN" sz="2000"/>
              <a:t>D</a:t>
            </a:r>
            <a:r>
              <a:rPr lang="zh-CN" altLang="en-US" sz="2000"/>
              <a:t>中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/>
              <a:t>特别地，</a:t>
            </a:r>
            <a:r>
              <a:rPr lang="en-US" altLang="zh-CN" sz="2000"/>
              <a:t>leaq</a:t>
            </a:r>
            <a:r>
              <a:rPr lang="zh-CN" altLang="en-US" sz="2000"/>
              <a:t>指令虽然名字叫加载地址，但实际上可以用来进行一些计算（实际上对应于原本的寻址语句，只是将地址本身而非地址上读到的数据作为结果）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/>
              <a:t>此外，对于二元操作第一个操作数可以是立即数、寄存器或内存地址，而第二个操作数可以是寄存器或内存地址。</a:t>
            </a:r>
            <a:endParaRPr lang="en-US" altLang="zh-CN" sz="2000"/>
          </a:p>
          <a:p>
            <a:pPr fontAlgn="auto">
              <a:lnSpc>
                <a:spcPts val="2500"/>
              </a:lnSpc>
            </a:pP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415" y="240030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A707F"/>
                </a:solidFill>
                <a:latin typeface="Calibri Light" panose="020F0302020204030204" pitchFamily="34" charset="0"/>
                <a:sym typeface="+mn-ea"/>
              </a:rPr>
              <a:t>课程内容</a:t>
            </a: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55930" y="862330"/>
            <a:ext cx="11045825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2500"/>
              </a:lnSpc>
            </a:pPr>
            <a:r>
              <a:rPr lang="zh-CN" altLang="en-US" sz="2000" dirty="0"/>
              <a:t>下面的内容是一些细节。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首先是移位操作，移位操作先给出移位量，再给出要移位的数。而移位量可以是立即数或存储在寄存器</a:t>
            </a:r>
            <a:r>
              <a:rPr lang="en-US" altLang="zh-CN" sz="2000" dirty="0"/>
              <a:t>%cl</a:t>
            </a:r>
            <a:r>
              <a:rPr lang="zh-CN" altLang="en-US" sz="2000" dirty="0"/>
              <a:t>中（只允许这一个寄存器），但这个寄存器理论上的移位量上界为</a:t>
            </a:r>
            <a:r>
              <a:rPr lang="en-US" altLang="zh-CN" sz="2000" dirty="0"/>
              <a:t>255</a:t>
            </a:r>
            <a:r>
              <a:rPr lang="zh-CN" altLang="en-US" sz="2000" dirty="0"/>
              <a:t>位，实际中由于禁止移动超过本身长度所以在</a:t>
            </a:r>
            <a:r>
              <a:rPr lang="en-US" altLang="zh-CN" sz="2000" dirty="0"/>
              <a:t>x86-64</a:t>
            </a:r>
            <a:r>
              <a:rPr lang="zh-CN" altLang="en-US" sz="2000" dirty="0"/>
              <a:t>中移位量是由该寄存器的低位决定的，而高位会直接忽略。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注意区分</a:t>
            </a:r>
            <a:r>
              <a:rPr lang="en-US" altLang="zh-CN" sz="2000" dirty="0"/>
              <a:t>SAR</a:t>
            </a:r>
            <a:r>
              <a:rPr lang="zh-CN" altLang="en-US" sz="2000" dirty="0"/>
              <a:t>算术右移和</a:t>
            </a:r>
            <a:r>
              <a:rPr lang="en-US" altLang="zh-CN" sz="2000" dirty="0"/>
              <a:t>SHR</a:t>
            </a:r>
            <a:r>
              <a:rPr lang="zh-CN" altLang="en-US" sz="2000" dirty="0"/>
              <a:t>逻辑右移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还有一些特殊的算术操作，比如全乘法</a:t>
            </a:r>
            <a:r>
              <a:rPr lang="en-US" altLang="zh-CN" sz="2000" dirty="0" err="1"/>
              <a:t>imulq</a:t>
            </a:r>
            <a:r>
              <a:rPr lang="zh-CN" altLang="en-US" sz="2000" dirty="0"/>
              <a:t>（有符号）和</a:t>
            </a:r>
            <a:r>
              <a:rPr lang="en-US" altLang="zh-CN" sz="2000" dirty="0" err="1"/>
              <a:t>mulq</a:t>
            </a:r>
            <a:r>
              <a:rPr lang="zh-CN" altLang="en-US" sz="2000" dirty="0"/>
              <a:t>（无符号），区分全乘法和普通乘法的点在于全乘法只有一个操作数，它将这个操作数中的值与寄存器</a:t>
            </a:r>
            <a:r>
              <a:rPr lang="en-US" altLang="zh-CN" sz="2000" dirty="0"/>
              <a:t>%</a:t>
            </a:r>
            <a:r>
              <a:rPr lang="en-US" altLang="zh-CN" sz="2000" dirty="0" err="1"/>
              <a:t>rax</a:t>
            </a:r>
            <a:r>
              <a:rPr lang="zh-CN" altLang="en-US" sz="2000" dirty="0"/>
              <a:t>中的值相乘，将高</a:t>
            </a:r>
            <a:r>
              <a:rPr lang="en-US" altLang="zh-CN" sz="2000" dirty="0"/>
              <a:t>64</a:t>
            </a:r>
            <a:r>
              <a:rPr lang="zh-CN" altLang="en-US" sz="2000" dirty="0"/>
              <a:t>位放在</a:t>
            </a:r>
            <a:r>
              <a:rPr lang="en-US" altLang="zh-CN" sz="2000" dirty="0"/>
              <a:t>%</a:t>
            </a:r>
            <a:r>
              <a:rPr lang="en-US" altLang="zh-CN" sz="2000" dirty="0" err="1"/>
              <a:t>rdx</a:t>
            </a:r>
            <a:r>
              <a:rPr lang="zh-CN" altLang="en-US" sz="2000" dirty="0"/>
              <a:t>中，低</a:t>
            </a:r>
            <a:r>
              <a:rPr lang="en-US" altLang="zh-CN" sz="2000" dirty="0"/>
              <a:t>64</a:t>
            </a:r>
            <a:r>
              <a:rPr lang="zh-CN" altLang="en-US" sz="2000" dirty="0"/>
              <a:t>位放在</a:t>
            </a:r>
            <a:r>
              <a:rPr lang="en-US" altLang="zh-CN" sz="2000" dirty="0"/>
              <a:t>%</a:t>
            </a:r>
            <a:r>
              <a:rPr lang="en-US" altLang="zh-CN" sz="2000" dirty="0" err="1"/>
              <a:t>rax</a:t>
            </a:r>
            <a:r>
              <a:rPr lang="zh-CN" altLang="en-US" sz="2000" dirty="0"/>
              <a:t>中，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而对于除法，我们使用</a:t>
            </a:r>
            <a:r>
              <a:rPr lang="en-US" altLang="zh-CN" sz="2000" dirty="0" err="1"/>
              <a:t>idivq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divq</a:t>
            </a:r>
            <a:r>
              <a:rPr lang="zh-CN" altLang="en-US" sz="2000" dirty="0"/>
              <a:t>对应于有符号和无符号除法，其同样只有一个操作数对应于除数，将被除数的低</a:t>
            </a:r>
            <a:r>
              <a:rPr lang="en-US" altLang="zh-CN" sz="2000" dirty="0"/>
              <a:t>64</a:t>
            </a:r>
            <a:r>
              <a:rPr lang="zh-CN" altLang="en-US" sz="2000" dirty="0"/>
              <a:t>位放在寄存器</a:t>
            </a:r>
            <a:r>
              <a:rPr lang="en-US" altLang="zh-CN" sz="2000" dirty="0"/>
              <a:t>%</a:t>
            </a:r>
            <a:r>
              <a:rPr lang="en-US" altLang="zh-CN" sz="2000" dirty="0" err="1"/>
              <a:t>rax</a:t>
            </a:r>
            <a:r>
              <a:rPr lang="zh-CN" altLang="en-US" sz="2000" dirty="0"/>
              <a:t>中，高</a:t>
            </a:r>
            <a:r>
              <a:rPr lang="en-US" altLang="zh-CN" sz="2000" dirty="0"/>
              <a:t>64</a:t>
            </a:r>
            <a:r>
              <a:rPr lang="zh-CN" altLang="en-US" sz="2000" dirty="0"/>
              <a:t>位放在寄存器</a:t>
            </a:r>
            <a:r>
              <a:rPr lang="en-US" altLang="zh-CN" sz="2000" dirty="0"/>
              <a:t>%</a:t>
            </a:r>
            <a:r>
              <a:rPr lang="en-US" altLang="zh-CN" sz="2000" dirty="0" err="1"/>
              <a:t>rdx</a:t>
            </a:r>
            <a:r>
              <a:rPr lang="zh-CN" altLang="en-US" sz="2000" dirty="0"/>
              <a:t>中，而将商放在寄存器</a:t>
            </a:r>
            <a:r>
              <a:rPr lang="en-US" altLang="zh-CN" sz="2000" dirty="0"/>
              <a:t>%</a:t>
            </a:r>
            <a:r>
              <a:rPr lang="en-US" altLang="zh-CN" sz="2000" dirty="0" err="1"/>
              <a:t>rax</a:t>
            </a:r>
            <a:r>
              <a:rPr lang="zh-CN" altLang="en-US" sz="2000" dirty="0"/>
              <a:t>中，余数放在</a:t>
            </a:r>
            <a:r>
              <a:rPr lang="en-US" altLang="zh-CN" sz="2000" dirty="0"/>
              <a:t>%</a:t>
            </a:r>
            <a:r>
              <a:rPr lang="en-US" altLang="zh-CN" sz="2000" dirty="0" err="1"/>
              <a:t>rdx</a:t>
            </a:r>
            <a:r>
              <a:rPr lang="zh-CN" altLang="en-US" sz="2000" dirty="0"/>
              <a:t>中。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为了从</a:t>
            </a:r>
            <a:r>
              <a:rPr lang="en-US" altLang="zh-CN" sz="2000" dirty="0"/>
              <a:t>64</a:t>
            </a:r>
            <a:r>
              <a:rPr lang="zh-CN" altLang="en-US" sz="2000" dirty="0"/>
              <a:t>位数生成</a:t>
            </a:r>
            <a:r>
              <a:rPr lang="en-US" altLang="zh-CN" sz="2000" dirty="0"/>
              <a:t>128</a:t>
            </a:r>
            <a:r>
              <a:rPr lang="zh-CN" altLang="en-US" sz="2000" dirty="0"/>
              <a:t>位数，有一条指令</a:t>
            </a:r>
            <a:r>
              <a:rPr lang="en-US" altLang="zh-CN" sz="2000" dirty="0" err="1"/>
              <a:t>cqto</a:t>
            </a:r>
            <a:r>
              <a:rPr lang="zh-CN" altLang="en-US" sz="2000" dirty="0"/>
              <a:t>可以将</a:t>
            </a:r>
            <a:r>
              <a:rPr lang="en-US" altLang="zh-CN" sz="2000" dirty="0"/>
              <a:t>%</a:t>
            </a:r>
            <a:r>
              <a:rPr lang="en-US" altLang="zh-CN" sz="2000" dirty="0" err="1"/>
              <a:t>rax</a:t>
            </a:r>
            <a:r>
              <a:rPr lang="zh-CN" altLang="en-US" sz="2000" dirty="0"/>
              <a:t>中的数符号扩展至</a:t>
            </a:r>
            <a:r>
              <a:rPr lang="en-US" altLang="zh-CN" sz="2000" dirty="0"/>
              <a:t>%</a:t>
            </a:r>
            <a:r>
              <a:rPr lang="en-US" altLang="zh-CN" sz="2000" dirty="0" err="1"/>
              <a:t>rdx</a:t>
            </a:r>
            <a:r>
              <a:rPr lang="zh-CN" altLang="en-US" sz="2000" dirty="0"/>
              <a:t>：</a:t>
            </a:r>
            <a:r>
              <a:rPr lang="en-US" altLang="zh-CN" sz="2000" dirty="0"/>
              <a:t>%</a:t>
            </a:r>
            <a:r>
              <a:rPr lang="en-US" altLang="zh-CN" sz="2000" dirty="0" err="1"/>
              <a:t>rax</a:t>
            </a:r>
            <a:r>
              <a:rPr lang="zh-CN" altLang="en-US" sz="2000" dirty="0"/>
              <a:t>（区别于</a:t>
            </a:r>
            <a:r>
              <a:rPr lang="en-US" altLang="zh-CN" sz="2000" dirty="0" err="1"/>
              <a:t>cltq</a:t>
            </a:r>
            <a:r>
              <a:rPr lang="zh-CN" altLang="en-US" sz="2000" dirty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14"/>
          <p:cNvSpPr/>
          <p:nvPr/>
        </p:nvSpPr>
        <p:spPr>
          <a:xfrm>
            <a:off x="675005" y="2110740"/>
            <a:ext cx="1670050" cy="67691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zh-CN" altLang="en-US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9233" name="TextBox 59"/>
          <p:cNvSpPr txBox="1"/>
          <p:nvPr/>
        </p:nvSpPr>
        <p:spPr>
          <a:xfrm>
            <a:off x="675005" y="2927350"/>
            <a:ext cx="33420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有关习题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5005" y="3896995"/>
            <a:ext cx="69202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浮点部分的习题重点是熟悉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IEEE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浮点数规范，常见的是模拟位数较少的浮点数构成或计算特殊的浮点值，难点在于舍入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而机器编程部分的习题重点是熟悉汇编语言与寻址方式</a:t>
            </a: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61060" y="923925"/>
            <a:ext cx="175895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  <a:latin typeface="+mj-ea"/>
                <a:ea typeface="+mj-ea"/>
                <a:cs typeface="微软雅黑" panose="020B0503020204020204" charset="-122"/>
              </a:rPr>
              <a:t>目 录</a:t>
            </a:r>
            <a:endParaRPr lang="zh-CN" altLang="en-US" sz="5400" b="1" dirty="0">
              <a:solidFill>
                <a:schemeClr val="bg1"/>
              </a:solidFill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1060" y="463550"/>
            <a:ext cx="266192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400" i="1">
                <a:solidFill>
                  <a:schemeClr val="bg1"/>
                </a:solidFill>
              </a:rPr>
              <a:t>CONTENTS</a:t>
            </a:r>
            <a:endParaRPr lang="en-US" altLang="zh-CN" sz="2400" i="1" dirty="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052570" y="2557780"/>
            <a:ext cx="1947545" cy="882650"/>
            <a:chOff x="4517" y="6278"/>
            <a:chExt cx="3067" cy="1390"/>
          </a:xfrm>
        </p:grpSpPr>
        <p:sp>
          <p:nvSpPr>
            <p:cNvPr id="10250" name="Rectangle 17"/>
            <p:cNvSpPr/>
            <p:nvPr/>
          </p:nvSpPr>
          <p:spPr>
            <a:xfrm>
              <a:off x="5380" y="6278"/>
              <a:ext cx="1341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Part 2</a:t>
              </a:r>
            </a:p>
          </p:txBody>
        </p:sp>
        <p:sp>
          <p:nvSpPr>
            <p:cNvPr id="9232" name="TextBox 58"/>
            <p:cNvSpPr txBox="1"/>
            <p:nvPr/>
          </p:nvSpPr>
          <p:spPr>
            <a:xfrm>
              <a:off x="4517" y="6797"/>
              <a:ext cx="3067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课程讨论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85165" y="2557780"/>
            <a:ext cx="1947545" cy="882650"/>
            <a:chOff x="1079" y="6278"/>
            <a:chExt cx="3067" cy="1390"/>
          </a:xfrm>
        </p:grpSpPr>
        <p:sp>
          <p:nvSpPr>
            <p:cNvPr id="10249" name="Rectangle 14"/>
            <p:cNvSpPr/>
            <p:nvPr/>
          </p:nvSpPr>
          <p:spPr>
            <a:xfrm>
              <a:off x="1942" y="6278"/>
              <a:ext cx="1341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Part 1</a:t>
              </a:r>
            </a:p>
          </p:txBody>
        </p:sp>
        <p:sp>
          <p:nvSpPr>
            <p:cNvPr id="9233" name="TextBox 59"/>
            <p:cNvSpPr txBox="1"/>
            <p:nvPr/>
          </p:nvSpPr>
          <p:spPr>
            <a:xfrm>
              <a:off x="1079" y="6797"/>
              <a:ext cx="3067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回课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419975" y="2557780"/>
            <a:ext cx="2092325" cy="882650"/>
            <a:chOff x="7955" y="6278"/>
            <a:chExt cx="3295" cy="1390"/>
          </a:xfrm>
        </p:grpSpPr>
        <p:sp>
          <p:nvSpPr>
            <p:cNvPr id="10251" name="Rectangle 20"/>
            <p:cNvSpPr/>
            <p:nvPr/>
          </p:nvSpPr>
          <p:spPr>
            <a:xfrm>
              <a:off x="8932" y="6278"/>
              <a:ext cx="1341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Part 3</a:t>
              </a:r>
            </a:p>
          </p:txBody>
        </p:sp>
        <p:sp>
          <p:nvSpPr>
            <p:cNvPr id="9234" name="TextBox 68"/>
            <p:cNvSpPr txBox="1"/>
            <p:nvPr/>
          </p:nvSpPr>
          <p:spPr>
            <a:xfrm>
              <a:off x="7955" y="6797"/>
              <a:ext cx="3295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课程内容</a:t>
              </a:r>
            </a:p>
          </p:txBody>
        </p:sp>
      </p:grp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767080" y="4389120"/>
            <a:ext cx="1947545" cy="882650"/>
            <a:chOff x="1079" y="6278"/>
            <a:chExt cx="3067" cy="1390"/>
          </a:xfrm>
        </p:grpSpPr>
        <p:sp>
          <p:nvSpPr>
            <p:cNvPr id="3" name="Rectangle 14"/>
            <p:cNvSpPr/>
            <p:nvPr/>
          </p:nvSpPr>
          <p:spPr>
            <a:xfrm>
              <a:off x="1942" y="6278"/>
              <a:ext cx="1341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Part 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</a:p>
          </p:txBody>
        </p:sp>
        <p:sp>
          <p:nvSpPr>
            <p:cNvPr id="10" name="TextBox 59"/>
            <p:cNvSpPr txBox="1"/>
            <p:nvPr/>
          </p:nvSpPr>
          <p:spPr>
            <a:xfrm>
              <a:off x="1079" y="6797"/>
              <a:ext cx="3067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有关习题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14"/>
          <p:cNvSpPr/>
          <p:nvPr/>
        </p:nvSpPr>
        <p:spPr>
          <a:xfrm>
            <a:off x="675005" y="2110740"/>
            <a:ext cx="1670050" cy="67691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zh-CN" altLang="en-US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1</a:t>
            </a:r>
          </a:p>
        </p:txBody>
      </p:sp>
      <p:sp>
        <p:nvSpPr>
          <p:cNvPr id="9233" name="TextBox 59"/>
          <p:cNvSpPr txBox="1"/>
          <p:nvPr/>
        </p:nvSpPr>
        <p:spPr>
          <a:xfrm>
            <a:off x="675005" y="2927350"/>
            <a:ext cx="33420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回课</a:t>
            </a: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14"/>
          <p:cNvSpPr/>
          <p:nvPr/>
        </p:nvSpPr>
        <p:spPr>
          <a:xfrm>
            <a:off x="675005" y="2110740"/>
            <a:ext cx="1670050" cy="67691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zh-CN" altLang="en-US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  <p:sp>
        <p:nvSpPr>
          <p:cNvPr id="9233" name="TextBox 59"/>
          <p:cNvSpPr txBox="1"/>
          <p:nvPr/>
        </p:nvSpPr>
        <p:spPr>
          <a:xfrm>
            <a:off x="675005" y="2927350"/>
            <a:ext cx="33420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课程讨论</a:t>
            </a: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14"/>
          <p:cNvSpPr/>
          <p:nvPr/>
        </p:nvSpPr>
        <p:spPr>
          <a:xfrm>
            <a:off x="675005" y="2110740"/>
            <a:ext cx="1670050" cy="67691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r>
              <a:rPr lang="zh-CN" altLang="en-US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9233" name="TextBox 59"/>
          <p:cNvSpPr txBox="1"/>
          <p:nvPr/>
        </p:nvSpPr>
        <p:spPr>
          <a:xfrm>
            <a:off x="675005" y="2927350"/>
            <a:ext cx="33420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课程内容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2175" y="4092575"/>
            <a:ext cx="3073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chemeClr val="bg1"/>
                </a:solidFill>
              </a:rPr>
              <a:t>floating point</a:t>
            </a:r>
          </a:p>
          <a:p>
            <a:r>
              <a:rPr lang="en-US" i="1">
                <a:solidFill>
                  <a:schemeClr val="bg1"/>
                </a:solidFill>
              </a:rPr>
              <a:t>machine programming basic</a:t>
            </a: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415" y="240030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A707F"/>
                </a:solidFill>
                <a:latin typeface="Calibri Light" panose="020F0302020204030204" pitchFamily="34" charset="0"/>
                <a:sym typeface="+mn-ea"/>
              </a:rPr>
              <a:t>课程内容</a:t>
            </a: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96570" y="1064260"/>
            <a:ext cx="11045825" cy="297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2500"/>
              </a:lnSpc>
            </a:pPr>
            <a:r>
              <a:rPr lang="en-US" altLang="zh-CN" sz="2000" dirty="0"/>
              <a:t>IEEE</a:t>
            </a:r>
            <a:r>
              <a:rPr lang="zh-CN" altLang="en-US" sz="2000" dirty="0"/>
              <a:t>浮点表示？规格化？非规格化？特殊值（</a:t>
            </a:r>
            <a:r>
              <a:rPr lang="en-US" altLang="zh-CN" sz="2000" dirty="0" err="1"/>
              <a:t>NaN</a:t>
            </a:r>
            <a:r>
              <a:rPr lang="zh-CN" altLang="en-US" sz="2000" dirty="0"/>
              <a:t>，</a:t>
            </a:r>
            <a:r>
              <a:rPr lang="en-US" altLang="zh-CN" sz="2000" dirty="0"/>
              <a:t>inf</a:t>
            </a:r>
            <a:r>
              <a:rPr lang="zh-CN" altLang="en-US" sz="2000" dirty="0"/>
              <a:t>？）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一些特殊值如何表示？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如何舍入？为什么选择向偶数舍入？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浮点运算满足什么规则？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一个源代码要经过什么样的过程才能变成可执行代码？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机器代码的一些特性？一些基础的说明？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寄存器？数据的读写指令？内存访问？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数据传送指令？栈操作？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算术指令？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415" y="381000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A707F"/>
                </a:solidFill>
                <a:latin typeface="Calibri Light" panose="020F0302020204030204" pitchFamily="34" charset="0"/>
                <a:sym typeface="+mn-ea"/>
              </a:rPr>
              <a:t>课程内容</a:t>
            </a: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/>
          <p:nvPr/>
        </p:nvGraphicFramePr>
        <p:xfrm>
          <a:off x="1845945" y="1138555"/>
          <a:ext cx="85140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e</a:t>
                      </a:r>
                      <a:endParaRPr lang="en-US" altLang="zh-C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V="1">
            <a:off x="1967230" y="1519555"/>
            <a:ext cx="0" cy="1237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88745" y="2757170"/>
            <a:ext cx="10344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符号位</a:t>
            </a:r>
            <a:r>
              <a:rPr lang="en-US" altLang="zh-CN"/>
              <a:t>s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表示正，</a:t>
            </a:r>
            <a:r>
              <a:rPr lang="en-US" altLang="zh-CN"/>
              <a:t>1</a:t>
            </a:r>
            <a:r>
              <a:rPr lang="zh-CN" altLang="en-US"/>
              <a:t>表示负</a:t>
            </a:r>
          </a:p>
        </p:txBody>
      </p:sp>
      <p:sp>
        <p:nvSpPr>
          <p:cNvPr id="9" name="上箭头 8"/>
          <p:cNvSpPr/>
          <p:nvPr/>
        </p:nvSpPr>
        <p:spPr>
          <a:xfrm>
            <a:off x="2961005" y="1511300"/>
            <a:ext cx="446405" cy="12274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504440" y="2779395"/>
            <a:ext cx="1633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阶码位，编码指数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155700" y="933450"/>
            <a:ext cx="577850" cy="324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64490" y="415925"/>
            <a:ext cx="1217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</a:t>
            </a:r>
            <a:r>
              <a:rPr lang="zh-CN" altLang="en-US" dirty="0"/>
              <a:t>位单精度浮点数</a:t>
            </a:r>
          </a:p>
        </p:txBody>
      </p:sp>
      <p:sp>
        <p:nvSpPr>
          <p:cNvPr id="13" name="上箭头 12"/>
          <p:cNvSpPr/>
          <p:nvPr/>
        </p:nvSpPr>
        <p:spPr>
          <a:xfrm>
            <a:off x="6886575" y="1519555"/>
            <a:ext cx="405130" cy="10445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963285" y="2657475"/>
            <a:ext cx="2526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尾数位，编码尾数。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66090" y="3621405"/>
            <a:ext cx="112687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IEEE</a:t>
            </a:r>
            <a:r>
              <a:rPr lang="zh-CN" altLang="en-US"/>
              <a:t>规定的浮点数计算为</a:t>
            </a:r>
            <a:r>
              <a:rPr lang="en-US" altLang="zh-CN"/>
              <a:t>(-1)</a:t>
            </a:r>
            <a:r>
              <a:rPr lang="en-US" altLang="zh-CN" baseline="30000"/>
              <a:t>s</a:t>
            </a:r>
            <a:r>
              <a:rPr lang="en-US" altLang="zh-CN"/>
              <a:t>*2</a:t>
            </a:r>
            <a:r>
              <a:rPr lang="en-US" altLang="zh-CN" baseline="30000"/>
              <a:t>E</a:t>
            </a:r>
            <a:r>
              <a:rPr lang="en-US" altLang="zh-CN"/>
              <a:t>*M</a:t>
            </a:r>
            <a:r>
              <a:rPr lang="zh-CN" altLang="en-US"/>
              <a:t>，而按照阶码位为全</a:t>
            </a:r>
            <a:r>
              <a:rPr lang="en-US" altLang="zh-CN"/>
              <a:t>0</a:t>
            </a:r>
            <a:r>
              <a:rPr lang="zh-CN" altLang="en-US"/>
              <a:t>、全</a:t>
            </a:r>
            <a:r>
              <a:rPr lang="en-US" altLang="zh-CN"/>
              <a:t>1</a:t>
            </a:r>
            <a:r>
              <a:rPr lang="zh-CN" altLang="en-US"/>
              <a:t>和其他三种情况分为非规格化，特殊值和规格化三类。</a:t>
            </a:r>
          </a:p>
          <a:p>
            <a:r>
              <a:rPr lang="zh-CN" altLang="en-US"/>
              <a:t>我们假设阶码部分有</a:t>
            </a:r>
            <a:r>
              <a:rPr lang="en-US" altLang="zh-CN"/>
              <a:t>k</a:t>
            </a:r>
            <a:r>
              <a:rPr lang="zh-CN" altLang="en-US"/>
              <a:t>位，而尾数部分有</a:t>
            </a:r>
            <a:r>
              <a:rPr lang="en-US" altLang="zh-CN"/>
              <a:t>w</a:t>
            </a:r>
            <a:r>
              <a:rPr lang="zh-CN" altLang="en-US"/>
              <a:t>位，那么我们定义</a:t>
            </a:r>
            <a:r>
              <a:rPr lang="en-US" altLang="zh-CN"/>
              <a:t>bias=2</a:t>
            </a:r>
            <a:r>
              <a:rPr lang="en-US" altLang="zh-CN" baseline="30000"/>
              <a:t>k-1</a:t>
            </a:r>
            <a:r>
              <a:rPr lang="en-US" altLang="zh-CN"/>
              <a:t>-1</a:t>
            </a:r>
            <a:r>
              <a:rPr lang="zh-CN" altLang="en-US"/>
              <a:t>，</a:t>
            </a:r>
            <a:r>
              <a:rPr lang="en-US" altLang="zh-CN"/>
              <a:t>f=0.f</a:t>
            </a:r>
            <a:r>
              <a:rPr lang="en-US" altLang="zh-CN" baseline="-25000"/>
              <a:t>w-1</a:t>
            </a:r>
            <a:r>
              <a:rPr lang="en-US" altLang="zh-CN"/>
              <a:t>f</a:t>
            </a:r>
            <a:r>
              <a:rPr lang="en-US" altLang="zh-CN" baseline="-25000"/>
              <a:t>w-2</a:t>
            </a:r>
            <a:r>
              <a:rPr lang="en-US" altLang="zh-CN"/>
              <a:t>....f</a:t>
            </a:r>
            <a:r>
              <a:rPr lang="en-US" altLang="zh-CN" baseline="-25000"/>
              <a:t>0</a:t>
            </a:r>
            <a:r>
              <a:rPr lang="zh-CN" altLang="en-US"/>
              <a:t>，</a:t>
            </a:r>
            <a:r>
              <a:rPr lang="en-US" altLang="zh-CN"/>
              <a:t>e=e</a:t>
            </a:r>
            <a:r>
              <a:rPr lang="en-US" altLang="zh-CN" baseline="-25000"/>
              <a:t>k-1</a:t>
            </a:r>
            <a:r>
              <a:rPr lang="en-US" altLang="zh-CN"/>
              <a:t>e</a:t>
            </a:r>
            <a:r>
              <a:rPr lang="en-US" altLang="zh-CN" baseline="-25000"/>
              <a:t>k-2</a:t>
            </a:r>
            <a:r>
              <a:rPr lang="en-US" altLang="zh-CN"/>
              <a:t>...e</a:t>
            </a:r>
            <a:r>
              <a:rPr lang="en-US" altLang="zh-CN" baseline="-25000"/>
              <a:t>0</a:t>
            </a:r>
            <a:endParaRPr lang="zh-CN" altLang="en-US"/>
          </a:p>
          <a:p>
            <a:r>
              <a:rPr lang="zh-CN" altLang="en-US"/>
              <a:t>①</a:t>
            </a:r>
            <a:r>
              <a:rPr lang="en-US" altLang="zh-CN"/>
              <a:t>.</a:t>
            </a:r>
            <a:r>
              <a:rPr lang="zh-CN" altLang="en-US"/>
              <a:t>阶码部分全为</a:t>
            </a:r>
            <a:r>
              <a:rPr lang="en-US" altLang="zh-CN"/>
              <a:t>0</a:t>
            </a:r>
            <a:r>
              <a:rPr lang="zh-CN" altLang="en-US"/>
              <a:t>，非规格化的值，此时的小数值为</a:t>
            </a:r>
            <a:r>
              <a:rPr lang="en-US" altLang="zh-CN"/>
              <a:t>(-1)</a:t>
            </a:r>
            <a:r>
              <a:rPr lang="en-US" altLang="zh-CN" baseline="30000"/>
              <a:t>s</a:t>
            </a:r>
            <a:r>
              <a:rPr lang="en-US" altLang="zh-CN"/>
              <a:t>*2</a:t>
            </a:r>
            <a:r>
              <a:rPr lang="en-US" altLang="zh-CN" baseline="30000"/>
              <a:t>1-bias</a:t>
            </a:r>
            <a:r>
              <a:rPr lang="en-US" altLang="zh-CN"/>
              <a:t>*f</a:t>
            </a:r>
          </a:p>
          <a:p>
            <a:r>
              <a:rPr lang="zh-CN" altLang="en-US"/>
              <a:t>②</a:t>
            </a:r>
            <a:r>
              <a:rPr lang="en-US" altLang="zh-CN"/>
              <a:t>.</a:t>
            </a:r>
            <a:r>
              <a:rPr lang="zh-CN" altLang="en-US"/>
              <a:t>阶码部分全为</a:t>
            </a:r>
            <a:r>
              <a:rPr lang="en-US" altLang="zh-CN"/>
              <a:t>1</a:t>
            </a:r>
            <a:r>
              <a:rPr lang="zh-CN" altLang="en-US"/>
              <a:t>，为特殊值，此时若尾数部分全为</a:t>
            </a:r>
            <a:r>
              <a:rPr lang="en-US" altLang="zh-CN"/>
              <a:t>0</a:t>
            </a:r>
            <a:r>
              <a:rPr lang="zh-CN" altLang="en-US"/>
              <a:t>，则为</a:t>
            </a:r>
            <a:r>
              <a:rPr lang="en-US" altLang="zh-CN"/>
              <a:t>inf</a:t>
            </a:r>
            <a:r>
              <a:rPr lang="zh-CN" altLang="en-US"/>
              <a:t>（</a:t>
            </a:r>
            <a:r>
              <a:rPr lang="en-US" altLang="zh-CN"/>
              <a:t>∞</a:t>
            </a:r>
            <a:r>
              <a:rPr lang="zh-CN" altLang="en-US"/>
              <a:t>），按符号位决定</a:t>
            </a:r>
            <a:r>
              <a:rPr lang="en-US" altLang="zh-CN"/>
              <a:t>+∞</a:t>
            </a:r>
            <a:r>
              <a:rPr lang="zh-CN" altLang="en-US"/>
              <a:t>或</a:t>
            </a:r>
            <a:r>
              <a:rPr lang="en-US" altLang="zh-CN"/>
              <a:t>-∞</a:t>
            </a:r>
            <a:r>
              <a:rPr lang="zh-CN" altLang="en-US"/>
              <a:t>；而当尾数部分不全为</a:t>
            </a:r>
            <a:r>
              <a:rPr lang="en-US" altLang="zh-CN"/>
              <a:t>0</a:t>
            </a:r>
            <a:r>
              <a:rPr lang="zh-CN" altLang="en-US"/>
              <a:t>，则结果称为</a:t>
            </a:r>
            <a:r>
              <a:rPr lang="en-US" altLang="zh-CN"/>
              <a:t>NaN</a:t>
            </a:r>
            <a:r>
              <a:rPr lang="zh-CN" altLang="en-US"/>
              <a:t>值，常见的有</a:t>
            </a:r>
            <a:r>
              <a:rPr lang="en-US" altLang="zh-CN"/>
              <a:t>√-1</a:t>
            </a:r>
            <a:r>
              <a:rPr lang="zh-CN" altLang="en-US"/>
              <a:t>或</a:t>
            </a:r>
            <a:r>
              <a:rPr lang="en-US" altLang="zh-CN"/>
              <a:t>∞-∞</a:t>
            </a:r>
          </a:p>
          <a:p>
            <a:r>
              <a:rPr lang="zh-CN" altLang="en-US"/>
              <a:t>③</a:t>
            </a:r>
            <a:r>
              <a:rPr lang="en-US" altLang="zh-CN"/>
              <a:t>.</a:t>
            </a:r>
            <a:r>
              <a:rPr lang="zh-CN" altLang="en-US"/>
              <a:t>阶码部分不全为</a:t>
            </a:r>
            <a:r>
              <a:rPr lang="en-US" altLang="zh-CN"/>
              <a:t>1</a:t>
            </a:r>
            <a:r>
              <a:rPr lang="zh-CN" altLang="en-US"/>
              <a:t>或</a:t>
            </a:r>
            <a:r>
              <a:rPr lang="en-US" altLang="zh-CN"/>
              <a:t>0</a:t>
            </a:r>
            <a:r>
              <a:rPr lang="zh-CN" altLang="en-US"/>
              <a:t>，为规格化的值，此时的小数值为</a:t>
            </a:r>
            <a:r>
              <a:rPr lang="en-US" altLang="zh-CN"/>
              <a:t>(-1)</a:t>
            </a:r>
            <a:r>
              <a:rPr lang="en-US" altLang="zh-CN" baseline="30000"/>
              <a:t>s</a:t>
            </a:r>
            <a:r>
              <a:rPr lang="en-US" altLang="zh-CN"/>
              <a:t>*2</a:t>
            </a:r>
            <a:r>
              <a:rPr lang="en-US" altLang="zh-CN" baseline="30000"/>
              <a:t>e-bias</a:t>
            </a:r>
            <a:r>
              <a:rPr lang="en-US" altLang="zh-CN"/>
              <a:t>*(1+f)</a:t>
            </a:r>
          </a:p>
          <a:p>
            <a:r>
              <a:rPr lang="zh-CN" altLang="en-US"/>
              <a:t>这样做有什么好处？</a:t>
            </a:r>
          </a:p>
          <a:p>
            <a:r>
              <a:rPr lang="zh-CN" altLang="en-US"/>
              <a:t>规格化与非规格化的平滑过渡、同一符号下的单调性</a:t>
            </a:r>
          </a:p>
          <a:p>
            <a:r>
              <a:rPr lang="zh-CN" altLang="en-US"/>
              <a:t>进行整数与浮点数的转化：首先将整数的二进制写成</a:t>
            </a:r>
            <a:r>
              <a:rPr lang="en-US" altLang="zh-CN"/>
              <a:t>1.xxxx*2</a:t>
            </a:r>
            <a:r>
              <a:rPr lang="en-US" altLang="zh-CN" baseline="30000"/>
              <a:t>yyy</a:t>
            </a:r>
            <a:r>
              <a:rPr lang="zh-CN" altLang="en-US"/>
              <a:t>的格式，然后舍去开头的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 b="1"/>
              <a:t>xxx</a:t>
            </a:r>
            <a:r>
              <a:rPr lang="zh-CN" altLang="en-US" b="1"/>
              <a:t>即为尾数</a:t>
            </a:r>
            <a:r>
              <a:rPr lang="zh-CN" altLang="en-US"/>
              <a:t>，</a:t>
            </a:r>
            <a:r>
              <a:rPr lang="en-US" altLang="zh-CN"/>
              <a:t>yyy+bias</a:t>
            </a:r>
            <a:r>
              <a:rPr lang="zh-CN" altLang="en-US"/>
              <a:t>即为阶码</a:t>
            </a:r>
            <a:endParaRPr lang="zh-CN" altLang="en-US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415" y="240030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A707F"/>
                </a:solidFill>
                <a:latin typeface="Calibri Light" panose="020F0302020204030204" pitchFamily="34" charset="0"/>
                <a:sym typeface="+mn-ea"/>
              </a:rPr>
              <a:t>课程内容</a:t>
            </a: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15290" y="1076960"/>
            <a:ext cx="11045825" cy="554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2500"/>
              </a:lnSpc>
            </a:pPr>
            <a:r>
              <a:rPr lang="zh-CN" altLang="en-US" sz="2000" dirty="0"/>
              <a:t>而一个现实问题是，真正的实数需要的是无限位的小数，我们的有限位表示只能提供一个近似。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那么近似需要的就是舍入，常见的舍入方式有向偶数舍入、向零舍入、向下舍入和向上舍入。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向偶数舍入：</a:t>
            </a:r>
            <a:r>
              <a:rPr lang="zh-CN" altLang="en-US" sz="2000" b="1" dirty="0"/>
              <a:t>先向最近的能表示的值舍入</a:t>
            </a:r>
            <a:r>
              <a:rPr lang="zh-CN" altLang="en-US" sz="2000" dirty="0"/>
              <a:t>，如果在两个能表示的数之间那么希望结果的最低有效数字是偶数，浮点运算采用的是向偶数舍入。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比如：</a:t>
            </a:r>
          </a:p>
          <a:p>
            <a:pPr fontAlgn="auto">
              <a:lnSpc>
                <a:spcPts val="2500"/>
              </a:lnSpc>
            </a:pPr>
            <a:r>
              <a:rPr lang="en-US" altLang="zh-CN" sz="2000" dirty="0"/>
              <a:t>1.1001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，保留</a:t>
            </a:r>
            <a:r>
              <a:rPr lang="en-US" altLang="zh-CN" sz="2000" dirty="0"/>
              <a:t>1</a:t>
            </a:r>
            <a:r>
              <a:rPr lang="zh-CN" altLang="en-US" sz="2000" dirty="0"/>
              <a:t>位小数？保留</a:t>
            </a:r>
            <a:r>
              <a:rPr lang="en-US" altLang="zh-CN" sz="2000" dirty="0"/>
              <a:t>3</a:t>
            </a:r>
            <a:r>
              <a:rPr lang="zh-CN" altLang="en-US" sz="2000" dirty="0"/>
              <a:t>位小数？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优点：一定程度上避免了引入统计偏差（以大约等概率地向上或向下舍入）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浮点运算：</a:t>
            </a:r>
            <a:r>
              <a:rPr lang="en-US" altLang="zh-CN" sz="2000" dirty="0"/>
              <a:t>IEEE</a:t>
            </a:r>
            <a:r>
              <a:rPr lang="zh-CN" altLang="en-US" sz="2000" dirty="0"/>
              <a:t>定义，先在实数上进行运算，然后进行舍入，此外补充定义</a:t>
            </a:r>
            <a:r>
              <a:rPr lang="en-US" altLang="zh-CN" sz="2000" dirty="0"/>
              <a:t>1/+0=+∞</a:t>
            </a:r>
            <a:r>
              <a:rPr lang="zh-CN" altLang="en-US" sz="2000" dirty="0"/>
              <a:t>等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需要说明的是，浮点加法是可交换的（无论参与运算的是谁），但是是不可结合的（舍入误差），大部分值在浮点加法下有逆元（但是</a:t>
            </a:r>
            <a:r>
              <a:rPr lang="en-US" altLang="zh-CN" sz="2000" dirty="0"/>
              <a:t>∞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NaN</a:t>
            </a:r>
            <a:r>
              <a:rPr lang="zh-CN" altLang="en-US" sz="2000" dirty="0"/>
              <a:t>除外，</a:t>
            </a:r>
            <a:r>
              <a:rPr lang="en-US" altLang="zh-CN" sz="2000" dirty="0" err="1"/>
              <a:t>NaN</a:t>
            </a:r>
            <a:r>
              <a:rPr lang="zh-CN" altLang="en-US" sz="2000" dirty="0"/>
              <a:t>满足任意</a:t>
            </a:r>
            <a:r>
              <a:rPr lang="en-US" altLang="zh-CN" sz="2000" dirty="0"/>
              <a:t>x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NaN+x</a:t>
            </a:r>
            <a:r>
              <a:rPr lang="en-US" altLang="zh-CN" sz="2000" dirty="0"/>
              <a:t>=</a:t>
            </a:r>
            <a:r>
              <a:rPr lang="en-US" altLang="zh-CN" sz="2000" dirty="0" err="1"/>
              <a:t>NaN</a:t>
            </a:r>
            <a:r>
              <a:rPr lang="zh-CN" altLang="en-US" sz="2000" dirty="0"/>
              <a:t>）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但浮点加法满足了单调性属性，即若</a:t>
            </a:r>
            <a:r>
              <a:rPr lang="en-US" altLang="zh-CN" sz="2000" dirty="0" err="1"/>
              <a:t>a≥b</a:t>
            </a:r>
            <a:r>
              <a:rPr lang="zh-CN" altLang="en-US" sz="2000" dirty="0"/>
              <a:t>，那么除了</a:t>
            </a:r>
            <a:r>
              <a:rPr lang="en-US" altLang="zh-CN" sz="2000" dirty="0" err="1"/>
              <a:t>NaN</a:t>
            </a:r>
            <a:r>
              <a:rPr lang="zh-CN" altLang="en-US" sz="2000" dirty="0"/>
              <a:t>，都有</a:t>
            </a:r>
            <a:r>
              <a:rPr lang="en-US" altLang="zh-CN" sz="2000" dirty="0" err="1"/>
              <a:t>a+NaN≥b+NaN</a:t>
            </a:r>
            <a:endParaRPr lang="en-US" altLang="zh-CN" sz="2000" dirty="0"/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思考：</a:t>
            </a:r>
            <a:r>
              <a:rPr lang="en-US" altLang="zh-CN" sz="2000" dirty="0" err="1"/>
              <a:t>NaN</a:t>
            </a:r>
            <a:r>
              <a:rPr lang="en-US" altLang="zh-CN" sz="2000" dirty="0"/>
              <a:t>==</a:t>
            </a:r>
            <a:r>
              <a:rPr lang="en-US" altLang="zh-CN" sz="2000" dirty="0" err="1"/>
              <a:t>NaN</a:t>
            </a:r>
            <a:r>
              <a:rPr lang="zh-CN" altLang="en-US" sz="2000" dirty="0"/>
              <a:t>？</a:t>
            </a:r>
            <a:r>
              <a:rPr lang="en-US" altLang="zh-CN" sz="2000" dirty="0" err="1"/>
              <a:t>NaN</a:t>
            </a:r>
            <a:r>
              <a:rPr lang="en-US" altLang="zh-CN" sz="2000" dirty="0"/>
              <a:t>!=</a:t>
            </a:r>
            <a:r>
              <a:rPr lang="en-US" altLang="zh-CN" sz="2000" dirty="0" err="1"/>
              <a:t>NaN</a:t>
            </a:r>
            <a:r>
              <a:rPr lang="zh-CN" altLang="en-US" sz="2000" dirty="0"/>
              <a:t>？</a:t>
            </a:r>
            <a:r>
              <a:rPr lang="en-US" altLang="zh-CN" sz="2000" dirty="0"/>
              <a:t>+∞==+∞?+∞&gt;</a:t>
            </a:r>
            <a:r>
              <a:rPr lang="zh-CN" altLang="en-US" sz="2000" dirty="0"/>
              <a:t>非特殊值</a:t>
            </a:r>
            <a:r>
              <a:rPr lang="en-US" altLang="zh-CN" sz="2000" dirty="0"/>
              <a:t>&gt;-∞</a:t>
            </a:r>
            <a:r>
              <a:rPr lang="zh-CN" altLang="en-US" sz="2000" dirty="0"/>
              <a:t>？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同样，浮点乘法也满足交换律但不满足结合律与分配律，但是除</a:t>
            </a:r>
            <a:r>
              <a:rPr lang="en-US" altLang="zh-CN" sz="2000" dirty="0" err="1"/>
              <a:t>NaN</a:t>
            </a:r>
            <a:r>
              <a:rPr lang="zh-CN" altLang="en-US" sz="2000" dirty="0"/>
              <a:t>外满足单调性（注意符号），特别地，</a:t>
            </a:r>
            <a:r>
              <a:rPr lang="en-US" altLang="zh-CN" sz="2000" dirty="0"/>
              <a:t>a*a≥0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a≠NaN</a:t>
            </a:r>
            <a:r>
              <a:rPr lang="zh-CN" altLang="en-US" sz="2000" dirty="0"/>
              <a:t>）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不同精度的浮点数与整数之间的转换会产生不同的效果</a:t>
            </a:r>
            <a:r>
              <a:rPr lang="en-US" altLang="zh-CN" sz="2000" dirty="0"/>
              <a:t>(</a:t>
            </a:r>
            <a:r>
              <a:rPr lang="zh-CN" altLang="en-US" sz="2000" dirty="0"/>
              <a:t>舍入、溢出）等，</a:t>
            </a:r>
            <a:r>
              <a:rPr lang="zh-CN" altLang="en-US" sz="2000" b="1" dirty="0"/>
              <a:t>而浮点向整数的转换是向零舍入的</a:t>
            </a:r>
            <a:r>
              <a:rPr lang="zh-CN" altLang="en-US" sz="2000" dirty="0"/>
              <a:t>。在产生溢出时，</a:t>
            </a:r>
            <a:r>
              <a:rPr lang="en-US" altLang="zh-CN" sz="2000" dirty="0"/>
              <a:t>C</a:t>
            </a:r>
            <a:r>
              <a:rPr lang="zh-CN" altLang="en-US" sz="2000" dirty="0"/>
              <a:t>标准没有指定固定的结果（</a:t>
            </a:r>
            <a:r>
              <a:rPr lang="en-US" altLang="zh-CN" sz="2000" dirty="0"/>
              <a:t>Intel</a:t>
            </a:r>
            <a:r>
              <a:rPr lang="zh-CN" altLang="en-US" sz="2000" dirty="0"/>
              <a:t>指定为</a:t>
            </a:r>
            <a:r>
              <a:rPr lang="en-US" altLang="zh-CN" sz="2000" dirty="0" err="1"/>
              <a:t>TMin</a:t>
            </a:r>
            <a:r>
              <a:rPr lang="zh-CN" altLang="en-US" sz="2000" dirty="0"/>
              <a:t>）（事实上</a:t>
            </a:r>
            <a:r>
              <a:rPr lang="en-US" altLang="zh-CN" sz="2000" dirty="0"/>
              <a:t>C</a:t>
            </a:r>
            <a:r>
              <a:rPr lang="zh-CN" altLang="en-US" sz="2000" dirty="0"/>
              <a:t>标准没有规定使用</a:t>
            </a:r>
            <a:r>
              <a:rPr lang="en-US" altLang="zh-CN" sz="2000" dirty="0"/>
              <a:t>IEEE</a:t>
            </a:r>
            <a:r>
              <a:rPr lang="zh-CN" altLang="en-US" sz="2000" dirty="0"/>
              <a:t>浮点数标准</a:t>
            </a:r>
            <a:r>
              <a:rPr lang="en-US" altLang="zh-CN" sz="2000" dirty="0"/>
              <a:t>....</a:t>
            </a:r>
            <a:r>
              <a:rPr lang="zh-CN" altLang="en-US" sz="2000" dirty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415" y="240030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A707F"/>
                </a:solidFill>
                <a:latin typeface="Calibri Light" panose="020F0302020204030204" pitchFamily="34" charset="0"/>
                <a:sym typeface="+mn-ea"/>
              </a:rPr>
              <a:t>课程内容</a:t>
            </a: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55930" y="862330"/>
            <a:ext cx="11045825" cy="586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2500"/>
              </a:lnSpc>
            </a:pPr>
            <a:r>
              <a:rPr lang="zh-CN" altLang="en-US" sz="2000" dirty="0"/>
              <a:t>一般的</a:t>
            </a:r>
            <a:r>
              <a:rPr lang="en-US" altLang="zh-CN" sz="2000" dirty="0"/>
              <a:t>C</a:t>
            </a:r>
            <a:r>
              <a:rPr lang="zh-CN" altLang="en-US" sz="2000" dirty="0"/>
              <a:t>代码使用</a:t>
            </a:r>
            <a:r>
              <a:rPr lang="en-US" altLang="zh-CN" sz="2000" dirty="0"/>
              <a:t>GCC</a:t>
            </a:r>
            <a:r>
              <a:rPr lang="zh-CN" altLang="en-US" sz="2000" dirty="0"/>
              <a:t>编译的流程如下：C预处理器扩展源代码，插入所有用#include命令指定的文件和扩展所有用#define声明指定的宏-&gt;编译器产生源文件的汇编代码，命名为.s-&gt;汇编器会将汇编代码转化成二进制目标代码文件.o，目标代码是机器代码的一种形式，它包含所有指令的二进制表示，但还没有填入全局值的地址-&gt;链接器将目标代码文件与实现库函数的代码合并，并产生最终的可执行代码文件（由命令行提示符-o 指定的）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两种抽象：</a:t>
            </a:r>
            <a:r>
              <a:rPr lang="en-US" altLang="zh-CN" sz="2000" dirty="0"/>
              <a:t>ISA</a:t>
            </a:r>
            <a:r>
              <a:rPr lang="zh-CN" altLang="en-US" sz="2000" dirty="0"/>
              <a:t>与虚拟内存</a:t>
            </a:r>
          </a:p>
          <a:p>
            <a:pPr fontAlgn="auto">
              <a:lnSpc>
                <a:spcPts val="2500"/>
              </a:lnSpc>
            </a:pPr>
            <a:r>
              <a:rPr lang="zh-CN" altLang="en-US" sz="2000" dirty="0"/>
              <a:t>相关工具的使用：</a:t>
            </a:r>
            <a:r>
              <a:rPr lang="en-US" altLang="zh-CN" sz="2000" dirty="0" err="1"/>
              <a:t>gcc</a:t>
            </a:r>
            <a:r>
              <a:rPr lang="en-US" altLang="zh-CN" sz="2000" dirty="0"/>
              <a:t> -S/</a:t>
            </a:r>
            <a:r>
              <a:rPr lang="en-US" altLang="zh-CN" sz="2000" dirty="0" err="1"/>
              <a:t>gdb</a:t>
            </a:r>
            <a:r>
              <a:rPr lang="en-US" altLang="zh-CN" sz="2000" dirty="0"/>
              <a:t>/</a:t>
            </a:r>
            <a:r>
              <a:rPr lang="en-US" altLang="zh-CN" sz="2000" dirty="0" err="1"/>
              <a:t>objdump</a:t>
            </a:r>
            <a:endParaRPr lang="en-US" altLang="zh-CN" sz="2000" dirty="0"/>
          </a:p>
          <a:p>
            <a:pPr fontAlgn="auto">
              <a:lnSpc>
                <a:spcPts val="2500"/>
              </a:lnSpc>
            </a:pPr>
            <a:r>
              <a:rPr lang="en-US" altLang="zh-CN" sz="2000" dirty="0"/>
              <a:t>Intel用术语“字”（word）表示16位数据类型，因此称32位数为双字，64位数为四字。</a:t>
            </a:r>
            <a:r>
              <a:rPr lang="zh-CN" altLang="en-US" sz="2000" dirty="0"/>
              <a:t>（区别</a:t>
            </a:r>
            <a:r>
              <a:rPr lang="en-US" altLang="zh-CN" sz="2000" dirty="0"/>
              <a:t>“</a:t>
            </a:r>
            <a:r>
              <a:rPr lang="zh-CN" altLang="en-US" sz="2000" dirty="0"/>
              <a:t>字</a:t>
            </a:r>
            <a:r>
              <a:rPr lang="en-US" altLang="zh-CN" sz="2000" dirty="0"/>
              <a:t>”</a:t>
            </a:r>
            <a:r>
              <a:rPr lang="zh-CN" altLang="en-US" sz="2000" dirty="0"/>
              <a:t>与</a:t>
            </a:r>
            <a:r>
              <a:rPr lang="en-US" altLang="zh-CN" sz="2000" dirty="0"/>
              <a:t>“</a:t>
            </a:r>
            <a:r>
              <a:rPr lang="zh-CN" altLang="en-US" sz="2000" dirty="0"/>
              <a:t>机器字长</a:t>
            </a:r>
            <a:r>
              <a:rPr lang="en-US" altLang="zh-CN" sz="2000" dirty="0"/>
              <a:t>”</a:t>
            </a:r>
            <a:r>
              <a:rPr lang="zh-CN" altLang="en-US" sz="2000" dirty="0"/>
              <a:t>）</a:t>
            </a:r>
          </a:p>
          <a:p>
            <a:pPr fontAlgn="auto">
              <a:lnSpc>
                <a:spcPts val="2500"/>
              </a:lnSpc>
            </a:pPr>
            <a:r>
              <a:rPr lang="en-US" altLang="zh-CN" sz="2000" dirty="0"/>
              <a:t>16</a:t>
            </a:r>
            <a:r>
              <a:rPr lang="zh-CN" altLang="en-US" sz="2000" dirty="0"/>
              <a:t>个通用整数寄存器及其不同长度的表示、一般用途与</a:t>
            </a:r>
            <a:r>
              <a:rPr lang="en-US" altLang="zh-CN" sz="2000" dirty="0"/>
              <a:t>caller saved</a:t>
            </a:r>
            <a:r>
              <a:rPr lang="zh-CN" altLang="en-US" sz="2000" dirty="0"/>
              <a:t>和</a:t>
            </a:r>
            <a:r>
              <a:rPr lang="en-US" altLang="zh-CN" sz="2000" dirty="0"/>
              <a:t>callee saved</a:t>
            </a:r>
          </a:p>
          <a:p>
            <a:pPr fontAlgn="auto">
              <a:lnSpc>
                <a:spcPts val="2500"/>
              </a:lnSpc>
            </a:pPr>
            <a:r>
              <a:rPr lang="en-US" altLang="zh-CN" sz="2000" dirty="0"/>
              <a:t>大多数指令有一个或多个操作数，指示出执行一个操作中要使用的源数据值，以及放置结果的目的位置。源数据值可以以常数形式给出，或是从寄存器或内存中读出，结果可以存放在寄存器或内存中。各种不同的操作数被分为三种类型，第一种是立即数，用来表示常数值，在ATT格式中，立即数用$</a:t>
            </a:r>
            <a:r>
              <a:rPr lang="zh-CN" altLang="en-US" sz="2000" dirty="0"/>
              <a:t>组合</a:t>
            </a:r>
            <a:r>
              <a:rPr lang="en-US" altLang="zh-CN" sz="2000" dirty="0"/>
              <a:t>C表示法表示的数字。不同的指令允许的立即数数值范围不同，汇编器会自动选择最紧凑的方式进行数值编码。第二种类型是寄存器，它表示某个寄存器的内容，16个寄存器的低位1字节、2字节、4字节或8字节中的一个作为操作数。第三种类型是内存引用，它会根据计算出来的地址（通常称为有效地址）访问某个内存位置。用ra表示寄存器，R[</a:t>
            </a:r>
            <a:r>
              <a:rPr lang="en-US" altLang="zh-CN" sz="2000" dirty="0" err="1"/>
              <a:t>ra</a:t>
            </a:r>
            <a:r>
              <a:rPr lang="en-US" altLang="zh-CN" sz="2000" dirty="0"/>
              <a:t>]</a:t>
            </a:r>
            <a:r>
              <a:rPr lang="en-US" altLang="zh-CN" sz="2000" dirty="0" err="1"/>
              <a:t>表示寄存器里的值，用add表示地址，M</a:t>
            </a:r>
            <a:r>
              <a:rPr lang="en-US" altLang="zh-CN" sz="2000" dirty="0"/>
              <a:t>[add]</a:t>
            </a:r>
            <a:r>
              <a:rPr lang="en-US" altLang="zh-CN" sz="2000" dirty="0" err="1"/>
              <a:t>表示内存中地址add处的值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MTY3LCJoZGlkIjoiOTFiOThkZmFlY2RiMDE3ODVmYzEwYzYxYjQ4YjM5OTIiLCJ1c2VyQ291bnQiOjQz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1838</Words>
  <Application>Microsoft Office PowerPoint</Application>
  <PresentationFormat>宽屏</PresentationFormat>
  <Paragraphs>117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eugen</dc:creator>
  <cp:lastModifiedBy>Sun Eugen</cp:lastModifiedBy>
  <cp:revision>260</cp:revision>
  <dcterms:created xsi:type="dcterms:W3CDTF">2021-05-07T05:29:00Z</dcterms:created>
  <dcterms:modified xsi:type="dcterms:W3CDTF">2022-09-21T08:50:57Z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3DD617C3C8B74426BACD1826C4B10E6C</vt:lpwstr>
  </property>
  <property fmtid="{D5CDD505-2E9C-101B-9397-08002B2CF9AE}" pid="3" name="KSOProductBuildVer">
    <vt:lpwstr>2052-11.1.0.12358</vt:lpwstr>
  </property>
  <property fmtid="{D5CDD505-2E9C-101B-9397-08002B2CF9AE}" pid="4" name="KSOTemplateUUID">
    <vt:lpwstr>v1.0_mb_KRBdJUFbmUh6xGdB5gW5/Q==</vt:lpwstr>
  </property>
</Properties>
</file>