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>
      <p:cViewPr varScale="1">
        <p:scale>
          <a:sx n="85" d="100"/>
          <a:sy n="85" d="100"/>
        </p:scale>
        <p:origin x="13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34302-E610-4E44-B89B-B66E3F607D81}" type="datetimeFigureOut">
              <a:t>2022/9/14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8E1F2-2477-C94D-8FC0-A2F3C107693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7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67C-0288-894B-8F60-8E5C9EC3F931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01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1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27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89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11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03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7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4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34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88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72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5888-2BCD-7741-9264-F5C958793C3B}" type="datetimeFigureOut">
              <a:t>2022/9/14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8D99-4BC3-3E47-982D-CCFAEA5055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37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behavior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cppreference.com/w/c/language/convers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6DFD538-7401-2065-9F8E-6815A845A3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406391" y="4065747"/>
            <a:ext cx="4023360" cy="31008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E50DF2-8D81-3B33-53C6-4442222D3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35547"/>
            <a:ext cx="7772400" cy="2387600"/>
          </a:xfrm>
        </p:spPr>
        <p:txBody>
          <a:bodyPr>
            <a:normAutofit/>
          </a:bodyPr>
          <a:lstStyle/>
          <a:p>
            <a:r>
              <a:rPr kumimoji="1" lang="en-US" altLang="zh-CN" sz="4400" b="1">
                <a:latin typeface="+mn-lt"/>
                <a:ea typeface="黑体" panose="02010609060101010101" pitchFamily="49" charset="-122"/>
              </a:rPr>
              <a:t>ICS</a:t>
            </a:r>
            <a:r>
              <a:rPr kumimoji="1" lang="en-US" altLang="zh-CN" sz="4400">
                <a:latin typeface="等线" panose="02010600030101010101" pitchFamily="2" charset="-122"/>
                <a:ea typeface="黑体" panose="02010609060101010101" pitchFamily="49" charset="-122"/>
              </a:rPr>
              <a:t> </a:t>
            </a:r>
            <a:r>
              <a:rPr kumimoji="1" lang="zh-CN" altLang="en-US" sz="4400">
                <a:latin typeface="等线" panose="02010600030101010101" pitchFamily="2" charset="-122"/>
                <a:ea typeface="黑体" panose="02010609060101010101" pitchFamily="49" charset="-122"/>
              </a:rPr>
              <a:t>第 </a:t>
            </a:r>
            <a:r>
              <a:rPr kumimoji="1" lang="en-US" altLang="zh-CN" sz="4400" b="1">
                <a:latin typeface="+mn-lt"/>
                <a:ea typeface="黑体" panose="02010609060101010101" pitchFamily="49" charset="-122"/>
              </a:rPr>
              <a:t>(10)</a:t>
            </a:r>
            <a:r>
              <a:rPr kumimoji="1" lang="en-US" altLang="zh-CN" sz="4400" b="1" baseline="-25000">
                <a:latin typeface="+mn-lt"/>
                <a:ea typeface="黑体" panose="02010609060101010101" pitchFamily="49" charset="-122"/>
              </a:rPr>
              <a:t>2</a:t>
            </a:r>
            <a:r>
              <a:rPr kumimoji="1" lang="en-US" altLang="zh-CN" sz="4400">
                <a:latin typeface="等线" panose="02010600030101010101" pitchFamily="2" charset="-122"/>
                <a:ea typeface="黑体" panose="02010609060101010101" pitchFamily="49" charset="-122"/>
              </a:rPr>
              <a:t> </a:t>
            </a:r>
            <a:r>
              <a:rPr kumimoji="1" lang="zh-CN" altLang="en-US" sz="4400">
                <a:latin typeface="等线" panose="02010600030101010101" pitchFamily="2" charset="-122"/>
                <a:ea typeface="黑体" panose="02010609060101010101" pitchFamily="49" charset="-122"/>
              </a:rPr>
              <a:t>次小班课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A9269-5586-23D7-D20F-9F2B7C149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15222"/>
            <a:ext cx="6858000" cy="1655762"/>
          </a:xfrm>
        </p:spPr>
        <p:txBody>
          <a:bodyPr/>
          <a:lstStyle/>
          <a:p>
            <a:r>
              <a:rPr lang="en-US" altLang="zh-CN" sz="1800" b="1">
                <a:effectLst/>
                <a:latin typeface="Calibri" panose="020F0502020204030204" pitchFamily="34" charset="0"/>
              </a:rPr>
              <a:t>2022 Fall, Class 12, TA: Yuxing Xiang </a:t>
            </a:r>
          </a:p>
          <a:p>
            <a:r>
              <a:rPr lang="en-US" altLang="zh-CN" sz="1800" b="1">
                <a:effectLst/>
                <a:latin typeface="Calibri" panose="020F0502020204030204" pitchFamily="34" charset="0"/>
              </a:rPr>
              <a:t>2022-09-14 </a:t>
            </a:r>
            <a:endParaRPr lang="en-US" altLang="zh-CN">
              <a:effectLst/>
            </a:endParaRPr>
          </a:p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2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10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Exercises</a:t>
            </a:r>
          </a:p>
          <a:p>
            <a:pPr algn="l"/>
            <a:r>
              <a:rPr kumimoji="1" lang="en-US" altLang="zh-CN" sz="2400">
                <a:latin typeface="+mn-lt"/>
                <a:ea typeface="SimHei" panose="02010609060101010101" pitchFamily="49" charset="-122"/>
              </a:rPr>
              <a:t>#3 </a:t>
            </a:r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判断关系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64B9E3-6436-DA05-9B90-89D984C3D6AB}"/>
              </a:ext>
            </a:extLst>
          </p:cNvPr>
          <p:cNvSpPr txBox="1"/>
          <p:nvPr/>
        </p:nvSpPr>
        <p:spPr>
          <a:xfrm>
            <a:off x="628650" y="1677898"/>
            <a:ext cx="8064246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在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机器上，对任意的整型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x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和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y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值，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ux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和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uy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分别为其转化成无符号数的值，则下面等价的是（不成立的给出反例）：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2D6F2B0F-CFB8-3F63-0AA5-A0D16E415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55375"/>
              </p:ext>
            </p:extLst>
          </p:nvPr>
        </p:nvGraphicFramePr>
        <p:xfrm>
          <a:off x="586740" y="2580498"/>
          <a:ext cx="5425440" cy="2804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30830">
                  <a:extLst>
                    <a:ext uri="{9D8B030D-6E8A-4147-A177-3AD203B41FA5}">
                      <a16:colId xmlns:a16="http://schemas.microsoft.com/office/drawing/2014/main" val="51060773"/>
                    </a:ext>
                  </a:extLst>
                </a:gridCol>
                <a:gridCol w="2594610">
                  <a:extLst>
                    <a:ext uri="{9D8B030D-6E8A-4147-A177-3AD203B41FA5}">
                      <a16:colId xmlns:a16="http://schemas.microsoft.com/office/drawing/2014/main" val="319568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x&gt;y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ux &gt; uy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27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(x &gt; 0) || (x &lt; ux)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effectLst/>
                          <a:latin typeface="CourierNewPS"/>
                        </a:rPr>
                        <a:t>1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84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x^y^x^y^x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40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((x &gt;&gt; 1) &lt;&lt; 1) &lt;= 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effectLst/>
                          <a:latin typeface="CourierNewPS"/>
                        </a:rPr>
                        <a:t>1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3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((x / 2) * 2) &lt;= 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effectLst/>
                          <a:latin typeface="CourierNewPS"/>
                        </a:rPr>
                        <a:t>1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43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x ^ y ^ (~x) - y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y ^ x ^ (~y) - x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80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(x == 1) &amp;&amp; (ux – 2 &lt; 2)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(x == 1) &amp;&amp; ((!!</a:t>
                      </a:r>
                      <a:r>
                        <a:rPr lang="en-US" sz="1600" b="1" dirty="0" err="1">
                          <a:effectLst/>
                          <a:latin typeface="CourierNewPS"/>
                        </a:rPr>
                        <a:t>ux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) - 2) &lt; 2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99546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0557A11-6BF5-3410-6069-5C016142B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06710"/>
              </p:ext>
            </p:extLst>
          </p:nvPr>
        </p:nvGraphicFramePr>
        <p:xfrm>
          <a:off x="6012180" y="2580498"/>
          <a:ext cx="2720340" cy="279783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131219228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89367846"/>
                    </a:ext>
                  </a:extLst>
                </a:gridCol>
              </a:tblGrid>
              <a:tr h="162418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  <a:latin typeface="Courier" pitchFamily="2" charset="0"/>
                        </a:rPr>
                        <a:t>N</a:t>
                      </a:r>
                      <a:r>
                        <a:rPr lang="en-US" sz="1800">
                          <a:effectLst/>
                          <a:latin typeface="Courier" pitchFamily="2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  <a:latin typeface="Courier" pitchFamily="2" charset="0"/>
                        </a:rPr>
                        <a:t>x = 0, y = -1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43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x &lt;= 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5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Courier" pitchFamily="2" charset="0"/>
                          <a:ea typeface="DengXian" panose="02010600030101010101" pitchFamily="2" charset="-122"/>
                        </a:rPr>
                        <a:t>交换律 </a:t>
                      </a:r>
                      <a:r>
                        <a:rPr lang="en-US" altLang="zh-CN" sz="1800">
                          <a:effectLst/>
                          <a:latin typeface="Courier" pitchFamily="2" charset="0"/>
                        </a:rPr>
                        <a:t>&amp; </a:t>
                      </a:r>
                      <a:r>
                        <a:rPr lang="zh-CN" altLang="en-US" sz="1800">
                          <a:effectLst/>
                          <a:latin typeface="Courier" pitchFamily="2" charset="0"/>
                          <a:ea typeface="DengXian" panose="02010600030101010101" pitchFamily="2" charset="-122"/>
                        </a:rPr>
                        <a:t>结合律 </a:t>
                      </a:r>
                      <a:endParaRPr lang="zh-CN" alt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4689"/>
                  </a:ext>
                </a:extLst>
              </a:tr>
              <a:tr h="20207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ourier" pitchFamily="2" charset="0"/>
                        </a:rPr>
                        <a:t>LHS</a:t>
                      </a:r>
                      <a:r>
                        <a:rPr lang="zh-CN" altLang="en-US" sz="1800">
                          <a:effectLst/>
                          <a:latin typeface="Courier" pitchFamily="2" charset="0"/>
                        </a:rPr>
                        <a:t>最低位被抹除了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21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Courier" pitchFamily="2" charset="0"/>
                          <a:ea typeface="DengXian" panose="02010600030101010101" pitchFamily="2" charset="-122"/>
                        </a:rPr>
                        <a:t>负奇数 </a:t>
                      </a:r>
                      <a:endParaRPr lang="zh-CN" alt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94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Courier" pitchFamily="2" charset="0"/>
                          <a:ea typeface="DengXian" panose="02010600030101010101" pitchFamily="2" charset="-122"/>
                        </a:rPr>
                        <a:t>优先级 </a:t>
                      </a:r>
                      <a:endParaRPr lang="zh-CN" alt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797745"/>
                  </a:ext>
                </a:extLst>
              </a:tr>
              <a:tr h="58295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!!ux </a:t>
                      </a:r>
                      <a:r>
                        <a:rPr lang="zh-CN" altLang="en-US" sz="1800">
                          <a:effectLst/>
                          <a:latin typeface="Courier" pitchFamily="2" charset="0"/>
                          <a:ea typeface="DengXian" panose="02010600030101010101" pitchFamily="2" charset="-122"/>
                        </a:rPr>
                        <a:t>是有符号数 </a:t>
                      </a:r>
                      <a:endParaRPr lang="zh-CN" alt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06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2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11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359646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Exercises</a:t>
            </a:r>
          </a:p>
          <a:p>
            <a:pPr algn="l"/>
            <a:r>
              <a:rPr kumimoji="1" lang="en-US" altLang="zh-CN" sz="2400">
                <a:latin typeface="+mn-lt"/>
                <a:ea typeface="SimHei" panose="02010609060101010101" pitchFamily="49" charset="-122"/>
              </a:rPr>
              <a:t>#4</a:t>
            </a:r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 编码练习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4F7AEB-6205-0C42-DC62-D9ACEC5BB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56"/>
          <a:stretch/>
        </p:blipFill>
        <p:spPr>
          <a:xfrm>
            <a:off x="1085850" y="1677898"/>
            <a:ext cx="7429500" cy="4289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574AC1A-D70E-6072-B74F-0446B7CFA1B9}"/>
              </a:ext>
            </a:extLst>
          </p:cNvPr>
          <p:cNvSpPr txBox="1"/>
          <p:nvPr/>
        </p:nvSpPr>
        <p:spPr>
          <a:xfrm>
            <a:off x="402740" y="1720634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en-US" altLang="zh-CN" sz="1400">
                <a:solidFill>
                  <a:srgbClr val="0070C0"/>
                </a:solidFill>
                <a:ea typeface="SimHei" panose="02010609060101010101" pitchFamily="49" charset="-122"/>
              </a:rPr>
              <a:t>2019</a:t>
            </a:r>
            <a:r>
              <a:rPr kumimoji="1" lang="zh-CN" altLang="en-US" sz="140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期中</a:t>
            </a:r>
            <a:r>
              <a:rPr kumimoji="1" lang="en-US" altLang="zh-CN" sz="140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endParaRPr kumimoji="1" lang="zh-CN" altLang="en-US" sz="1400">
              <a:solidFill>
                <a:srgbClr val="0070C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C33833-C755-75AC-46F2-245561BEF329}"/>
              </a:ext>
            </a:extLst>
          </p:cNvPr>
          <p:cNvSpPr txBox="1"/>
          <p:nvPr/>
        </p:nvSpPr>
        <p:spPr>
          <a:xfrm>
            <a:off x="5924124" y="476744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rgbClr val="C00000"/>
                </a:solidFill>
              </a:rPr>
              <a:t>A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12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314711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Exercises</a:t>
            </a:r>
          </a:p>
          <a:p>
            <a:pPr algn="l"/>
            <a:r>
              <a:rPr kumimoji="1" lang="en-US" altLang="zh-CN" sz="2400">
                <a:latin typeface="+mn-lt"/>
                <a:ea typeface="SimHei" panose="02010609060101010101" pitchFamily="49" charset="-122"/>
              </a:rPr>
              <a:t>#5</a:t>
            </a:r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 实战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74AC1A-D70E-6072-B74F-0446B7CFA1B9}"/>
              </a:ext>
            </a:extLst>
          </p:cNvPr>
          <p:cNvSpPr txBox="1"/>
          <p:nvPr/>
        </p:nvSpPr>
        <p:spPr>
          <a:xfrm>
            <a:off x="402740" y="1720634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en-US" altLang="zh-CN" sz="1400">
                <a:solidFill>
                  <a:srgbClr val="0070C0"/>
                </a:solidFill>
                <a:ea typeface="SimHei" panose="02010609060101010101" pitchFamily="49" charset="-122"/>
              </a:rPr>
              <a:t>2018</a:t>
            </a:r>
            <a:r>
              <a:rPr kumimoji="1" lang="zh-CN" altLang="en-US" sz="140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期中</a:t>
            </a:r>
            <a:r>
              <a:rPr kumimoji="1" lang="en-US" altLang="zh-CN" sz="140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endParaRPr kumimoji="1" lang="zh-CN" altLang="en-US" sz="1400">
              <a:solidFill>
                <a:srgbClr val="0070C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766B5-5458-9FE0-115E-AFAB178BC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37"/>
          <a:stretch/>
        </p:blipFill>
        <p:spPr>
          <a:xfrm>
            <a:off x="1343511" y="1720634"/>
            <a:ext cx="6908800" cy="234135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8C33833-C755-75AC-46F2-245561BEF329}"/>
              </a:ext>
            </a:extLst>
          </p:cNvPr>
          <p:cNvSpPr txBox="1"/>
          <p:nvPr/>
        </p:nvSpPr>
        <p:spPr>
          <a:xfrm>
            <a:off x="7904139" y="16685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rgbClr val="C00000"/>
                </a:solidFill>
              </a:rPr>
              <a:t>C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13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(Advanced) UB and Language Safety</a:t>
            </a:r>
          </a:p>
          <a:p>
            <a:pPr algn="l"/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8C6C2-B130-1C21-4B15-85EA0B2C94A9}"/>
              </a:ext>
            </a:extLst>
          </p:cNvPr>
          <p:cNvSpPr txBox="1"/>
          <p:nvPr/>
        </p:nvSpPr>
        <p:spPr>
          <a:xfrm>
            <a:off x="628650" y="2038827"/>
            <a:ext cx="8064246" cy="393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  <a:hlinkClick r:id="rId2"/>
              </a:rPr>
              <a:t>https://en.cppreference.com/w/c/language/behavior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未定义行为（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Undefined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Behavior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，俗称的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），指程序在一些情况下的行为不受明确限制；可以进一步粗略地分为：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en-US" altLang="zh-CN" sz="2000" i="1">
                <a:latin typeface="Calibri" panose="020F0502020204030204" pitchFamily="34" charset="0"/>
                <a:ea typeface="SimHei" panose="02010609060101010101" pitchFamily="49" charset="-122"/>
              </a:rPr>
              <a:t>Unspecified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：程序的行为不受明确规则的约束。比如数组越界访问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相同字符串常量是否占用相同内存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memcpy()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 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对于重合内存区域的行为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…</a:t>
            </a: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en-US" altLang="zh-CN" sz="2000" i="1">
                <a:latin typeface="Calibri" panose="020F0502020204030204" pitchFamily="34" charset="0"/>
                <a:ea typeface="SimHei" panose="02010609060101010101" pitchFamily="49" charset="-122"/>
              </a:rPr>
              <a:t>Implementation-defined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：程序行为遵循多种可能实现中的一种。比如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int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右移是算术还是逻辑位移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移位数超过字长时是否取模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…</a:t>
            </a: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itchFamily="2" charset="2"/>
              <a:buChar char="p"/>
            </a:pPr>
            <a:endParaRPr kumimoji="1" lang="en-US" altLang="zh-CN" sz="2000" i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“正确编写的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程序不应该依赖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包含任何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”？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Implementation-defined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类型的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可以谨慎利用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645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14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(Advanced) UB and Language Safety</a:t>
            </a:r>
          </a:p>
          <a:p>
            <a:pPr algn="l"/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8C6C2-B130-1C21-4B15-85EA0B2C94A9}"/>
              </a:ext>
            </a:extLst>
          </p:cNvPr>
          <p:cNvSpPr txBox="1"/>
          <p:nvPr/>
        </p:nvSpPr>
        <p:spPr>
          <a:xfrm>
            <a:off x="628650" y="2038827"/>
            <a:ext cx="8064246" cy="370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总体来说，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不是一门“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安全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”的语言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不检查整型溢出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数组越界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未定义内存访问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…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假设程序员完全熟悉并掌控其中的所有细微之处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一方面，系统级编程语言需要这种自由度和掌控力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另一方面，最谨慎的程序员也难免有所疏漏（请见书上多个程序漏洞案例）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lvl="1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语言安全性（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Language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Safety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）和性能真的水火不容吗？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43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15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(Advanced) UB and Language Safety</a:t>
            </a:r>
          </a:p>
          <a:p>
            <a:pPr algn="l"/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C2647267-6DC7-5AF6-E122-477FFF53A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5339" y="1701443"/>
            <a:ext cx="1727557" cy="17275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AAB85F-71BB-4B9E-B487-AA74825AADA8}"/>
              </a:ext>
            </a:extLst>
          </p:cNvPr>
          <p:cNvSpPr txBox="1"/>
          <p:nvPr/>
        </p:nvSpPr>
        <p:spPr>
          <a:xfrm>
            <a:off x="628650" y="2216649"/>
            <a:ext cx="6336689" cy="265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Rust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：兼顾了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语言安全性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和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性能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的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系统级编程语言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Sounds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too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good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to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be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true?</a:t>
            </a: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采用极其严格的静态编译和分析工具（以及新的语言特性，本质上把安全性和性能的冲突转化成对程序员代码习惯的更高要求。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然而，基本上做到了“编译通过”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=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“万事大吉”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71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16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(Advanced) UB and Language Safety</a:t>
            </a:r>
          </a:p>
          <a:p>
            <a:pPr algn="l"/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AAB85F-71BB-4B9E-B487-AA74825AADA8}"/>
              </a:ext>
            </a:extLst>
          </p:cNvPr>
          <p:cNvSpPr txBox="1"/>
          <p:nvPr/>
        </p:nvSpPr>
        <p:spPr>
          <a:xfrm>
            <a:off x="628650" y="2038827"/>
            <a:ext cx="7781254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以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整型溢出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这个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为例：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在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Rust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中，整型运算默认自动检查溢出；以下程序甚至不能通过编译：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CC170D-2838-F1DA-7956-27CDC3F5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28103"/>
            <a:ext cx="4876800" cy="299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E008E1-BCDE-0D83-F817-61A7BC89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21559"/>
            <a:ext cx="7772400" cy="273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84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17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(Advanced) UB and Language Safety</a:t>
            </a:r>
          </a:p>
          <a:p>
            <a:pPr algn="l"/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AAB85F-71BB-4B9E-B487-AA74825AADA8}"/>
              </a:ext>
            </a:extLst>
          </p:cNvPr>
          <p:cNvSpPr txBox="1"/>
          <p:nvPr/>
        </p:nvSpPr>
        <p:spPr>
          <a:xfrm>
            <a:off x="628650" y="1702222"/>
            <a:ext cx="7781254" cy="93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以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整型溢出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这个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为例：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上述是编译期静态检查；在运行时也有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runtime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动态检查：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5DC022-8785-B32A-E815-2D198996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2170170"/>
            <a:ext cx="5727700" cy="482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BABC70-26CA-285F-29FC-BE2FE6A43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596" y="3066683"/>
            <a:ext cx="9625191" cy="265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19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18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(Advanced) UB and Language Safety</a:t>
            </a:r>
          </a:p>
          <a:p>
            <a:pPr algn="l"/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AAB85F-71BB-4B9E-B487-AA74825AADA8}"/>
              </a:ext>
            </a:extLst>
          </p:cNvPr>
          <p:cNvSpPr txBox="1"/>
          <p:nvPr/>
        </p:nvSpPr>
        <p:spPr>
          <a:xfrm>
            <a:off x="628650" y="1702222"/>
            <a:ext cx="7781254" cy="93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以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整型溢出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这个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为例：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此时只有用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–release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选项编译，才能看到熟悉的溢出结果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02AA0B-52F7-3A53-D917-CC897ADB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6858" y="2638119"/>
            <a:ext cx="9617716" cy="3260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36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19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(Advanced) UB and Language Safety</a:t>
            </a:r>
          </a:p>
          <a:p>
            <a:pPr algn="l"/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AAB85F-71BB-4B9E-B487-AA74825AADA8}"/>
              </a:ext>
            </a:extLst>
          </p:cNvPr>
          <p:cNvSpPr txBox="1"/>
          <p:nvPr/>
        </p:nvSpPr>
        <p:spPr>
          <a:xfrm>
            <a:off x="628649" y="1805253"/>
            <a:ext cx="8000195" cy="389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以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整型溢出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这个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为例：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Rust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中还内置了整型溢出时默认行为的各种原语：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itchFamily="2" charset="2"/>
              <a:buChar char="p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也因为这种设计理念，如今的系统开发者甚至可以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claim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：我的系统是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Rust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开发的，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因此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是有强安全性的。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5BA0F8-482C-8387-BFFF-2195C6D9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2" y="2537942"/>
            <a:ext cx="8780995" cy="2304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2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2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114617"/>
            <a:ext cx="7886700" cy="1096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Schedule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for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Today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8C6C2-B130-1C21-4B15-85EA0B2C94A9}"/>
              </a:ext>
            </a:extLst>
          </p:cNvPr>
          <p:cNvSpPr txBox="1"/>
          <p:nvPr/>
        </p:nvSpPr>
        <p:spPr>
          <a:xfrm>
            <a:off x="628650" y="1557671"/>
            <a:ext cx="8064246" cy="521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A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Quick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Recap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endParaRPr kumimoji="1" lang="en-US" altLang="zh-CN" sz="2400" b="1">
              <a:solidFill>
                <a:srgbClr val="0070C0"/>
              </a:solidFill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0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信息存储</a:t>
            </a: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整数表示及运算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C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Language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Subtlety: Integral/Type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Promotion</a:t>
            </a:r>
            <a:r>
              <a:rPr kumimoji="1" lang="en-US" altLang="zh-CN" sz="2400" b="1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整型</a:t>
            </a: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类型提升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Exercise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练习环节</a:t>
            </a:r>
            <a:endParaRPr kumimoji="1" lang="en-US" altLang="zh-CN" sz="24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(Advanced) Discussion of UBs and Language Safety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400">
                <a:solidFill>
                  <a:srgbClr val="0070C0"/>
                </a:solidFill>
                <a:latin typeface="Calibri" panose="020F0502020204030204" pitchFamily="34" charset="0"/>
                <a:ea typeface="SimHei" panose="02010609060101010101" pitchFamily="49" charset="-122"/>
              </a:rPr>
              <a:t>	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(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扩展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)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关于未定义行为和语言安全性的简单讨论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18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3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188127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A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Quick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Recap</a:t>
            </a:r>
          </a:p>
          <a:p>
            <a:pPr algn="l"/>
            <a:r>
              <a:rPr kumimoji="1" lang="zh-CN" altLang="en-US" sz="2400" b="1">
                <a:latin typeface="+mn-lt"/>
                <a:ea typeface="SimHei" panose="02010609060101010101" pitchFamily="49" charset="-122"/>
              </a:rPr>
              <a:t>知识概要</a:t>
            </a:r>
            <a:endParaRPr kumimoji="1" lang="en-US" altLang="zh-CN" sz="2400" b="1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8C6C2-B130-1C21-4B15-85EA0B2C94A9}"/>
              </a:ext>
            </a:extLst>
          </p:cNvPr>
          <p:cNvSpPr txBox="1"/>
          <p:nvPr/>
        </p:nvSpPr>
        <p:spPr>
          <a:xfrm>
            <a:off x="628650" y="1400106"/>
            <a:ext cx="8064246" cy="50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信息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=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Bits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+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Context</a:t>
            </a:r>
          </a:p>
          <a:p>
            <a:pPr marL="800100" lvl="1" indent="-342900"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信息的组织：位、字节、地址与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字长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字长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：影响编址方式和链接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字节顺序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：数值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字符串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整数表示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无符号整数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有符号整数编码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二进制补码、反码、原码的优劣？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整数抽象的局限性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：表示范围有限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整数类型转换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：扩展和截断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整数运算</a:t>
            </a:r>
            <a:endParaRPr kumimoji="1" lang="en-US" altLang="zh-CN" sz="2000" b="1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逻辑运算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算术运算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1257300" lvl="2" indent="-342900"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无符号与有符号在运算上的位级等价性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1257300" lvl="2" indent="-342900">
              <a:buClr>
                <a:srgbClr val="0070C0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构成剩余类环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乘除法中的编译优化细节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4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547632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* Modulus &amp; Division Details</a:t>
            </a:r>
          </a:p>
          <a:p>
            <a:pPr algn="l"/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取模和除法运算的一点细节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8C6C2-B130-1C21-4B15-85EA0B2C94A9}"/>
              </a:ext>
            </a:extLst>
          </p:cNvPr>
          <p:cNvSpPr txBox="1"/>
          <p:nvPr/>
        </p:nvSpPr>
        <p:spPr>
          <a:xfrm>
            <a:off x="628650" y="2424294"/>
            <a:ext cx="8309610" cy="31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语言中的除法（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）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向零舍入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，取模（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%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）结果与被除数同号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5/3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=&gt; 1; 5/3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=&gt;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-1; -2%5 =&gt;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-2; 5%-2 =&gt; 1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endParaRPr kumimoji="1" lang="en-US" altLang="zh-CN" sz="2000">
              <a:latin typeface="Courier" pitchFamily="2" charset="0"/>
              <a:ea typeface="SimHe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Python 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中还是这样吗？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Python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中的整数除法（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//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）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向下摄入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，取模（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%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）结果与除数同号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endParaRPr kumimoji="1" lang="en-US" altLang="zh-CN" sz="2000">
              <a:latin typeface="Courier" pitchFamily="2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40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5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Integral/Type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Promotion</a:t>
            </a:r>
          </a:p>
          <a:p>
            <a:pPr algn="l"/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整型</a:t>
            </a:r>
            <a:r>
              <a:rPr kumimoji="1" lang="en-US" altLang="zh-CN" sz="2400">
                <a:latin typeface="+mn-lt"/>
                <a:ea typeface="SimHei" panose="02010609060101010101" pitchFamily="49" charset="-122"/>
              </a:rPr>
              <a:t>/</a:t>
            </a:r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类型提升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8C6C2-B130-1C21-4B15-85EA0B2C94A9}"/>
              </a:ext>
            </a:extLst>
          </p:cNvPr>
          <p:cNvSpPr txBox="1"/>
          <p:nvPr/>
        </p:nvSpPr>
        <p:spPr>
          <a:xfrm>
            <a:off x="628650" y="2136137"/>
            <a:ext cx="8064246" cy="2410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语言中关于整数运算有一套称为“</a:t>
            </a: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整型提升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”的机制，有时会导致让人怀疑人生的结果。参见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  <a:hlinkClick r:id="rId2"/>
              </a:rPr>
              <a:t>https://en.cppreference.com/w/c/language/conversion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CC59C2-4BC5-9259-5BC8-27EF1C3A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" y="3294369"/>
            <a:ext cx="5813596" cy="2504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5943A6-65CC-59FD-C491-227AECC439DF}"/>
              </a:ext>
            </a:extLst>
          </p:cNvPr>
          <p:cNvSpPr txBox="1"/>
          <p:nvPr/>
        </p:nvSpPr>
        <p:spPr>
          <a:xfrm>
            <a:off x="6869430" y="431596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0	0</a:t>
            </a:r>
            <a:endParaRPr kumimoji="1"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17199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6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Integral/Type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Promotion</a:t>
            </a:r>
          </a:p>
          <a:p>
            <a:pPr algn="l"/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整型</a:t>
            </a:r>
            <a:r>
              <a:rPr kumimoji="1" lang="en-US" altLang="zh-CN" sz="2400">
                <a:latin typeface="+mn-lt"/>
                <a:ea typeface="SimHei" panose="02010609060101010101" pitchFamily="49" charset="-122"/>
              </a:rPr>
              <a:t>/</a:t>
            </a:r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类型提升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8C6C2-B130-1C21-4B15-85EA0B2C94A9}"/>
              </a:ext>
            </a:extLst>
          </p:cNvPr>
          <p:cNvSpPr txBox="1"/>
          <p:nvPr/>
        </p:nvSpPr>
        <p:spPr>
          <a:xfrm>
            <a:off x="628650" y="1969424"/>
            <a:ext cx="8064246" cy="220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000"/>
              </a:spcAft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规则</a:t>
            </a: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#1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：对于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char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，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unsigned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char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，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short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这样范围小于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int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的类型，在做任何运算之前，都会被隐式扩展成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int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类型。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注意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unsigned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char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到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int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是先扩展再变成有符号！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CC59C2-4BC5-9259-5BC8-27EF1C3A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75" y="3008042"/>
            <a:ext cx="5813596" cy="2504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00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7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Integral/Type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Promotion</a:t>
            </a:r>
          </a:p>
          <a:p>
            <a:pPr algn="l"/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整型</a:t>
            </a:r>
            <a:r>
              <a:rPr kumimoji="1" lang="en-US" altLang="zh-CN" sz="2400">
                <a:latin typeface="+mn-lt"/>
                <a:ea typeface="SimHei" panose="02010609060101010101" pitchFamily="49" charset="-122"/>
              </a:rPr>
              <a:t>/</a:t>
            </a:r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类型提升</a:t>
            </a:r>
            <a:endParaRPr kumimoji="1" lang="en-US" altLang="zh-CN" sz="240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8C6C2-B130-1C21-4B15-85EA0B2C94A9}"/>
              </a:ext>
            </a:extLst>
          </p:cNvPr>
          <p:cNvSpPr txBox="1"/>
          <p:nvPr/>
        </p:nvSpPr>
        <p:spPr>
          <a:xfrm>
            <a:off x="628650" y="1879583"/>
            <a:ext cx="8064246" cy="141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SimHei" panose="02010609060101010101" pitchFamily="49" charset="-122"/>
              </a:rPr>
              <a:t>规则</a:t>
            </a:r>
            <a:r>
              <a:rPr kumimoji="1" lang="en-US" altLang="zh-CN" sz="2000" b="1">
                <a:latin typeface="Calibri" panose="020F0502020204030204" pitchFamily="34" charset="0"/>
                <a:ea typeface="SimHei" panose="02010609060101010101" pitchFamily="49" charset="-122"/>
              </a:rPr>
              <a:t>#2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：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int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及以上，存在一系列按等级排列的类型；当表达式中存在一部分较低等级的类型时，统一扩展到存在的最高等级类型。类型等级为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  <a:p>
            <a:pPr algn="ctr"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int</a:t>
            </a:r>
            <a:r>
              <a:rPr kumimoji="1" lang="zh-CN" altLang="en-US" sz="2000">
                <a:latin typeface="Courier" pitchFamily="2" charset="0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-&gt; long -&gt; long long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97AFBC-0126-2A3B-E643-FE19B62033D8}"/>
              </a:ext>
            </a:extLst>
          </p:cNvPr>
          <p:cNvGrpSpPr/>
          <p:nvPr/>
        </p:nvGrpSpPr>
        <p:grpSpPr>
          <a:xfrm>
            <a:off x="887892" y="3345007"/>
            <a:ext cx="8278836" cy="2742762"/>
            <a:chOff x="1441450" y="2896870"/>
            <a:chExt cx="6447790" cy="213614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B76D14A-4114-C592-E5A4-77C69ABCE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6297"/>
            <a:stretch/>
          </p:blipFill>
          <p:spPr>
            <a:xfrm>
              <a:off x="1441450" y="2896870"/>
              <a:ext cx="6261100" cy="158369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C5D09DD-DD5A-0603-7CD6-1A237BEEF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34" t="76923" r="-2434" b="11320"/>
            <a:stretch/>
          </p:blipFill>
          <p:spPr>
            <a:xfrm>
              <a:off x="1628140" y="4480560"/>
              <a:ext cx="6261100" cy="552450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511F012-E1E3-52B3-3389-99E05803869E}"/>
              </a:ext>
            </a:extLst>
          </p:cNvPr>
          <p:cNvSpPr txBox="1"/>
          <p:nvPr/>
        </p:nvSpPr>
        <p:spPr>
          <a:xfrm>
            <a:off x="216978" y="3525726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en-US" altLang="zh-CN" sz="1400">
                <a:solidFill>
                  <a:srgbClr val="0070C0"/>
                </a:solidFill>
                <a:ea typeface="SimHei" panose="02010609060101010101" pitchFamily="49" charset="-122"/>
              </a:rPr>
              <a:t>2015</a:t>
            </a:r>
            <a:r>
              <a:rPr kumimoji="1" lang="zh-CN" altLang="en-US" sz="140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期中</a:t>
            </a:r>
            <a:r>
              <a:rPr kumimoji="1" lang="en-US" altLang="zh-CN" sz="140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endParaRPr kumimoji="1" lang="zh-CN" altLang="en-US" sz="1400">
              <a:solidFill>
                <a:srgbClr val="0070C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B6484F-7C51-BC22-605B-AA90FDDBDF6B}"/>
              </a:ext>
            </a:extLst>
          </p:cNvPr>
          <p:cNvSpPr txBox="1"/>
          <p:nvPr/>
        </p:nvSpPr>
        <p:spPr>
          <a:xfrm>
            <a:off x="7757510" y="414430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>
                <a:solidFill>
                  <a:srgbClr val="C00000"/>
                </a:solidFill>
              </a:rPr>
              <a:t>B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8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Exercises</a:t>
            </a:r>
          </a:p>
          <a:p>
            <a:pPr algn="l"/>
            <a:r>
              <a:rPr kumimoji="1" lang="en-US" altLang="zh-CN" sz="2400">
                <a:latin typeface="+mn-lt"/>
                <a:ea typeface="SimHei" panose="02010609060101010101" pitchFamily="49" charset="-122"/>
              </a:rPr>
              <a:t>#1 </a:t>
            </a:r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字节顺序</a:t>
            </a:r>
            <a:r>
              <a:rPr kumimoji="1" lang="en-US" altLang="zh-CN" sz="2400">
                <a:latin typeface="+mn-lt"/>
                <a:ea typeface="SimHei" panose="02010609060101010101" pitchFamily="49" charset="-122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5CE0FD-C1F3-446C-B008-AA12C33C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095053"/>
            <a:ext cx="6015990" cy="3797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64B9E3-6436-DA05-9B90-89D984C3D6AB}"/>
              </a:ext>
            </a:extLst>
          </p:cNvPr>
          <p:cNvSpPr txBox="1"/>
          <p:nvPr/>
        </p:nvSpPr>
        <p:spPr>
          <a:xfrm>
            <a:off x="628650" y="1892498"/>
            <a:ext cx="8064246" cy="405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在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机器上运行下列代码，输出是？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8495D8-A7B3-2320-B9FD-B900F2A86D65}"/>
              </a:ext>
            </a:extLst>
          </p:cNvPr>
          <p:cNvSpPr txBox="1"/>
          <p:nvPr/>
        </p:nvSpPr>
        <p:spPr>
          <a:xfrm>
            <a:off x="5541453" y="1892498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rgbClr val="C00000"/>
                </a:solidFill>
              </a:rPr>
              <a:t>0x5555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5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7D6BA-BB55-1B47-9299-39DC576A9206}"/>
              </a:ext>
            </a:extLst>
          </p:cNvPr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3FDC-4105-416A-F7A0-0D514DC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  <a:t>9</a:t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EB252F6-EB90-7A09-C6DD-68D3275DF790}"/>
              </a:ext>
            </a:extLst>
          </p:cNvPr>
          <p:cNvSpPr txBox="1">
            <a:spLocks/>
          </p:cNvSpPr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SimHei" panose="02010609060101010101" pitchFamily="49" charset="-122"/>
              </a:rPr>
              <a:t>Exercises</a:t>
            </a:r>
          </a:p>
          <a:p>
            <a:pPr algn="l"/>
            <a:r>
              <a:rPr kumimoji="1" lang="en-US" altLang="zh-CN" sz="2400">
                <a:latin typeface="+mn-lt"/>
                <a:ea typeface="SimHei" panose="02010609060101010101" pitchFamily="49" charset="-122"/>
              </a:rPr>
              <a:t>#2 </a:t>
            </a:r>
            <a:r>
              <a:rPr kumimoji="1" lang="zh-CN" altLang="en-US" sz="2400">
                <a:latin typeface="+mn-lt"/>
                <a:ea typeface="SimHei" panose="02010609060101010101" pitchFamily="49" charset="-122"/>
              </a:rPr>
              <a:t>字节顺序</a:t>
            </a:r>
            <a:r>
              <a:rPr kumimoji="1" lang="en-US" altLang="zh-CN" sz="2400">
                <a:latin typeface="+mn-lt"/>
                <a:ea typeface="SimHei" panose="02010609060101010101" pitchFamily="49" charset="-122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64B9E3-6436-DA05-9B90-89D984C3D6AB}"/>
              </a:ext>
            </a:extLst>
          </p:cNvPr>
          <p:cNvSpPr txBox="1"/>
          <p:nvPr/>
        </p:nvSpPr>
        <p:spPr>
          <a:xfrm>
            <a:off x="628650" y="1892498"/>
            <a:ext cx="806424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在</a:t>
            </a:r>
            <a:r>
              <a:rPr kumimoji="1" lang="en-US" altLang="zh-CN" sz="2000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  <a:r>
              <a:rPr kumimoji="1" lang="zh-CN" altLang="en-US" sz="2000">
                <a:latin typeface="Calibri" panose="020F0502020204030204" pitchFamily="34" charset="0"/>
                <a:ea typeface="SimHei" panose="02010609060101010101" pitchFamily="49" charset="-122"/>
              </a:rPr>
              <a:t>机器上运行下列代码，输出是？</a:t>
            </a:r>
            <a:r>
              <a:rPr kumimoji="1" lang="en-US" altLang="zh-CN" sz="2000">
                <a:latin typeface="Courier" pitchFamily="2" charset="0"/>
                <a:ea typeface="SimHei" panose="02010609060101010101" pitchFamily="49" charset="-122"/>
              </a:rPr>
              <a:t>(‘0’=0x30)</a:t>
            </a:r>
            <a:endParaRPr kumimoji="1" lang="en-US" altLang="zh-CN" sz="200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8495D8-A7B3-2320-B9FD-B900F2A86D65}"/>
              </a:ext>
            </a:extLst>
          </p:cNvPr>
          <p:cNvSpPr txBox="1"/>
          <p:nvPr/>
        </p:nvSpPr>
        <p:spPr>
          <a:xfrm>
            <a:off x="7301103" y="1892498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rgbClr val="C00000"/>
                </a:solidFill>
              </a:rPr>
              <a:t>0x0303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01B07E-F396-27A3-A643-145F1F2D8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8" y="2095053"/>
            <a:ext cx="6819900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2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</TotalTime>
  <Words>1205</Words>
  <Application>Microsoft Office PowerPoint</Application>
  <PresentationFormat>全屏显示(4:3)</PresentationFormat>
  <Paragraphs>183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Courier</vt:lpstr>
      <vt:lpstr>CourierNewPS</vt:lpstr>
      <vt:lpstr>等线</vt:lpstr>
      <vt:lpstr>SimHei</vt:lpstr>
      <vt:lpstr>Arial</vt:lpstr>
      <vt:lpstr>Calibri</vt:lpstr>
      <vt:lpstr>Calibri Light</vt:lpstr>
      <vt:lpstr>Wingdings</vt:lpstr>
      <vt:lpstr>Office 主题​​</vt:lpstr>
      <vt:lpstr>ICS 第 (10)2 次小班课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Sun Eugen</cp:lastModifiedBy>
  <cp:revision>8</cp:revision>
  <dcterms:created xsi:type="dcterms:W3CDTF">2022-09-10T13:04:04Z</dcterms:created>
  <dcterms:modified xsi:type="dcterms:W3CDTF">2022-09-14T14:12:44Z</dcterms:modified>
</cp:coreProperties>
</file>