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63" r:id="rId5"/>
    <p:sldId id="311" r:id="rId6"/>
    <p:sldId id="312" r:id="rId7"/>
    <p:sldId id="264" r:id="rId8"/>
    <p:sldId id="313" r:id="rId9"/>
    <p:sldId id="270" r:id="rId10"/>
    <p:sldId id="308" r:id="rId11"/>
    <p:sldId id="310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1">
          <p15:clr>
            <a:srgbClr val="A4A3A4"/>
          </p15:clr>
        </p15:guide>
        <p15:guide id="2" pos="3919">
          <p15:clr>
            <a:srgbClr val="A4A3A4"/>
          </p15:clr>
        </p15:guide>
        <p15:guide id="3" pos="7496">
          <p15:clr>
            <a:srgbClr val="A4A3A4"/>
          </p15:clr>
        </p15:guide>
        <p15:guide id="4" pos="325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397"/>
    <a:srgbClr val="416676"/>
    <a:srgbClr val="496E7E"/>
    <a:srgbClr val="4A7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67"/>
      </p:cViewPr>
      <p:guideLst>
        <p:guide orient="horz" pos="4181"/>
        <p:guide pos="3919"/>
        <p:guide pos="7496"/>
        <p:guide pos="325"/>
        <p:guide orient="horz" pos="25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C0-43F2-BB48-1246DE8BC0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C0-43F2-BB48-1246DE8BC0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C0-43F2-BB48-1246DE8BC0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C0-43F2-BB48-1246DE8BC0DA}"/>
              </c:ext>
            </c:extLst>
          </c:dPt>
          <c:dLbls>
            <c:dLbl>
              <c:idx val="0"/>
              <c:layout>
                <c:manualLayout>
                  <c:x val="-8.5337836099603173E-2"/>
                  <c:y val="0.153461833705646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C0-43F2-BB48-1246DE8BC0DA}"/>
                </c:ext>
              </c:extLst>
            </c:dLbl>
            <c:dLbl>
              <c:idx val="1"/>
              <c:layout>
                <c:manualLayout>
                  <c:x val="-0.18484257306299534"/>
                  <c:y val="-0.140611615812338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C0-43F2-BB48-1246DE8BC0DA}"/>
                </c:ext>
              </c:extLst>
            </c:dLbl>
            <c:dLbl>
              <c:idx val="2"/>
              <c:layout>
                <c:manualLayout>
                  <c:x val="0.22762446584350357"/>
                  <c:y val="-5.7823985349247729E-2"/>
                </c:manualLayout>
              </c:layout>
              <c:tx>
                <c:rich>
                  <a:bodyPr/>
                  <a:lstStyle/>
                  <a:p>
                    <a:fld id="{82F5412F-D328-4C89-AB99-93EDDC7A2819}" type="VALUE">
                      <a:rPr lang="en-US" altLang="zh-CN" smtClean="0"/>
                      <a:pPr/>
                      <a:t>[值]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AC0-43F2-BB48-1246DE8BC0DA}"/>
                </c:ext>
              </c:extLst>
            </c:dLbl>
            <c:dLbl>
              <c:idx val="3"/>
              <c:layout>
                <c:manualLayout>
                  <c:x val="9.0670417987531296E-2"/>
                  <c:y val="0.15104127448273555"/>
                </c:manualLayout>
              </c:layout>
              <c:tx>
                <c:rich>
                  <a:bodyPr/>
                  <a:lstStyle/>
                  <a:p>
                    <a:fld id="{FE92CC88-C96F-491C-B9CF-0F00F4E5ACDA}" type="VALUE">
                      <a:rPr lang="en-US" altLang="zh-CN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AC0-43F2-BB48-1246DE8BC0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期中</c:v>
                </c:pt>
                <c:pt idx="1">
                  <c:v>期末</c:v>
                </c:pt>
                <c:pt idx="2">
                  <c:v>lab</c:v>
                </c:pt>
                <c:pt idx="3">
                  <c:v>小班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0.4</c:v>
                </c:pt>
                <c:pt idx="2">
                  <c:v>0.3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C0-43F2-BB48-1246DE8BC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C0-43F2-BB48-1246DE8BC0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C0-43F2-BB48-1246DE8BC0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C0-43F2-BB48-1246DE8BC0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C0-43F2-BB48-1246DE8BC0DA}"/>
              </c:ext>
            </c:extLst>
          </c:dPt>
          <c:dLbls>
            <c:dLbl>
              <c:idx val="0"/>
              <c:layout>
                <c:manualLayout>
                  <c:x val="-8.5337836099603173E-2"/>
                  <c:y val="0.153461833705646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C0-43F2-BB48-1246DE8BC0DA}"/>
                </c:ext>
              </c:extLst>
            </c:dLbl>
            <c:dLbl>
              <c:idx val="1"/>
              <c:layout>
                <c:manualLayout>
                  <c:x val="-0.18484257306299534"/>
                  <c:y val="-0.140611615812338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C0-43F2-BB48-1246DE8BC0DA}"/>
                </c:ext>
              </c:extLst>
            </c:dLbl>
            <c:dLbl>
              <c:idx val="2"/>
              <c:layout>
                <c:manualLayout>
                  <c:x val="0.22762446584350357"/>
                  <c:y val="-5.7823985349247729E-2"/>
                </c:manualLayout>
              </c:layout>
              <c:tx>
                <c:rich>
                  <a:bodyPr/>
                  <a:lstStyle/>
                  <a:p>
                    <a:fld id="{82F5412F-D328-4C89-AB99-93EDDC7A2819}" type="VALUE">
                      <a:rPr lang="en-US" altLang="zh-CN" smtClean="0"/>
                      <a:pPr/>
                      <a:t>[值]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AC0-43F2-BB48-1246DE8BC0DA}"/>
                </c:ext>
              </c:extLst>
            </c:dLbl>
            <c:dLbl>
              <c:idx val="3"/>
              <c:layout>
                <c:manualLayout>
                  <c:x val="9.0670417987531296E-2"/>
                  <c:y val="0.15104127448273555"/>
                </c:manualLayout>
              </c:layout>
              <c:tx>
                <c:rich>
                  <a:bodyPr/>
                  <a:lstStyle/>
                  <a:p>
                    <a:fld id="{FE92CC88-C96F-491C-B9CF-0F00F4E5ACDA}" type="VALUE">
                      <a:rPr lang="en-US" altLang="zh-CN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AC0-43F2-BB48-1246DE8BC0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期中</c:v>
                </c:pt>
                <c:pt idx="1">
                  <c:v>期末</c:v>
                </c:pt>
                <c:pt idx="2">
                  <c:v>lab</c:v>
                </c:pt>
                <c:pt idx="3">
                  <c:v>小班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0.4</c:v>
                </c:pt>
                <c:pt idx="2">
                  <c:v>0.3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C0-43F2-BB48-1246DE8BC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qq.com/sheet/DRVNsR0pVWnN3UHJt?tab=BB08J2&amp;u=79d4700dbd2a49f6ac77404fbea6db9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qq.com/sheet/DRVNsR0pVWnN3UHJt?tab=BB08J2&amp;u=79d4700dbd2a49f6ac77404fbea6db9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020" y="2419985"/>
            <a:ext cx="11113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计算机系统导论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小班课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1020" y="1774825"/>
            <a:ext cx="1111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Introduction to Computer System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020" y="47637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孙英博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55570" y="4763770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2022.9.14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2357DB-7108-F13A-9FD0-9339701A2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55" y="0"/>
            <a:ext cx="3629570" cy="4760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16890" y="1054735"/>
            <a:ext cx="11045825" cy="618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</a:pPr>
            <a:r>
              <a:rPr lang="en-US" sz="2000"/>
              <a:t>0x</a:t>
            </a:r>
            <a:r>
              <a:rPr lang="zh-CN" altLang="en-US" sz="2000"/>
              <a:t>开头的是</a:t>
            </a:r>
            <a:r>
              <a:rPr lang="en-US" altLang="zh-CN" sz="2000"/>
              <a:t>16</a:t>
            </a:r>
            <a:r>
              <a:rPr lang="zh-CN" altLang="en-US" sz="2000"/>
              <a:t>进制，</a:t>
            </a:r>
            <a:r>
              <a:rPr lang="en-US" altLang="zh-CN" sz="2000"/>
              <a:t>0</a:t>
            </a:r>
            <a:r>
              <a:rPr lang="zh-CN" altLang="en-US" sz="2000"/>
              <a:t>开头的是</a:t>
            </a:r>
            <a:r>
              <a:rPr lang="en-US" altLang="zh-CN" sz="2000"/>
              <a:t>8</a:t>
            </a:r>
            <a:r>
              <a:rPr lang="zh-CN" altLang="en-US" sz="2000"/>
              <a:t>进制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字长影响到虚拟地址空间的大小（与指针的大小</a:t>
            </a:r>
            <a:r>
              <a:rPr lang="en-US" altLang="zh-CN" sz="2000"/>
              <a:t>——</a:t>
            </a:r>
            <a:r>
              <a:rPr lang="zh-CN" altLang="en-US" sz="2000"/>
              <a:t>为什么用</a:t>
            </a:r>
            <a:r>
              <a:rPr lang="en-US" altLang="zh-CN" sz="2000"/>
              <a:t>int</a:t>
            </a:r>
            <a:r>
              <a:rPr lang="zh-CN" altLang="en-US" sz="2000"/>
              <a:t>存储地址有时会有问题？）</a:t>
            </a:r>
            <a:r>
              <a:rPr lang="en-US" altLang="zh-CN" sz="2000"/>
              <a:t>xx</a:t>
            </a:r>
            <a:r>
              <a:rPr lang="zh-CN" altLang="en-US" sz="2000"/>
              <a:t>位程序指的是编译方式而不是机器类型。</a:t>
            </a:r>
          </a:p>
          <a:p>
            <a:pPr fontAlgn="auto">
              <a:lnSpc>
                <a:spcPts val="2500"/>
              </a:lnSpc>
            </a:pPr>
            <a:r>
              <a:rPr lang="en-US" altLang="zh-CN" sz="2000"/>
              <a:t>C</a:t>
            </a:r>
            <a:r>
              <a:rPr lang="zh-CN" altLang="en-US" sz="2000"/>
              <a:t>标准没有规定</a:t>
            </a:r>
            <a:r>
              <a:rPr lang="en-US" altLang="zh-CN" sz="2000"/>
              <a:t>char</a:t>
            </a:r>
            <a:r>
              <a:rPr lang="zh-CN" altLang="en-US" sz="2000"/>
              <a:t>是否有符号，大部分编译器对此不敏感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大端法：低地址处存高位字节</a:t>
            </a:r>
            <a:r>
              <a:rPr lang="en-US" altLang="zh-CN" sz="2000"/>
              <a:t>(IBM,Sun,Oracle)</a:t>
            </a:r>
            <a:r>
              <a:rPr lang="zh-CN" altLang="en-US" sz="2000"/>
              <a:t>；小端法</a:t>
            </a:r>
            <a:r>
              <a:rPr lang="en-US" altLang="zh-CN" sz="2000"/>
              <a:t>(Intelx86)</a:t>
            </a:r>
            <a:r>
              <a:rPr lang="zh-CN" altLang="en-US" sz="2000"/>
              <a:t>：低地址处存低位字节，多字节对象的地址是第一个字节所在的地址。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文本数据的兼容性往往比二进制数据高，注意</a:t>
            </a:r>
            <a:r>
              <a:rPr lang="en-US" altLang="zh-CN" sz="2000"/>
              <a:t>C</a:t>
            </a:r>
            <a:r>
              <a:rPr lang="zh-CN" altLang="en-US" sz="2000"/>
              <a:t>语言中字符串结尾有一个</a:t>
            </a:r>
            <a:r>
              <a:rPr lang="en-US" altLang="zh-CN" sz="2000"/>
              <a:t>null</a:t>
            </a:r>
            <a:r>
              <a:rPr lang="zh-CN" altLang="en-US" sz="2000"/>
              <a:t>，但</a:t>
            </a:r>
            <a:r>
              <a:rPr lang="en-US" altLang="zh-CN" sz="2000"/>
              <a:t>null</a:t>
            </a:r>
            <a:r>
              <a:rPr lang="zh-CN" altLang="en-US" sz="2000"/>
              <a:t>不算在字符串长度中。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通过位运算能方便地进行掩码运算，比如</a:t>
            </a:r>
            <a:r>
              <a:rPr lang="en-US" altLang="zh-CN" sz="2000"/>
              <a:t>~0</a:t>
            </a:r>
            <a:r>
              <a:rPr lang="zh-CN" altLang="en-US" sz="2000"/>
              <a:t>和</a:t>
            </a:r>
            <a:r>
              <a:rPr lang="en-US" altLang="zh-CN" sz="2000"/>
              <a:t>0xffffffff</a:t>
            </a:r>
            <a:r>
              <a:rPr lang="zh-CN" altLang="en-US" sz="2000"/>
              <a:t>相比前者的可扩展性更好。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注意位运算的优先级，注意位运算与逻辑运算的区别（</a:t>
            </a:r>
            <a:r>
              <a:rPr lang="en-US" altLang="zh-CN" sz="2000"/>
              <a:t>|</a:t>
            </a:r>
            <a:r>
              <a:rPr lang="zh-CN" altLang="en-US" sz="2000"/>
              <a:t>与</a:t>
            </a:r>
            <a:r>
              <a:rPr lang="en-US" altLang="zh-CN" sz="2000"/>
              <a:t>||</a:t>
            </a:r>
            <a:r>
              <a:rPr lang="zh-CN" altLang="en-US" sz="2000"/>
              <a:t>，</a:t>
            </a:r>
            <a:r>
              <a:rPr lang="en-US" altLang="zh-CN" sz="2000"/>
              <a:t>&amp;</a:t>
            </a:r>
            <a:r>
              <a:rPr lang="zh-CN" altLang="en-US" sz="2000"/>
              <a:t>与</a:t>
            </a:r>
            <a:r>
              <a:rPr lang="en-US" altLang="zh-CN" sz="2000"/>
              <a:t>&amp;&amp;</a:t>
            </a:r>
            <a:r>
              <a:rPr lang="zh-CN" altLang="en-US" sz="2000"/>
              <a:t>），逻辑运算采用短路求值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逻辑右移最高位补</a:t>
            </a:r>
            <a:r>
              <a:rPr lang="en-US" altLang="zh-CN" sz="2000"/>
              <a:t>0</a:t>
            </a:r>
            <a:r>
              <a:rPr lang="zh-CN" altLang="en-US" sz="2000"/>
              <a:t>，算术右移最高位补符号位的元素（注意到在补码中对一个</a:t>
            </a:r>
            <a:r>
              <a:rPr lang="en-US" altLang="zh-CN" sz="2000"/>
              <a:t>1</a:t>
            </a:r>
            <a:r>
              <a:rPr lang="zh-CN" altLang="en-US" sz="2000"/>
              <a:t>开头的二进制数前面添多少个</a:t>
            </a:r>
            <a:r>
              <a:rPr lang="en-US" altLang="zh-CN" sz="2000"/>
              <a:t>1</a:t>
            </a:r>
            <a:r>
              <a:rPr lang="zh-CN" altLang="en-US" sz="2000"/>
              <a:t>其值不变），移动超过本身长度的位是未定义行为，不应使用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补码表示具有不对称性，但</a:t>
            </a:r>
            <a:r>
              <a:rPr lang="en-US" altLang="zh-CN" sz="2000"/>
              <a:t>0</a:t>
            </a:r>
            <a:r>
              <a:rPr lang="zh-CN" altLang="en-US" sz="2000"/>
              <a:t>的表示是唯一的。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注意在不同的机器上一些类型的长度不同，但同一机器上</a:t>
            </a:r>
            <a:r>
              <a:rPr lang="en-US" altLang="zh-CN" sz="2000"/>
              <a:t>long</a:t>
            </a:r>
            <a:r>
              <a:rPr lang="zh-CN" altLang="en-US" sz="2000"/>
              <a:t>与</a:t>
            </a:r>
            <a:r>
              <a:rPr lang="en-US" altLang="zh-CN" sz="2000"/>
              <a:t>int*</a:t>
            </a:r>
            <a:r>
              <a:rPr lang="zh-CN" altLang="en-US" sz="2000"/>
              <a:t>的长度一定相同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>
                <a:sym typeface="+mn-ea"/>
              </a:rPr>
              <a:t>有符号与无符号的转换</a:t>
            </a:r>
            <a:r>
              <a:rPr lang="en-US" altLang="zh-CN" sz="2000">
                <a:sym typeface="+mn-ea"/>
              </a:rPr>
              <a:t>——</a:t>
            </a:r>
            <a:r>
              <a:rPr lang="zh-CN" altLang="en-US" sz="2000">
                <a:sym typeface="+mn-ea"/>
              </a:rPr>
              <a:t>位值不变，改变解释方式；长短类型的转换</a:t>
            </a:r>
            <a:r>
              <a:rPr lang="en-US" altLang="zh-CN" sz="2000">
                <a:sym typeface="+mn-ea"/>
              </a:rPr>
              <a:t>——</a:t>
            </a:r>
            <a:r>
              <a:rPr lang="zh-CN" altLang="en-US" sz="2000">
                <a:sym typeface="+mn-ea"/>
              </a:rPr>
              <a:t>无符号使用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扩展，有符号使用符号扩展，截断时直接丢弃高位上的数值，可能会导致溢出，而同时进行符号转换和长短变换则</a:t>
            </a:r>
            <a:r>
              <a:rPr lang="zh-CN" altLang="en-US" sz="2000" b="1">
                <a:sym typeface="+mn-ea"/>
              </a:rPr>
              <a:t>先改变长短（扩展、截断）再改变符号解释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endParaRPr lang="zh-CN" altLang="en-US" sz="2000"/>
          </a:p>
          <a:p>
            <a:pPr fontAlgn="auto">
              <a:lnSpc>
                <a:spcPts val="2500"/>
              </a:lnSpc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53770" y="923925"/>
            <a:ext cx="105791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语言在有无符号数参与的运算中会把所有变量强制转化为无符号，常见的例子有</a:t>
            </a:r>
            <a:r>
              <a:rPr lang="en-US" altLang="zh-CN">
                <a:sym typeface="+mn-ea"/>
              </a:rPr>
              <a:t>strlen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size_t</a:t>
            </a:r>
            <a:r>
              <a:rPr lang="zh-CN" altLang="en-US">
                <a:sym typeface="+mn-ea"/>
              </a:rPr>
              <a:t>。而无论是有符号数还是无符号数，其进行加减乘的逻辑是一样的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正常按位运算，然后截断到对应长度，最高位按无符号数或补码进行解释。原因：</a:t>
            </a:r>
            <a:r>
              <a:rPr lang="zh-CN" altLang="en-US" b="1">
                <a:sym typeface="+mn-ea"/>
              </a:rPr>
              <a:t>无符号和补码乘法有位级等价性（即截断后位级表示相同）</a:t>
            </a:r>
            <a:endParaRPr lang="zh-CN" altLang="en-US"/>
          </a:p>
          <a:p>
            <a:r>
              <a:rPr lang="zh-CN" altLang="en-US"/>
              <a:t>当然，截断后会带来问题</a:t>
            </a:r>
            <a:r>
              <a:rPr lang="en-US" altLang="zh-CN"/>
              <a:t>——</a:t>
            </a:r>
            <a:r>
              <a:rPr lang="zh-CN" altLang="en-US"/>
              <a:t>溢出（最短路的笑话？），但溢出是可预期的，其行为并不是随机的</a:t>
            </a:r>
          </a:p>
          <a:p>
            <a:r>
              <a:rPr lang="zh-CN" altLang="en-US"/>
              <a:t>如何进行溢出的检查？</a:t>
            </a:r>
            <a:r>
              <a:rPr lang="en-US" altLang="zh-CN"/>
              <a:t>p65 2.31.2.32</a:t>
            </a:r>
            <a:r>
              <a:rPr lang="zh-CN" altLang="en-US"/>
              <a:t>；</a:t>
            </a:r>
            <a:r>
              <a:rPr lang="en-US" altLang="zh-CN"/>
              <a:t>p68 2.35</a:t>
            </a:r>
          </a:p>
          <a:p>
            <a:r>
              <a:rPr lang="en-US" altLang="zh-CN"/>
              <a:t>检查补码乘法x*y=p是否溢出只需判断x=0或p/x=y即可</a:t>
            </a:r>
          </a:p>
          <a:p>
            <a:r>
              <a:rPr lang="zh-CN" altLang="en-US"/>
              <a:t>但你不能认为若</a:t>
            </a:r>
            <a:r>
              <a:rPr lang="en-US" altLang="zh-CN"/>
              <a:t>x+y=p</a:t>
            </a:r>
            <a:r>
              <a:rPr lang="zh-CN" altLang="en-US"/>
              <a:t>发生了溢出，那么有</a:t>
            </a:r>
            <a:r>
              <a:rPr lang="en-US" altLang="zh-CN"/>
              <a:t>p-y!=x</a:t>
            </a:r>
            <a:r>
              <a:rPr lang="zh-CN" altLang="en-US"/>
              <a:t>或</a:t>
            </a:r>
            <a:r>
              <a:rPr lang="en-US" altLang="zh-CN"/>
              <a:t>p-x!=y</a:t>
            </a:r>
            <a:r>
              <a:rPr lang="zh-CN" altLang="en-US"/>
              <a:t>（为什么？阿贝尔群）</a:t>
            </a:r>
          </a:p>
          <a:p>
            <a:r>
              <a:rPr lang="zh-CN" altLang="en-US"/>
              <a:t>而无论对于有符号数还是无符号数，乘以二的幂和左移对应的位数都是等价的（包括溢出），因此可以用左移和加减法替代乘以常数。</a:t>
            </a:r>
          </a:p>
          <a:p>
            <a:r>
              <a:rPr lang="zh-CN" altLang="en-US"/>
              <a:t>但是对于除法而言，显然不能简单这样操作，而且除法有一个问题</a:t>
            </a:r>
            <a:r>
              <a:rPr lang="en-US" altLang="zh-CN"/>
              <a:t>——</a:t>
            </a:r>
            <a:r>
              <a:rPr lang="zh-CN" altLang="en-US"/>
              <a:t>舍入。</a:t>
            </a:r>
            <a:r>
              <a:rPr lang="en-US" altLang="zh-CN"/>
              <a:t>C</a:t>
            </a:r>
            <a:r>
              <a:rPr lang="zh-CN" altLang="en-US"/>
              <a:t>语言的整数除法舍入标准是向零舍入（即正数向下，负数向上），在这样的情况下对负数使用算术右移就不能完全替代除以</a:t>
            </a:r>
            <a:r>
              <a:rPr lang="en-US" altLang="zh-CN"/>
              <a:t>2</a:t>
            </a:r>
            <a:r>
              <a:rPr lang="zh-CN" altLang="en-US"/>
              <a:t>的幂了。</a:t>
            </a:r>
          </a:p>
          <a:p>
            <a:r>
              <a:rPr lang="zh-CN" altLang="en-US"/>
              <a:t>单纯的算术右移执行的是严格的向下舍入，以</a:t>
            </a:r>
            <a:r>
              <a:rPr lang="en-US" altLang="zh-CN"/>
              <a:t>4</a:t>
            </a:r>
            <a:r>
              <a:rPr lang="zh-CN" altLang="en-US"/>
              <a:t>位</a:t>
            </a:r>
            <a:r>
              <a:rPr lang="en-US" altLang="zh-CN"/>
              <a:t>2</a:t>
            </a:r>
            <a:r>
              <a:rPr lang="zh-CN" altLang="en-US"/>
              <a:t>进制数</a:t>
            </a:r>
            <a:r>
              <a:rPr lang="en-US" altLang="zh-CN"/>
              <a:t>-1</a:t>
            </a:r>
            <a:r>
              <a:rPr lang="zh-CN" altLang="en-US"/>
              <a:t>的表示</a:t>
            </a:r>
            <a:r>
              <a:rPr lang="en-US" altLang="zh-CN"/>
              <a:t>1111</a:t>
            </a:r>
            <a:r>
              <a:rPr lang="zh-CN" altLang="en-US"/>
              <a:t>为例，执行一次算术右移后其值仍为</a:t>
            </a:r>
            <a:r>
              <a:rPr lang="en-US" altLang="zh-CN"/>
              <a:t>1111</a:t>
            </a:r>
            <a:r>
              <a:rPr lang="zh-CN" altLang="en-US"/>
              <a:t>，但实际上除以</a:t>
            </a:r>
            <a:r>
              <a:rPr lang="en-US" altLang="zh-CN"/>
              <a:t>2</a:t>
            </a:r>
            <a:r>
              <a:rPr lang="zh-CN" altLang="en-US"/>
              <a:t>之后应该变成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r>
              <a:rPr lang="zh-CN" altLang="en-US"/>
              <a:t>那么为了解决这个问题，我们需要加入一定的偏置使其向上舍入，如果我们要右移</a:t>
            </a:r>
            <a:r>
              <a:rPr lang="en-US" altLang="zh-CN"/>
              <a:t>k</a:t>
            </a:r>
            <a:r>
              <a:rPr lang="zh-CN" altLang="en-US"/>
              <a:t>位，那么我们应当使用</a:t>
            </a:r>
            <a:r>
              <a:rPr lang="en-US" altLang="zh-CN"/>
              <a:t>(x+(1&lt;&lt;k)-1)&gt;&gt;k</a:t>
            </a:r>
            <a:r>
              <a:rPr lang="zh-CN" altLang="en-US"/>
              <a:t>来执行向上舍入，而向零舍入需要根据</a:t>
            </a:r>
            <a:r>
              <a:rPr lang="en-US" altLang="zh-CN"/>
              <a:t>x</a:t>
            </a:r>
            <a:r>
              <a:rPr lang="zh-CN" altLang="en-US"/>
              <a:t>的正负进行判断</a:t>
            </a:r>
          </a:p>
          <a:p>
            <a:r>
              <a:rPr lang="zh-CN" altLang="en-US"/>
              <a:t>关于向上舍入的证明见教材</a:t>
            </a:r>
            <a:r>
              <a:rPr lang="en-US" altLang="zh-CN"/>
              <a:t>p73</a:t>
            </a:r>
            <a:r>
              <a:rPr lang="zh-CN" altLang="en-US"/>
              <a:t>，这里多问一个问题：计算</a:t>
            </a:r>
            <a:r>
              <a:rPr lang="en-US" altLang="zh-CN"/>
              <a:t>x%y</a:t>
            </a:r>
            <a:r>
              <a:rPr lang="zh-CN" altLang="en-US"/>
              <a:t>时，其余数的正负如何决定？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1060" y="923925"/>
            <a:ext cx="175895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rPr>
              <a:t>目 录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60" y="463550"/>
            <a:ext cx="26619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400" i="1">
                <a:solidFill>
                  <a:schemeClr val="bg1"/>
                </a:solidFill>
              </a:rPr>
              <a:t>CONTENTS</a:t>
            </a:r>
            <a:endParaRPr lang="en-US" altLang="zh-CN" sz="2400" i="1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52570" y="2557780"/>
            <a:ext cx="1947545" cy="883285"/>
            <a:chOff x="4517" y="6278"/>
            <a:chExt cx="3067" cy="1391"/>
          </a:xfrm>
        </p:grpSpPr>
        <p:sp>
          <p:nvSpPr>
            <p:cNvPr id="10250" name="Rectangle 17"/>
            <p:cNvSpPr/>
            <p:nvPr/>
          </p:nvSpPr>
          <p:spPr>
            <a:xfrm>
              <a:off x="5380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2</a:t>
              </a:r>
            </a:p>
          </p:txBody>
        </p:sp>
        <p:sp>
          <p:nvSpPr>
            <p:cNvPr id="9232" name="TextBox 58"/>
            <p:cNvSpPr txBox="1"/>
            <p:nvPr/>
          </p:nvSpPr>
          <p:spPr>
            <a:xfrm>
              <a:off x="4517" y="6797"/>
              <a:ext cx="3067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课程安排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5165" y="2557780"/>
            <a:ext cx="1947545" cy="882650"/>
            <a:chOff x="1079" y="6278"/>
            <a:chExt cx="3067" cy="1390"/>
          </a:xfrm>
        </p:grpSpPr>
        <p:sp>
          <p:nvSpPr>
            <p:cNvPr id="10249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1</a:t>
              </a:r>
            </a:p>
          </p:txBody>
        </p:sp>
        <p:sp>
          <p:nvSpPr>
            <p:cNvPr id="9233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自我介绍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9975" y="2557780"/>
            <a:ext cx="2092325" cy="882650"/>
            <a:chOff x="7955" y="6278"/>
            <a:chExt cx="3295" cy="1390"/>
          </a:xfrm>
        </p:grpSpPr>
        <p:sp>
          <p:nvSpPr>
            <p:cNvPr id="10251" name="Rectangle 20"/>
            <p:cNvSpPr/>
            <p:nvPr/>
          </p:nvSpPr>
          <p:spPr>
            <a:xfrm>
              <a:off x="893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3</a:t>
              </a:r>
            </a:p>
          </p:txBody>
        </p:sp>
        <p:sp>
          <p:nvSpPr>
            <p:cNvPr id="9234" name="TextBox 68"/>
            <p:cNvSpPr txBox="1"/>
            <p:nvPr/>
          </p:nvSpPr>
          <p:spPr>
            <a:xfrm>
              <a:off x="7955" y="6797"/>
              <a:ext cx="3295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课程回顾</a:t>
              </a: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67080" y="4389120"/>
            <a:ext cx="1947545" cy="882650"/>
            <a:chOff x="1079" y="6278"/>
            <a:chExt cx="3067" cy="1390"/>
          </a:xfrm>
        </p:grpSpPr>
        <p:sp>
          <p:nvSpPr>
            <p:cNvPr id="3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  <p:sp>
          <p:nvSpPr>
            <p:cNvPr id="10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有关习题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5005" y="3896995"/>
            <a:ext cx="4859020" cy="1112520"/>
            <a:chOff x="5742" y="6470"/>
            <a:chExt cx="7652" cy="1752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201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我是谁？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0049" y="6470"/>
              <a:ext cx="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lvl="1" indent="-171450"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1654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lvl="1" indent="-171450" algn="l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孙英博</a:t>
              </a: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5742" y="7640"/>
              <a:ext cx="7652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元培学院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2020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级 数据科学与大数据技术方向</a:t>
              </a: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FB857C5D-5736-6207-D5B6-D3CA6D9AD282}"/>
              </a:ext>
            </a:extLst>
          </p:cNvPr>
          <p:cNvSpPr txBox="1"/>
          <p:nvPr/>
        </p:nvSpPr>
        <p:spPr>
          <a:xfrm>
            <a:off x="675005" y="5008245"/>
            <a:ext cx="764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联系方式：手机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微信：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18211195741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邮箱：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sunyingbo@stu.pku.edu.cn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课程安排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课程安排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4B7816A-A4F9-3BD3-189C-A19B94CFB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678527"/>
              </p:ext>
            </p:extLst>
          </p:nvPr>
        </p:nvGraphicFramePr>
        <p:xfrm>
          <a:off x="547922" y="1149418"/>
          <a:ext cx="4820861" cy="483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C8111CB-961A-7CFB-0755-3F4E75B9B8E9}"/>
              </a:ext>
            </a:extLst>
          </p:cNvPr>
          <p:cNvSpPr txBox="1"/>
          <p:nvPr/>
        </p:nvSpPr>
        <p:spPr>
          <a:xfrm>
            <a:off x="4984376" y="1149418"/>
            <a:ext cx="6795248" cy="553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</a:pPr>
            <a:r>
              <a:rPr lang="en-US" altLang="zh-CN" sz="2000" dirty="0">
                <a:hlinkClick r:id="rId4"/>
              </a:rPr>
              <a:t>ICS</a:t>
            </a:r>
            <a:r>
              <a:rPr lang="zh-CN" altLang="en-US" sz="2000" dirty="0">
                <a:hlinkClick r:id="rId4"/>
              </a:rPr>
              <a:t>小班</a:t>
            </a:r>
            <a:r>
              <a:rPr lang="en-US" altLang="zh-CN" sz="2000" dirty="0">
                <a:hlinkClick r:id="rId4"/>
              </a:rPr>
              <a:t>22</a:t>
            </a:r>
            <a:r>
              <a:rPr lang="zh-CN" altLang="en-US" sz="2000" dirty="0">
                <a:hlinkClick r:id="rId4"/>
              </a:rPr>
              <a:t>班课程安排（待定） </a:t>
            </a:r>
            <a:r>
              <a:rPr lang="en-US" altLang="zh-CN" sz="2000" dirty="0">
                <a:hlinkClick r:id="rId4"/>
              </a:rPr>
              <a:t>(qq.com)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有关小班成绩： 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zh-CN" altLang="en-US" sz="2000" dirty="0"/>
              <a:t>         回课</a:t>
            </a:r>
            <a:r>
              <a:rPr lang="en-US" altLang="zh-CN" sz="2000" dirty="0"/>
              <a:t>/</a:t>
            </a:r>
            <a:r>
              <a:rPr lang="zh-CN" altLang="en-US" sz="2000" dirty="0"/>
              <a:t>回</a:t>
            </a:r>
            <a:r>
              <a:rPr lang="en-US" altLang="zh-CN" sz="2000" dirty="0"/>
              <a:t>lab40%</a:t>
            </a:r>
          </a:p>
          <a:p>
            <a:pPr>
              <a:lnSpc>
                <a:spcPts val="2500"/>
              </a:lnSpc>
            </a:pPr>
            <a:r>
              <a:rPr lang="zh-CN" altLang="en-US" sz="2000" dirty="0"/>
              <a:t>         出勤</a:t>
            </a:r>
            <a:r>
              <a:rPr lang="en-US" altLang="zh-CN" sz="2000" dirty="0"/>
              <a:t>30%</a:t>
            </a:r>
            <a:r>
              <a:rPr lang="zh-CN" altLang="en-US" sz="2000" dirty="0"/>
              <a:t>：无理由迟到扣</a:t>
            </a:r>
            <a:r>
              <a:rPr lang="en-US" altLang="zh-CN" sz="2000" dirty="0"/>
              <a:t>0.5</a:t>
            </a:r>
            <a:r>
              <a:rPr lang="zh-CN" altLang="en-US" sz="2000" dirty="0"/>
              <a:t>分</a:t>
            </a:r>
            <a:r>
              <a:rPr lang="en-US" altLang="zh-CN" sz="2000" dirty="0"/>
              <a:t>/</a:t>
            </a:r>
            <a:r>
              <a:rPr lang="zh-CN" altLang="en-US" sz="2000" dirty="0"/>
              <a:t>次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en-US" altLang="zh-CN" sz="2000" dirty="0"/>
              <a:t>                              </a:t>
            </a:r>
            <a:r>
              <a:rPr lang="zh-CN" altLang="en-US" sz="2000" dirty="0"/>
              <a:t>无理由缺席</a:t>
            </a:r>
            <a:r>
              <a:rPr lang="en-US" altLang="zh-CN" sz="2000" dirty="0"/>
              <a:t>1</a:t>
            </a:r>
            <a:r>
              <a:rPr lang="zh-CN" altLang="en-US" sz="2000" dirty="0"/>
              <a:t>分</a:t>
            </a:r>
            <a:r>
              <a:rPr lang="en-US" altLang="zh-CN" sz="2000" dirty="0"/>
              <a:t>/</a:t>
            </a:r>
            <a:r>
              <a:rPr lang="zh-CN" altLang="en-US" sz="2000" dirty="0"/>
              <a:t>次，扣完为止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课后作业、课上讨论</a:t>
            </a:r>
            <a:r>
              <a:rPr lang="en-US" altLang="zh-CN" sz="2000" dirty="0"/>
              <a:t>30%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zh-CN" altLang="en-US" sz="2000" dirty="0"/>
              <a:t>回课一些原则：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zh-CN" altLang="en-US" sz="2000" dirty="0"/>
              <a:t>回课：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时间：不超过</a:t>
            </a:r>
            <a:r>
              <a:rPr lang="en-US" altLang="zh-CN" sz="2000" dirty="0"/>
              <a:t>15min</a:t>
            </a:r>
            <a:r>
              <a:rPr lang="zh-CN" altLang="en-US" sz="2000" dirty="0"/>
              <a:t>！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en-US" altLang="zh-CN" sz="2000" dirty="0"/>
              <a:t>         slides</a:t>
            </a:r>
            <a:r>
              <a:rPr lang="zh-CN" altLang="en-US" sz="2000" dirty="0"/>
              <a:t>请最晚在当周周二晚</a:t>
            </a:r>
            <a:r>
              <a:rPr lang="en-US" altLang="zh-CN" sz="2000" dirty="0"/>
              <a:t>23:59</a:t>
            </a:r>
            <a:r>
              <a:rPr lang="zh-CN" altLang="en-US" sz="2000" dirty="0"/>
              <a:t>前发给助教，可以不用</a:t>
            </a:r>
            <a:r>
              <a:rPr lang="en-US" altLang="zh-CN" sz="2000" dirty="0"/>
              <a:t>slides</a:t>
            </a:r>
            <a:r>
              <a:rPr lang="zh-CN" altLang="en-US" sz="2000" dirty="0"/>
              <a:t>，不用请提前告知助教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建议：</a:t>
            </a:r>
            <a:r>
              <a:rPr lang="zh-CN" altLang="en-US" sz="2000" b="1" dirty="0"/>
              <a:t>不鼓励</a:t>
            </a:r>
            <a:r>
              <a:rPr lang="zh-CN" altLang="en-US" sz="2000" dirty="0"/>
              <a:t>过多的课外拓展；鼓励给大家分享自己对知识的理解，错误</a:t>
            </a:r>
            <a:r>
              <a:rPr lang="zh-CN" altLang="en-US" sz="2000" b="1" dirty="0"/>
              <a:t>没有关系，不影响成绩</a:t>
            </a:r>
            <a:r>
              <a:rPr lang="zh-CN" altLang="en-US" sz="2000" dirty="0"/>
              <a:t>；梳理清晰、表达严谨、让大家都能理解你的想法是</a:t>
            </a:r>
            <a:r>
              <a:rPr lang="zh-CN" altLang="en-US" sz="2000" b="1" dirty="0"/>
              <a:t>加分项</a:t>
            </a:r>
            <a:r>
              <a:rPr lang="zh-CN" altLang="en-US" sz="2000" dirty="0"/>
              <a:t>！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627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课程安排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4B7816A-A4F9-3BD3-189C-A19B94CFB438}"/>
              </a:ext>
            </a:extLst>
          </p:cNvPr>
          <p:cNvGraphicFramePr/>
          <p:nvPr/>
        </p:nvGraphicFramePr>
        <p:xfrm>
          <a:off x="547922" y="1149418"/>
          <a:ext cx="4820861" cy="483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C8111CB-961A-7CFB-0755-3F4E75B9B8E9}"/>
              </a:ext>
            </a:extLst>
          </p:cNvPr>
          <p:cNvSpPr txBox="1"/>
          <p:nvPr/>
        </p:nvSpPr>
        <p:spPr>
          <a:xfrm>
            <a:off x="4984376" y="1149418"/>
            <a:ext cx="6795248" cy="488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</a:pPr>
            <a:r>
              <a:rPr lang="en-US" altLang="zh-CN" sz="2000" dirty="0">
                <a:hlinkClick r:id="rId4"/>
              </a:rPr>
              <a:t>ICS</a:t>
            </a:r>
            <a:r>
              <a:rPr lang="zh-CN" altLang="en-US" sz="2000" dirty="0">
                <a:hlinkClick r:id="rId4"/>
              </a:rPr>
              <a:t>小班</a:t>
            </a:r>
            <a:r>
              <a:rPr lang="en-US" altLang="zh-CN" sz="2000" dirty="0">
                <a:hlinkClick r:id="rId4"/>
              </a:rPr>
              <a:t>22</a:t>
            </a:r>
            <a:r>
              <a:rPr lang="zh-CN" altLang="en-US" sz="2000" dirty="0">
                <a:hlinkClick r:id="rId4"/>
              </a:rPr>
              <a:t>班课程安排（待定） </a:t>
            </a:r>
            <a:r>
              <a:rPr lang="en-US" altLang="zh-CN" sz="2000" dirty="0">
                <a:hlinkClick r:id="rId4"/>
              </a:rPr>
              <a:t>(qq.com)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有关</a:t>
            </a:r>
            <a:r>
              <a:rPr lang="en-US" altLang="zh-CN" sz="2000" dirty="0"/>
              <a:t>lab</a:t>
            </a:r>
            <a:r>
              <a:rPr lang="zh-CN" altLang="en-US" sz="2000" dirty="0"/>
              <a:t>的原则 </a:t>
            </a:r>
            <a:r>
              <a:rPr lang="en-US" altLang="zh-CN" sz="2000" dirty="0"/>
              <a:t>&amp; </a:t>
            </a:r>
            <a:r>
              <a:rPr lang="zh-CN" altLang="en-US" sz="2000" dirty="0"/>
              <a:t>建议：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         1</a:t>
            </a:r>
            <a:r>
              <a:rPr lang="zh-CN" altLang="en-US" sz="2000" dirty="0"/>
              <a:t>、一定</a:t>
            </a:r>
            <a:r>
              <a:rPr lang="zh-CN" altLang="en-US" sz="2000" b="1" dirty="0"/>
              <a:t>不可以</a:t>
            </a:r>
            <a:r>
              <a:rPr lang="zh-CN" altLang="en-US" sz="2000" dirty="0"/>
              <a:t>参考的资料：同学代码、往届学生代码、网上代码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         2</a:t>
            </a:r>
            <a:r>
              <a:rPr lang="zh-CN" altLang="en-US" sz="2000" dirty="0"/>
              <a:t>、一定要参考的资料：教材上的代码、</a:t>
            </a:r>
            <a:r>
              <a:rPr lang="en-US" altLang="zh-CN" sz="2000" dirty="0"/>
              <a:t>writeup</a:t>
            </a:r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         3</a:t>
            </a:r>
            <a:r>
              <a:rPr lang="zh-CN" altLang="en-US" sz="2000" dirty="0"/>
              <a:t>、以下的行为是安全的：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                </a:t>
            </a:r>
            <a:r>
              <a:rPr lang="zh-CN" altLang="en-US" sz="2000" dirty="0"/>
              <a:t>和同学、助教交流思路（算法）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                </a:t>
            </a:r>
            <a:r>
              <a:rPr lang="zh-CN" altLang="en-US" sz="2000" dirty="0"/>
              <a:t>帮你的同学</a:t>
            </a:r>
            <a:r>
              <a:rPr lang="en-US" altLang="zh-CN" sz="2000" dirty="0"/>
              <a:t>debug/</a:t>
            </a:r>
            <a:r>
              <a:rPr lang="zh-CN" altLang="en-US" sz="2000" dirty="0"/>
              <a:t>接收你同学的帮助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                </a:t>
            </a:r>
            <a:r>
              <a:rPr lang="zh-CN" altLang="en-US" sz="2000" dirty="0"/>
              <a:t>在网上搜索你遇到的程序异常信息、算法的实现（比如</a:t>
            </a:r>
            <a:r>
              <a:rPr lang="en-US" altLang="zh-CN" sz="2000" dirty="0"/>
              <a:t>hash table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         4</a:t>
            </a:r>
            <a:r>
              <a:rPr lang="zh-CN" altLang="en-US" sz="2000" dirty="0"/>
              <a:t>、</a:t>
            </a:r>
            <a:r>
              <a:rPr lang="en-US" altLang="zh-CN" sz="2000" dirty="0"/>
              <a:t>start early! start early! start early! </a:t>
            </a:r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         5</a:t>
            </a:r>
            <a:r>
              <a:rPr lang="zh-CN" altLang="en-US" sz="2000" dirty="0"/>
              <a:t>、鼓励尝试各种各样的思路！不要把时间浪费在（毫无意义地）卷跑分。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课程回顾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2175" y="4092575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bit/byte/int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4"/>
          <p:cNvSpPr/>
          <p:nvPr/>
        </p:nvSpPr>
        <p:spPr>
          <a:xfrm>
            <a:off x="675005" y="2110740"/>
            <a:ext cx="1686424" cy="67710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96570" y="1064260"/>
            <a:ext cx="11045825" cy="457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</a:pPr>
            <a:r>
              <a:rPr lang="en-US" altLang="zh-CN" sz="2000" dirty="0"/>
              <a:t>bit</a:t>
            </a:r>
            <a:r>
              <a:rPr lang="zh-CN" altLang="en-US" sz="2000" dirty="0"/>
              <a:t>是什么含义？</a:t>
            </a:r>
            <a:r>
              <a:rPr lang="en-US" altLang="zh-CN" sz="2000" dirty="0"/>
              <a:t>byte</a:t>
            </a:r>
            <a:r>
              <a:rPr lang="zh-CN" altLang="en-US" sz="2000" dirty="0"/>
              <a:t>呢？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十六进制、八进制、二进制？</a:t>
            </a:r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int a=0x10,b=010,c=10;a,b,c</a:t>
            </a:r>
            <a:r>
              <a:rPr lang="zh-CN" altLang="en-US" sz="2000" dirty="0"/>
              <a:t>的值是多少？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字长是什么含义？</a:t>
            </a:r>
            <a:r>
              <a:rPr lang="en-US" altLang="zh-CN" sz="2000" dirty="0"/>
              <a:t>32</a:t>
            </a:r>
            <a:r>
              <a:rPr lang="zh-CN" altLang="en-US" sz="2000" dirty="0"/>
              <a:t>位程序和</a:t>
            </a:r>
            <a:r>
              <a:rPr lang="en-US" altLang="zh-CN" sz="2000" dirty="0"/>
              <a:t>64</a:t>
            </a:r>
            <a:r>
              <a:rPr lang="zh-CN" altLang="en-US" sz="2000" dirty="0"/>
              <a:t>位程序说的是什么？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如果没有声明大部分类型都默认为有符号数，但对于</a:t>
            </a:r>
            <a:r>
              <a:rPr lang="en-US" altLang="zh-CN" sz="2000" dirty="0"/>
              <a:t>char</a:t>
            </a:r>
            <a:r>
              <a:rPr lang="zh-CN" altLang="en-US" sz="2000" dirty="0"/>
              <a:t>而言呢？关键字的顺序在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语言中有影响吗？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如何对多字节的对象进行寻址？一个多字节对象的地址是什么？大端法与小端法是什么？各自典型的机器是什么？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字符串？文本数据的兼容性？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布尔运算与位运算、逻辑运算？掩码？短路求值？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移位运算？算术右移</a:t>
            </a:r>
            <a:r>
              <a:rPr lang="en-US" altLang="zh-CN" sz="2000" dirty="0"/>
              <a:t> vs </a:t>
            </a:r>
            <a:r>
              <a:rPr lang="zh-CN" altLang="en-US" sz="2000" dirty="0"/>
              <a:t>逻辑右移？</a:t>
            </a:r>
            <a:r>
              <a:rPr lang="en-US" altLang="zh-CN" sz="2000" dirty="0"/>
              <a:t>——</a:t>
            </a:r>
            <a:r>
              <a:rPr lang="zh-CN" altLang="en-US" sz="2000" dirty="0"/>
              <a:t>整数表示、无符号编码、有符号编码？原码、反码、补码？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数据类型的转换？无符号数的加法？补码加法？乘法？截断的等价性？使用位运算和加减法优化与常数的乘法？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除以二的幂与右移等价吗？无符号数？补码？舍入？负数？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TIyLCJoZGlkIjoiOTFiOThkZmFlY2RiMDE3ODVmYzEwYzYxYjQ4YjM5OTIiLCJ1c2VyQ291bnQiOjY2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1356</Words>
  <Application>Microsoft Office PowerPoint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eugen</dc:creator>
  <cp:lastModifiedBy>Sun Eugen</cp:lastModifiedBy>
  <cp:revision>217</cp:revision>
  <dcterms:created xsi:type="dcterms:W3CDTF">2021-05-07T05:29:00Z</dcterms:created>
  <dcterms:modified xsi:type="dcterms:W3CDTF">2022-09-14T16:33:03Z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3DD617C3C8B74426BACD1826C4B10E6C</vt:lpwstr>
  </property>
  <property fmtid="{D5CDD505-2E9C-101B-9397-08002B2CF9AE}" pid="3" name="KSOProductBuildVer">
    <vt:lpwstr>2052-11.1.0.12358</vt:lpwstr>
  </property>
  <property fmtid="{D5CDD505-2E9C-101B-9397-08002B2CF9AE}" pid="4" name="KSOTemplateUUID">
    <vt:lpwstr>v1.0_mb_KRBdJUFbmUh6xGdB5gW5/Q==</vt:lpwstr>
  </property>
</Properties>
</file>