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51480" y="2332990"/>
            <a:ext cx="890016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600">
                <a:solidFill>
                  <a:schemeClr val="tx1"/>
                </a:solidFill>
                <a:latin typeface="FZCuHeiSongS-B-GB"/>
                <a:ea typeface="FZCuHeiSongS-B-GB"/>
              </a:rPr>
              <a:t>Cache Memories</a:t>
            </a:r>
            <a:r>
              <a:rPr lang="en-US" sz="6600">
                <a:solidFill>
                  <a:schemeClr val="bg1"/>
                </a:solidFill>
                <a:latin typeface="FZCuHeiSongS-B-GB"/>
                <a:ea typeface="FZCuHeiSongS-B-GB"/>
              </a:rPr>
              <a:t>l</a:t>
            </a:r>
            <a:r>
              <a:rPr lang="zh-CN" sz="6600">
                <a:solidFill>
                  <a:schemeClr val="bg1"/>
                </a:solidFill>
                <a:latin typeface="FZCuHeiSongS-B-GB"/>
                <a:ea typeface="FZCuHeiSongS-B-GB"/>
              </a:rPr>
              <a:t>版</a:t>
            </a:r>
            <a:endParaRPr lang="zh-CN" sz="66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454299" y="4026858"/>
            <a:ext cx="4099513" cy="405945"/>
            <a:chOff x="5381" y="9856"/>
            <a:chExt cx="5523" cy="560"/>
          </a:xfrm>
        </p:grpSpPr>
        <p:sp>
          <p:nvSpPr>
            <p:cNvPr id="25" name="圆角矩形 24"/>
            <p:cNvSpPr/>
            <p:nvPr/>
          </p:nvSpPr>
          <p:spPr>
            <a:xfrm>
              <a:off x="7771" y="9863"/>
              <a:ext cx="3133" cy="526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2000">
                <a:solidFill>
                  <a:schemeClr val="lt1"/>
                </a:solidFill>
                <a:latin typeface="FZCuHeiSongS-B-GB"/>
                <a:ea typeface="FZCuHeiSongS-B-GB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763" y="9856"/>
              <a:ext cx="1687" cy="5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2000">
                <a:solidFill>
                  <a:schemeClr val="lt1"/>
                </a:solidFill>
                <a:latin typeface="FZCuHeiSongS-B-GB"/>
                <a:ea typeface="FZCuHeiSongS-B-GB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81" y="9866"/>
              <a:ext cx="5298" cy="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>
                  <a:solidFill>
                    <a:srgbClr val="9A0001"/>
                  </a:solidFill>
                  <a:latin typeface="FZCuHeiSongS-B-GB"/>
                  <a:ea typeface="FZCuHeiSongS-B-GB"/>
                </a:rPr>
                <a:t>10.26   </a:t>
              </a:r>
              <a:r>
                <a:rPr lang="zh-CN" altLang="en-US" sz="2000">
                  <a:solidFill>
                    <a:srgbClr val="9A0001"/>
                  </a:solidFill>
                  <a:latin typeface="FZCuHeiSongS-B-GB"/>
                  <a:ea typeface="宋体" panose="02010600030101010101" pitchFamily="2" charset="-122"/>
                </a:rPr>
                <a:t>生命科学学院  姚嘉雯</a:t>
              </a:r>
              <a:endParaRPr lang="zh-CN" altLang="en-US" sz="2000">
                <a:solidFill>
                  <a:srgbClr val="9A0001"/>
                </a:solidFill>
                <a:latin typeface="FZCuHeiSongS-B-GB"/>
                <a:ea typeface="宋体" panose="02010600030101010101" pitchFamily="2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20026" y="3923032"/>
            <a:ext cx="751365" cy="40014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XXX</a:t>
            </a:r>
            <a:endParaRPr lang="zh-CN" sz="20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00285" y="4432825"/>
            <a:ext cx="1928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2022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年</a:t>
            </a:r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月</a:t>
            </a:r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日</a:t>
            </a:r>
            <a:endParaRPr lang="zh-CN" sz="20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4790" y="1748533"/>
            <a:ext cx="507831" cy="3378157"/>
            <a:chOff x="381322" y="1266510"/>
            <a:chExt cx="507831" cy="3378157"/>
          </a:xfrm>
        </p:grpSpPr>
        <p:sp>
          <p:nvSpPr>
            <p:cNvPr id="34" name="文本框 33"/>
            <p:cNvSpPr txBox="1"/>
            <p:nvPr/>
          </p:nvSpPr>
          <p:spPr>
            <a:xfrm>
              <a:off x="381322" y="1266510"/>
              <a:ext cx="507831" cy="29001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Peking</a:t>
              </a:r>
              <a:r>
                <a:rPr lang="zh-CN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 </a:t>
              </a:r>
              <a:r>
                <a:rPr lang="en-US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University</a:t>
              </a:r>
              <a:endParaRPr lang="zh-CN" sz="2100">
                <a:solidFill>
                  <a:schemeClr val="bg1"/>
                </a:solidFill>
                <a:latin typeface="FZCuHeiSongS-B-GB"/>
                <a:ea typeface="FZCuHeiSongS-B-GB"/>
              </a:endParaRPr>
            </a:p>
          </p:txBody>
        </p:sp>
        <p:cxnSp>
          <p:nvCxnSpPr>
            <p:cNvPr id="36" name="直接连接符 33"/>
            <p:cNvCxnSpPr/>
            <p:nvPr/>
          </p:nvCxnSpPr>
          <p:spPr>
            <a:xfrm>
              <a:off x="591504" y="3847938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miter/>
            </a:ln>
          </p:spPr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01930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分块优化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1555750"/>
            <a:ext cx="6807200" cy="3926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80" y="2057400"/>
            <a:ext cx="1076325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880" y="1400810"/>
            <a:ext cx="1306195" cy="4940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4385" y="1201420"/>
            <a:ext cx="4445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高速缓存中始终存有</a:t>
            </a:r>
            <a:r>
              <a:rPr lang="en-US" altLang="zh-CN" sz="2400"/>
              <a:t>3</a:t>
            </a:r>
            <a:r>
              <a:rPr lang="zh-CN" altLang="en-US" sz="2400"/>
              <a:t>个</a:t>
            </a:r>
            <a:r>
              <a:rPr lang="en-US" altLang="zh-CN" sz="2400"/>
              <a:t>block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对于每个</a:t>
            </a:r>
            <a:r>
              <a:rPr lang="en-US" altLang="zh-CN" sz="2400"/>
              <a:t>block: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每行取</a:t>
            </a:r>
            <a:r>
              <a:rPr lang="en-US" altLang="zh-CN" sz="2400"/>
              <a:t>B/8</a:t>
            </a:r>
            <a:r>
              <a:rPr lang="zh-CN" altLang="en-US" sz="2400"/>
              <a:t>次，取</a:t>
            </a:r>
            <a:r>
              <a:rPr lang="en-US" altLang="zh-CN" sz="2400"/>
              <a:t>B</a:t>
            </a:r>
            <a:r>
              <a:rPr lang="zh-CN" altLang="en-US" sz="2400"/>
              <a:t>行；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对数组</a:t>
            </a:r>
            <a:r>
              <a:rPr lang="en-US" altLang="zh-CN" sz="2400"/>
              <a:t>C </a:t>
            </a:r>
            <a:r>
              <a:rPr lang="zh-CN" altLang="en-US" sz="2400"/>
              <a:t>中一个</a:t>
            </a:r>
            <a:r>
              <a:rPr lang="en-US" altLang="zh-CN" sz="2400"/>
              <a:t>block </a:t>
            </a:r>
            <a:r>
              <a:rPr lang="zh-CN" altLang="en-US" sz="2400"/>
              <a:t>进行计算，需要取出数组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中各 </a:t>
            </a:r>
            <a:r>
              <a:rPr lang="en-US" altLang="zh-CN" sz="2400"/>
              <a:t>n/B  </a:t>
            </a:r>
            <a:r>
              <a:rPr lang="zh-CN" altLang="en-US" sz="2400"/>
              <a:t>个</a:t>
            </a:r>
            <a:r>
              <a:rPr lang="en-US" altLang="zh-CN" sz="2400"/>
              <a:t>block;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数组</a:t>
            </a:r>
            <a:r>
              <a:rPr lang="en-US" altLang="zh-CN" sz="2400"/>
              <a:t>C</a:t>
            </a:r>
            <a:r>
              <a:rPr lang="zh-CN" altLang="en-US" sz="2400"/>
              <a:t>中有                个</a:t>
            </a:r>
            <a:r>
              <a:rPr lang="en-US" altLang="zh-CN" sz="2400"/>
              <a:t>block;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605" y="4615815"/>
            <a:ext cx="1064895" cy="5924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85" y="5287010"/>
            <a:ext cx="2486025" cy="752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8345" y="5287010"/>
            <a:ext cx="3676650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01930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存储器山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5485" r="13465"/>
          <a:stretch>
            <a:fillRect/>
          </a:stretch>
        </p:blipFill>
        <p:spPr>
          <a:xfrm>
            <a:off x="5297170" y="1449070"/>
            <a:ext cx="6662420" cy="4981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3535" y="1370330"/>
            <a:ext cx="48748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读吞吐量：一个程序从存储系统中读数据的速率        </a:t>
            </a:r>
            <a:r>
              <a:rPr lang="en-US" altLang="zh-CN" sz="2400"/>
              <a:t>MB/s</a:t>
            </a:r>
            <a:r>
              <a:rPr lang="en-US" altLang="zh-CN" sz="2800"/>
              <a:t>      </a:t>
            </a:r>
            <a:endParaRPr lang="en-US" altLang="zh-CN" sz="2800"/>
          </a:p>
          <a:p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存储器山：反映读吞吐量随步长 </a:t>
            </a:r>
            <a:r>
              <a:rPr lang="en-US" altLang="zh-CN" sz="2800"/>
              <a:t>(stride) </a:t>
            </a:r>
            <a:r>
              <a:rPr lang="zh-CN" altLang="en-US" sz="2800"/>
              <a:t>与大小 </a:t>
            </a:r>
            <a:r>
              <a:rPr lang="en-US" altLang="zh-CN" sz="2800"/>
              <a:t>(size) </a:t>
            </a:r>
            <a:r>
              <a:rPr lang="zh-CN" altLang="en-US" sz="2800"/>
              <a:t>的变化</a:t>
            </a:r>
            <a:r>
              <a:rPr lang="en-US" altLang="zh-CN" sz="2800"/>
              <a:t>   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size  --&gt;  </a:t>
            </a:r>
            <a:r>
              <a:rPr lang="zh-CN" altLang="en-US" sz="2400"/>
              <a:t>时间局域性；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值越小，工作集越小，局域性越好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stride --&gt;  </a:t>
            </a:r>
            <a:r>
              <a:rPr lang="zh-CN" altLang="en-US" sz="2400"/>
              <a:t>空间局域性；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值越小，命中率越高，局域性越好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01930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存储器山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5485" r="13465"/>
          <a:stretch>
            <a:fillRect/>
          </a:stretch>
        </p:blipFill>
        <p:spPr>
          <a:xfrm>
            <a:off x="5297170" y="1449070"/>
            <a:ext cx="6662420" cy="4981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3535" y="1370330"/>
            <a:ext cx="4874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四个阶梯：</a:t>
            </a:r>
            <a:r>
              <a:rPr lang="en-US" altLang="zh-CN" sz="2400"/>
              <a:t>L1</a:t>
            </a:r>
            <a:r>
              <a:rPr lang="zh-CN" altLang="en-US" sz="2400"/>
              <a:t>，</a:t>
            </a:r>
            <a:r>
              <a:rPr lang="en-US" altLang="zh-CN" sz="2400"/>
              <a:t>L2</a:t>
            </a:r>
            <a:r>
              <a:rPr lang="zh-CN" altLang="en-US" sz="2400"/>
              <a:t>，</a:t>
            </a:r>
            <a:r>
              <a:rPr lang="en-US" altLang="zh-CN" sz="2400"/>
              <a:t>L3</a:t>
            </a:r>
            <a:r>
              <a:rPr lang="zh-CN" altLang="en-US" sz="2400"/>
              <a:t>，主存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四条山脊：反映高速缓存的大小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</a:t>
            </a:r>
            <a:r>
              <a:rPr lang="en-US" altLang="zh-CN" sz="2400"/>
              <a:t>L1</a:t>
            </a:r>
            <a:r>
              <a:rPr lang="zh-CN" altLang="en-US" sz="2400"/>
              <a:t>：</a:t>
            </a:r>
            <a:r>
              <a:rPr lang="en-US" altLang="zh-CN" sz="2400"/>
              <a:t>32KB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                  L2</a:t>
            </a:r>
            <a:r>
              <a:rPr lang="zh-CN" altLang="en-US" sz="2400"/>
              <a:t>：</a:t>
            </a:r>
            <a:r>
              <a:rPr lang="en-US" altLang="zh-CN" sz="2400"/>
              <a:t>256KB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                  L3</a:t>
            </a:r>
            <a:r>
              <a:rPr lang="zh-CN" altLang="en-US" sz="2400"/>
              <a:t>：</a:t>
            </a:r>
            <a:r>
              <a:rPr lang="en-US" altLang="zh-CN" sz="2400"/>
              <a:t>8M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01930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存储器山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5485" r="13465"/>
          <a:stretch>
            <a:fillRect/>
          </a:stretch>
        </p:blipFill>
        <p:spPr>
          <a:xfrm>
            <a:off x="5297170" y="1449070"/>
            <a:ext cx="6662420" cy="4981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3535" y="1370330"/>
            <a:ext cx="48748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步长</a:t>
            </a:r>
            <a:r>
              <a:rPr lang="en-US" altLang="zh-CN" sz="2400"/>
              <a:t>(stride) </a:t>
            </a:r>
            <a:r>
              <a:rPr lang="zh-CN" altLang="en-US" sz="2400"/>
              <a:t>增加，不命中率增加，时间增加，导致读吞吐量稳步下降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当步长等于</a:t>
            </a:r>
            <a:r>
              <a:rPr lang="en-US" altLang="zh-CN" sz="2400"/>
              <a:t>block</a:t>
            </a:r>
            <a:r>
              <a:rPr lang="zh-CN" altLang="en-US" sz="2400"/>
              <a:t>大小时，每次读都无法命中，读吞吐量降为常数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硬件预取</a:t>
            </a:r>
            <a:r>
              <a:rPr lang="en-US" altLang="zh-CN" sz="2400"/>
              <a:t>(prefetching) :   </a:t>
            </a:r>
            <a:r>
              <a:rPr lang="zh-CN" altLang="en-US" sz="2400"/>
              <a:t>自动识别顺序的，步长为</a:t>
            </a:r>
            <a:r>
              <a:rPr lang="en-US" altLang="zh-CN" sz="2400"/>
              <a:t>1</a:t>
            </a:r>
            <a:r>
              <a:rPr lang="zh-CN" altLang="en-US" sz="2400"/>
              <a:t>的引用，提前取出数据到高速缓存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5128260" y="5234940"/>
            <a:ext cx="14027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空间局域性斜坡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297170" y="1068705"/>
            <a:ext cx="204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平坦山脊：硬件预取机制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522596" cy="793494"/>
            <a:chOff x="657210" y="541641"/>
            <a:chExt cx="5522596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523303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重排循环提高空间局部性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3535" y="1370330"/>
            <a:ext cx="92627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考虑</a:t>
            </a:r>
            <a:r>
              <a:rPr lang="en-US" altLang="zh-CN" sz="2400"/>
              <a:t>NxN</a:t>
            </a:r>
            <a:r>
              <a:rPr lang="zh-CN" altLang="en-US" sz="2400"/>
              <a:t>的矩阵乘法：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double</a:t>
            </a:r>
            <a:r>
              <a:rPr lang="zh-CN" altLang="en-US" sz="2400"/>
              <a:t>类型的数组，数组大小</a:t>
            </a:r>
            <a:r>
              <a:rPr lang="en-US" altLang="zh-CN" sz="2400"/>
              <a:t>n</a:t>
            </a:r>
            <a:r>
              <a:rPr lang="zh-CN" altLang="en-US" sz="2400"/>
              <a:t>很大，</a:t>
            </a:r>
            <a:r>
              <a:rPr lang="en-US" altLang="zh-CN" sz="2400"/>
              <a:t>1/n == 0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只有一个高速缓存，</a:t>
            </a:r>
            <a:r>
              <a:rPr lang="en-US" altLang="zh-CN" sz="2400"/>
              <a:t>block</a:t>
            </a:r>
            <a:r>
              <a:rPr lang="zh-CN" altLang="en-US" sz="2400"/>
              <a:t>大小为</a:t>
            </a:r>
            <a:r>
              <a:rPr lang="en-US" altLang="zh-CN" sz="2400"/>
              <a:t>32</a:t>
            </a:r>
            <a:r>
              <a:rPr lang="zh-CN" altLang="en-US" sz="2400"/>
              <a:t>字节，可以装下</a:t>
            </a:r>
            <a:r>
              <a:rPr lang="en-US" altLang="zh-CN" sz="2400"/>
              <a:t>4</a:t>
            </a:r>
            <a:r>
              <a:rPr lang="zh-CN" altLang="en-US" sz="2400"/>
              <a:t>个</a:t>
            </a:r>
            <a:r>
              <a:rPr lang="en-US" altLang="zh-CN" sz="2400"/>
              <a:t>double</a:t>
            </a:r>
            <a:endParaRPr lang="en-US" altLang="zh-CN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" y="3123565"/>
            <a:ext cx="5570220" cy="3511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03975" y="3123565"/>
            <a:ext cx="4909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N</a:t>
            </a:r>
            <a:r>
              <a:rPr lang="zh-CN" altLang="en-US"/>
              <a:t>足够大，前两次循环颠倒次序影响不大，因为第三次循环一定会替换</a:t>
            </a:r>
            <a:r>
              <a:rPr lang="en-US" altLang="zh-CN"/>
              <a:t>block</a:t>
            </a:r>
            <a:r>
              <a:rPr lang="zh-CN" altLang="en-US"/>
              <a:t>中所有行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不命中率：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80" y="4825365"/>
            <a:ext cx="4379595" cy="953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522596" cy="793494"/>
            <a:chOff x="657210" y="541641"/>
            <a:chExt cx="5522596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523303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重排循环提高空间局部性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24930" y="3953510"/>
            <a:ext cx="4909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zh-CN" altLang="en-US" sz="2400"/>
              <a:t>不命中率：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0215"/>
            <a:ext cx="6551295" cy="3855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785" y="1988185"/>
            <a:ext cx="5384165" cy="15989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855" y="4776470"/>
            <a:ext cx="4518660" cy="1101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522596" cy="793494"/>
            <a:chOff x="657210" y="541641"/>
            <a:chExt cx="5522596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523303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重排循环提高空间局部性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24930" y="3953510"/>
            <a:ext cx="4909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zh-CN" altLang="en-US" sz="2400"/>
              <a:t>不命中率：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670685"/>
            <a:ext cx="6958965" cy="40697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505" y="4716145"/>
            <a:ext cx="4568190" cy="11925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630" y="1988185"/>
            <a:ext cx="4683760" cy="1621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855" y="3228975"/>
            <a:ext cx="7588250" cy="334200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01930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分块优化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4385" y="1201420"/>
            <a:ext cx="4909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NxN </a:t>
            </a:r>
            <a:r>
              <a:rPr lang="zh-CN" altLang="en-US" sz="2400"/>
              <a:t>数组 元素均为</a:t>
            </a:r>
            <a:r>
              <a:rPr lang="en-US" altLang="zh-CN" sz="2400"/>
              <a:t>double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高速缓存存储量 </a:t>
            </a:r>
            <a:r>
              <a:rPr lang="en-US" altLang="zh-CN" sz="2400"/>
              <a:t>C &lt; &lt; N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block </a:t>
            </a:r>
            <a:r>
              <a:rPr lang="zh-CN" altLang="en-US" sz="2400"/>
              <a:t>可容纳 </a:t>
            </a:r>
            <a:r>
              <a:rPr lang="en-US" altLang="zh-CN" sz="2400"/>
              <a:t>8 </a:t>
            </a:r>
            <a:r>
              <a:rPr lang="zh-CN" altLang="en-US" sz="2400"/>
              <a:t>个</a:t>
            </a:r>
            <a:r>
              <a:rPr lang="en-US" altLang="zh-CN" sz="2400"/>
              <a:t>double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不命中的情况分析：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01930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分块优化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303655"/>
            <a:ext cx="10368280" cy="4252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54121" b="50774"/>
          <a:stretch>
            <a:fillRect/>
          </a:stretch>
        </p:blipFill>
        <p:spPr>
          <a:xfrm>
            <a:off x="2020570" y="5716270"/>
            <a:ext cx="2260600" cy="81788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493260" y="5869305"/>
            <a:ext cx="616585" cy="512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510" y="5792470"/>
            <a:ext cx="2580640" cy="666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思源黑体 CN Light</vt:lpstr>
      <vt:lpstr>FZCuHeiSongS-B-GB</vt:lpstr>
      <vt:lpstr>Segoe Print</vt:lpstr>
      <vt:lpstr>黑体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氨甲酰磷酸合成酶</cp:lastModifiedBy>
  <cp:revision>6</cp:revision>
  <dcterms:created xsi:type="dcterms:W3CDTF">2022-10-25T16:59:00Z</dcterms:created>
  <dcterms:modified xsi:type="dcterms:W3CDTF">2022-10-26T06:41:16Z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