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337" r:id="rId5"/>
    <p:sldId id="348" r:id="rId6"/>
    <p:sldId id="349" r:id="rId7"/>
    <p:sldId id="338" r:id="rId8"/>
    <p:sldId id="339" r:id="rId9"/>
    <p:sldId id="340" r:id="rId10"/>
    <p:sldId id="353" r:id="rId11"/>
    <p:sldId id="354" r:id="rId12"/>
    <p:sldId id="358" r:id="rId13"/>
    <p:sldId id="359" r:id="rId14"/>
    <p:sldId id="355" r:id="rId15"/>
    <p:sldId id="360" r:id="rId16"/>
    <p:sldId id="361" r:id="rId17"/>
    <p:sldId id="356" r:id="rId18"/>
    <p:sldId id="357" r:id="rId19"/>
    <p:sldId id="363" r:id="rId20"/>
    <p:sldId id="342" r:id="rId21"/>
    <p:sldId id="326" r:id="rId22"/>
    <p:sldId id="343" r:id="rId23"/>
    <p:sldId id="347" r:id="rId24"/>
    <p:sldId id="362" r:id="rId25"/>
    <p:sldId id="350" r:id="rId26"/>
    <p:sldId id="351" r:id="rId27"/>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256"/>
            <p14:sldId id="292"/>
            <p14:sldId id="293"/>
            <p14:sldId id="337"/>
            <p14:sldId id="348"/>
            <p14:sldId id="349"/>
            <p14:sldId id="338"/>
            <p14:sldId id="339"/>
            <p14:sldId id="340"/>
            <p14:sldId id="353"/>
            <p14:sldId id="354"/>
            <p14:sldId id="358"/>
            <p14:sldId id="359"/>
            <p14:sldId id="355"/>
            <p14:sldId id="360"/>
            <p14:sldId id="361"/>
            <p14:sldId id="356"/>
            <p14:sldId id="357"/>
            <p14:sldId id="363"/>
            <p14:sldId id="342"/>
            <p14:sldId id="326"/>
            <p14:sldId id="343"/>
            <p14:sldId id="347"/>
            <p14:sldId id="362"/>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0A1"/>
    <a:srgbClr val="F0F0F0"/>
    <a:srgbClr val="B8D6EE"/>
    <a:srgbClr val="8891C8"/>
    <a:srgbClr val="404040"/>
    <a:srgbClr val="EE9640"/>
    <a:srgbClr val="C6CFD7"/>
    <a:srgbClr val="2C21E4"/>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8" autoAdjust="0"/>
    <p:restoredTop sz="94660"/>
  </p:normalViewPr>
  <p:slideViewPr>
    <p:cSldViewPr snapToGrid="0" showGuides="1">
      <p:cViewPr varScale="1">
        <p:scale>
          <a:sx n="86" d="100"/>
          <a:sy n="86"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81FE403-EFBE-407B-B1B0-589475D3132E}"/>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a:extLst>
              <a:ext uri="{FF2B5EF4-FFF2-40B4-BE49-F238E27FC236}">
                <a16:creationId xmlns:a16="http://schemas.microsoft.com/office/drawing/2014/main" id="{F7BC79D3-6A1D-49A8-A44E-641674FA9417}"/>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a:extLst>
              <a:ext uri="{FF2B5EF4-FFF2-40B4-BE49-F238E27FC236}">
                <a16:creationId xmlns:a16="http://schemas.microsoft.com/office/drawing/2014/main" id="{BB793B79-B5F0-4B94-8D82-2E1944B819C7}"/>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extLst>
      <p:ext uri="{BB962C8B-B14F-4D97-AF65-F5344CB8AC3E}">
        <p14:creationId xmlns:p14="http://schemas.microsoft.com/office/powerpoint/2010/main" val="3210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F93E90-9242-47EA-9503-C81D31940530}"/>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a:extLst>
              <a:ext uri="{FF2B5EF4-FFF2-40B4-BE49-F238E27FC236}">
                <a16:creationId xmlns:a16="http://schemas.microsoft.com/office/drawing/2014/main" id="{A487ACF5-B706-4C39-BF5A-6E22BC70CDD7}"/>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a:extLst>
              <a:ext uri="{FF2B5EF4-FFF2-40B4-BE49-F238E27FC236}">
                <a16:creationId xmlns:a16="http://schemas.microsoft.com/office/drawing/2014/main" id="{353BDBD0-5E70-42D6-AF9C-8DAB9F5C8352}"/>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extLst>
      <p:ext uri="{BB962C8B-B14F-4D97-AF65-F5344CB8AC3E}">
        <p14:creationId xmlns:p14="http://schemas.microsoft.com/office/powerpoint/2010/main" val="321212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27C9616-A78E-42B7-B805-E89A55542A54}"/>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C2723E7A-A531-4E1B-BBAA-33473031A5D9}"/>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a:extLst>
              <a:ext uri="{FF2B5EF4-FFF2-40B4-BE49-F238E27FC236}">
                <a16:creationId xmlns:a16="http://schemas.microsoft.com/office/drawing/2014/main" id="{2A9E1CFB-0814-4CEB-8B84-660B462AD1DA}"/>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extLst>
      <p:ext uri="{BB962C8B-B14F-4D97-AF65-F5344CB8AC3E}">
        <p14:creationId xmlns:p14="http://schemas.microsoft.com/office/powerpoint/2010/main" val="275951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B11011A3-7A07-4359-B7C2-D77FB4C176F3}"/>
              </a:ext>
            </a:extLst>
          </p:cNvPr>
          <p:cNvGrpSpPr/>
          <p:nvPr userDrawn="1"/>
        </p:nvGrpSpPr>
        <p:grpSpPr>
          <a:xfrm>
            <a:off x="736600" y="266700"/>
            <a:ext cx="1661579" cy="222249"/>
            <a:chOff x="8759825" y="266700"/>
            <a:chExt cx="1495425" cy="200025"/>
          </a:xfrm>
          <a:solidFill>
            <a:srgbClr val="404040"/>
          </a:solidFill>
        </p:grpSpPr>
        <p:sp>
          <p:nvSpPr>
            <p:cNvPr id="11" name="任意多边形: 形状 10">
              <a:extLst>
                <a:ext uri="{FF2B5EF4-FFF2-40B4-BE49-F238E27FC236}">
                  <a16:creationId xmlns:a16="http://schemas.microsoft.com/office/drawing/2014/main" id="{0B1FBBF9-3905-4B5F-9FB8-B7E1E79D964C}"/>
                </a:ext>
              </a:extLst>
            </p:cNvPr>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a:extLst>
                <a:ext uri="{FF2B5EF4-FFF2-40B4-BE49-F238E27FC236}">
                  <a16:creationId xmlns:a16="http://schemas.microsoft.com/office/drawing/2014/main" id="{5B5CB6DE-0A87-4B1D-B2B3-E5F18548514E}"/>
                </a:ext>
              </a:extLst>
            </p:cNvPr>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a:extLst>
                <a:ext uri="{FF2B5EF4-FFF2-40B4-BE49-F238E27FC236}">
                  <a16:creationId xmlns:a16="http://schemas.microsoft.com/office/drawing/2014/main" id="{A7D5A5D1-012E-4970-B4BD-5C4841E562A4}"/>
                </a:ext>
              </a:extLst>
            </p:cNvPr>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a:extLst>
                <a:ext uri="{FF2B5EF4-FFF2-40B4-BE49-F238E27FC236}">
                  <a16:creationId xmlns:a16="http://schemas.microsoft.com/office/drawing/2014/main" id="{4E5DC532-68DE-4B02-A36D-F9E6F2C9F84F}"/>
                </a:ext>
              </a:extLst>
            </p:cNvPr>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a:extLst>
                <a:ext uri="{FF2B5EF4-FFF2-40B4-BE49-F238E27FC236}">
                  <a16:creationId xmlns:a16="http://schemas.microsoft.com/office/drawing/2014/main" id="{4139BBE0-15B0-4358-A042-36B007B69CC8}"/>
                </a:ext>
              </a:extLst>
            </p:cNvPr>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a:extLst>
              <a:ext uri="{FF2B5EF4-FFF2-40B4-BE49-F238E27FC236}">
                <a16:creationId xmlns:a16="http://schemas.microsoft.com/office/drawing/2014/main" id="{AF5F8B81-1689-47CC-8B51-41B83CCCEC78}"/>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spTree>
    <p:extLst>
      <p:ext uri="{BB962C8B-B14F-4D97-AF65-F5344CB8AC3E}">
        <p14:creationId xmlns:p14="http://schemas.microsoft.com/office/powerpoint/2010/main" val="5850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BAB4A06-08C2-4C23-89B2-C98B3F8C7F75}"/>
              </a:ext>
            </a:extLst>
          </p:cNvPr>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a:extLst>
              <a:ext uri="{FF2B5EF4-FFF2-40B4-BE49-F238E27FC236}">
                <a16:creationId xmlns:a16="http://schemas.microsoft.com/office/drawing/2014/main" id="{0B653DE2-005E-48C9-911E-32A5B7B707C2}"/>
              </a:ext>
            </a:extLst>
          </p:cNvPr>
          <p:cNvGrpSpPr/>
          <p:nvPr userDrawn="1"/>
        </p:nvGrpSpPr>
        <p:grpSpPr>
          <a:xfrm>
            <a:off x="736600" y="266700"/>
            <a:ext cx="1661579" cy="222249"/>
            <a:chOff x="8759825" y="266700"/>
            <a:chExt cx="1495425" cy="200025"/>
          </a:xfrm>
          <a:solidFill>
            <a:schemeClr val="bg1"/>
          </a:solidFill>
        </p:grpSpPr>
        <p:sp>
          <p:nvSpPr>
            <p:cNvPr id="3" name="任意多边形: 形状 2">
              <a:extLst>
                <a:ext uri="{FF2B5EF4-FFF2-40B4-BE49-F238E27FC236}">
                  <a16:creationId xmlns:a16="http://schemas.microsoft.com/office/drawing/2014/main" id="{22D35841-B5F9-4A04-9C32-599C8C4B5722}"/>
                </a:ext>
              </a:extLst>
            </p:cNvPr>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a:extLst>
                <a:ext uri="{FF2B5EF4-FFF2-40B4-BE49-F238E27FC236}">
                  <a16:creationId xmlns:a16="http://schemas.microsoft.com/office/drawing/2014/main" id="{F3C674FF-69A2-46EC-8AC1-0CCECA20EBAB}"/>
                </a:ext>
              </a:extLst>
            </p:cNvPr>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a:extLst>
                <a:ext uri="{FF2B5EF4-FFF2-40B4-BE49-F238E27FC236}">
                  <a16:creationId xmlns:a16="http://schemas.microsoft.com/office/drawing/2014/main" id="{3B544E62-393C-43B8-9541-BE13297BFF0B}"/>
                </a:ext>
              </a:extLst>
            </p:cNvPr>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a:extLst>
                <a:ext uri="{FF2B5EF4-FFF2-40B4-BE49-F238E27FC236}">
                  <a16:creationId xmlns:a16="http://schemas.microsoft.com/office/drawing/2014/main" id="{A7BFC0F0-3A8D-4225-AA09-11209542C880}"/>
                </a:ext>
              </a:extLst>
            </p:cNvPr>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a:extLst>
                <a:ext uri="{FF2B5EF4-FFF2-40B4-BE49-F238E27FC236}">
                  <a16:creationId xmlns:a16="http://schemas.microsoft.com/office/drawing/2014/main" id="{5402F987-8457-4C7A-A7F4-B7C0C2C84671}"/>
                </a:ext>
              </a:extLst>
            </p:cNvPr>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a:extLst>
              <a:ext uri="{FF2B5EF4-FFF2-40B4-BE49-F238E27FC236}">
                <a16:creationId xmlns:a16="http://schemas.microsoft.com/office/drawing/2014/main" id="{A4D7041A-2896-4944-A053-2100C5000FEF}"/>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spTree>
    <p:extLst>
      <p:ext uri="{BB962C8B-B14F-4D97-AF65-F5344CB8AC3E}">
        <p14:creationId xmlns:p14="http://schemas.microsoft.com/office/powerpoint/2010/main" val="8438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60EC24C7-A0C0-4B33-8A17-49C5A5794F5D}"/>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a:extLst>
              <a:ext uri="{FF2B5EF4-FFF2-40B4-BE49-F238E27FC236}">
                <a16:creationId xmlns:a16="http://schemas.microsoft.com/office/drawing/2014/main" id="{910AB879-4267-4869-9338-598C7F283A04}"/>
              </a:ext>
            </a:extLst>
          </p:cNvPr>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a:extLst>
              <a:ext uri="{FF2B5EF4-FFF2-40B4-BE49-F238E27FC236}">
                <a16:creationId xmlns:a16="http://schemas.microsoft.com/office/drawing/2014/main" id="{CCC7A12F-A7CD-45C3-BFD2-8BB5E7F71EFA}"/>
              </a:ext>
            </a:extLst>
          </p:cNvPr>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a:extLst>
              <a:ext uri="{FF2B5EF4-FFF2-40B4-BE49-F238E27FC236}">
                <a16:creationId xmlns:a16="http://schemas.microsoft.com/office/drawing/2014/main" id="{7E8490F4-1F04-469C-84D0-2DE9AC7F9642}"/>
              </a:ext>
            </a:extLst>
          </p:cNvPr>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a:extLst>
              <a:ext uri="{FF2B5EF4-FFF2-40B4-BE49-F238E27FC236}">
                <a16:creationId xmlns:a16="http://schemas.microsoft.com/office/drawing/2014/main" id="{9169061B-B437-4A41-8A82-9946D85760BD}"/>
              </a:ext>
            </a:extLst>
          </p:cNvPr>
          <p:cNvGrpSpPr/>
          <p:nvPr userDrawn="1"/>
        </p:nvGrpSpPr>
        <p:grpSpPr>
          <a:xfrm>
            <a:off x="731838" y="2196223"/>
            <a:ext cx="3125794" cy="1606508"/>
            <a:chOff x="3834754" y="2495699"/>
            <a:chExt cx="3125794" cy="1606508"/>
          </a:xfrm>
        </p:grpSpPr>
        <p:sp>
          <p:nvSpPr>
            <p:cNvPr id="8" name="文本框 7">
              <a:extLst>
                <a:ext uri="{FF2B5EF4-FFF2-40B4-BE49-F238E27FC236}">
                  <a16:creationId xmlns:a16="http://schemas.microsoft.com/office/drawing/2014/main" id="{25ABDEFE-D045-4665-A494-BC505B6C61A3}"/>
                </a:ext>
              </a:extLst>
            </p:cNvPr>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a:extLst>
                <a:ext uri="{FF2B5EF4-FFF2-40B4-BE49-F238E27FC236}">
                  <a16:creationId xmlns:a16="http://schemas.microsoft.com/office/drawing/2014/main" id="{4157D52F-9360-4DC0-B583-6C3F191ADD88}"/>
                </a:ext>
              </a:extLst>
            </p:cNvPr>
            <p:cNvGrpSpPr/>
            <p:nvPr userDrawn="1"/>
          </p:nvGrpSpPr>
          <p:grpSpPr>
            <a:xfrm>
              <a:off x="3834754" y="3397344"/>
              <a:ext cx="1124118" cy="704863"/>
              <a:chOff x="2468044" y="3339787"/>
              <a:chExt cx="1124118" cy="704863"/>
            </a:xfrm>
          </p:grpSpPr>
          <p:sp>
            <p:nvSpPr>
              <p:cNvPr id="11" name="文本框 10">
                <a:extLst>
                  <a:ext uri="{FF2B5EF4-FFF2-40B4-BE49-F238E27FC236}">
                    <a16:creationId xmlns:a16="http://schemas.microsoft.com/office/drawing/2014/main" id="{78C6CFE5-7904-4BFA-8CAE-BF0A3AC6D376}"/>
                  </a:ext>
                </a:extLst>
              </p:cNvPr>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a:extLst>
                  <a:ext uri="{FF2B5EF4-FFF2-40B4-BE49-F238E27FC236}">
                    <a16:creationId xmlns:a16="http://schemas.microsoft.com/office/drawing/2014/main" id="{8D1E52D4-FA37-4BFF-93D6-6734531D01FB}"/>
                  </a:ext>
                </a:extLst>
              </p:cNvPr>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a:extLst>
              <a:ext uri="{FF2B5EF4-FFF2-40B4-BE49-F238E27FC236}">
                <a16:creationId xmlns:a16="http://schemas.microsoft.com/office/drawing/2014/main" id="{B8274DD1-C79A-4AC5-B392-A4900D81502B}"/>
              </a:ext>
            </a:extLst>
          </p:cNvPr>
          <p:cNvGrpSpPr/>
          <p:nvPr userDrawn="1"/>
        </p:nvGrpSpPr>
        <p:grpSpPr>
          <a:xfrm rot="20394303">
            <a:off x="3221945" y="-1575994"/>
            <a:ext cx="11439261" cy="11910951"/>
            <a:chOff x="3439566" y="1666270"/>
            <a:chExt cx="11439261" cy="11910951"/>
          </a:xfrm>
        </p:grpSpPr>
        <p:grpSp>
          <p:nvGrpSpPr>
            <p:cNvPr id="22" name="组合 21">
              <a:extLst>
                <a:ext uri="{FF2B5EF4-FFF2-40B4-BE49-F238E27FC236}">
                  <a16:creationId xmlns:a16="http://schemas.microsoft.com/office/drawing/2014/main" id="{23B3CDDB-B14C-42F2-A1F1-49B0792801F9}"/>
                </a:ext>
              </a:extLst>
            </p:cNvPr>
            <p:cNvGrpSpPr/>
            <p:nvPr/>
          </p:nvGrpSpPr>
          <p:grpSpPr>
            <a:xfrm rot="4029167">
              <a:off x="8779335" y="1665563"/>
              <a:ext cx="6098786" cy="6100199"/>
              <a:chOff x="18351500" y="3723568"/>
              <a:chExt cx="4878842" cy="4879972"/>
            </a:xfrm>
          </p:grpSpPr>
          <p:sp>
            <p:nvSpPr>
              <p:cNvPr id="26" name="Freeform 6">
                <a:extLst>
                  <a:ext uri="{FF2B5EF4-FFF2-40B4-BE49-F238E27FC236}">
                    <a16:creationId xmlns:a16="http://schemas.microsoft.com/office/drawing/2014/main" id="{26E67D38-75E0-4071-95F6-2AE5FDAF866A}"/>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7" name="Freeform 7">
                <a:extLst>
                  <a:ext uri="{FF2B5EF4-FFF2-40B4-BE49-F238E27FC236}">
                    <a16:creationId xmlns:a16="http://schemas.microsoft.com/office/drawing/2014/main" id="{5A2EBA7D-F88D-443E-AA35-69B8AB9B6520}"/>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3" name="组合 22">
              <a:extLst>
                <a:ext uri="{FF2B5EF4-FFF2-40B4-BE49-F238E27FC236}">
                  <a16:creationId xmlns:a16="http://schemas.microsoft.com/office/drawing/2014/main" id="{E3386FE9-1899-4359-9BFD-946DEFB6A584}"/>
                </a:ext>
              </a:extLst>
            </p:cNvPr>
            <p:cNvGrpSpPr/>
            <p:nvPr/>
          </p:nvGrpSpPr>
          <p:grpSpPr>
            <a:xfrm rot="14829167">
              <a:off x="3440583" y="4789517"/>
              <a:ext cx="8786687" cy="8788722"/>
              <a:chOff x="18351500" y="3723568"/>
              <a:chExt cx="4878842" cy="4879972"/>
            </a:xfrm>
          </p:grpSpPr>
          <p:sp>
            <p:nvSpPr>
              <p:cNvPr id="24" name="Freeform 6">
                <a:extLst>
                  <a:ext uri="{FF2B5EF4-FFF2-40B4-BE49-F238E27FC236}">
                    <a16:creationId xmlns:a16="http://schemas.microsoft.com/office/drawing/2014/main" id="{F24A2437-0A2C-45FB-9F89-DF6496635EC3}"/>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 name="Freeform 7">
                <a:extLst>
                  <a:ext uri="{FF2B5EF4-FFF2-40B4-BE49-F238E27FC236}">
                    <a16:creationId xmlns:a16="http://schemas.microsoft.com/office/drawing/2014/main" id="{491B2948-B0A7-4C57-902F-1D49D22C7EC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Tree>
    <p:extLst>
      <p:ext uri="{BB962C8B-B14F-4D97-AF65-F5344CB8AC3E}">
        <p14:creationId xmlns:p14="http://schemas.microsoft.com/office/powerpoint/2010/main" val="159788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a:extLst>
              <a:ext uri="{FF2B5EF4-FFF2-40B4-BE49-F238E27FC236}">
                <a16:creationId xmlns:a16="http://schemas.microsoft.com/office/drawing/2014/main" id="{0A229E26-7C93-45E4-98A3-AD3438CF8F7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文本占位符 1">
            <a:extLst>
              <a:ext uri="{FF2B5EF4-FFF2-40B4-BE49-F238E27FC236}">
                <a16:creationId xmlns:a16="http://schemas.microsoft.com/office/drawing/2014/main" id="{AC3EA38F-EB6D-4502-BD67-6BF5A109A263}"/>
              </a:ext>
            </a:extLst>
          </p:cNvPr>
          <p:cNvSpPr txBox="1">
            <a:spLocks/>
          </p:cNvSpPr>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rPr>
              <a:t>OfficePLUS.cn</a:t>
            </a:r>
            <a:endParaRPr kumimoji="1" lang="zh-CN" altLang="en-US"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endParaRPr>
          </a:p>
        </p:txBody>
      </p:sp>
      <p:sp>
        <p:nvSpPr>
          <p:cNvPr id="13" name="文本占位符 2">
            <a:extLst>
              <a:ext uri="{FF2B5EF4-FFF2-40B4-BE49-F238E27FC236}">
                <a16:creationId xmlns:a16="http://schemas.microsoft.com/office/drawing/2014/main" id="{E779D199-2617-4064-B528-4BD87100ECEE}"/>
              </a:ext>
            </a:extLst>
          </p:cNvPr>
          <p:cNvSpPr txBox="1">
            <a:spLocks/>
          </p:cNvSpPr>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中文 黑体</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英文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Arial</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标题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1.0</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正文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1.25</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本网站所提供的任何信息内容（包括但不限于 </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PPT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模板、</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Word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文档、</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Excel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err="1">
                <a:ln>
                  <a:noFill/>
                </a:ln>
                <a:solidFill>
                  <a:srgbClr val="FFFFFF"/>
                </a:solidFill>
                <a:effectLst/>
                <a:uLnTx/>
                <a:uFillTx/>
                <a:latin typeface="Microsoft YaHei Light" panose="020B0503020204020204" pitchFamily="34" charset="-122"/>
                <a:ea typeface="Microsoft YaHei Light" panose="020B0503020204020204" pitchFamily="34" charset="-122"/>
              </a:rPr>
              <a:t>OfficePLUS</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p:txBody>
      </p:sp>
      <p:sp>
        <p:nvSpPr>
          <p:cNvPr id="14" name="文本占位符 4">
            <a:extLst>
              <a:ext uri="{FF2B5EF4-FFF2-40B4-BE49-F238E27FC236}">
                <a16:creationId xmlns:a16="http://schemas.microsoft.com/office/drawing/2014/main" id="{0A051C53-9682-4112-B69A-7BB70918F171}"/>
              </a:ext>
            </a:extLst>
          </p:cNvPr>
          <p:cNvSpPr txBox="1">
            <a:spLocks/>
          </p:cNvSpPr>
          <p:nvPr userDrawn="1"/>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kern="12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zh-CN" altLang="en-US" sz="1867"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rPr>
              <a:t>标注</a:t>
            </a:r>
          </a:p>
        </p:txBody>
      </p:sp>
      <p:sp>
        <p:nvSpPr>
          <p:cNvPr id="15" name="文本占位符 7">
            <a:extLst>
              <a:ext uri="{FF2B5EF4-FFF2-40B4-BE49-F238E27FC236}">
                <a16:creationId xmlns:a16="http://schemas.microsoft.com/office/drawing/2014/main" id="{4C0908CF-7CB8-4192-A43C-CC3A75F8749B}"/>
              </a:ext>
            </a:extLst>
          </p:cNvPr>
          <p:cNvSpPr txBox="1">
            <a:spLocks/>
          </p:cNvSpPr>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作者</a:t>
            </a:r>
          </a:p>
        </p:txBody>
      </p:sp>
    </p:spTree>
    <p:extLst>
      <p:ext uri="{BB962C8B-B14F-4D97-AF65-F5344CB8AC3E}">
        <p14:creationId xmlns:p14="http://schemas.microsoft.com/office/powerpoint/2010/main" val="21587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9B3896-319D-45EF-A996-F06C43596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5610D-D3BB-48E8-B638-5938ABB9CFDE}" type="datetimeFigureOut">
              <a:rPr lang="zh-CN" altLang="en-US" smtClean="0"/>
              <a:t>2022/10/24</a:t>
            </a:fld>
            <a:endParaRPr lang="zh-CN" altLang="en-US"/>
          </a:p>
        </p:txBody>
      </p:sp>
      <p:sp>
        <p:nvSpPr>
          <p:cNvPr id="5" name="页脚占位符 4">
            <a:extLst>
              <a:ext uri="{FF2B5EF4-FFF2-40B4-BE49-F238E27FC236}">
                <a16:creationId xmlns:a16="http://schemas.microsoft.com/office/drawing/2014/main" id="{149B380B-4756-4CAD-8741-32E82C5C1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6C9323-1CD7-4830-B0EE-DC83BF437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05AE2-E521-4071-B027-062C254CFD7B}" type="slidenum">
              <a:rPr lang="zh-CN" altLang="en-US" smtClean="0"/>
              <a:t>‹#›</a:t>
            </a:fld>
            <a:endParaRPr lang="zh-CN" altLang="en-US"/>
          </a:p>
        </p:txBody>
      </p:sp>
    </p:spTree>
    <p:extLst>
      <p:ext uri="{BB962C8B-B14F-4D97-AF65-F5344CB8AC3E}">
        <p14:creationId xmlns:p14="http://schemas.microsoft.com/office/powerpoint/2010/main" val="328430547"/>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9"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3968" userDrawn="1">
          <p15:clr>
            <a:srgbClr val="F26B43"/>
          </p15:clr>
        </p15:guide>
        <p15:guide id="3" pos="461" userDrawn="1">
          <p15:clr>
            <a:srgbClr val="F26B43"/>
          </p15:clr>
        </p15:guide>
        <p15:guide id="4" pos="72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E9D8A43-B900-435B-A55F-C53A6E6F86AA}"/>
              </a:ext>
            </a:extLst>
          </p:cNvPr>
          <p:cNvSpPr txBox="1"/>
          <p:nvPr/>
        </p:nvSpPr>
        <p:spPr>
          <a:xfrm>
            <a:off x="715404" y="1444879"/>
            <a:ext cx="5155257" cy="1723998"/>
          </a:xfrm>
          <a:prstGeom prst="rect">
            <a:avLst/>
          </a:prstGeom>
          <a:noFill/>
        </p:spPr>
        <p:txBody>
          <a:bodyPr wrap="none" lIns="0" tIns="0" rIns="0" bIns="0" rtlCol="0">
            <a:noAutofit/>
          </a:bodyPr>
          <a:lstStyle/>
          <a:p>
            <a:pPr>
              <a:lnSpc>
                <a:spcPct val="120000"/>
              </a:lnSpc>
            </a:pPr>
            <a:r>
              <a:rPr lang="zh-CN" altLang="en-US" sz="5000" b="1" dirty="0">
                <a:solidFill>
                  <a:schemeClr val="bg1"/>
                </a:solidFill>
                <a:latin typeface="+mj-ea"/>
                <a:ea typeface="+mj-ea"/>
              </a:rPr>
              <a:t>高速缓存</a:t>
            </a:r>
            <a:endParaRPr lang="en-US" altLang="zh-CN" sz="5000" b="1" dirty="0">
              <a:solidFill>
                <a:schemeClr val="bg1"/>
              </a:solidFill>
              <a:latin typeface="+mj-ea"/>
              <a:ea typeface="+mj-ea"/>
            </a:endParaRPr>
          </a:p>
          <a:p>
            <a:pPr>
              <a:lnSpc>
                <a:spcPct val="120000"/>
              </a:lnSpc>
            </a:pPr>
            <a:r>
              <a:rPr lang="zh-CN" altLang="en-US" sz="5000" b="1" dirty="0">
                <a:solidFill>
                  <a:schemeClr val="bg1"/>
                </a:solidFill>
                <a:latin typeface="+mj-ea"/>
                <a:ea typeface="+mj-ea"/>
              </a:rPr>
              <a:t>存储器</a:t>
            </a:r>
            <a:endParaRPr lang="en-US" altLang="zh-CN" sz="5000" b="1" dirty="0">
              <a:solidFill>
                <a:schemeClr val="bg1"/>
              </a:solidFill>
              <a:latin typeface="+mj-ea"/>
              <a:ea typeface="+mj-ea"/>
            </a:endParaRPr>
          </a:p>
        </p:txBody>
      </p:sp>
      <p:sp>
        <p:nvSpPr>
          <p:cNvPr id="25" name="文本框 24">
            <a:extLst>
              <a:ext uri="{FF2B5EF4-FFF2-40B4-BE49-F238E27FC236}">
                <a16:creationId xmlns:a16="http://schemas.microsoft.com/office/drawing/2014/main" id="{7003C73A-AE0E-4907-B435-63113721FE61}"/>
              </a:ext>
            </a:extLst>
          </p:cNvPr>
          <p:cNvSpPr txBox="1"/>
          <p:nvPr/>
        </p:nvSpPr>
        <p:spPr>
          <a:xfrm>
            <a:off x="726246" y="3373277"/>
            <a:ext cx="5038239" cy="461665"/>
          </a:xfrm>
          <a:prstGeom prst="rect">
            <a:avLst/>
          </a:prstGeom>
          <a:noFill/>
        </p:spPr>
        <p:txBody>
          <a:bodyPr wrap="none" lIns="0" tIns="0" rIns="0" bIns="0" rtlCol="0">
            <a:noAutofit/>
          </a:bodyPr>
          <a:lstStyle/>
          <a:p>
            <a:r>
              <a:rPr lang="en-US" altLang="zh-CN" sz="3000" dirty="0">
                <a:solidFill>
                  <a:schemeClr val="bg1"/>
                </a:solidFill>
                <a:latin typeface="+mj-lt"/>
                <a:ea typeface="+mj-ea"/>
              </a:rPr>
              <a:t>Cache Memories</a:t>
            </a:r>
            <a:endParaRPr lang="zh-CN" altLang="en-US" sz="3000" dirty="0">
              <a:solidFill>
                <a:schemeClr val="bg1"/>
              </a:solidFill>
              <a:latin typeface="+mj-lt"/>
              <a:ea typeface="+mj-ea"/>
            </a:endParaRPr>
          </a:p>
        </p:txBody>
      </p:sp>
      <p:sp>
        <p:nvSpPr>
          <p:cNvPr id="20" name="文本框 19">
            <a:extLst>
              <a:ext uri="{FF2B5EF4-FFF2-40B4-BE49-F238E27FC236}">
                <a16:creationId xmlns:a16="http://schemas.microsoft.com/office/drawing/2014/main" id="{A6920181-50BE-4B79-AB50-B7F2D1845DDD}"/>
              </a:ext>
            </a:extLst>
          </p:cNvPr>
          <p:cNvSpPr txBox="1"/>
          <p:nvPr/>
        </p:nvSpPr>
        <p:spPr>
          <a:xfrm>
            <a:off x="797267" y="5663688"/>
            <a:ext cx="1510029" cy="230832"/>
          </a:xfrm>
          <a:prstGeom prst="rect">
            <a:avLst/>
          </a:prstGeom>
          <a:noFill/>
        </p:spPr>
        <p:txBody>
          <a:bodyPr wrap="none" lIns="0" tIns="0" rIns="0" bIns="0" rtlCol="0">
            <a:noAutofit/>
          </a:bodyPr>
          <a:lstStyle/>
          <a:p>
            <a:r>
              <a:rPr lang="en-US" altLang="zh-CN" sz="1500" dirty="0">
                <a:solidFill>
                  <a:schemeClr val="bg1"/>
                </a:solidFill>
              </a:rPr>
              <a:t>2022·10·26</a:t>
            </a:r>
            <a:endParaRPr lang="zh-CN" altLang="en-US" sz="1500" dirty="0">
              <a:solidFill>
                <a:schemeClr val="bg1"/>
              </a:solidFill>
            </a:endParaRPr>
          </a:p>
        </p:txBody>
      </p:sp>
      <p:sp>
        <p:nvSpPr>
          <p:cNvPr id="2" name="文本框 1">
            <a:extLst>
              <a:ext uri="{FF2B5EF4-FFF2-40B4-BE49-F238E27FC236}">
                <a16:creationId xmlns:a16="http://schemas.microsoft.com/office/drawing/2014/main" id="{24A29F91-D084-4927-BD2F-C804AFE0C7FB}"/>
              </a:ext>
            </a:extLst>
          </p:cNvPr>
          <p:cNvSpPr txBox="1"/>
          <p:nvPr/>
        </p:nvSpPr>
        <p:spPr>
          <a:xfrm>
            <a:off x="715404" y="5228455"/>
            <a:ext cx="1823610" cy="369332"/>
          </a:xfrm>
          <a:prstGeom prst="rect">
            <a:avLst/>
          </a:prstGeom>
          <a:noFill/>
        </p:spPr>
        <p:txBody>
          <a:bodyPr wrap="square" rtlCol="0">
            <a:spAutoFit/>
          </a:bodyPr>
          <a:lstStyle/>
          <a:p>
            <a:r>
              <a:rPr lang="zh-CN" altLang="en-US" dirty="0">
                <a:solidFill>
                  <a:schemeClr val="bg1"/>
                </a:solidFill>
              </a:rPr>
              <a:t>高鑫杰、姚嘉雯</a:t>
            </a:r>
          </a:p>
        </p:txBody>
      </p:sp>
    </p:spTree>
    <p:extLst>
      <p:ext uri="{BB962C8B-B14F-4D97-AF65-F5344CB8AC3E}">
        <p14:creationId xmlns:p14="http://schemas.microsoft.com/office/powerpoint/2010/main" val="376266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3E0492-C703-4726-AAD5-7AF7F5EBA77C}"/>
              </a:ext>
            </a:extLst>
          </p:cNvPr>
          <p:cNvSpPr txBox="1"/>
          <p:nvPr/>
        </p:nvSpPr>
        <p:spPr>
          <a:xfrm>
            <a:off x="2643201" y="118795"/>
            <a:ext cx="3722088"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Direct-Mapped Cache</a:t>
            </a:r>
            <a:endParaRPr lang="zh-CN" altLang="en-US" sz="3000" b="1" dirty="0">
              <a:solidFill>
                <a:schemeClr val="accent1"/>
              </a:solidFill>
              <a:latin typeface="+mj-ea"/>
              <a:ea typeface="+mj-ea"/>
            </a:endParaRPr>
          </a:p>
        </p:txBody>
      </p:sp>
      <p:sp>
        <p:nvSpPr>
          <p:cNvPr id="3" name="文本框 2">
            <a:extLst>
              <a:ext uri="{FF2B5EF4-FFF2-40B4-BE49-F238E27FC236}">
                <a16:creationId xmlns:a16="http://schemas.microsoft.com/office/drawing/2014/main" id="{4AA8E5EB-56AE-4C03-9EDF-D1CFE43C6523}"/>
              </a:ext>
            </a:extLst>
          </p:cNvPr>
          <p:cNvSpPr txBox="1"/>
          <p:nvPr/>
        </p:nvSpPr>
        <p:spPr>
          <a:xfrm>
            <a:off x="983537" y="2967335"/>
            <a:ext cx="4076735"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How about cache miss?</a:t>
            </a:r>
            <a:endParaRPr lang="zh-CN" altLang="en-US" sz="3000" b="1" dirty="0">
              <a:solidFill>
                <a:schemeClr val="accent1"/>
              </a:solidFill>
              <a:latin typeface="+mj-ea"/>
              <a:ea typeface="+mj-ea"/>
            </a:endParaRPr>
          </a:p>
        </p:txBody>
      </p:sp>
      <p:sp>
        <p:nvSpPr>
          <p:cNvPr id="4" name="文本框 3">
            <a:extLst>
              <a:ext uri="{FF2B5EF4-FFF2-40B4-BE49-F238E27FC236}">
                <a16:creationId xmlns:a16="http://schemas.microsoft.com/office/drawing/2014/main" id="{CACA8422-677D-4261-B598-356E0F9C40C1}"/>
              </a:ext>
            </a:extLst>
          </p:cNvPr>
          <p:cNvSpPr txBox="1"/>
          <p:nvPr/>
        </p:nvSpPr>
        <p:spPr>
          <a:xfrm>
            <a:off x="6427445" y="2274838"/>
            <a:ext cx="3986062" cy="2308324"/>
          </a:xfrm>
          <a:prstGeom prst="rect">
            <a:avLst/>
          </a:prstGeom>
          <a:noFill/>
        </p:spPr>
        <p:txBody>
          <a:bodyPr wrap="square" rtlCol="0">
            <a:spAutoFit/>
          </a:bodyPr>
          <a:lstStyle/>
          <a:p>
            <a:pPr>
              <a:spcAft>
                <a:spcPts val="600"/>
              </a:spcAft>
            </a:pPr>
            <a:r>
              <a:rPr lang="zh-CN" altLang="en-US" sz="2400" dirty="0">
                <a:solidFill>
                  <a:srgbClr val="2A50A1"/>
                </a:solidFill>
                <a:latin typeface="+mn-ea"/>
              </a:rPr>
              <a:t>如果缓存不命中，则从下一层取出被请求的块，将其存储在组索引指示的组中的一个高速缓存行中，由于每个组只有一行，用新行替代旧行即可</a:t>
            </a:r>
            <a:endParaRPr lang="en-US" altLang="zh-CN" sz="2400" dirty="0">
              <a:solidFill>
                <a:srgbClr val="2A50A1"/>
              </a:solidFill>
              <a:latin typeface="+mn-ea"/>
            </a:endParaRPr>
          </a:p>
        </p:txBody>
      </p:sp>
    </p:spTree>
    <p:extLst>
      <p:ext uri="{BB962C8B-B14F-4D97-AF65-F5344CB8AC3E}">
        <p14:creationId xmlns:p14="http://schemas.microsoft.com/office/powerpoint/2010/main" val="77499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AE80B4-BFC4-4DB0-A6F3-43F4CCB18DD5}"/>
              </a:ext>
            </a:extLst>
          </p:cNvPr>
          <p:cNvSpPr txBox="1"/>
          <p:nvPr/>
        </p:nvSpPr>
        <p:spPr>
          <a:xfrm>
            <a:off x="2643201" y="118795"/>
            <a:ext cx="583497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Direct-Mapped Cache Simulation</a:t>
            </a:r>
            <a:endParaRPr lang="zh-CN" altLang="en-US" sz="3000" b="1" dirty="0">
              <a:solidFill>
                <a:schemeClr val="accent1"/>
              </a:solidFill>
              <a:latin typeface="+mj-ea"/>
              <a:ea typeface="+mj-ea"/>
            </a:endParaRPr>
          </a:p>
        </p:txBody>
      </p:sp>
      <p:pic>
        <p:nvPicPr>
          <p:cNvPr id="4" name="图片 3">
            <a:extLst>
              <a:ext uri="{FF2B5EF4-FFF2-40B4-BE49-F238E27FC236}">
                <a16:creationId xmlns:a16="http://schemas.microsoft.com/office/drawing/2014/main" id="{0A752B62-0CCA-4B1D-A330-A3C972F18945}"/>
              </a:ext>
            </a:extLst>
          </p:cNvPr>
          <p:cNvPicPr>
            <a:picLocks noChangeAspect="1"/>
          </p:cNvPicPr>
          <p:nvPr/>
        </p:nvPicPr>
        <p:blipFill>
          <a:blip r:embed="rId2"/>
          <a:stretch>
            <a:fillRect/>
          </a:stretch>
        </p:blipFill>
        <p:spPr>
          <a:xfrm>
            <a:off x="2011905" y="5895974"/>
            <a:ext cx="2638425" cy="352425"/>
          </a:xfrm>
          <a:prstGeom prst="rect">
            <a:avLst/>
          </a:prstGeom>
        </p:spPr>
      </p:pic>
      <p:pic>
        <p:nvPicPr>
          <p:cNvPr id="5" name="图片 4">
            <a:extLst>
              <a:ext uri="{FF2B5EF4-FFF2-40B4-BE49-F238E27FC236}">
                <a16:creationId xmlns:a16="http://schemas.microsoft.com/office/drawing/2014/main" id="{2786DCEB-28F7-40CA-ACE4-FA34895213D6}"/>
              </a:ext>
            </a:extLst>
          </p:cNvPr>
          <p:cNvPicPr>
            <a:picLocks noChangeAspect="1"/>
          </p:cNvPicPr>
          <p:nvPr/>
        </p:nvPicPr>
        <p:blipFill>
          <a:blip r:embed="rId3"/>
          <a:stretch>
            <a:fillRect/>
          </a:stretch>
        </p:blipFill>
        <p:spPr>
          <a:xfrm>
            <a:off x="821267" y="962024"/>
            <a:ext cx="5962650" cy="4933950"/>
          </a:xfrm>
          <a:prstGeom prst="rect">
            <a:avLst/>
          </a:prstGeom>
        </p:spPr>
      </p:pic>
      <p:sp>
        <p:nvSpPr>
          <p:cNvPr id="6" name="文本框 5">
            <a:extLst>
              <a:ext uri="{FF2B5EF4-FFF2-40B4-BE49-F238E27FC236}">
                <a16:creationId xmlns:a16="http://schemas.microsoft.com/office/drawing/2014/main" id="{900C219F-48D5-428C-9E27-F7916EF861A6}"/>
              </a:ext>
            </a:extLst>
          </p:cNvPr>
          <p:cNvSpPr txBox="1"/>
          <p:nvPr/>
        </p:nvSpPr>
        <p:spPr>
          <a:xfrm>
            <a:off x="8389409" y="2979755"/>
            <a:ext cx="2618901" cy="1200329"/>
          </a:xfrm>
          <a:prstGeom prst="rect">
            <a:avLst/>
          </a:prstGeom>
          <a:noFill/>
        </p:spPr>
        <p:txBody>
          <a:bodyPr wrap="square" rtlCol="0">
            <a:spAutoFit/>
          </a:bodyPr>
          <a:lstStyle/>
          <a:p>
            <a:pPr>
              <a:spcAft>
                <a:spcPts val="600"/>
              </a:spcAft>
            </a:pPr>
            <a:r>
              <a:rPr lang="zh-CN" altLang="en-US" sz="2400" dirty="0">
                <a:solidFill>
                  <a:srgbClr val="2A50A1"/>
                </a:solidFill>
                <a:latin typeface="+mn-ea"/>
              </a:rPr>
              <a:t>标记位加索引位唯一地标识了内存中的每个块</a:t>
            </a:r>
            <a:endParaRPr lang="en-US" altLang="zh-CN" sz="2400" dirty="0">
              <a:solidFill>
                <a:srgbClr val="2A50A1"/>
              </a:solidFill>
              <a:latin typeface="+mn-ea"/>
            </a:endParaRPr>
          </a:p>
        </p:txBody>
      </p:sp>
      <p:sp>
        <p:nvSpPr>
          <p:cNvPr id="7" name="文本框 6">
            <a:extLst>
              <a:ext uri="{FF2B5EF4-FFF2-40B4-BE49-F238E27FC236}">
                <a16:creationId xmlns:a16="http://schemas.microsoft.com/office/drawing/2014/main" id="{CFC2C66A-8DD8-468F-B2C8-D5EC09E968F1}"/>
              </a:ext>
            </a:extLst>
          </p:cNvPr>
          <p:cNvSpPr txBox="1"/>
          <p:nvPr/>
        </p:nvSpPr>
        <p:spPr>
          <a:xfrm>
            <a:off x="8478175" y="1651368"/>
            <a:ext cx="1990483"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An example</a:t>
            </a:r>
            <a:endParaRPr lang="zh-CN" altLang="en-US" sz="3000" b="1" dirty="0">
              <a:solidFill>
                <a:schemeClr val="accent1"/>
              </a:solidFill>
              <a:latin typeface="+mj-ea"/>
              <a:ea typeface="+mj-ea"/>
            </a:endParaRPr>
          </a:p>
        </p:txBody>
      </p:sp>
    </p:spTree>
    <p:extLst>
      <p:ext uri="{BB962C8B-B14F-4D97-AF65-F5344CB8AC3E}">
        <p14:creationId xmlns:p14="http://schemas.microsoft.com/office/powerpoint/2010/main" val="333749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AE80B4-BFC4-4DB0-A6F3-43F4CCB18DD5}"/>
              </a:ext>
            </a:extLst>
          </p:cNvPr>
          <p:cNvSpPr txBox="1"/>
          <p:nvPr/>
        </p:nvSpPr>
        <p:spPr>
          <a:xfrm>
            <a:off x="2643201" y="118795"/>
            <a:ext cx="583497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Direct-Mapped Cache Simulation</a:t>
            </a:r>
            <a:endParaRPr lang="zh-CN" altLang="en-US" sz="3000" b="1" dirty="0">
              <a:solidFill>
                <a:schemeClr val="accent1"/>
              </a:solidFill>
              <a:latin typeface="+mj-ea"/>
              <a:ea typeface="+mj-ea"/>
            </a:endParaRPr>
          </a:p>
        </p:txBody>
      </p:sp>
      <p:pic>
        <p:nvPicPr>
          <p:cNvPr id="3" name="图片 2">
            <a:extLst>
              <a:ext uri="{FF2B5EF4-FFF2-40B4-BE49-F238E27FC236}">
                <a16:creationId xmlns:a16="http://schemas.microsoft.com/office/drawing/2014/main" id="{6ECE66A9-40FA-4DCA-A9B2-6C52BBF90E41}"/>
              </a:ext>
            </a:extLst>
          </p:cNvPr>
          <p:cNvPicPr>
            <a:picLocks noChangeAspect="1"/>
          </p:cNvPicPr>
          <p:nvPr/>
        </p:nvPicPr>
        <p:blipFill>
          <a:blip r:embed="rId2"/>
          <a:stretch>
            <a:fillRect/>
          </a:stretch>
        </p:blipFill>
        <p:spPr>
          <a:xfrm>
            <a:off x="1552297" y="1278645"/>
            <a:ext cx="3756549" cy="1387928"/>
          </a:xfrm>
          <a:prstGeom prst="rect">
            <a:avLst/>
          </a:prstGeom>
        </p:spPr>
      </p:pic>
      <p:pic>
        <p:nvPicPr>
          <p:cNvPr id="7" name="图片 6">
            <a:extLst>
              <a:ext uri="{FF2B5EF4-FFF2-40B4-BE49-F238E27FC236}">
                <a16:creationId xmlns:a16="http://schemas.microsoft.com/office/drawing/2014/main" id="{DBFC08CC-4E9A-46D0-8975-EEB64CCCB7AC}"/>
              </a:ext>
            </a:extLst>
          </p:cNvPr>
          <p:cNvPicPr>
            <a:picLocks noChangeAspect="1"/>
          </p:cNvPicPr>
          <p:nvPr/>
        </p:nvPicPr>
        <p:blipFill>
          <a:blip r:embed="rId3"/>
          <a:stretch>
            <a:fillRect/>
          </a:stretch>
        </p:blipFill>
        <p:spPr>
          <a:xfrm>
            <a:off x="7584492" y="1358277"/>
            <a:ext cx="3752296" cy="1365233"/>
          </a:xfrm>
          <a:prstGeom prst="rect">
            <a:avLst/>
          </a:prstGeom>
        </p:spPr>
      </p:pic>
      <p:pic>
        <p:nvPicPr>
          <p:cNvPr id="8" name="图片 7">
            <a:extLst>
              <a:ext uri="{FF2B5EF4-FFF2-40B4-BE49-F238E27FC236}">
                <a16:creationId xmlns:a16="http://schemas.microsoft.com/office/drawing/2014/main" id="{0FE4B318-EA76-46CB-ACD6-DF46E1F5B526}"/>
              </a:ext>
            </a:extLst>
          </p:cNvPr>
          <p:cNvPicPr>
            <a:picLocks noChangeAspect="1"/>
          </p:cNvPicPr>
          <p:nvPr/>
        </p:nvPicPr>
        <p:blipFill>
          <a:blip r:embed="rId4"/>
          <a:stretch>
            <a:fillRect/>
          </a:stretch>
        </p:blipFill>
        <p:spPr>
          <a:xfrm>
            <a:off x="7901042" y="3772534"/>
            <a:ext cx="3676742" cy="1350640"/>
          </a:xfrm>
          <a:prstGeom prst="rect">
            <a:avLst/>
          </a:prstGeom>
        </p:spPr>
      </p:pic>
      <p:pic>
        <p:nvPicPr>
          <p:cNvPr id="9" name="图片 8">
            <a:extLst>
              <a:ext uri="{FF2B5EF4-FFF2-40B4-BE49-F238E27FC236}">
                <a16:creationId xmlns:a16="http://schemas.microsoft.com/office/drawing/2014/main" id="{544EBA5A-FC0A-4D2A-A681-4EB09DC11166}"/>
              </a:ext>
            </a:extLst>
          </p:cNvPr>
          <p:cNvPicPr>
            <a:picLocks noChangeAspect="1"/>
          </p:cNvPicPr>
          <p:nvPr/>
        </p:nvPicPr>
        <p:blipFill>
          <a:blip r:embed="rId5"/>
          <a:stretch>
            <a:fillRect/>
          </a:stretch>
        </p:blipFill>
        <p:spPr>
          <a:xfrm>
            <a:off x="3958176" y="5308754"/>
            <a:ext cx="3752296" cy="1385076"/>
          </a:xfrm>
          <a:prstGeom prst="rect">
            <a:avLst/>
          </a:prstGeom>
        </p:spPr>
      </p:pic>
      <p:pic>
        <p:nvPicPr>
          <p:cNvPr id="10" name="图片 9">
            <a:extLst>
              <a:ext uri="{FF2B5EF4-FFF2-40B4-BE49-F238E27FC236}">
                <a16:creationId xmlns:a16="http://schemas.microsoft.com/office/drawing/2014/main" id="{6926ED30-A7FB-4387-BCD5-E2D454069D21}"/>
              </a:ext>
            </a:extLst>
          </p:cNvPr>
          <p:cNvPicPr>
            <a:picLocks noChangeAspect="1"/>
          </p:cNvPicPr>
          <p:nvPr/>
        </p:nvPicPr>
        <p:blipFill>
          <a:blip r:embed="rId6"/>
          <a:stretch>
            <a:fillRect/>
          </a:stretch>
        </p:blipFill>
        <p:spPr>
          <a:xfrm>
            <a:off x="614216" y="3235924"/>
            <a:ext cx="3591201" cy="1383098"/>
          </a:xfrm>
          <a:prstGeom prst="rect">
            <a:avLst/>
          </a:prstGeom>
        </p:spPr>
      </p:pic>
      <p:sp>
        <p:nvSpPr>
          <p:cNvPr id="11" name="文本框 10">
            <a:extLst>
              <a:ext uri="{FF2B5EF4-FFF2-40B4-BE49-F238E27FC236}">
                <a16:creationId xmlns:a16="http://schemas.microsoft.com/office/drawing/2014/main" id="{49DB7A6B-0520-4927-B9E2-40EF797608E2}"/>
              </a:ext>
            </a:extLst>
          </p:cNvPr>
          <p:cNvSpPr txBox="1"/>
          <p:nvPr/>
        </p:nvSpPr>
        <p:spPr>
          <a:xfrm>
            <a:off x="2864340" y="856707"/>
            <a:ext cx="1132461" cy="338554"/>
          </a:xfrm>
          <a:prstGeom prst="rect">
            <a:avLst/>
          </a:prstGeom>
          <a:noFill/>
        </p:spPr>
        <p:txBody>
          <a:bodyPr wrap="square" rtlCol="0">
            <a:spAutoFit/>
          </a:bodyPr>
          <a:lstStyle/>
          <a:p>
            <a:pPr>
              <a:spcAft>
                <a:spcPts val="600"/>
              </a:spcAft>
            </a:pPr>
            <a:r>
              <a:rPr lang="zh-CN" altLang="en-US" sz="1600" dirty="0">
                <a:solidFill>
                  <a:srgbClr val="2A50A1"/>
                </a:solidFill>
                <a:latin typeface="+mn-ea"/>
              </a:rPr>
              <a:t>初始为空</a:t>
            </a:r>
            <a:endParaRPr lang="en-US" altLang="zh-CN" sz="1600" dirty="0">
              <a:solidFill>
                <a:srgbClr val="2A50A1"/>
              </a:solidFill>
              <a:latin typeface="+mn-ea"/>
            </a:endParaRPr>
          </a:p>
        </p:txBody>
      </p:sp>
      <p:sp>
        <p:nvSpPr>
          <p:cNvPr id="12" name="箭头: 右 11">
            <a:extLst>
              <a:ext uri="{FF2B5EF4-FFF2-40B4-BE49-F238E27FC236}">
                <a16:creationId xmlns:a16="http://schemas.microsoft.com/office/drawing/2014/main" id="{8D25064D-155D-452D-AB45-4C5EE06C2B04}"/>
              </a:ext>
            </a:extLst>
          </p:cNvPr>
          <p:cNvSpPr/>
          <p:nvPr/>
        </p:nvSpPr>
        <p:spPr>
          <a:xfrm>
            <a:off x="5951153" y="1810060"/>
            <a:ext cx="991032"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08CC4BB-29AA-4FC3-B526-4A7B12EB7BC7}"/>
              </a:ext>
            </a:extLst>
          </p:cNvPr>
          <p:cNvSpPr txBox="1"/>
          <p:nvPr/>
        </p:nvSpPr>
        <p:spPr>
          <a:xfrm>
            <a:off x="8195201" y="940091"/>
            <a:ext cx="2933717" cy="338554"/>
          </a:xfrm>
          <a:prstGeom prst="rect">
            <a:avLst/>
          </a:prstGeom>
          <a:noFill/>
        </p:spPr>
        <p:txBody>
          <a:bodyPr wrap="square" rtlCol="0">
            <a:spAutoFit/>
          </a:bodyPr>
          <a:lstStyle/>
          <a:p>
            <a:pPr>
              <a:spcAft>
                <a:spcPts val="600"/>
              </a:spcAft>
            </a:pPr>
            <a:r>
              <a:rPr lang="zh-CN" altLang="en-US" sz="1600" dirty="0">
                <a:solidFill>
                  <a:srgbClr val="2A50A1"/>
                </a:solidFill>
                <a:latin typeface="+mn-ea"/>
              </a:rPr>
              <a:t>此时再读地址</a:t>
            </a:r>
            <a:r>
              <a:rPr lang="en-US" altLang="zh-CN" sz="1600" dirty="0">
                <a:solidFill>
                  <a:srgbClr val="2A50A1"/>
                </a:solidFill>
                <a:latin typeface="+mn-ea"/>
              </a:rPr>
              <a:t>1</a:t>
            </a:r>
            <a:r>
              <a:rPr lang="zh-CN" altLang="en-US" sz="1600" dirty="0">
                <a:solidFill>
                  <a:srgbClr val="2A50A1"/>
                </a:solidFill>
                <a:latin typeface="+mn-ea"/>
              </a:rPr>
              <a:t>的字，缓存命中</a:t>
            </a:r>
            <a:endParaRPr lang="en-US" altLang="zh-CN" sz="1600" dirty="0">
              <a:solidFill>
                <a:srgbClr val="2A50A1"/>
              </a:solidFill>
              <a:latin typeface="+mn-ea"/>
            </a:endParaRPr>
          </a:p>
        </p:txBody>
      </p:sp>
      <p:sp>
        <p:nvSpPr>
          <p:cNvPr id="16" name="箭头: 右 15">
            <a:extLst>
              <a:ext uri="{FF2B5EF4-FFF2-40B4-BE49-F238E27FC236}">
                <a16:creationId xmlns:a16="http://schemas.microsoft.com/office/drawing/2014/main" id="{4095A8C6-46AA-4283-98C6-47B16EF50376}"/>
              </a:ext>
            </a:extLst>
          </p:cNvPr>
          <p:cNvSpPr/>
          <p:nvPr/>
        </p:nvSpPr>
        <p:spPr>
          <a:xfrm rot="8265545">
            <a:off x="7853257" y="5396344"/>
            <a:ext cx="991032"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8BE2144-AD1E-455E-938C-45AA0EFC440E}"/>
              </a:ext>
            </a:extLst>
          </p:cNvPr>
          <p:cNvSpPr txBox="1"/>
          <p:nvPr/>
        </p:nvSpPr>
        <p:spPr>
          <a:xfrm>
            <a:off x="5371628" y="908976"/>
            <a:ext cx="2212864" cy="830997"/>
          </a:xfrm>
          <a:prstGeom prst="rect">
            <a:avLst/>
          </a:prstGeom>
          <a:noFill/>
        </p:spPr>
        <p:txBody>
          <a:bodyPr wrap="square" rtlCol="0">
            <a:spAutoFit/>
          </a:bodyPr>
          <a:lstStyle/>
          <a:p>
            <a:pPr>
              <a:spcAft>
                <a:spcPts val="600"/>
              </a:spcAft>
            </a:pPr>
            <a:r>
              <a:rPr lang="zh-CN" altLang="en-US" sz="1600" dirty="0">
                <a:solidFill>
                  <a:srgbClr val="2A50A1"/>
                </a:solidFill>
                <a:latin typeface="+mn-ea"/>
              </a:rPr>
              <a:t>读地址</a:t>
            </a:r>
            <a:r>
              <a:rPr lang="en-US" altLang="zh-CN" sz="1600" dirty="0">
                <a:solidFill>
                  <a:srgbClr val="2A50A1"/>
                </a:solidFill>
                <a:latin typeface="+mn-ea"/>
              </a:rPr>
              <a:t>0</a:t>
            </a:r>
            <a:r>
              <a:rPr lang="zh-CN" altLang="en-US" sz="1600" dirty="0">
                <a:solidFill>
                  <a:srgbClr val="2A50A1"/>
                </a:solidFill>
                <a:latin typeface="+mn-ea"/>
              </a:rPr>
              <a:t>的字，缓存不命中，从下一层取出块</a:t>
            </a:r>
            <a:r>
              <a:rPr lang="en-US" altLang="zh-CN" sz="1600" dirty="0">
                <a:solidFill>
                  <a:srgbClr val="2A50A1"/>
                </a:solidFill>
                <a:latin typeface="+mn-ea"/>
              </a:rPr>
              <a:t>0</a:t>
            </a:r>
            <a:r>
              <a:rPr lang="zh-CN" altLang="en-US" sz="1600" dirty="0">
                <a:solidFill>
                  <a:srgbClr val="2A50A1"/>
                </a:solidFill>
                <a:latin typeface="+mn-ea"/>
              </a:rPr>
              <a:t>并存储在组</a:t>
            </a:r>
            <a:r>
              <a:rPr lang="en-US" altLang="zh-CN" sz="1600" dirty="0">
                <a:solidFill>
                  <a:srgbClr val="2A50A1"/>
                </a:solidFill>
                <a:latin typeface="+mn-ea"/>
              </a:rPr>
              <a:t>0</a:t>
            </a:r>
          </a:p>
        </p:txBody>
      </p:sp>
      <p:sp>
        <p:nvSpPr>
          <p:cNvPr id="18" name="箭头: 右 17">
            <a:extLst>
              <a:ext uri="{FF2B5EF4-FFF2-40B4-BE49-F238E27FC236}">
                <a16:creationId xmlns:a16="http://schemas.microsoft.com/office/drawing/2014/main" id="{21829E0F-2D60-4F5E-B662-A75CB615BDDD}"/>
              </a:ext>
            </a:extLst>
          </p:cNvPr>
          <p:cNvSpPr/>
          <p:nvPr/>
        </p:nvSpPr>
        <p:spPr>
          <a:xfrm rot="5400000">
            <a:off x="9248790" y="3014280"/>
            <a:ext cx="962867" cy="4432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DFF3999-3E4A-4CAC-97F9-2BE44E1BF5A8}"/>
              </a:ext>
            </a:extLst>
          </p:cNvPr>
          <p:cNvSpPr txBox="1"/>
          <p:nvPr/>
        </p:nvSpPr>
        <p:spPr>
          <a:xfrm>
            <a:off x="9951867" y="2819208"/>
            <a:ext cx="2212864" cy="830997"/>
          </a:xfrm>
          <a:prstGeom prst="rect">
            <a:avLst/>
          </a:prstGeom>
          <a:noFill/>
        </p:spPr>
        <p:txBody>
          <a:bodyPr wrap="square" rtlCol="0">
            <a:spAutoFit/>
          </a:bodyPr>
          <a:lstStyle/>
          <a:p>
            <a:pPr>
              <a:spcAft>
                <a:spcPts val="600"/>
              </a:spcAft>
            </a:pPr>
            <a:r>
              <a:rPr lang="zh-CN" altLang="en-US" sz="1600" dirty="0">
                <a:solidFill>
                  <a:srgbClr val="2A50A1"/>
                </a:solidFill>
                <a:latin typeface="+mn-ea"/>
              </a:rPr>
              <a:t>读地址</a:t>
            </a:r>
            <a:r>
              <a:rPr lang="en-US" altLang="zh-CN" sz="1600" dirty="0">
                <a:solidFill>
                  <a:srgbClr val="2A50A1"/>
                </a:solidFill>
                <a:latin typeface="+mn-ea"/>
              </a:rPr>
              <a:t>13</a:t>
            </a:r>
            <a:r>
              <a:rPr lang="zh-CN" altLang="en-US" sz="1600" dirty="0">
                <a:solidFill>
                  <a:srgbClr val="2A50A1"/>
                </a:solidFill>
                <a:latin typeface="+mn-ea"/>
              </a:rPr>
              <a:t>的字，缓存不命中，从下一层取出块</a:t>
            </a:r>
            <a:r>
              <a:rPr lang="en-US" altLang="zh-CN" sz="1600" dirty="0">
                <a:solidFill>
                  <a:srgbClr val="2A50A1"/>
                </a:solidFill>
                <a:latin typeface="+mn-ea"/>
              </a:rPr>
              <a:t>6</a:t>
            </a:r>
            <a:r>
              <a:rPr lang="zh-CN" altLang="en-US" sz="1600" dirty="0">
                <a:solidFill>
                  <a:srgbClr val="2A50A1"/>
                </a:solidFill>
                <a:latin typeface="+mn-ea"/>
              </a:rPr>
              <a:t>并存储在组</a:t>
            </a:r>
            <a:r>
              <a:rPr lang="en-US" altLang="zh-CN" sz="1600" dirty="0">
                <a:solidFill>
                  <a:srgbClr val="2A50A1"/>
                </a:solidFill>
                <a:latin typeface="+mn-ea"/>
              </a:rPr>
              <a:t>2</a:t>
            </a:r>
          </a:p>
        </p:txBody>
      </p:sp>
      <p:sp>
        <p:nvSpPr>
          <p:cNvPr id="20" name="文本框 19">
            <a:extLst>
              <a:ext uri="{FF2B5EF4-FFF2-40B4-BE49-F238E27FC236}">
                <a16:creationId xmlns:a16="http://schemas.microsoft.com/office/drawing/2014/main" id="{D240A086-A7C0-41B8-A183-5291FD412594}"/>
              </a:ext>
            </a:extLst>
          </p:cNvPr>
          <p:cNvSpPr txBox="1"/>
          <p:nvPr/>
        </p:nvSpPr>
        <p:spPr>
          <a:xfrm>
            <a:off x="8675058" y="5634371"/>
            <a:ext cx="2661730" cy="830997"/>
          </a:xfrm>
          <a:prstGeom prst="rect">
            <a:avLst/>
          </a:prstGeom>
          <a:noFill/>
        </p:spPr>
        <p:txBody>
          <a:bodyPr wrap="square" rtlCol="0">
            <a:spAutoFit/>
          </a:bodyPr>
          <a:lstStyle/>
          <a:p>
            <a:pPr>
              <a:spcAft>
                <a:spcPts val="600"/>
              </a:spcAft>
            </a:pPr>
            <a:r>
              <a:rPr lang="zh-CN" altLang="en-US" sz="1600" dirty="0">
                <a:solidFill>
                  <a:srgbClr val="2A50A1"/>
                </a:solidFill>
                <a:latin typeface="+mn-ea"/>
              </a:rPr>
              <a:t>读地址</a:t>
            </a:r>
            <a:r>
              <a:rPr lang="en-US" altLang="zh-CN" sz="1600" dirty="0">
                <a:solidFill>
                  <a:srgbClr val="2A50A1"/>
                </a:solidFill>
                <a:latin typeface="+mn-ea"/>
              </a:rPr>
              <a:t>8</a:t>
            </a:r>
            <a:r>
              <a:rPr lang="zh-CN" altLang="en-US" sz="1600" dirty="0">
                <a:solidFill>
                  <a:srgbClr val="2A50A1"/>
                </a:solidFill>
                <a:latin typeface="+mn-ea"/>
              </a:rPr>
              <a:t>的字，此时组</a:t>
            </a:r>
            <a:r>
              <a:rPr lang="en-US" altLang="zh-CN" sz="1600" dirty="0">
                <a:solidFill>
                  <a:srgbClr val="2A50A1"/>
                </a:solidFill>
                <a:latin typeface="+mn-ea"/>
              </a:rPr>
              <a:t>0</a:t>
            </a:r>
            <a:r>
              <a:rPr lang="zh-CN" altLang="en-US" sz="1600" dirty="0">
                <a:solidFill>
                  <a:srgbClr val="2A50A1"/>
                </a:solidFill>
                <a:latin typeface="+mn-ea"/>
              </a:rPr>
              <a:t>标记位不匹配，缓存不命中，从下一层取出块</a:t>
            </a:r>
            <a:r>
              <a:rPr lang="en-US" altLang="zh-CN" sz="1600" dirty="0">
                <a:solidFill>
                  <a:srgbClr val="2A50A1"/>
                </a:solidFill>
                <a:latin typeface="+mn-ea"/>
              </a:rPr>
              <a:t>4</a:t>
            </a:r>
            <a:r>
              <a:rPr lang="zh-CN" altLang="en-US" sz="1600" dirty="0">
                <a:solidFill>
                  <a:srgbClr val="2A50A1"/>
                </a:solidFill>
                <a:latin typeface="+mn-ea"/>
              </a:rPr>
              <a:t>并存储在组</a:t>
            </a:r>
            <a:r>
              <a:rPr lang="en-US" altLang="zh-CN" sz="1600" dirty="0">
                <a:solidFill>
                  <a:srgbClr val="2A50A1"/>
                </a:solidFill>
                <a:latin typeface="+mn-ea"/>
              </a:rPr>
              <a:t>0</a:t>
            </a:r>
          </a:p>
        </p:txBody>
      </p:sp>
      <p:sp>
        <p:nvSpPr>
          <p:cNvPr id="21" name="箭头: 右 20">
            <a:extLst>
              <a:ext uri="{FF2B5EF4-FFF2-40B4-BE49-F238E27FC236}">
                <a16:creationId xmlns:a16="http://schemas.microsoft.com/office/drawing/2014/main" id="{0B35AEFA-E6DD-4AD8-B19F-6CC07A0D0794}"/>
              </a:ext>
            </a:extLst>
          </p:cNvPr>
          <p:cNvSpPr/>
          <p:nvPr/>
        </p:nvSpPr>
        <p:spPr>
          <a:xfrm rot="14050735">
            <a:off x="2806139" y="5077922"/>
            <a:ext cx="991032"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DA37A789-4E67-4F86-BAC2-C46C05BF842A}"/>
              </a:ext>
            </a:extLst>
          </p:cNvPr>
          <p:cNvSpPr txBox="1"/>
          <p:nvPr/>
        </p:nvSpPr>
        <p:spPr>
          <a:xfrm>
            <a:off x="627615" y="5392406"/>
            <a:ext cx="2464560" cy="830997"/>
          </a:xfrm>
          <a:prstGeom prst="rect">
            <a:avLst/>
          </a:prstGeom>
          <a:noFill/>
        </p:spPr>
        <p:txBody>
          <a:bodyPr wrap="square" rtlCol="0">
            <a:spAutoFit/>
          </a:bodyPr>
          <a:lstStyle/>
          <a:p>
            <a:pPr>
              <a:spcAft>
                <a:spcPts val="600"/>
              </a:spcAft>
            </a:pPr>
            <a:r>
              <a:rPr lang="zh-CN" altLang="en-US" sz="1600" dirty="0">
                <a:solidFill>
                  <a:srgbClr val="2A50A1"/>
                </a:solidFill>
                <a:latin typeface="+mn-ea"/>
              </a:rPr>
              <a:t>读地址</a:t>
            </a:r>
            <a:r>
              <a:rPr lang="en-US" altLang="zh-CN" sz="1600" dirty="0">
                <a:solidFill>
                  <a:srgbClr val="2A50A1"/>
                </a:solidFill>
                <a:latin typeface="+mn-ea"/>
              </a:rPr>
              <a:t>0</a:t>
            </a:r>
            <a:r>
              <a:rPr lang="zh-CN" altLang="en-US" sz="1600" dirty="0">
                <a:solidFill>
                  <a:srgbClr val="2A50A1"/>
                </a:solidFill>
                <a:latin typeface="+mn-ea"/>
              </a:rPr>
              <a:t>的字，之前刚刚替换了块</a:t>
            </a:r>
            <a:r>
              <a:rPr lang="en-US" altLang="zh-CN" sz="1600" dirty="0">
                <a:solidFill>
                  <a:srgbClr val="2A50A1"/>
                </a:solidFill>
                <a:latin typeface="+mn-ea"/>
              </a:rPr>
              <a:t>0</a:t>
            </a:r>
            <a:r>
              <a:rPr lang="zh-CN" altLang="en-US" sz="1600" dirty="0">
                <a:solidFill>
                  <a:srgbClr val="2A50A1"/>
                </a:solidFill>
                <a:latin typeface="+mn-ea"/>
              </a:rPr>
              <a:t>，缓存不命中，这也即冲突不命中</a:t>
            </a:r>
            <a:endParaRPr lang="en-US" altLang="zh-CN" sz="1600" dirty="0">
              <a:solidFill>
                <a:srgbClr val="2A50A1"/>
              </a:solidFill>
              <a:latin typeface="+mn-ea"/>
            </a:endParaRPr>
          </a:p>
        </p:txBody>
      </p:sp>
    </p:spTree>
    <p:extLst>
      <p:ext uri="{BB962C8B-B14F-4D97-AF65-F5344CB8AC3E}">
        <p14:creationId xmlns:p14="http://schemas.microsoft.com/office/powerpoint/2010/main" val="26625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6" grpId="0" animBg="1"/>
      <p:bldP spid="17" grpId="0"/>
      <p:bldP spid="18" grpId="0" animBg="1"/>
      <p:bldP spid="19" grpId="0"/>
      <p:bldP spid="20" grpId="0"/>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AE80B4-BFC4-4DB0-A6F3-43F4CCB18DD5}"/>
              </a:ext>
            </a:extLst>
          </p:cNvPr>
          <p:cNvSpPr txBox="1"/>
          <p:nvPr/>
        </p:nvSpPr>
        <p:spPr>
          <a:xfrm>
            <a:off x="2643201" y="118795"/>
            <a:ext cx="2550236"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Conflict Miss</a:t>
            </a:r>
            <a:endParaRPr lang="zh-CN" altLang="en-US" sz="3000" b="1" dirty="0">
              <a:solidFill>
                <a:schemeClr val="accent1"/>
              </a:solidFill>
              <a:latin typeface="+mj-ea"/>
              <a:ea typeface="+mj-ea"/>
            </a:endParaRPr>
          </a:p>
        </p:txBody>
      </p:sp>
      <p:pic>
        <p:nvPicPr>
          <p:cNvPr id="3" name="图片 2">
            <a:extLst>
              <a:ext uri="{FF2B5EF4-FFF2-40B4-BE49-F238E27FC236}">
                <a16:creationId xmlns:a16="http://schemas.microsoft.com/office/drawing/2014/main" id="{075E863E-6F20-4B2D-979E-E2BC72825FAD}"/>
              </a:ext>
            </a:extLst>
          </p:cNvPr>
          <p:cNvPicPr>
            <a:picLocks noChangeAspect="1"/>
          </p:cNvPicPr>
          <p:nvPr/>
        </p:nvPicPr>
        <p:blipFill>
          <a:blip r:embed="rId2"/>
          <a:stretch>
            <a:fillRect/>
          </a:stretch>
        </p:blipFill>
        <p:spPr>
          <a:xfrm>
            <a:off x="867032" y="1441048"/>
            <a:ext cx="3866860" cy="1987952"/>
          </a:xfrm>
          <a:prstGeom prst="rect">
            <a:avLst/>
          </a:prstGeom>
        </p:spPr>
      </p:pic>
      <p:pic>
        <p:nvPicPr>
          <p:cNvPr id="8" name="图片 7">
            <a:extLst>
              <a:ext uri="{FF2B5EF4-FFF2-40B4-BE49-F238E27FC236}">
                <a16:creationId xmlns:a16="http://schemas.microsoft.com/office/drawing/2014/main" id="{8AF7F3E6-7CB9-4920-B597-3AED491F6D93}"/>
              </a:ext>
            </a:extLst>
          </p:cNvPr>
          <p:cNvPicPr>
            <a:picLocks noChangeAspect="1"/>
          </p:cNvPicPr>
          <p:nvPr/>
        </p:nvPicPr>
        <p:blipFill>
          <a:blip r:embed="rId3"/>
          <a:stretch>
            <a:fillRect/>
          </a:stretch>
        </p:blipFill>
        <p:spPr>
          <a:xfrm>
            <a:off x="338811" y="3737011"/>
            <a:ext cx="4923302" cy="1966364"/>
          </a:xfrm>
          <a:prstGeom prst="rect">
            <a:avLst/>
          </a:prstGeom>
        </p:spPr>
      </p:pic>
      <p:sp>
        <p:nvSpPr>
          <p:cNvPr id="9" name="文本框 8">
            <a:extLst>
              <a:ext uri="{FF2B5EF4-FFF2-40B4-BE49-F238E27FC236}">
                <a16:creationId xmlns:a16="http://schemas.microsoft.com/office/drawing/2014/main" id="{81107081-1A9E-40EE-933D-2645C8E1FA4A}"/>
              </a:ext>
            </a:extLst>
          </p:cNvPr>
          <p:cNvSpPr txBox="1"/>
          <p:nvPr/>
        </p:nvSpPr>
        <p:spPr>
          <a:xfrm>
            <a:off x="5430789" y="1497702"/>
            <a:ext cx="6422400" cy="4324261"/>
          </a:xfrm>
          <a:prstGeom prst="rect">
            <a:avLst/>
          </a:prstGeom>
          <a:noFill/>
        </p:spPr>
        <p:txBody>
          <a:bodyPr wrap="square" rtlCol="0">
            <a:spAutoFit/>
          </a:bodyPr>
          <a:lstStyle/>
          <a:p>
            <a:pPr>
              <a:spcAft>
                <a:spcPts val="600"/>
              </a:spcAft>
            </a:pPr>
            <a:r>
              <a:rPr lang="zh-CN" altLang="en-US" sz="2000" dirty="0">
                <a:solidFill>
                  <a:srgbClr val="2A50A1"/>
                </a:solidFill>
                <a:latin typeface="+mn-ea"/>
              </a:rPr>
              <a:t>冲突不命中在真实的程序中很常见。当程序访问大小为</a:t>
            </a:r>
            <a:r>
              <a:rPr lang="en-US" altLang="zh-CN" sz="2000" dirty="0">
                <a:solidFill>
                  <a:srgbClr val="2A50A1"/>
                </a:solidFill>
                <a:latin typeface="+mn-ea"/>
              </a:rPr>
              <a:t>2</a:t>
            </a:r>
            <a:r>
              <a:rPr lang="zh-CN" altLang="en-US" sz="2000" dirty="0">
                <a:solidFill>
                  <a:srgbClr val="2A50A1"/>
                </a:solidFill>
                <a:latin typeface="+mn-ea"/>
              </a:rPr>
              <a:t>的幂的数组时，直接映射高速缓存会通常发生冲突不命中。</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假设</a:t>
            </a:r>
            <a:r>
              <a:rPr lang="en-US" altLang="zh-CN" sz="2000" dirty="0">
                <a:solidFill>
                  <a:srgbClr val="2A50A1"/>
                </a:solidFill>
                <a:latin typeface="+mn-ea"/>
              </a:rPr>
              <a:t>S=2</a:t>
            </a:r>
            <a:r>
              <a:rPr lang="zh-CN" altLang="en-US" sz="2000" dirty="0">
                <a:solidFill>
                  <a:srgbClr val="2A50A1"/>
                </a:solidFill>
                <a:latin typeface="+mn-ea"/>
              </a:rPr>
              <a:t>，</a:t>
            </a:r>
            <a:r>
              <a:rPr lang="en-US" altLang="zh-CN" sz="2000" dirty="0">
                <a:solidFill>
                  <a:srgbClr val="2A50A1"/>
                </a:solidFill>
                <a:latin typeface="+mn-ea"/>
              </a:rPr>
              <a:t>B=16</a:t>
            </a:r>
            <a:r>
              <a:rPr lang="zh-CN" altLang="en-US" sz="2000" dirty="0">
                <a:solidFill>
                  <a:srgbClr val="2A50A1"/>
                </a:solidFill>
                <a:latin typeface="+mn-ea"/>
              </a:rPr>
              <a:t>，浮点数是</a:t>
            </a:r>
            <a:r>
              <a:rPr lang="en-US" altLang="zh-CN" sz="2000" dirty="0">
                <a:solidFill>
                  <a:srgbClr val="2A50A1"/>
                </a:solidFill>
                <a:latin typeface="+mn-ea"/>
              </a:rPr>
              <a:t>4</a:t>
            </a:r>
            <a:r>
              <a:rPr lang="zh-CN" altLang="en-US" sz="2000" dirty="0">
                <a:solidFill>
                  <a:srgbClr val="2A50A1"/>
                </a:solidFill>
                <a:latin typeface="+mn-ea"/>
              </a:rPr>
              <a:t>个字节，</a:t>
            </a:r>
            <a:r>
              <a:rPr lang="en-US" altLang="zh-CN" sz="2000" dirty="0">
                <a:solidFill>
                  <a:srgbClr val="2A50A1"/>
                </a:solidFill>
                <a:latin typeface="+mn-ea"/>
              </a:rPr>
              <a:t>x</a:t>
            </a:r>
            <a:r>
              <a:rPr lang="zh-CN" altLang="en-US" sz="2000" dirty="0">
                <a:solidFill>
                  <a:srgbClr val="2A50A1"/>
                </a:solidFill>
                <a:latin typeface="+mn-ea"/>
              </a:rPr>
              <a:t>被加载到从地址</a:t>
            </a:r>
            <a:r>
              <a:rPr lang="en-US" altLang="zh-CN" sz="2000" dirty="0">
                <a:solidFill>
                  <a:srgbClr val="2A50A1"/>
                </a:solidFill>
                <a:latin typeface="+mn-ea"/>
              </a:rPr>
              <a:t>0</a:t>
            </a:r>
            <a:r>
              <a:rPr lang="zh-CN" altLang="en-US" sz="2000" dirty="0">
                <a:solidFill>
                  <a:srgbClr val="2A50A1"/>
                </a:solidFill>
                <a:latin typeface="+mn-ea"/>
              </a:rPr>
              <a:t>开始的</a:t>
            </a:r>
            <a:r>
              <a:rPr lang="en-US" altLang="zh-CN" sz="2000" dirty="0">
                <a:solidFill>
                  <a:srgbClr val="2A50A1"/>
                </a:solidFill>
                <a:latin typeface="+mn-ea"/>
              </a:rPr>
              <a:t>32</a:t>
            </a:r>
            <a:r>
              <a:rPr lang="zh-CN" altLang="en-US" sz="2000" dirty="0">
                <a:solidFill>
                  <a:srgbClr val="2A50A1"/>
                </a:solidFill>
                <a:latin typeface="+mn-ea"/>
              </a:rPr>
              <a:t>字节的内存中，而</a:t>
            </a:r>
            <a:r>
              <a:rPr lang="en-US" altLang="zh-CN" sz="2000" dirty="0">
                <a:solidFill>
                  <a:srgbClr val="2A50A1"/>
                </a:solidFill>
                <a:latin typeface="+mn-ea"/>
              </a:rPr>
              <a:t>y</a:t>
            </a:r>
            <a:r>
              <a:rPr lang="zh-CN" altLang="en-US" sz="2000" dirty="0">
                <a:solidFill>
                  <a:srgbClr val="2A50A1"/>
                </a:solidFill>
                <a:latin typeface="+mn-ea"/>
              </a:rPr>
              <a:t>紧跟</a:t>
            </a:r>
            <a:r>
              <a:rPr lang="en-US" altLang="zh-CN" sz="2000" dirty="0">
                <a:solidFill>
                  <a:srgbClr val="2A50A1"/>
                </a:solidFill>
                <a:latin typeface="+mn-ea"/>
              </a:rPr>
              <a:t>x</a:t>
            </a:r>
            <a:r>
              <a:rPr lang="zh-CN" altLang="en-US" sz="2000" dirty="0">
                <a:solidFill>
                  <a:srgbClr val="2A50A1"/>
                </a:solidFill>
                <a:latin typeface="+mn-ea"/>
              </a:rPr>
              <a:t>之后，从地址</a:t>
            </a:r>
            <a:r>
              <a:rPr lang="en-US" altLang="zh-CN" sz="2000" dirty="0">
                <a:solidFill>
                  <a:srgbClr val="2A50A1"/>
                </a:solidFill>
                <a:latin typeface="+mn-ea"/>
              </a:rPr>
              <a:t>32</a:t>
            </a:r>
            <a:r>
              <a:rPr lang="zh-CN" altLang="en-US" sz="2000" dirty="0">
                <a:solidFill>
                  <a:srgbClr val="2A50A1"/>
                </a:solidFill>
                <a:latin typeface="+mn-ea"/>
              </a:rPr>
              <a:t>开始。这会导致所有的</a:t>
            </a:r>
            <a:r>
              <a:rPr lang="en-US" altLang="zh-CN" sz="2000" dirty="0">
                <a:solidFill>
                  <a:srgbClr val="2A50A1"/>
                </a:solidFill>
                <a:latin typeface="+mn-ea"/>
              </a:rPr>
              <a:t>x</a:t>
            </a:r>
            <a:r>
              <a:rPr lang="zh-CN" altLang="en-US" sz="2000" dirty="0">
                <a:solidFill>
                  <a:srgbClr val="2A50A1"/>
                </a:solidFill>
                <a:latin typeface="+mn-ea"/>
              </a:rPr>
              <a:t>与所有的</a:t>
            </a:r>
            <a:r>
              <a:rPr lang="en-US" altLang="zh-CN" sz="2000" dirty="0">
                <a:solidFill>
                  <a:srgbClr val="2A50A1"/>
                </a:solidFill>
                <a:latin typeface="+mn-ea"/>
              </a:rPr>
              <a:t>y</a:t>
            </a:r>
            <a:r>
              <a:rPr lang="zh-CN" altLang="en-US" sz="2000" dirty="0">
                <a:solidFill>
                  <a:srgbClr val="2A50A1"/>
                </a:solidFill>
                <a:latin typeface="+mn-ea"/>
              </a:rPr>
              <a:t>都被映射到同一个组索引中。</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在运行时，循环的第一次迭代引用</a:t>
            </a:r>
            <a:r>
              <a:rPr lang="en-US" altLang="zh-CN" sz="2000" dirty="0">
                <a:solidFill>
                  <a:srgbClr val="2A50A1"/>
                </a:solidFill>
                <a:latin typeface="+mn-ea"/>
              </a:rPr>
              <a:t>x[0]</a:t>
            </a:r>
            <a:r>
              <a:rPr lang="zh-CN" altLang="en-US" sz="2000" dirty="0">
                <a:solidFill>
                  <a:srgbClr val="2A50A1"/>
                </a:solidFill>
                <a:latin typeface="+mn-ea"/>
              </a:rPr>
              <a:t>，缓存不命中会导致包含</a:t>
            </a:r>
            <a:r>
              <a:rPr lang="en-US" altLang="zh-CN" sz="2000" dirty="0">
                <a:solidFill>
                  <a:srgbClr val="2A50A1"/>
                </a:solidFill>
                <a:latin typeface="+mn-ea"/>
              </a:rPr>
              <a:t>x[0]-x[3]</a:t>
            </a:r>
            <a:r>
              <a:rPr lang="zh-CN" altLang="en-US" sz="2000" dirty="0">
                <a:solidFill>
                  <a:srgbClr val="2A50A1"/>
                </a:solidFill>
                <a:latin typeface="+mn-ea"/>
              </a:rPr>
              <a:t>的数据块加载到组</a:t>
            </a:r>
            <a:r>
              <a:rPr lang="en-US" altLang="zh-CN" sz="2000" dirty="0">
                <a:solidFill>
                  <a:srgbClr val="2A50A1"/>
                </a:solidFill>
                <a:latin typeface="+mn-ea"/>
              </a:rPr>
              <a:t>0</a:t>
            </a:r>
            <a:r>
              <a:rPr lang="zh-CN" altLang="en-US" sz="2000" dirty="0">
                <a:solidFill>
                  <a:srgbClr val="2A50A1"/>
                </a:solidFill>
                <a:latin typeface="+mn-ea"/>
              </a:rPr>
              <a:t>中。接下来对</a:t>
            </a:r>
            <a:r>
              <a:rPr lang="en-US" altLang="zh-CN" sz="2000" dirty="0">
                <a:solidFill>
                  <a:srgbClr val="2A50A1"/>
                </a:solidFill>
                <a:latin typeface="+mn-ea"/>
              </a:rPr>
              <a:t>y[0]</a:t>
            </a:r>
            <a:r>
              <a:rPr lang="zh-CN" altLang="en-US" sz="2000" dirty="0">
                <a:solidFill>
                  <a:srgbClr val="2A50A1"/>
                </a:solidFill>
                <a:latin typeface="+mn-ea"/>
              </a:rPr>
              <a:t>引用，又一次缓存不命中，导致将</a:t>
            </a:r>
            <a:r>
              <a:rPr lang="en-US" altLang="zh-CN" sz="2000" dirty="0">
                <a:solidFill>
                  <a:srgbClr val="2A50A1"/>
                </a:solidFill>
                <a:latin typeface="+mn-ea"/>
              </a:rPr>
              <a:t>y[0]-y[3]</a:t>
            </a:r>
            <a:r>
              <a:rPr lang="zh-CN" altLang="en-US" sz="2000" dirty="0">
                <a:solidFill>
                  <a:srgbClr val="2A50A1"/>
                </a:solidFill>
                <a:latin typeface="+mn-ea"/>
              </a:rPr>
              <a:t>加载到原来</a:t>
            </a:r>
            <a:r>
              <a:rPr lang="en-US" altLang="zh-CN" sz="2000" dirty="0">
                <a:solidFill>
                  <a:srgbClr val="2A50A1"/>
                </a:solidFill>
                <a:latin typeface="+mn-ea"/>
              </a:rPr>
              <a:t>x[0]-x[3]</a:t>
            </a:r>
            <a:r>
              <a:rPr lang="zh-CN" altLang="en-US" sz="2000" dirty="0">
                <a:solidFill>
                  <a:srgbClr val="2A50A1"/>
                </a:solidFill>
                <a:latin typeface="+mn-ea"/>
              </a:rPr>
              <a:t>的位置，将其覆盖，进行频繁的替换，最终导致抖动现象。</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处理方法很简单，只需要改变</a:t>
            </a:r>
            <a:r>
              <a:rPr lang="en-US" altLang="zh-CN" sz="2000" dirty="0">
                <a:solidFill>
                  <a:srgbClr val="2A50A1"/>
                </a:solidFill>
                <a:latin typeface="+mn-ea"/>
              </a:rPr>
              <a:t>x</a:t>
            </a:r>
            <a:r>
              <a:rPr lang="zh-CN" altLang="en-US" sz="2000" dirty="0">
                <a:solidFill>
                  <a:srgbClr val="2A50A1"/>
                </a:solidFill>
                <a:latin typeface="+mn-ea"/>
              </a:rPr>
              <a:t>与</a:t>
            </a:r>
            <a:r>
              <a:rPr lang="en-US" altLang="zh-CN" sz="2000" dirty="0">
                <a:solidFill>
                  <a:srgbClr val="2A50A1"/>
                </a:solidFill>
                <a:latin typeface="+mn-ea"/>
              </a:rPr>
              <a:t>y</a:t>
            </a:r>
            <a:r>
              <a:rPr lang="zh-CN" altLang="en-US" sz="2000" dirty="0">
                <a:solidFill>
                  <a:srgbClr val="2A50A1"/>
                </a:solidFill>
                <a:latin typeface="+mn-ea"/>
              </a:rPr>
              <a:t>数组的大小，例如</a:t>
            </a:r>
            <a:r>
              <a:rPr lang="en-US" altLang="zh-CN" sz="2000" dirty="0">
                <a:solidFill>
                  <a:srgbClr val="2A50A1"/>
                </a:solidFill>
                <a:latin typeface="+mn-ea"/>
              </a:rPr>
              <a:t>float x[12]</a:t>
            </a:r>
          </a:p>
        </p:txBody>
      </p:sp>
    </p:spTree>
    <p:extLst>
      <p:ext uri="{BB962C8B-B14F-4D97-AF65-F5344CB8AC3E}">
        <p14:creationId xmlns:p14="http://schemas.microsoft.com/office/powerpoint/2010/main" val="107989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DC7E6E-36C1-410D-835C-EEBF858990CA}"/>
              </a:ext>
            </a:extLst>
          </p:cNvPr>
          <p:cNvSpPr txBox="1"/>
          <p:nvPr/>
        </p:nvSpPr>
        <p:spPr>
          <a:xfrm>
            <a:off x="2643201" y="118795"/>
            <a:ext cx="4094950"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Set Associative Cache</a:t>
            </a:r>
            <a:endParaRPr lang="zh-CN" altLang="en-US" sz="3000" b="1" dirty="0">
              <a:solidFill>
                <a:schemeClr val="accent1"/>
              </a:solidFill>
              <a:latin typeface="+mj-ea"/>
              <a:ea typeface="+mj-ea"/>
            </a:endParaRPr>
          </a:p>
        </p:txBody>
      </p:sp>
      <p:pic>
        <p:nvPicPr>
          <p:cNvPr id="3" name="图片 2">
            <a:extLst>
              <a:ext uri="{FF2B5EF4-FFF2-40B4-BE49-F238E27FC236}">
                <a16:creationId xmlns:a16="http://schemas.microsoft.com/office/drawing/2014/main" id="{5B718C39-A1BE-4D12-A894-DDA30A8BE368}"/>
              </a:ext>
            </a:extLst>
          </p:cNvPr>
          <p:cNvPicPr>
            <a:picLocks noChangeAspect="1"/>
          </p:cNvPicPr>
          <p:nvPr/>
        </p:nvPicPr>
        <p:blipFill>
          <a:blip r:embed="rId2"/>
          <a:stretch>
            <a:fillRect/>
          </a:stretch>
        </p:blipFill>
        <p:spPr>
          <a:xfrm>
            <a:off x="1418670" y="2047874"/>
            <a:ext cx="5076825" cy="2762250"/>
          </a:xfrm>
          <a:prstGeom prst="rect">
            <a:avLst/>
          </a:prstGeom>
        </p:spPr>
      </p:pic>
      <p:sp>
        <p:nvSpPr>
          <p:cNvPr id="5" name="文本框 4">
            <a:extLst>
              <a:ext uri="{FF2B5EF4-FFF2-40B4-BE49-F238E27FC236}">
                <a16:creationId xmlns:a16="http://schemas.microsoft.com/office/drawing/2014/main" id="{BAF1777F-9166-474C-B00F-2FFE70AEB626}"/>
              </a:ext>
            </a:extLst>
          </p:cNvPr>
          <p:cNvSpPr txBox="1"/>
          <p:nvPr/>
        </p:nvSpPr>
        <p:spPr>
          <a:xfrm>
            <a:off x="7421743" y="2828835"/>
            <a:ext cx="2618901" cy="1200329"/>
          </a:xfrm>
          <a:prstGeom prst="rect">
            <a:avLst/>
          </a:prstGeom>
          <a:noFill/>
        </p:spPr>
        <p:txBody>
          <a:bodyPr wrap="square" rtlCol="0">
            <a:spAutoFit/>
          </a:bodyPr>
          <a:lstStyle/>
          <a:p>
            <a:pPr>
              <a:spcAft>
                <a:spcPts val="600"/>
              </a:spcAft>
            </a:pPr>
            <a:r>
              <a:rPr lang="zh-CN" altLang="en-US" sz="2400" dirty="0">
                <a:solidFill>
                  <a:srgbClr val="2A50A1"/>
                </a:solidFill>
                <a:latin typeface="+mn-ea"/>
              </a:rPr>
              <a:t>一个</a:t>
            </a:r>
            <a:r>
              <a:rPr lang="en-US" altLang="zh-CN" sz="2400" dirty="0">
                <a:solidFill>
                  <a:srgbClr val="2A50A1"/>
                </a:solidFill>
                <a:latin typeface="+mn-ea"/>
              </a:rPr>
              <a:t>1&lt;E&lt;C/B</a:t>
            </a:r>
            <a:r>
              <a:rPr lang="zh-CN" altLang="en-US" sz="2400" dirty="0">
                <a:solidFill>
                  <a:srgbClr val="2A50A1"/>
                </a:solidFill>
                <a:latin typeface="+mn-ea"/>
              </a:rPr>
              <a:t>的高速缓存称为</a:t>
            </a:r>
            <a:r>
              <a:rPr lang="en-US" altLang="zh-CN" sz="2400" dirty="0">
                <a:solidFill>
                  <a:srgbClr val="2A50A1"/>
                </a:solidFill>
                <a:latin typeface="+mn-ea"/>
              </a:rPr>
              <a:t>E</a:t>
            </a:r>
            <a:r>
              <a:rPr lang="zh-CN" altLang="en-US" sz="2400" dirty="0">
                <a:solidFill>
                  <a:srgbClr val="2A50A1"/>
                </a:solidFill>
                <a:latin typeface="+mn-ea"/>
              </a:rPr>
              <a:t>路组相联高速缓存</a:t>
            </a:r>
            <a:endParaRPr lang="en-US" altLang="zh-CN" sz="2400" dirty="0">
              <a:solidFill>
                <a:srgbClr val="2A50A1"/>
              </a:solidFill>
              <a:latin typeface="+mn-ea"/>
            </a:endParaRPr>
          </a:p>
        </p:txBody>
      </p:sp>
    </p:spTree>
    <p:extLst>
      <p:ext uri="{BB962C8B-B14F-4D97-AF65-F5344CB8AC3E}">
        <p14:creationId xmlns:p14="http://schemas.microsoft.com/office/powerpoint/2010/main" val="376257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DC7E6E-36C1-410D-835C-EEBF858990CA}"/>
              </a:ext>
            </a:extLst>
          </p:cNvPr>
          <p:cNvSpPr txBox="1"/>
          <p:nvPr/>
        </p:nvSpPr>
        <p:spPr>
          <a:xfrm>
            <a:off x="2643201" y="118795"/>
            <a:ext cx="4094950"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Set Associative Cache</a:t>
            </a:r>
            <a:endParaRPr lang="zh-CN" altLang="en-US" sz="3000" b="1" dirty="0">
              <a:solidFill>
                <a:schemeClr val="accent1"/>
              </a:solidFill>
              <a:latin typeface="+mj-ea"/>
              <a:ea typeface="+mj-ea"/>
            </a:endParaRPr>
          </a:p>
        </p:txBody>
      </p:sp>
      <p:pic>
        <p:nvPicPr>
          <p:cNvPr id="4" name="图片 3">
            <a:extLst>
              <a:ext uri="{FF2B5EF4-FFF2-40B4-BE49-F238E27FC236}">
                <a16:creationId xmlns:a16="http://schemas.microsoft.com/office/drawing/2014/main" id="{97BB1763-31CA-4F7E-90B3-B932AFFB9DC2}"/>
              </a:ext>
            </a:extLst>
          </p:cNvPr>
          <p:cNvPicPr>
            <a:picLocks noChangeAspect="1"/>
          </p:cNvPicPr>
          <p:nvPr/>
        </p:nvPicPr>
        <p:blipFill>
          <a:blip r:embed="rId2"/>
          <a:stretch>
            <a:fillRect/>
          </a:stretch>
        </p:blipFill>
        <p:spPr>
          <a:xfrm>
            <a:off x="935601" y="1110992"/>
            <a:ext cx="5160399" cy="2384832"/>
          </a:xfrm>
          <a:prstGeom prst="rect">
            <a:avLst/>
          </a:prstGeom>
        </p:spPr>
      </p:pic>
      <p:pic>
        <p:nvPicPr>
          <p:cNvPr id="6" name="图片 5">
            <a:extLst>
              <a:ext uri="{FF2B5EF4-FFF2-40B4-BE49-F238E27FC236}">
                <a16:creationId xmlns:a16="http://schemas.microsoft.com/office/drawing/2014/main" id="{22FD9F93-2B2C-4097-B402-9B3C762F846A}"/>
              </a:ext>
            </a:extLst>
          </p:cNvPr>
          <p:cNvPicPr>
            <a:picLocks noChangeAspect="1"/>
          </p:cNvPicPr>
          <p:nvPr/>
        </p:nvPicPr>
        <p:blipFill>
          <a:blip r:embed="rId3"/>
          <a:stretch>
            <a:fillRect/>
          </a:stretch>
        </p:blipFill>
        <p:spPr>
          <a:xfrm>
            <a:off x="935601" y="3786908"/>
            <a:ext cx="5160399" cy="2501795"/>
          </a:xfrm>
          <a:prstGeom prst="rect">
            <a:avLst/>
          </a:prstGeom>
        </p:spPr>
      </p:pic>
      <p:sp>
        <p:nvSpPr>
          <p:cNvPr id="7" name="文本框 6">
            <a:extLst>
              <a:ext uri="{FF2B5EF4-FFF2-40B4-BE49-F238E27FC236}">
                <a16:creationId xmlns:a16="http://schemas.microsoft.com/office/drawing/2014/main" id="{DC8E7850-A3D5-4C0C-906E-1B4A6AF56F11}"/>
              </a:ext>
            </a:extLst>
          </p:cNvPr>
          <p:cNvSpPr txBox="1"/>
          <p:nvPr/>
        </p:nvSpPr>
        <p:spPr>
          <a:xfrm>
            <a:off x="5487037" y="3936263"/>
            <a:ext cx="1464177" cy="830997"/>
          </a:xfrm>
          <a:prstGeom prst="rect">
            <a:avLst/>
          </a:prstGeom>
          <a:noFill/>
        </p:spPr>
        <p:txBody>
          <a:bodyPr wrap="square" rtlCol="0">
            <a:spAutoFit/>
          </a:bodyPr>
          <a:lstStyle/>
          <a:p>
            <a:pPr>
              <a:spcAft>
                <a:spcPts val="600"/>
              </a:spcAft>
            </a:pPr>
            <a:r>
              <a:rPr lang="zh-CN" altLang="en-US" sz="1600" dirty="0">
                <a:solidFill>
                  <a:srgbClr val="2A50A1"/>
                </a:solidFill>
                <a:latin typeface="+mn-ea"/>
              </a:rPr>
              <a:t>高速缓存必须搜索选择的组中的每一行</a:t>
            </a:r>
            <a:endParaRPr lang="en-US" altLang="zh-CN" sz="1600" dirty="0">
              <a:solidFill>
                <a:srgbClr val="2A50A1"/>
              </a:solidFill>
              <a:latin typeface="+mn-ea"/>
            </a:endParaRPr>
          </a:p>
        </p:txBody>
      </p:sp>
      <p:sp>
        <p:nvSpPr>
          <p:cNvPr id="8" name="文本框 7">
            <a:extLst>
              <a:ext uri="{FF2B5EF4-FFF2-40B4-BE49-F238E27FC236}">
                <a16:creationId xmlns:a16="http://schemas.microsoft.com/office/drawing/2014/main" id="{C9E00BAA-064C-4BB6-957D-7D441925E34D}"/>
              </a:ext>
            </a:extLst>
          </p:cNvPr>
          <p:cNvSpPr txBox="1"/>
          <p:nvPr/>
        </p:nvSpPr>
        <p:spPr>
          <a:xfrm>
            <a:off x="7826452" y="2613392"/>
            <a:ext cx="3676198" cy="1631216"/>
          </a:xfrm>
          <a:prstGeom prst="rect">
            <a:avLst/>
          </a:prstGeom>
          <a:noFill/>
        </p:spPr>
        <p:txBody>
          <a:bodyPr wrap="square" rtlCol="0">
            <a:spAutoFit/>
          </a:bodyPr>
          <a:lstStyle/>
          <a:p>
            <a:pPr>
              <a:spcAft>
                <a:spcPts val="600"/>
              </a:spcAft>
            </a:pPr>
            <a:r>
              <a:rPr lang="zh-CN" altLang="en-US" sz="2000" dirty="0">
                <a:solidFill>
                  <a:srgbClr val="2A50A1"/>
                </a:solidFill>
                <a:latin typeface="+mn-ea"/>
              </a:rPr>
              <a:t>如果缓存不命中，取出块后需要替换组中的一行，若没有空行，可以根据替换策略选择，如：最不常使用策略（</a:t>
            </a:r>
            <a:r>
              <a:rPr lang="en-US" altLang="zh-CN" sz="2000" dirty="0">
                <a:solidFill>
                  <a:srgbClr val="2A50A1"/>
                </a:solidFill>
                <a:latin typeface="+mn-ea"/>
              </a:rPr>
              <a:t>LFU</a:t>
            </a:r>
            <a:r>
              <a:rPr lang="zh-CN" altLang="en-US" sz="2000" dirty="0">
                <a:solidFill>
                  <a:srgbClr val="2A50A1"/>
                </a:solidFill>
                <a:latin typeface="+mn-ea"/>
              </a:rPr>
              <a:t>）、最近最少使用策略（</a:t>
            </a:r>
            <a:r>
              <a:rPr lang="en-US" altLang="zh-CN" sz="2000" dirty="0">
                <a:solidFill>
                  <a:srgbClr val="2A50A1"/>
                </a:solidFill>
                <a:latin typeface="+mn-ea"/>
              </a:rPr>
              <a:t>LRU</a:t>
            </a:r>
            <a:r>
              <a:rPr lang="zh-CN" altLang="en-US" sz="2000" dirty="0">
                <a:solidFill>
                  <a:srgbClr val="2A50A1"/>
                </a:solidFill>
                <a:latin typeface="+mn-ea"/>
              </a:rPr>
              <a:t>）</a:t>
            </a:r>
            <a:endParaRPr lang="en-US" altLang="zh-CN" sz="2000" dirty="0">
              <a:solidFill>
                <a:srgbClr val="2A50A1"/>
              </a:solidFill>
              <a:latin typeface="+mn-ea"/>
            </a:endParaRPr>
          </a:p>
        </p:txBody>
      </p:sp>
    </p:spTree>
    <p:extLst>
      <p:ext uri="{BB962C8B-B14F-4D97-AF65-F5344CB8AC3E}">
        <p14:creationId xmlns:p14="http://schemas.microsoft.com/office/powerpoint/2010/main" val="375614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DC7E6E-36C1-410D-835C-EEBF858990CA}"/>
              </a:ext>
            </a:extLst>
          </p:cNvPr>
          <p:cNvSpPr txBox="1"/>
          <p:nvPr/>
        </p:nvSpPr>
        <p:spPr>
          <a:xfrm>
            <a:off x="2643200" y="118795"/>
            <a:ext cx="6225592"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Set Associative Cache Simulation</a:t>
            </a:r>
            <a:endParaRPr lang="zh-CN" altLang="en-US" sz="3000" b="1" dirty="0">
              <a:solidFill>
                <a:schemeClr val="accent1"/>
              </a:solidFill>
              <a:latin typeface="+mj-ea"/>
              <a:ea typeface="+mj-ea"/>
            </a:endParaRPr>
          </a:p>
        </p:txBody>
      </p:sp>
      <p:pic>
        <p:nvPicPr>
          <p:cNvPr id="4" name="图片 3">
            <a:extLst>
              <a:ext uri="{FF2B5EF4-FFF2-40B4-BE49-F238E27FC236}">
                <a16:creationId xmlns:a16="http://schemas.microsoft.com/office/drawing/2014/main" id="{32F8E4F3-664D-4B11-8E57-A1433E95DE95}"/>
              </a:ext>
            </a:extLst>
          </p:cNvPr>
          <p:cNvPicPr>
            <a:picLocks noChangeAspect="1"/>
          </p:cNvPicPr>
          <p:nvPr/>
        </p:nvPicPr>
        <p:blipFill>
          <a:blip r:embed="rId2"/>
          <a:stretch>
            <a:fillRect/>
          </a:stretch>
        </p:blipFill>
        <p:spPr>
          <a:xfrm>
            <a:off x="1724303" y="793439"/>
            <a:ext cx="8041134" cy="5625485"/>
          </a:xfrm>
          <a:prstGeom prst="rect">
            <a:avLst/>
          </a:prstGeom>
        </p:spPr>
      </p:pic>
    </p:spTree>
    <p:extLst>
      <p:ext uri="{BB962C8B-B14F-4D97-AF65-F5344CB8AC3E}">
        <p14:creationId xmlns:p14="http://schemas.microsoft.com/office/powerpoint/2010/main" val="255137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EE5475-BB14-4CB4-B631-F87884D6A3B1}"/>
              </a:ext>
            </a:extLst>
          </p:cNvPr>
          <p:cNvSpPr txBox="1"/>
          <p:nvPr/>
        </p:nvSpPr>
        <p:spPr>
          <a:xfrm>
            <a:off x="2643201" y="118795"/>
            <a:ext cx="427250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Full Associative Cache</a:t>
            </a:r>
            <a:endParaRPr lang="zh-CN" altLang="en-US" sz="3000" b="1" dirty="0">
              <a:solidFill>
                <a:schemeClr val="accent1"/>
              </a:solidFill>
              <a:latin typeface="+mj-ea"/>
              <a:ea typeface="+mj-ea"/>
            </a:endParaRPr>
          </a:p>
        </p:txBody>
      </p:sp>
      <p:pic>
        <p:nvPicPr>
          <p:cNvPr id="3" name="图片 2">
            <a:extLst>
              <a:ext uri="{FF2B5EF4-FFF2-40B4-BE49-F238E27FC236}">
                <a16:creationId xmlns:a16="http://schemas.microsoft.com/office/drawing/2014/main" id="{2D8F1FFC-0BAD-4B32-954B-701E350DD239}"/>
              </a:ext>
            </a:extLst>
          </p:cNvPr>
          <p:cNvPicPr>
            <a:picLocks noChangeAspect="1"/>
          </p:cNvPicPr>
          <p:nvPr/>
        </p:nvPicPr>
        <p:blipFill>
          <a:blip r:embed="rId2"/>
          <a:stretch>
            <a:fillRect/>
          </a:stretch>
        </p:blipFill>
        <p:spPr>
          <a:xfrm>
            <a:off x="3009900" y="2054440"/>
            <a:ext cx="6172200" cy="1524000"/>
          </a:xfrm>
          <a:prstGeom prst="rect">
            <a:avLst/>
          </a:prstGeom>
        </p:spPr>
      </p:pic>
      <p:sp>
        <p:nvSpPr>
          <p:cNvPr id="4" name="文本框 3">
            <a:extLst>
              <a:ext uri="{FF2B5EF4-FFF2-40B4-BE49-F238E27FC236}">
                <a16:creationId xmlns:a16="http://schemas.microsoft.com/office/drawing/2014/main" id="{00639494-D3E3-4BE5-A53B-50E0D0649BD6}"/>
              </a:ext>
            </a:extLst>
          </p:cNvPr>
          <p:cNvSpPr txBox="1"/>
          <p:nvPr/>
        </p:nvSpPr>
        <p:spPr>
          <a:xfrm>
            <a:off x="3730106" y="4674198"/>
            <a:ext cx="4731788" cy="1200329"/>
          </a:xfrm>
          <a:prstGeom prst="rect">
            <a:avLst/>
          </a:prstGeom>
          <a:noFill/>
        </p:spPr>
        <p:txBody>
          <a:bodyPr wrap="square" rtlCol="0">
            <a:spAutoFit/>
          </a:bodyPr>
          <a:lstStyle/>
          <a:p>
            <a:pPr>
              <a:spcAft>
                <a:spcPts val="600"/>
              </a:spcAft>
            </a:pPr>
            <a:r>
              <a:rPr lang="zh-CN" altLang="en-US" sz="2400" dirty="0">
                <a:solidFill>
                  <a:srgbClr val="2A50A1"/>
                </a:solidFill>
                <a:latin typeface="+mn-ea"/>
              </a:rPr>
              <a:t>由一个包含所有高速缓存行的组组成的高速缓存称为全相联高速缓存</a:t>
            </a:r>
            <a:endParaRPr lang="en-US" altLang="zh-CN" sz="2400" dirty="0">
              <a:solidFill>
                <a:srgbClr val="2A50A1"/>
              </a:solidFill>
              <a:latin typeface="+mn-ea"/>
            </a:endParaRPr>
          </a:p>
        </p:txBody>
      </p:sp>
    </p:spTree>
    <p:extLst>
      <p:ext uri="{BB962C8B-B14F-4D97-AF65-F5344CB8AC3E}">
        <p14:creationId xmlns:p14="http://schemas.microsoft.com/office/powerpoint/2010/main" val="157396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DBFD86-9BBA-45F5-9B01-1AD1E690C618}"/>
              </a:ext>
            </a:extLst>
          </p:cNvPr>
          <p:cNvSpPr txBox="1"/>
          <p:nvPr/>
        </p:nvSpPr>
        <p:spPr>
          <a:xfrm>
            <a:off x="2643201" y="118795"/>
            <a:ext cx="427250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Full Associative Cache</a:t>
            </a:r>
            <a:endParaRPr lang="zh-CN" altLang="en-US" sz="3000" b="1" dirty="0">
              <a:solidFill>
                <a:schemeClr val="accent1"/>
              </a:solidFill>
              <a:latin typeface="+mj-ea"/>
              <a:ea typeface="+mj-ea"/>
            </a:endParaRPr>
          </a:p>
        </p:txBody>
      </p:sp>
      <p:pic>
        <p:nvPicPr>
          <p:cNvPr id="3" name="图片 2">
            <a:extLst>
              <a:ext uri="{FF2B5EF4-FFF2-40B4-BE49-F238E27FC236}">
                <a16:creationId xmlns:a16="http://schemas.microsoft.com/office/drawing/2014/main" id="{583D91E7-DFA0-4309-9427-9224F0EB0C02}"/>
              </a:ext>
            </a:extLst>
          </p:cNvPr>
          <p:cNvPicPr>
            <a:picLocks noChangeAspect="1"/>
          </p:cNvPicPr>
          <p:nvPr/>
        </p:nvPicPr>
        <p:blipFill>
          <a:blip r:embed="rId2"/>
          <a:stretch>
            <a:fillRect/>
          </a:stretch>
        </p:blipFill>
        <p:spPr>
          <a:xfrm>
            <a:off x="2394612" y="580460"/>
            <a:ext cx="6568089" cy="2072717"/>
          </a:xfrm>
          <a:prstGeom prst="rect">
            <a:avLst/>
          </a:prstGeom>
        </p:spPr>
      </p:pic>
      <p:pic>
        <p:nvPicPr>
          <p:cNvPr id="4" name="图片 3">
            <a:extLst>
              <a:ext uri="{FF2B5EF4-FFF2-40B4-BE49-F238E27FC236}">
                <a16:creationId xmlns:a16="http://schemas.microsoft.com/office/drawing/2014/main" id="{72826B3D-AAF3-41B0-92D0-36EC18D5C380}"/>
              </a:ext>
            </a:extLst>
          </p:cNvPr>
          <p:cNvPicPr>
            <a:picLocks noChangeAspect="1"/>
          </p:cNvPicPr>
          <p:nvPr/>
        </p:nvPicPr>
        <p:blipFill>
          <a:blip r:embed="rId3"/>
          <a:stretch>
            <a:fillRect/>
          </a:stretch>
        </p:blipFill>
        <p:spPr>
          <a:xfrm>
            <a:off x="2394612" y="2866328"/>
            <a:ext cx="6568089" cy="3595794"/>
          </a:xfrm>
          <a:prstGeom prst="rect">
            <a:avLst/>
          </a:prstGeom>
        </p:spPr>
      </p:pic>
      <p:sp>
        <p:nvSpPr>
          <p:cNvPr id="5" name="文本框 4">
            <a:extLst>
              <a:ext uri="{FF2B5EF4-FFF2-40B4-BE49-F238E27FC236}">
                <a16:creationId xmlns:a16="http://schemas.microsoft.com/office/drawing/2014/main" id="{469DB723-A6AE-4765-8E94-CA1B0341959B}"/>
              </a:ext>
            </a:extLst>
          </p:cNvPr>
          <p:cNvSpPr txBox="1"/>
          <p:nvPr/>
        </p:nvSpPr>
        <p:spPr>
          <a:xfrm>
            <a:off x="6930501" y="5496613"/>
            <a:ext cx="2275643" cy="338554"/>
          </a:xfrm>
          <a:prstGeom prst="rect">
            <a:avLst/>
          </a:prstGeom>
          <a:noFill/>
        </p:spPr>
        <p:txBody>
          <a:bodyPr wrap="square" rtlCol="0">
            <a:spAutoFit/>
          </a:bodyPr>
          <a:lstStyle/>
          <a:p>
            <a:pPr>
              <a:spcAft>
                <a:spcPts val="600"/>
              </a:spcAft>
            </a:pPr>
            <a:r>
              <a:rPr lang="zh-CN" altLang="en-US" sz="1600" dirty="0">
                <a:solidFill>
                  <a:srgbClr val="2A50A1"/>
                </a:solidFill>
                <a:latin typeface="+mn-ea"/>
              </a:rPr>
              <a:t>与组相联高速缓存相同</a:t>
            </a:r>
            <a:endParaRPr lang="en-US" altLang="zh-CN" sz="1600" dirty="0">
              <a:solidFill>
                <a:srgbClr val="2A50A1"/>
              </a:solidFill>
              <a:latin typeface="+mn-ea"/>
            </a:endParaRPr>
          </a:p>
        </p:txBody>
      </p:sp>
    </p:spTree>
    <p:extLst>
      <p:ext uri="{BB962C8B-B14F-4D97-AF65-F5344CB8AC3E}">
        <p14:creationId xmlns:p14="http://schemas.microsoft.com/office/powerpoint/2010/main" val="273683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DBFD86-9BBA-45F5-9B01-1AD1E690C618}"/>
              </a:ext>
            </a:extLst>
          </p:cNvPr>
          <p:cNvSpPr txBox="1"/>
          <p:nvPr/>
        </p:nvSpPr>
        <p:spPr>
          <a:xfrm>
            <a:off x="2643201" y="118795"/>
            <a:ext cx="427250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Why Using Middle Bits</a:t>
            </a:r>
            <a:endParaRPr lang="zh-CN" altLang="en-US" sz="3000" b="1" dirty="0">
              <a:solidFill>
                <a:schemeClr val="accent1"/>
              </a:solidFill>
              <a:latin typeface="+mj-ea"/>
              <a:ea typeface="+mj-ea"/>
            </a:endParaRPr>
          </a:p>
        </p:txBody>
      </p:sp>
      <p:pic>
        <p:nvPicPr>
          <p:cNvPr id="6" name="图片 5">
            <a:extLst>
              <a:ext uri="{FF2B5EF4-FFF2-40B4-BE49-F238E27FC236}">
                <a16:creationId xmlns:a16="http://schemas.microsoft.com/office/drawing/2014/main" id="{1327C2E5-103A-4092-B868-2B3DF1B7A070}"/>
              </a:ext>
            </a:extLst>
          </p:cNvPr>
          <p:cNvPicPr>
            <a:picLocks noChangeAspect="1"/>
          </p:cNvPicPr>
          <p:nvPr/>
        </p:nvPicPr>
        <p:blipFill>
          <a:blip r:embed="rId2"/>
          <a:stretch>
            <a:fillRect/>
          </a:stretch>
        </p:blipFill>
        <p:spPr>
          <a:xfrm>
            <a:off x="714606" y="1053854"/>
            <a:ext cx="7229475" cy="5105400"/>
          </a:xfrm>
          <a:prstGeom prst="rect">
            <a:avLst/>
          </a:prstGeom>
        </p:spPr>
      </p:pic>
      <p:sp>
        <p:nvSpPr>
          <p:cNvPr id="7" name="文本框 6">
            <a:extLst>
              <a:ext uri="{FF2B5EF4-FFF2-40B4-BE49-F238E27FC236}">
                <a16:creationId xmlns:a16="http://schemas.microsoft.com/office/drawing/2014/main" id="{FA4AE972-7472-465D-8762-0F8143611DFE}"/>
              </a:ext>
            </a:extLst>
          </p:cNvPr>
          <p:cNvSpPr txBox="1"/>
          <p:nvPr/>
        </p:nvSpPr>
        <p:spPr>
          <a:xfrm>
            <a:off x="8319863" y="1805478"/>
            <a:ext cx="2874880" cy="3247043"/>
          </a:xfrm>
          <a:prstGeom prst="rect">
            <a:avLst/>
          </a:prstGeom>
          <a:noFill/>
        </p:spPr>
        <p:txBody>
          <a:bodyPr wrap="square" rtlCol="0">
            <a:spAutoFit/>
          </a:bodyPr>
          <a:lstStyle/>
          <a:p>
            <a:pPr>
              <a:spcAft>
                <a:spcPts val="600"/>
              </a:spcAft>
            </a:pPr>
            <a:r>
              <a:rPr lang="zh-CN" altLang="en-US" sz="2000" dirty="0">
                <a:solidFill>
                  <a:srgbClr val="2A50A1"/>
                </a:solidFill>
                <a:latin typeface="+mn-ea"/>
              </a:rPr>
              <a:t>如果采用高位索引，那么一些连续的内存块就会映射到相同的高速缓存块</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如果一个程序有良好的空间局部性，顺序扫描一个数组，在任何时刻，高速缓存都只保存着一个块大小的数组，利用率低</a:t>
            </a:r>
            <a:endParaRPr lang="en-US" altLang="zh-CN" sz="2000" dirty="0">
              <a:solidFill>
                <a:srgbClr val="2A50A1"/>
              </a:solidFill>
              <a:latin typeface="+mn-ea"/>
            </a:endParaRPr>
          </a:p>
        </p:txBody>
      </p:sp>
    </p:spTree>
    <p:extLst>
      <p:ext uri="{BB962C8B-B14F-4D97-AF65-F5344CB8AC3E}">
        <p14:creationId xmlns:p14="http://schemas.microsoft.com/office/powerpoint/2010/main" val="21087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9DFB6750-B4E8-42BD-93E8-AF90F8BF68F5}"/>
              </a:ext>
            </a:extLst>
          </p:cNvPr>
          <p:cNvSpPr txBox="1"/>
          <p:nvPr/>
        </p:nvSpPr>
        <p:spPr>
          <a:xfrm>
            <a:off x="4579003" y="1861917"/>
            <a:ext cx="4964490" cy="461665"/>
          </a:xfrm>
          <a:prstGeom prst="rect">
            <a:avLst/>
          </a:prstGeom>
          <a:noFill/>
        </p:spPr>
        <p:txBody>
          <a:bodyPr wrap="none" lIns="0" tIns="0" rIns="0" bIns="0" rtlCol="0">
            <a:noAutofit/>
          </a:bodyPr>
          <a:lstStyle/>
          <a:p>
            <a:r>
              <a:rPr lang="en-US" altLang="zh-CN" sz="3000" dirty="0">
                <a:solidFill>
                  <a:schemeClr val="accent1"/>
                </a:solidFill>
              </a:rPr>
              <a:t>General Cache Organization</a:t>
            </a:r>
            <a:endParaRPr lang="zh-CN" altLang="en-US" sz="3000" dirty="0">
              <a:solidFill>
                <a:schemeClr val="accent1"/>
              </a:solidFill>
            </a:endParaRPr>
          </a:p>
        </p:txBody>
      </p:sp>
      <p:sp>
        <p:nvSpPr>
          <p:cNvPr id="68" name="文本框 67">
            <a:extLst>
              <a:ext uri="{FF2B5EF4-FFF2-40B4-BE49-F238E27FC236}">
                <a16:creationId xmlns:a16="http://schemas.microsoft.com/office/drawing/2014/main" id="{62D46145-B2B0-4316-8ABB-6A70F0AED189}"/>
              </a:ext>
            </a:extLst>
          </p:cNvPr>
          <p:cNvSpPr txBox="1"/>
          <p:nvPr/>
        </p:nvSpPr>
        <p:spPr>
          <a:xfrm>
            <a:off x="4579003" y="2749421"/>
            <a:ext cx="3739372" cy="461665"/>
          </a:xfrm>
          <a:prstGeom prst="rect">
            <a:avLst/>
          </a:prstGeom>
          <a:noFill/>
        </p:spPr>
        <p:txBody>
          <a:bodyPr wrap="none" lIns="0" tIns="0" rIns="0" bIns="0" rtlCol="0">
            <a:noAutofit/>
          </a:bodyPr>
          <a:lstStyle/>
          <a:p>
            <a:r>
              <a:rPr lang="en-US" altLang="zh-CN" sz="3000" dirty="0">
                <a:solidFill>
                  <a:schemeClr val="accent1"/>
                </a:solidFill>
              </a:rPr>
              <a:t>Different Cache</a:t>
            </a:r>
            <a:endParaRPr lang="zh-CN" altLang="en-US" sz="3000" dirty="0">
              <a:solidFill>
                <a:schemeClr val="accent1"/>
              </a:solidFill>
            </a:endParaRPr>
          </a:p>
        </p:txBody>
      </p:sp>
      <p:sp>
        <p:nvSpPr>
          <p:cNvPr id="78" name="文本框 77">
            <a:extLst>
              <a:ext uri="{FF2B5EF4-FFF2-40B4-BE49-F238E27FC236}">
                <a16:creationId xmlns:a16="http://schemas.microsoft.com/office/drawing/2014/main" id="{CDC4B2FB-BB76-41C8-965E-0654ED86E1AA}"/>
              </a:ext>
            </a:extLst>
          </p:cNvPr>
          <p:cNvSpPr txBox="1"/>
          <p:nvPr/>
        </p:nvSpPr>
        <p:spPr>
          <a:xfrm>
            <a:off x="3667670" y="1812120"/>
            <a:ext cx="750205" cy="538609"/>
          </a:xfrm>
          <a:prstGeom prst="rect">
            <a:avLst/>
          </a:prstGeom>
          <a:noFill/>
        </p:spPr>
        <p:txBody>
          <a:bodyPr wrap="none" lIns="0" tIns="0" rIns="0" bIns="0" rtlCol="0">
            <a:noAutofit/>
          </a:bodyPr>
          <a:lstStyle/>
          <a:p>
            <a:r>
              <a:rPr lang="en-US" altLang="zh-CN" sz="3500" dirty="0">
                <a:solidFill>
                  <a:schemeClr val="accent1"/>
                </a:solidFill>
              </a:rPr>
              <a:t>#01</a:t>
            </a:r>
            <a:endParaRPr lang="zh-CN" altLang="en-US" sz="3500" dirty="0">
              <a:solidFill>
                <a:schemeClr val="accent1"/>
              </a:solidFill>
            </a:endParaRPr>
          </a:p>
        </p:txBody>
      </p:sp>
      <p:sp>
        <p:nvSpPr>
          <p:cNvPr id="83" name="文本框 82">
            <a:extLst>
              <a:ext uri="{FF2B5EF4-FFF2-40B4-BE49-F238E27FC236}">
                <a16:creationId xmlns:a16="http://schemas.microsoft.com/office/drawing/2014/main" id="{4BA16557-8577-4ADF-9D8C-9A5C0CBEAE4C}"/>
              </a:ext>
            </a:extLst>
          </p:cNvPr>
          <p:cNvSpPr txBox="1"/>
          <p:nvPr/>
        </p:nvSpPr>
        <p:spPr>
          <a:xfrm>
            <a:off x="3667670" y="2710950"/>
            <a:ext cx="750205" cy="538609"/>
          </a:xfrm>
          <a:prstGeom prst="rect">
            <a:avLst/>
          </a:prstGeom>
          <a:noFill/>
        </p:spPr>
        <p:txBody>
          <a:bodyPr wrap="none" lIns="0" tIns="0" rIns="0" bIns="0" rtlCol="0">
            <a:noAutofit/>
          </a:bodyPr>
          <a:lstStyle/>
          <a:p>
            <a:r>
              <a:rPr lang="en-US" altLang="zh-CN" sz="3500" dirty="0">
                <a:solidFill>
                  <a:schemeClr val="accent1"/>
                </a:solidFill>
              </a:rPr>
              <a:t>#02</a:t>
            </a:r>
            <a:endParaRPr lang="zh-CN" altLang="en-US" sz="3500" dirty="0">
              <a:solidFill>
                <a:schemeClr val="accent1"/>
              </a:solidFill>
            </a:endParaRPr>
          </a:p>
        </p:txBody>
      </p:sp>
      <p:sp>
        <p:nvSpPr>
          <p:cNvPr id="87" name="文本框 86">
            <a:extLst>
              <a:ext uri="{FF2B5EF4-FFF2-40B4-BE49-F238E27FC236}">
                <a16:creationId xmlns:a16="http://schemas.microsoft.com/office/drawing/2014/main" id="{E90EF2DB-1B5B-4E69-8898-0A6A4B9DFADB}"/>
              </a:ext>
            </a:extLst>
          </p:cNvPr>
          <p:cNvSpPr txBox="1"/>
          <p:nvPr/>
        </p:nvSpPr>
        <p:spPr>
          <a:xfrm>
            <a:off x="3667671" y="3608441"/>
            <a:ext cx="750205" cy="538609"/>
          </a:xfrm>
          <a:prstGeom prst="rect">
            <a:avLst/>
          </a:prstGeom>
          <a:noFill/>
        </p:spPr>
        <p:txBody>
          <a:bodyPr wrap="none" lIns="0" tIns="0" rIns="0" bIns="0" rtlCol="0">
            <a:noAutofit/>
          </a:bodyPr>
          <a:lstStyle/>
          <a:p>
            <a:r>
              <a:rPr lang="en-US" altLang="zh-CN" sz="3500" dirty="0">
                <a:solidFill>
                  <a:schemeClr val="accent1"/>
                </a:solidFill>
              </a:rPr>
              <a:t>#03</a:t>
            </a:r>
            <a:endParaRPr lang="zh-CN" altLang="en-US" sz="3500" dirty="0">
              <a:solidFill>
                <a:schemeClr val="accent1"/>
              </a:solidFill>
            </a:endParaRPr>
          </a:p>
        </p:txBody>
      </p:sp>
      <p:sp>
        <p:nvSpPr>
          <p:cNvPr id="91" name="文本框 90">
            <a:extLst>
              <a:ext uri="{FF2B5EF4-FFF2-40B4-BE49-F238E27FC236}">
                <a16:creationId xmlns:a16="http://schemas.microsoft.com/office/drawing/2014/main" id="{3B19C32A-22A8-4440-B1CE-BB38CCFEB84C}"/>
              </a:ext>
            </a:extLst>
          </p:cNvPr>
          <p:cNvSpPr txBox="1"/>
          <p:nvPr/>
        </p:nvSpPr>
        <p:spPr>
          <a:xfrm>
            <a:off x="3667671" y="4460119"/>
            <a:ext cx="750205" cy="538609"/>
          </a:xfrm>
          <a:prstGeom prst="rect">
            <a:avLst/>
          </a:prstGeom>
          <a:noFill/>
        </p:spPr>
        <p:txBody>
          <a:bodyPr wrap="none" lIns="0" tIns="0" rIns="0" bIns="0" rtlCol="0">
            <a:noAutofit/>
          </a:bodyPr>
          <a:lstStyle/>
          <a:p>
            <a:r>
              <a:rPr lang="en-US" altLang="zh-CN" sz="3500" dirty="0">
                <a:solidFill>
                  <a:schemeClr val="accent1"/>
                </a:solidFill>
              </a:rPr>
              <a:t>#04</a:t>
            </a:r>
            <a:endParaRPr lang="zh-CN" altLang="en-US" sz="3500" dirty="0">
              <a:solidFill>
                <a:schemeClr val="accent1"/>
              </a:solidFill>
            </a:endParaRPr>
          </a:p>
        </p:txBody>
      </p:sp>
      <p:sp>
        <p:nvSpPr>
          <p:cNvPr id="19" name="文本框 18">
            <a:extLst>
              <a:ext uri="{FF2B5EF4-FFF2-40B4-BE49-F238E27FC236}">
                <a16:creationId xmlns:a16="http://schemas.microsoft.com/office/drawing/2014/main" id="{EA178E5B-74EB-4472-9261-43D09FBB4F2E}"/>
              </a:ext>
            </a:extLst>
          </p:cNvPr>
          <p:cNvSpPr txBox="1"/>
          <p:nvPr/>
        </p:nvSpPr>
        <p:spPr>
          <a:xfrm>
            <a:off x="652513" y="1325362"/>
            <a:ext cx="1288814" cy="769441"/>
          </a:xfrm>
          <a:prstGeom prst="rect">
            <a:avLst/>
          </a:prstGeom>
          <a:noFill/>
        </p:spPr>
        <p:txBody>
          <a:bodyPr wrap="none" lIns="0" tIns="0" rIns="0" bIns="0" rtlCol="0">
            <a:noAutofit/>
          </a:bodyPr>
          <a:lstStyle/>
          <a:p>
            <a:r>
              <a:rPr lang="zh-CN" altLang="en-US" sz="5000" b="1" dirty="0">
                <a:solidFill>
                  <a:schemeClr val="bg2">
                    <a:lumMod val="25000"/>
                  </a:schemeClr>
                </a:solidFill>
              </a:rPr>
              <a:t>目录</a:t>
            </a:r>
          </a:p>
        </p:txBody>
      </p:sp>
      <p:sp>
        <p:nvSpPr>
          <p:cNvPr id="20" name="文本框 19">
            <a:extLst>
              <a:ext uri="{FF2B5EF4-FFF2-40B4-BE49-F238E27FC236}">
                <a16:creationId xmlns:a16="http://schemas.microsoft.com/office/drawing/2014/main" id="{86B7EEC8-D0FE-4CE4-8A07-1E4B690DFD28}"/>
              </a:ext>
            </a:extLst>
          </p:cNvPr>
          <p:cNvSpPr txBox="1"/>
          <p:nvPr/>
        </p:nvSpPr>
        <p:spPr>
          <a:xfrm>
            <a:off x="735264" y="1025913"/>
            <a:ext cx="1585370" cy="307777"/>
          </a:xfrm>
          <a:prstGeom prst="rect">
            <a:avLst/>
          </a:prstGeom>
          <a:noFill/>
        </p:spPr>
        <p:txBody>
          <a:bodyPr wrap="none" lIns="0" tIns="0" rIns="0" bIns="0" rtlCol="0">
            <a:noAutofit/>
          </a:bodyPr>
          <a:lstStyle/>
          <a:p>
            <a:pPr algn="l"/>
            <a:r>
              <a:rPr lang="en-US" altLang="zh-CN" sz="2000" b="1" dirty="0">
                <a:solidFill>
                  <a:schemeClr val="bg2">
                    <a:lumMod val="25000"/>
                  </a:schemeClr>
                </a:solidFill>
              </a:rPr>
              <a:t>CONTENTES</a:t>
            </a:r>
            <a:endParaRPr lang="zh-CN" altLang="en-US" sz="2000" b="1" dirty="0">
              <a:solidFill>
                <a:schemeClr val="bg2">
                  <a:lumMod val="25000"/>
                </a:schemeClr>
              </a:solidFill>
            </a:endParaRPr>
          </a:p>
        </p:txBody>
      </p:sp>
      <p:sp>
        <p:nvSpPr>
          <p:cNvPr id="26" name="文本框 25">
            <a:extLst>
              <a:ext uri="{FF2B5EF4-FFF2-40B4-BE49-F238E27FC236}">
                <a16:creationId xmlns:a16="http://schemas.microsoft.com/office/drawing/2014/main" id="{A09B4996-CB2D-44E8-ACAC-AE0E0FCB9103}"/>
              </a:ext>
            </a:extLst>
          </p:cNvPr>
          <p:cNvSpPr txBox="1"/>
          <p:nvPr/>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p>
          <a:p>
            <a:r>
              <a:rPr lang="en-US" altLang="zh-CN" sz="1000" cap="all" dirty="0">
                <a:solidFill>
                  <a:schemeClr val="accent1"/>
                </a:solidFill>
              </a:rPr>
              <a:t>presentation</a:t>
            </a:r>
            <a:endParaRPr lang="zh-CN" altLang="en-US" sz="1000" cap="all" dirty="0">
              <a:solidFill>
                <a:schemeClr val="accent1"/>
              </a:solidFill>
            </a:endParaRPr>
          </a:p>
        </p:txBody>
      </p:sp>
      <p:cxnSp>
        <p:nvCxnSpPr>
          <p:cNvPr id="3" name="直接连接符 2">
            <a:extLst>
              <a:ext uri="{FF2B5EF4-FFF2-40B4-BE49-F238E27FC236}">
                <a16:creationId xmlns:a16="http://schemas.microsoft.com/office/drawing/2014/main" id="{A7B4CD1D-6AD6-4688-8633-DC339240DC4F}"/>
              </a:ext>
            </a:extLst>
          </p:cNvPr>
          <p:cNvCxnSpPr>
            <a:cxnSpLocks/>
          </p:cNvCxnSpPr>
          <p:nvPr/>
        </p:nvCxnSpPr>
        <p:spPr>
          <a:xfrm>
            <a:off x="2857189" y="1325362"/>
            <a:ext cx="0" cy="48373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DA38B52-FE0C-4917-B8DF-1A8DBCE10241}"/>
              </a:ext>
            </a:extLst>
          </p:cNvPr>
          <p:cNvSpPr txBox="1"/>
          <p:nvPr/>
        </p:nvSpPr>
        <p:spPr>
          <a:xfrm>
            <a:off x="3667671" y="5311797"/>
            <a:ext cx="750205" cy="538609"/>
          </a:xfrm>
          <a:prstGeom prst="rect">
            <a:avLst/>
          </a:prstGeom>
          <a:noFill/>
        </p:spPr>
        <p:txBody>
          <a:bodyPr wrap="none" lIns="0" tIns="0" rIns="0" bIns="0" rtlCol="0">
            <a:noAutofit/>
          </a:bodyPr>
          <a:lstStyle/>
          <a:p>
            <a:r>
              <a:rPr lang="en-US" altLang="zh-CN" sz="3500" dirty="0">
                <a:solidFill>
                  <a:schemeClr val="accent1"/>
                </a:solidFill>
              </a:rPr>
              <a:t>#05</a:t>
            </a:r>
            <a:endParaRPr lang="zh-CN" altLang="en-US" sz="3500" dirty="0">
              <a:solidFill>
                <a:schemeClr val="accent1"/>
              </a:solidFill>
            </a:endParaRPr>
          </a:p>
        </p:txBody>
      </p:sp>
      <p:sp>
        <p:nvSpPr>
          <p:cNvPr id="23" name="文本框 22">
            <a:extLst>
              <a:ext uri="{FF2B5EF4-FFF2-40B4-BE49-F238E27FC236}">
                <a16:creationId xmlns:a16="http://schemas.microsoft.com/office/drawing/2014/main" id="{7776C1F9-7DB0-4DF5-801D-C62054CE70A5}"/>
              </a:ext>
            </a:extLst>
          </p:cNvPr>
          <p:cNvSpPr txBox="1"/>
          <p:nvPr/>
        </p:nvSpPr>
        <p:spPr>
          <a:xfrm>
            <a:off x="4579003" y="3646912"/>
            <a:ext cx="4094478" cy="461665"/>
          </a:xfrm>
          <a:prstGeom prst="rect">
            <a:avLst/>
          </a:prstGeom>
          <a:noFill/>
        </p:spPr>
        <p:txBody>
          <a:bodyPr wrap="none" lIns="0" tIns="0" rIns="0" bIns="0" rtlCol="0">
            <a:noAutofit/>
          </a:bodyPr>
          <a:lstStyle/>
          <a:p>
            <a:r>
              <a:rPr lang="en-US" altLang="zh-CN" sz="3000" dirty="0">
                <a:solidFill>
                  <a:schemeClr val="accent1"/>
                </a:solidFill>
              </a:rPr>
              <a:t>Write</a:t>
            </a:r>
            <a:endParaRPr lang="zh-CN" altLang="en-US" sz="3000" dirty="0">
              <a:solidFill>
                <a:schemeClr val="accent1"/>
              </a:solidFill>
            </a:endParaRPr>
          </a:p>
        </p:txBody>
      </p:sp>
      <p:sp>
        <p:nvSpPr>
          <p:cNvPr id="24" name="文本框 23">
            <a:extLst>
              <a:ext uri="{FF2B5EF4-FFF2-40B4-BE49-F238E27FC236}">
                <a16:creationId xmlns:a16="http://schemas.microsoft.com/office/drawing/2014/main" id="{0246283A-CC48-45F5-B923-37B06D51B839}"/>
              </a:ext>
            </a:extLst>
          </p:cNvPr>
          <p:cNvSpPr txBox="1"/>
          <p:nvPr/>
        </p:nvSpPr>
        <p:spPr>
          <a:xfrm>
            <a:off x="4579003" y="4498590"/>
            <a:ext cx="4755808" cy="461665"/>
          </a:xfrm>
          <a:prstGeom prst="rect">
            <a:avLst/>
          </a:prstGeom>
          <a:noFill/>
        </p:spPr>
        <p:txBody>
          <a:bodyPr wrap="none" lIns="0" tIns="0" rIns="0" bIns="0" rtlCol="0">
            <a:noAutofit/>
          </a:bodyPr>
          <a:lstStyle/>
          <a:p>
            <a:r>
              <a:rPr lang="en-US" altLang="zh-CN" sz="3000" dirty="0">
                <a:solidFill>
                  <a:schemeClr val="accent1"/>
                </a:solidFill>
              </a:rPr>
              <a:t>Cache Performance Metrics</a:t>
            </a:r>
            <a:endParaRPr lang="zh-CN" altLang="en-US" sz="3000" dirty="0">
              <a:solidFill>
                <a:schemeClr val="accent1"/>
              </a:solidFill>
            </a:endParaRPr>
          </a:p>
        </p:txBody>
      </p:sp>
      <p:sp>
        <p:nvSpPr>
          <p:cNvPr id="28" name="文本框 27">
            <a:extLst>
              <a:ext uri="{FF2B5EF4-FFF2-40B4-BE49-F238E27FC236}">
                <a16:creationId xmlns:a16="http://schemas.microsoft.com/office/drawing/2014/main" id="{C310F8BD-3110-4911-B36F-6F8CED3309F6}"/>
              </a:ext>
            </a:extLst>
          </p:cNvPr>
          <p:cNvSpPr txBox="1"/>
          <p:nvPr/>
        </p:nvSpPr>
        <p:spPr>
          <a:xfrm>
            <a:off x="4579003" y="5350268"/>
            <a:ext cx="3659475" cy="461665"/>
          </a:xfrm>
          <a:prstGeom prst="rect">
            <a:avLst/>
          </a:prstGeom>
          <a:noFill/>
        </p:spPr>
        <p:txBody>
          <a:bodyPr wrap="none" lIns="0" tIns="0" rIns="0" bIns="0" rtlCol="0">
            <a:noAutofit/>
          </a:bodyPr>
          <a:lstStyle/>
          <a:p>
            <a:r>
              <a:rPr lang="en-US" altLang="zh-CN" sz="3000" dirty="0">
                <a:solidFill>
                  <a:schemeClr val="accent1"/>
                </a:solidFill>
              </a:rPr>
              <a:t>Cache Friendly Code</a:t>
            </a:r>
            <a:endParaRPr lang="zh-CN" altLang="en-US" sz="3000" dirty="0">
              <a:solidFill>
                <a:schemeClr val="accent1"/>
              </a:solidFill>
            </a:endParaRPr>
          </a:p>
        </p:txBody>
      </p:sp>
    </p:spTree>
    <p:extLst>
      <p:ext uri="{BB962C8B-B14F-4D97-AF65-F5344CB8AC3E}">
        <p14:creationId xmlns:p14="http://schemas.microsoft.com/office/powerpoint/2010/main" val="58580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5222812" y="2754066"/>
            <a:ext cx="1826058" cy="615553"/>
          </a:xfrm>
          <a:prstGeom prst="rect">
            <a:avLst/>
          </a:prstGeom>
          <a:noFill/>
        </p:spPr>
        <p:txBody>
          <a:bodyPr wrap="none" lIns="0" tIns="0" rIns="0" bIns="0" rtlCol="0">
            <a:noAutofit/>
          </a:bodyPr>
          <a:lstStyle/>
          <a:p>
            <a:pPr algn="ctr"/>
            <a:r>
              <a:rPr lang="en-US" altLang="zh-CN" sz="4000" dirty="0">
                <a:solidFill>
                  <a:schemeClr val="accent1"/>
                </a:solidFill>
              </a:rPr>
              <a:t>Write</a:t>
            </a:r>
            <a:endParaRPr lang="zh-CN" altLang="en-US" sz="4000" dirty="0">
              <a:solidFill>
                <a:schemeClr val="accent1"/>
              </a:solidFill>
            </a:endParaRP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noAutofit/>
          </a:bodyPr>
          <a:lstStyle/>
          <a:p>
            <a:pPr algn="ctr"/>
            <a:r>
              <a:rPr lang="en-US" altLang="zh-CN" sz="4000" dirty="0">
                <a:solidFill>
                  <a:schemeClr val="accent1"/>
                </a:solidFill>
              </a:rPr>
              <a:t>#03</a:t>
            </a:r>
            <a:endParaRPr lang="zh-CN" altLang="en-US" sz="4000" dirty="0">
              <a:solidFill>
                <a:schemeClr val="accent1"/>
              </a:solidFill>
            </a:endParaRPr>
          </a:p>
        </p:txBody>
      </p:sp>
      <p:grpSp>
        <p:nvGrpSpPr>
          <p:cNvPr id="32" name="Group 10">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Freeform 11">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12">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Group 1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Freeform 1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1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413888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790DBA-0E3D-48B2-A200-E66C95389205}"/>
              </a:ext>
            </a:extLst>
          </p:cNvPr>
          <p:cNvSpPr txBox="1"/>
          <p:nvPr/>
        </p:nvSpPr>
        <p:spPr>
          <a:xfrm>
            <a:off x="2643201" y="118795"/>
            <a:ext cx="1058787"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Write</a:t>
            </a:r>
            <a:endParaRPr lang="zh-CN" altLang="en-US" sz="3000" b="1" dirty="0">
              <a:solidFill>
                <a:schemeClr val="accent1"/>
              </a:solidFill>
              <a:latin typeface="+mj-ea"/>
              <a:ea typeface="+mj-ea"/>
            </a:endParaRPr>
          </a:p>
        </p:txBody>
      </p:sp>
      <p:sp>
        <p:nvSpPr>
          <p:cNvPr id="3" name="文本框 2">
            <a:extLst>
              <a:ext uri="{FF2B5EF4-FFF2-40B4-BE49-F238E27FC236}">
                <a16:creationId xmlns:a16="http://schemas.microsoft.com/office/drawing/2014/main" id="{8E0E8841-9DAB-4777-A597-8261F26D98A5}"/>
              </a:ext>
            </a:extLst>
          </p:cNvPr>
          <p:cNvSpPr txBox="1"/>
          <p:nvPr/>
        </p:nvSpPr>
        <p:spPr>
          <a:xfrm>
            <a:off x="896950" y="1128799"/>
            <a:ext cx="4225465" cy="461665"/>
          </a:xfrm>
          <a:prstGeom prst="rect">
            <a:avLst/>
          </a:prstGeom>
          <a:noFill/>
        </p:spPr>
        <p:txBody>
          <a:bodyPr wrap="square" rtlCol="0">
            <a:spAutoFit/>
          </a:bodyPr>
          <a:lstStyle/>
          <a:p>
            <a:pPr>
              <a:spcAft>
                <a:spcPts val="600"/>
              </a:spcAft>
            </a:pPr>
            <a:r>
              <a:rPr lang="en-US" altLang="zh-CN" sz="2400" dirty="0">
                <a:solidFill>
                  <a:srgbClr val="2A50A1"/>
                </a:solidFill>
                <a:latin typeface="+mn-ea"/>
              </a:rPr>
              <a:t>What to do on a write-hit</a:t>
            </a:r>
          </a:p>
        </p:txBody>
      </p:sp>
      <p:sp>
        <p:nvSpPr>
          <p:cNvPr id="4" name="文本框 3">
            <a:extLst>
              <a:ext uri="{FF2B5EF4-FFF2-40B4-BE49-F238E27FC236}">
                <a16:creationId xmlns:a16="http://schemas.microsoft.com/office/drawing/2014/main" id="{98D7AB91-DC95-4204-A310-ED75A934AFC3}"/>
              </a:ext>
            </a:extLst>
          </p:cNvPr>
          <p:cNvSpPr txBox="1"/>
          <p:nvPr/>
        </p:nvSpPr>
        <p:spPr>
          <a:xfrm>
            <a:off x="896949" y="1787227"/>
            <a:ext cx="7812045"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直写</a:t>
            </a:r>
            <a:r>
              <a:rPr lang="en-US" altLang="zh-CN" sz="2000" dirty="0">
                <a:solidFill>
                  <a:srgbClr val="2A50A1"/>
                </a:solidFill>
                <a:latin typeface="+mn-ea"/>
              </a:rPr>
              <a:t>(write-through)</a:t>
            </a:r>
            <a:r>
              <a:rPr lang="zh-CN" altLang="en-US" sz="2000" dirty="0">
                <a:solidFill>
                  <a:srgbClr val="2A50A1"/>
                </a:solidFill>
                <a:latin typeface="+mn-ea"/>
              </a:rPr>
              <a:t>：立即将</a:t>
            </a:r>
            <a:r>
              <a:rPr lang="en-US" altLang="zh-CN" sz="2000" dirty="0">
                <a:solidFill>
                  <a:srgbClr val="2A50A1"/>
                </a:solidFill>
                <a:latin typeface="+mn-ea"/>
              </a:rPr>
              <a:t>w</a:t>
            </a:r>
            <a:r>
              <a:rPr lang="zh-CN" altLang="en-US" sz="2000" dirty="0">
                <a:solidFill>
                  <a:srgbClr val="2A50A1"/>
                </a:solidFill>
                <a:latin typeface="+mn-ea"/>
              </a:rPr>
              <a:t>的高速缓存块写回紧接着的下一层</a:t>
            </a:r>
            <a:endParaRPr lang="en-US" altLang="zh-CN" sz="2000" dirty="0">
              <a:solidFill>
                <a:srgbClr val="2A50A1"/>
              </a:solidFill>
              <a:latin typeface="+mn-ea"/>
            </a:endParaRPr>
          </a:p>
        </p:txBody>
      </p:sp>
      <p:sp>
        <p:nvSpPr>
          <p:cNvPr id="5" name="文本框 4">
            <a:extLst>
              <a:ext uri="{FF2B5EF4-FFF2-40B4-BE49-F238E27FC236}">
                <a16:creationId xmlns:a16="http://schemas.microsoft.com/office/drawing/2014/main" id="{79DF1CB8-676D-42C2-9C86-FA51A6AC6958}"/>
              </a:ext>
            </a:extLst>
          </p:cNvPr>
          <p:cNvSpPr txBox="1"/>
          <p:nvPr/>
        </p:nvSpPr>
        <p:spPr>
          <a:xfrm>
            <a:off x="896948" y="2184045"/>
            <a:ext cx="11070152"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写回</a:t>
            </a:r>
            <a:r>
              <a:rPr lang="en-US" altLang="zh-CN" sz="2000" dirty="0">
                <a:solidFill>
                  <a:srgbClr val="2A50A1"/>
                </a:solidFill>
                <a:latin typeface="+mn-ea"/>
              </a:rPr>
              <a:t>(write-back)</a:t>
            </a:r>
            <a:r>
              <a:rPr lang="zh-CN" altLang="en-US" sz="2000" dirty="0">
                <a:solidFill>
                  <a:srgbClr val="2A50A1"/>
                </a:solidFill>
                <a:latin typeface="+mn-ea"/>
              </a:rPr>
              <a:t>：当替换算法要驱逐这个块时，才写回</a:t>
            </a:r>
            <a:r>
              <a:rPr lang="en-US" altLang="zh-CN" sz="2000" dirty="0">
                <a:solidFill>
                  <a:srgbClr val="2A50A1"/>
                </a:solidFill>
                <a:latin typeface="+mn-ea"/>
              </a:rPr>
              <a:t>(</a:t>
            </a:r>
            <a:r>
              <a:rPr lang="zh-CN" altLang="en-US" sz="2000" dirty="0">
                <a:solidFill>
                  <a:srgbClr val="2A50A1"/>
                </a:solidFill>
                <a:latin typeface="+mn-ea"/>
              </a:rPr>
              <a:t>每个高速缓存行维护一个额外的修改位</a:t>
            </a:r>
            <a:r>
              <a:rPr lang="en-US" altLang="zh-CN" sz="2000" dirty="0">
                <a:solidFill>
                  <a:srgbClr val="2A50A1"/>
                </a:solidFill>
                <a:latin typeface="+mn-ea"/>
              </a:rPr>
              <a:t>)</a:t>
            </a:r>
          </a:p>
        </p:txBody>
      </p:sp>
      <p:sp>
        <p:nvSpPr>
          <p:cNvPr id="8" name="文本框 7">
            <a:extLst>
              <a:ext uri="{FF2B5EF4-FFF2-40B4-BE49-F238E27FC236}">
                <a16:creationId xmlns:a16="http://schemas.microsoft.com/office/drawing/2014/main" id="{247EA6A7-3302-4390-B39D-FEFCFC3543F4}"/>
              </a:ext>
            </a:extLst>
          </p:cNvPr>
          <p:cNvSpPr txBox="1"/>
          <p:nvPr/>
        </p:nvSpPr>
        <p:spPr>
          <a:xfrm>
            <a:off x="896950" y="3340818"/>
            <a:ext cx="4225465" cy="461665"/>
          </a:xfrm>
          <a:prstGeom prst="rect">
            <a:avLst/>
          </a:prstGeom>
          <a:noFill/>
        </p:spPr>
        <p:txBody>
          <a:bodyPr wrap="square" rtlCol="0">
            <a:spAutoFit/>
          </a:bodyPr>
          <a:lstStyle/>
          <a:p>
            <a:pPr>
              <a:spcAft>
                <a:spcPts val="600"/>
              </a:spcAft>
            </a:pPr>
            <a:r>
              <a:rPr lang="en-US" altLang="zh-CN" sz="2400" dirty="0">
                <a:solidFill>
                  <a:srgbClr val="2A50A1"/>
                </a:solidFill>
                <a:latin typeface="+mn-ea"/>
              </a:rPr>
              <a:t>What to do on a write-miss</a:t>
            </a:r>
          </a:p>
        </p:txBody>
      </p:sp>
      <p:sp>
        <p:nvSpPr>
          <p:cNvPr id="9" name="文本框 8">
            <a:extLst>
              <a:ext uri="{FF2B5EF4-FFF2-40B4-BE49-F238E27FC236}">
                <a16:creationId xmlns:a16="http://schemas.microsoft.com/office/drawing/2014/main" id="{B6FB02B6-C564-42C5-9567-A6614EFECB09}"/>
              </a:ext>
            </a:extLst>
          </p:cNvPr>
          <p:cNvSpPr txBox="1"/>
          <p:nvPr/>
        </p:nvSpPr>
        <p:spPr>
          <a:xfrm>
            <a:off x="896948" y="3972613"/>
            <a:ext cx="9658602"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写分配</a:t>
            </a:r>
            <a:r>
              <a:rPr lang="en-US" altLang="zh-CN" sz="2000" dirty="0">
                <a:solidFill>
                  <a:srgbClr val="2A50A1"/>
                </a:solidFill>
                <a:latin typeface="+mn-ea"/>
              </a:rPr>
              <a:t>(write-allocate)</a:t>
            </a:r>
            <a:r>
              <a:rPr lang="zh-CN" altLang="en-US" sz="2000" dirty="0">
                <a:solidFill>
                  <a:srgbClr val="2A50A1"/>
                </a:solidFill>
                <a:latin typeface="+mn-ea"/>
              </a:rPr>
              <a:t>：加载低一层中的块到高速缓存，然后更新这个高速缓存块</a:t>
            </a:r>
            <a:endParaRPr lang="en-US" altLang="zh-CN" sz="2000" dirty="0">
              <a:solidFill>
                <a:srgbClr val="2A50A1"/>
              </a:solidFill>
              <a:latin typeface="+mn-ea"/>
            </a:endParaRPr>
          </a:p>
        </p:txBody>
      </p:sp>
      <p:sp>
        <p:nvSpPr>
          <p:cNvPr id="10" name="文本框 9">
            <a:extLst>
              <a:ext uri="{FF2B5EF4-FFF2-40B4-BE49-F238E27FC236}">
                <a16:creationId xmlns:a16="http://schemas.microsoft.com/office/drawing/2014/main" id="{3DDFA19A-9963-4E6F-8D0D-6A7CBE1F2F59}"/>
              </a:ext>
            </a:extLst>
          </p:cNvPr>
          <p:cNvSpPr txBox="1"/>
          <p:nvPr/>
        </p:nvSpPr>
        <p:spPr>
          <a:xfrm>
            <a:off x="896947" y="4375119"/>
            <a:ext cx="7812045"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非写分配</a:t>
            </a:r>
            <a:r>
              <a:rPr lang="en-US" altLang="zh-CN" sz="2000" dirty="0">
                <a:solidFill>
                  <a:srgbClr val="2A50A1"/>
                </a:solidFill>
                <a:latin typeface="+mn-ea"/>
              </a:rPr>
              <a:t>(not-write-allocate)</a:t>
            </a:r>
            <a:r>
              <a:rPr lang="zh-CN" altLang="en-US" sz="2000" dirty="0">
                <a:solidFill>
                  <a:srgbClr val="2A50A1"/>
                </a:solidFill>
                <a:latin typeface="+mn-ea"/>
              </a:rPr>
              <a:t>：避开高速缓存，直接写到低一层中</a:t>
            </a:r>
            <a:endParaRPr lang="en-US" altLang="zh-CN" sz="2000" dirty="0">
              <a:solidFill>
                <a:srgbClr val="2A50A1"/>
              </a:solidFill>
              <a:latin typeface="+mn-ea"/>
            </a:endParaRPr>
          </a:p>
        </p:txBody>
      </p:sp>
      <p:sp>
        <p:nvSpPr>
          <p:cNvPr id="11" name="文本框 10">
            <a:extLst>
              <a:ext uri="{FF2B5EF4-FFF2-40B4-BE49-F238E27FC236}">
                <a16:creationId xmlns:a16="http://schemas.microsoft.com/office/drawing/2014/main" id="{7687B469-44DD-4CF1-8461-7E94847E5F91}"/>
              </a:ext>
            </a:extLst>
          </p:cNvPr>
          <p:cNvSpPr txBox="1"/>
          <p:nvPr/>
        </p:nvSpPr>
        <p:spPr>
          <a:xfrm>
            <a:off x="896946" y="5267536"/>
            <a:ext cx="1411247" cy="461665"/>
          </a:xfrm>
          <a:prstGeom prst="rect">
            <a:avLst/>
          </a:prstGeom>
          <a:noFill/>
        </p:spPr>
        <p:txBody>
          <a:bodyPr wrap="square" rtlCol="0">
            <a:spAutoFit/>
          </a:bodyPr>
          <a:lstStyle/>
          <a:p>
            <a:pPr>
              <a:spcAft>
                <a:spcPts val="600"/>
              </a:spcAft>
            </a:pPr>
            <a:r>
              <a:rPr lang="en-US" altLang="zh-CN" sz="2400" dirty="0">
                <a:solidFill>
                  <a:srgbClr val="2A50A1"/>
                </a:solidFill>
                <a:latin typeface="+mn-ea"/>
              </a:rPr>
              <a:t>Typical</a:t>
            </a:r>
          </a:p>
        </p:txBody>
      </p:sp>
      <p:sp>
        <p:nvSpPr>
          <p:cNvPr id="12" name="文本框 11">
            <a:extLst>
              <a:ext uri="{FF2B5EF4-FFF2-40B4-BE49-F238E27FC236}">
                <a16:creationId xmlns:a16="http://schemas.microsoft.com/office/drawing/2014/main" id="{D2856961-523C-4F9F-ACC6-E2BAA86BF890}"/>
              </a:ext>
            </a:extLst>
          </p:cNvPr>
          <p:cNvSpPr txBox="1"/>
          <p:nvPr/>
        </p:nvSpPr>
        <p:spPr>
          <a:xfrm>
            <a:off x="896948" y="5837776"/>
            <a:ext cx="4678230" cy="400110"/>
          </a:xfrm>
          <a:prstGeom prst="rect">
            <a:avLst/>
          </a:prstGeom>
          <a:noFill/>
        </p:spPr>
        <p:txBody>
          <a:bodyPr wrap="square" rtlCol="0">
            <a:spAutoFit/>
          </a:bodyPr>
          <a:lstStyle/>
          <a:p>
            <a:pPr>
              <a:spcAft>
                <a:spcPts val="600"/>
              </a:spcAft>
            </a:pPr>
            <a:r>
              <a:rPr lang="en-US" altLang="zh-CN" sz="2000" dirty="0">
                <a:solidFill>
                  <a:srgbClr val="2A50A1"/>
                </a:solidFill>
                <a:latin typeface="+mn-ea"/>
              </a:rPr>
              <a:t>write-through + not-write-allocate</a:t>
            </a:r>
          </a:p>
        </p:txBody>
      </p:sp>
      <p:sp>
        <p:nvSpPr>
          <p:cNvPr id="13" name="文本框 12">
            <a:extLst>
              <a:ext uri="{FF2B5EF4-FFF2-40B4-BE49-F238E27FC236}">
                <a16:creationId xmlns:a16="http://schemas.microsoft.com/office/drawing/2014/main" id="{0B885D11-67B0-4006-945D-017D1979C70C}"/>
              </a:ext>
            </a:extLst>
          </p:cNvPr>
          <p:cNvSpPr txBox="1"/>
          <p:nvPr/>
        </p:nvSpPr>
        <p:spPr>
          <a:xfrm>
            <a:off x="6155184" y="5837776"/>
            <a:ext cx="3833371" cy="400110"/>
          </a:xfrm>
          <a:prstGeom prst="rect">
            <a:avLst/>
          </a:prstGeom>
          <a:noFill/>
        </p:spPr>
        <p:txBody>
          <a:bodyPr wrap="square" rtlCol="0">
            <a:spAutoFit/>
          </a:bodyPr>
          <a:lstStyle/>
          <a:p>
            <a:pPr>
              <a:spcAft>
                <a:spcPts val="600"/>
              </a:spcAft>
            </a:pPr>
            <a:r>
              <a:rPr lang="en-US" altLang="zh-CN" sz="2000" b="1" dirty="0">
                <a:solidFill>
                  <a:srgbClr val="2A50A1"/>
                </a:solidFill>
                <a:latin typeface="+mn-ea"/>
              </a:rPr>
              <a:t>write-back + write-allocate</a:t>
            </a:r>
          </a:p>
        </p:txBody>
      </p:sp>
    </p:spTree>
    <p:extLst>
      <p:ext uri="{BB962C8B-B14F-4D97-AF65-F5344CB8AC3E}">
        <p14:creationId xmlns:p14="http://schemas.microsoft.com/office/powerpoint/2010/main" val="48334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032986" y="2754066"/>
            <a:ext cx="9135123" cy="615553"/>
          </a:xfrm>
          <a:prstGeom prst="rect">
            <a:avLst/>
          </a:prstGeom>
          <a:noFill/>
        </p:spPr>
        <p:txBody>
          <a:bodyPr wrap="none" lIns="0" tIns="0" rIns="0" bIns="0" rtlCol="0">
            <a:noAutofit/>
          </a:bodyPr>
          <a:lstStyle/>
          <a:p>
            <a:pPr algn="ctr"/>
            <a:r>
              <a:rPr lang="en-US" altLang="zh-CN" sz="4000" dirty="0">
                <a:solidFill>
                  <a:schemeClr val="accent1"/>
                </a:solidFill>
              </a:rPr>
              <a:t>Cache Performance Metrics</a:t>
            </a:r>
            <a:endParaRPr lang="zh-CN" altLang="en-US" sz="4000" dirty="0">
              <a:solidFill>
                <a:schemeClr val="accent1"/>
              </a:solidFill>
            </a:endParaRP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noAutofit/>
          </a:bodyPr>
          <a:lstStyle/>
          <a:p>
            <a:pPr algn="ctr"/>
            <a:r>
              <a:rPr lang="en-US" altLang="zh-CN" sz="4000" dirty="0">
                <a:solidFill>
                  <a:schemeClr val="accent1"/>
                </a:solidFill>
              </a:rPr>
              <a:t>#04</a:t>
            </a:r>
            <a:endParaRPr lang="zh-CN" altLang="en-US" sz="4000" dirty="0">
              <a:solidFill>
                <a:schemeClr val="accent1"/>
              </a:solidFill>
            </a:endParaRPr>
          </a:p>
        </p:txBody>
      </p:sp>
      <p:grpSp>
        <p:nvGrpSpPr>
          <p:cNvPr id="32" name="Group 10">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Freeform 11">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12">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Group 1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Freeform 1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1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2772625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C4D5BD-3651-4761-A09D-6E97D8A5E855}"/>
              </a:ext>
            </a:extLst>
          </p:cNvPr>
          <p:cNvSpPr txBox="1"/>
          <p:nvPr/>
        </p:nvSpPr>
        <p:spPr>
          <a:xfrm>
            <a:off x="2643201" y="118795"/>
            <a:ext cx="1555937"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Metrics</a:t>
            </a:r>
            <a:endParaRPr lang="zh-CN" altLang="en-US" sz="3000" b="1" dirty="0">
              <a:solidFill>
                <a:schemeClr val="accent1"/>
              </a:solidFill>
              <a:latin typeface="+mj-ea"/>
              <a:ea typeface="+mj-ea"/>
            </a:endParaRPr>
          </a:p>
        </p:txBody>
      </p:sp>
      <p:sp>
        <p:nvSpPr>
          <p:cNvPr id="3" name="文本框 2">
            <a:extLst>
              <a:ext uri="{FF2B5EF4-FFF2-40B4-BE49-F238E27FC236}">
                <a16:creationId xmlns:a16="http://schemas.microsoft.com/office/drawing/2014/main" id="{BD2780DA-A4D1-4330-A60E-C5E1D14FF57A}"/>
              </a:ext>
            </a:extLst>
          </p:cNvPr>
          <p:cNvSpPr txBox="1"/>
          <p:nvPr/>
        </p:nvSpPr>
        <p:spPr>
          <a:xfrm>
            <a:off x="1559663" y="1334466"/>
            <a:ext cx="9072674"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不命中率</a:t>
            </a:r>
            <a:r>
              <a:rPr lang="en-US" altLang="zh-CN" sz="2000" dirty="0">
                <a:solidFill>
                  <a:srgbClr val="2A50A1"/>
                </a:solidFill>
                <a:latin typeface="+mn-ea"/>
              </a:rPr>
              <a:t>(miss rate)</a:t>
            </a:r>
            <a:r>
              <a:rPr lang="zh-CN" altLang="en-US" sz="2000" dirty="0">
                <a:solidFill>
                  <a:srgbClr val="2A50A1"/>
                </a:solidFill>
                <a:latin typeface="+mn-ea"/>
              </a:rPr>
              <a:t>：在一个或一部分程序执行期间，内存引用不命中的比率   计算公式：不命中数量</a:t>
            </a:r>
            <a:r>
              <a:rPr lang="en-US" altLang="zh-CN" sz="2000" dirty="0">
                <a:solidFill>
                  <a:srgbClr val="2A50A1"/>
                </a:solidFill>
                <a:latin typeface="+mn-ea"/>
              </a:rPr>
              <a:t>/</a:t>
            </a:r>
            <a:r>
              <a:rPr lang="zh-CN" altLang="en-US" sz="2000" dirty="0">
                <a:solidFill>
                  <a:srgbClr val="2A50A1"/>
                </a:solidFill>
                <a:latin typeface="+mn-ea"/>
              </a:rPr>
              <a:t>引用数量</a:t>
            </a:r>
            <a:endParaRPr lang="en-US" altLang="zh-CN" sz="2000" dirty="0">
              <a:solidFill>
                <a:srgbClr val="2A50A1"/>
              </a:solidFill>
              <a:latin typeface="+mn-ea"/>
            </a:endParaRPr>
          </a:p>
        </p:txBody>
      </p:sp>
      <p:sp>
        <p:nvSpPr>
          <p:cNvPr id="4" name="文本框 3">
            <a:extLst>
              <a:ext uri="{FF2B5EF4-FFF2-40B4-BE49-F238E27FC236}">
                <a16:creationId xmlns:a16="http://schemas.microsoft.com/office/drawing/2014/main" id="{CFA7F0A3-E7B1-46CE-A5DE-A2E857F492DE}"/>
              </a:ext>
            </a:extLst>
          </p:cNvPr>
          <p:cNvSpPr txBox="1"/>
          <p:nvPr/>
        </p:nvSpPr>
        <p:spPr>
          <a:xfrm>
            <a:off x="1559663" y="2725336"/>
            <a:ext cx="9072674"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命中时间</a:t>
            </a:r>
            <a:r>
              <a:rPr lang="en-US" altLang="zh-CN" sz="2000" dirty="0">
                <a:solidFill>
                  <a:srgbClr val="2A50A1"/>
                </a:solidFill>
                <a:latin typeface="+mn-ea"/>
              </a:rPr>
              <a:t>(hit time)</a:t>
            </a:r>
            <a:r>
              <a:rPr lang="zh-CN" altLang="en-US" sz="2000" dirty="0">
                <a:solidFill>
                  <a:srgbClr val="2A50A1"/>
                </a:solidFill>
                <a:latin typeface="+mn-ea"/>
              </a:rPr>
              <a:t>：从高速缓存传送一个字到</a:t>
            </a:r>
            <a:r>
              <a:rPr lang="en-US" altLang="zh-CN" sz="2000" dirty="0">
                <a:solidFill>
                  <a:srgbClr val="2A50A1"/>
                </a:solidFill>
                <a:latin typeface="+mn-ea"/>
              </a:rPr>
              <a:t>CPU</a:t>
            </a:r>
            <a:r>
              <a:rPr lang="zh-CN" altLang="en-US" sz="2000" dirty="0">
                <a:solidFill>
                  <a:srgbClr val="2A50A1"/>
                </a:solidFill>
                <a:latin typeface="+mn-ea"/>
              </a:rPr>
              <a:t>所需的时间，包括组选择、行匹配、字选择。对</a:t>
            </a:r>
            <a:r>
              <a:rPr lang="en-US" altLang="zh-CN" sz="2000" dirty="0">
                <a:solidFill>
                  <a:srgbClr val="2A50A1"/>
                </a:solidFill>
                <a:latin typeface="+mn-ea"/>
              </a:rPr>
              <a:t>L1</a:t>
            </a:r>
            <a:r>
              <a:rPr lang="zh-CN" altLang="en-US" sz="2000" dirty="0">
                <a:solidFill>
                  <a:srgbClr val="2A50A1"/>
                </a:solidFill>
                <a:latin typeface="+mn-ea"/>
              </a:rPr>
              <a:t>高速缓存来说，数量级是几个时钟周期</a:t>
            </a:r>
            <a:endParaRPr lang="en-US" altLang="zh-CN" sz="2000" dirty="0">
              <a:solidFill>
                <a:srgbClr val="2A50A1"/>
              </a:solidFill>
              <a:latin typeface="+mn-ea"/>
            </a:endParaRPr>
          </a:p>
        </p:txBody>
      </p:sp>
      <p:sp>
        <p:nvSpPr>
          <p:cNvPr id="5" name="文本框 4">
            <a:extLst>
              <a:ext uri="{FF2B5EF4-FFF2-40B4-BE49-F238E27FC236}">
                <a16:creationId xmlns:a16="http://schemas.microsoft.com/office/drawing/2014/main" id="{423D8868-0D48-4D3B-B1EA-6D87575D3AF4}"/>
              </a:ext>
            </a:extLst>
          </p:cNvPr>
          <p:cNvSpPr txBox="1"/>
          <p:nvPr/>
        </p:nvSpPr>
        <p:spPr>
          <a:xfrm>
            <a:off x="1559663" y="4116206"/>
            <a:ext cx="9072674" cy="784830"/>
          </a:xfrm>
          <a:prstGeom prst="rect">
            <a:avLst/>
          </a:prstGeom>
          <a:noFill/>
        </p:spPr>
        <p:txBody>
          <a:bodyPr wrap="square" rtlCol="0">
            <a:spAutoFit/>
          </a:bodyPr>
          <a:lstStyle/>
          <a:p>
            <a:pPr>
              <a:spcAft>
                <a:spcPts val="600"/>
              </a:spcAft>
            </a:pPr>
            <a:r>
              <a:rPr lang="zh-CN" altLang="en-US" sz="2000" dirty="0">
                <a:solidFill>
                  <a:srgbClr val="2A50A1"/>
                </a:solidFill>
                <a:latin typeface="+mn-ea"/>
              </a:rPr>
              <a:t>不命中处罚</a:t>
            </a:r>
            <a:r>
              <a:rPr lang="en-US" altLang="zh-CN" sz="2000" dirty="0">
                <a:solidFill>
                  <a:srgbClr val="2A50A1"/>
                </a:solidFill>
                <a:latin typeface="+mn-ea"/>
              </a:rPr>
              <a:t>(miss penalty)</a:t>
            </a:r>
            <a:r>
              <a:rPr lang="zh-CN" altLang="en-US" sz="2000" dirty="0">
                <a:solidFill>
                  <a:srgbClr val="2A50A1"/>
                </a:solidFill>
                <a:latin typeface="+mn-ea"/>
              </a:rPr>
              <a:t>：由于不命中所需要的额外时间</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从主存得到的服务惩罚通常是</a:t>
            </a:r>
            <a:r>
              <a:rPr lang="en-US" altLang="zh-CN" sz="2000" dirty="0">
                <a:solidFill>
                  <a:srgbClr val="2A50A1"/>
                </a:solidFill>
                <a:latin typeface="+mn-ea"/>
              </a:rPr>
              <a:t>50-200</a:t>
            </a:r>
            <a:r>
              <a:rPr lang="zh-CN" altLang="en-US" sz="2000" dirty="0">
                <a:solidFill>
                  <a:srgbClr val="2A50A1"/>
                </a:solidFill>
                <a:latin typeface="+mn-ea"/>
              </a:rPr>
              <a:t>个周期</a:t>
            </a:r>
            <a:endParaRPr lang="en-US" altLang="zh-CN" sz="2000" dirty="0">
              <a:solidFill>
                <a:srgbClr val="2A50A1"/>
              </a:solidFill>
              <a:latin typeface="+mn-ea"/>
            </a:endParaRPr>
          </a:p>
        </p:txBody>
      </p:sp>
      <p:sp>
        <p:nvSpPr>
          <p:cNvPr id="6" name="文本框 5">
            <a:extLst>
              <a:ext uri="{FF2B5EF4-FFF2-40B4-BE49-F238E27FC236}">
                <a16:creationId xmlns:a16="http://schemas.microsoft.com/office/drawing/2014/main" id="{D7551786-3065-4F1D-8FAF-B1B8AEF861EF}"/>
              </a:ext>
            </a:extLst>
          </p:cNvPr>
          <p:cNvSpPr txBox="1"/>
          <p:nvPr/>
        </p:nvSpPr>
        <p:spPr>
          <a:xfrm>
            <a:off x="1559664" y="5353187"/>
            <a:ext cx="7673113" cy="461665"/>
          </a:xfrm>
          <a:prstGeom prst="rect">
            <a:avLst/>
          </a:prstGeom>
          <a:noFill/>
        </p:spPr>
        <p:txBody>
          <a:bodyPr wrap="square" rtlCol="0">
            <a:spAutoFit/>
          </a:bodyPr>
          <a:lstStyle/>
          <a:p>
            <a:pPr>
              <a:spcAft>
                <a:spcPts val="600"/>
              </a:spcAft>
            </a:pPr>
            <a:r>
              <a:rPr lang="en-US" altLang="zh-CN" sz="2400" dirty="0">
                <a:solidFill>
                  <a:srgbClr val="2A50A1"/>
                </a:solidFill>
                <a:latin typeface="+mn-ea"/>
              </a:rPr>
              <a:t>Why miss rate is often used instead of hit rate?</a:t>
            </a:r>
          </a:p>
        </p:txBody>
      </p:sp>
    </p:spTree>
    <p:extLst>
      <p:ext uri="{BB962C8B-B14F-4D97-AF65-F5344CB8AC3E}">
        <p14:creationId xmlns:p14="http://schemas.microsoft.com/office/powerpoint/2010/main" val="411673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C4D5BD-3651-4761-A09D-6E97D8A5E855}"/>
              </a:ext>
            </a:extLst>
          </p:cNvPr>
          <p:cNvSpPr txBox="1"/>
          <p:nvPr/>
        </p:nvSpPr>
        <p:spPr>
          <a:xfrm>
            <a:off x="2643201" y="118795"/>
            <a:ext cx="3615556"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Performance Impact</a:t>
            </a:r>
            <a:endParaRPr lang="zh-CN" altLang="en-US" sz="3000" b="1" dirty="0">
              <a:solidFill>
                <a:schemeClr val="accent1"/>
              </a:solidFill>
              <a:latin typeface="+mj-ea"/>
              <a:ea typeface="+mj-ea"/>
            </a:endParaRPr>
          </a:p>
        </p:txBody>
      </p:sp>
      <p:sp>
        <p:nvSpPr>
          <p:cNvPr id="7" name="文本框 6">
            <a:extLst>
              <a:ext uri="{FF2B5EF4-FFF2-40B4-BE49-F238E27FC236}">
                <a16:creationId xmlns:a16="http://schemas.microsoft.com/office/drawing/2014/main" id="{409323F4-9FB3-4A75-9054-9CD7F604B826}"/>
              </a:ext>
            </a:extLst>
          </p:cNvPr>
          <p:cNvSpPr txBox="1"/>
          <p:nvPr/>
        </p:nvSpPr>
        <p:spPr>
          <a:xfrm>
            <a:off x="1559663" y="1907752"/>
            <a:ext cx="9072674"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高速缓存大小：较大的高速缓存可能增加命中时间</a:t>
            </a:r>
            <a:endParaRPr lang="en-US" altLang="zh-CN" sz="2000" dirty="0">
              <a:solidFill>
                <a:srgbClr val="2A50A1"/>
              </a:solidFill>
              <a:latin typeface="+mn-ea"/>
            </a:endParaRPr>
          </a:p>
        </p:txBody>
      </p:sp>
      <p:sp>
        <p:nvSpPr>
          <p:cNvPr id="8" name="文本框 7">
            <a:extLst>
              <a:ext uri="{FF2B5EF4-FFF2-40B4-BE49-F238E27FC236}">
                <a16:creationId xmlns:a16="http://schemas.microsoft.com/office/drawing/2014/main" id="{9F13B2A5-7715-4A95-A6FB-5B7E6056BC7C}"/>
              </a:ext>
            </a:extLst>
          </p:cNvPr>
          <p:cNvSpPr txBox="1"/>
          <p:nvPr/>
        </p:nvSpPr>
        <p:spPr>
          <a:xfrm>
            <a:off x="1559663" y="2786958"/>
            <a:ext cx="9072674"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块大小：较大的块能利用可能存在的空间局部性提高命中率，但也意味着高速缓存行数越少，也可能增加不命中处罚</a:t>
            </a:r>
            <a:endParaRPr lang="en-US" altLang="zh-CN" sz="2000" dirty="0">
              <a:solidFill>
                <a:srgbClr val="2A50A1"/>
              </a:solidFill>
              <a:latin typeface="+mn-ea"/>
            </a:endParaRPr>
          </a:p>
        </p:txBody>
      </p:sp>
      <p:sp>
        <p:nvSpPr>
          <p:cNvPr id="9" name="文本框 8">
            <a:extLst>
              <a:ext uri="{FF2B5EF4-FFF2-40B4-BE49-F238E27FC236}">
                <a16:creationId xmlns:a16="http://schemas.microsoft.com/office/drawing/2014/main" id="{64C11453-AA0D-4A53-88C3-550454C26CF2}"/>
              </a:ext>
            </a:extLst>
          </p:cNvPr>
          <p:cNvSpPr txBox="1"/>
          <p:nvPr/>
        </p:nvSpPr>
        <p:spPr>
          <a:xfrm>
            <a:off x="1559663" y="3973940"/>
            <a:ext cx="9072674"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相联度</a:t>
            </a:r>
            <a:r>
              <a:rPr lang="en-US" altLang="zh-CN" sz="2000" dirty="0">
                <a:solidFill>
                  <a:srgbClr val="2A50A1"/>
                </a:solidFill>
                <a:latin typeface="+mn-ea"/>
              </a:rPr>
              <a:t>(E)</a:t>
            </a:r>
            <a:r>
              <a:rPr lang="zh-CN" altLang="en-US" sz="2000" dirty="0">
                <a:solidFill>
                  <a:srgbClr val="2A50A1"/>
                </a:solidFill>
                <a:latin typeface="+mn-ea"/>
              </a:rPr>
              <a:t>：较高的相联度降低由于冲突不命中产生抖动的可能，但会增加成本、命中时间和不命中处罚</a:t>
            </a:r>
            <a:endParaRPr lang="en-US" altLang="zh-CN" sz="2000" dirty="0">
              <a:solidFill>
                <a:srgbClr val="2A50A1"/>
              </a:solidFill>
              <a:latin typeface="+mn-ea"/>
            </a:endParaRPr>
          </a:p>
        </p:txBody>
      </p:sp>
      <p:sp>
        <p:nvSpPr>
          <p:cNvPr id="10" name="文本框 9">
            <a:extLst>
              <a:ext uri="{FF2B5EF4-FFF2-40B4-BE49-F238E27FC236}">
                <a16:creationId xmlns:a16="http://schemas.microsoft.com/office/drawing/2014/main" id="{FB1305B8-8035-4B7A-9BC1-A2A9D3914CF9}"/>
              </a:ext>
            </a:extLst>
          </p:cNvPr>
          <p:cNvSpPr txBox="1"/>
          <p:nvPr/>
        </p:nvSpPr>
        <p:spPr>
          <a:xfrm>
            <a:off x="1559663" y="5160922"/>
            <a:ext cx="9072674"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写策略：直写容易实现，不命中开销小；写回减少传送的数量</a:t>
            </a:r>
            <a:endParaRPr lang="en-US" altLang="zh-CN" sz="2000" dirty="0">
              <a:solidFill>
                <a:srgbClr val="2A50A1"/>
              </a:solidFill>
              <a:latin typeface="+mn-ea"/>
            </a:endParaRPr>
          </a:p>
        </p:txBody>
      </p:sp>
    </p:spTree>
    <p:extLst>
      <p:ext uri="{BB962C8B-B14F-4D97-AF65-F5344CB8AC3E}">
        <p14:creationId xmlns:p14="http://schemas.microsoft.com/office/powerpoint/2010/main" val="741774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3675355" y="2754066"/>
            <a:ext cx="5007006" cy="615553"/>
          </a:xfrm>
          <a:prstGeom prst="rect">
            <a:avLst/>
          </a:prstGeom>
          <a:noFill/>
        </p:spPr>
        <p:txBody>
          <a:bodyPr wrap="none" lIns="0" tIns="0" rIns="0" bIns="0" rtlCol="0">
            <a:noAutofit/>
          </a:bodyPr>
          <a:lstStyle/>
          <a:p>
            <a:pPr algn="ctr"/>
            <a:r>
              <a:rPr lang="en-US" altLang="zh-CN" sz="4000" dirty="0">
                <a:solidFill>
                  <a:schemeClr val="accent1"/>
                </a:solidFill>
              </a:rPr>
              <a:t>Cache Friendly Code</a:t>
            </a:r>
            <a:endParaRPr lang="zh-CN" altLang="en-US" sz="4000" dirty="0">
              <a:solidFill>
                <a:schemeClr val="accent1"/>
              </a:solidFill>
            </a:endParaRP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noAutofit/>
          </a:bodyPr>
          <a:lstStyle/>
          <a:p>
            <a:pPr algn="ctr"/>
            <a:r>
              <a:rPr lang="en-US" altLang="zh-CN" sz="4000" dirty="0">
                <a:solidFill>
                  <a:schemeClr val="accent1"/>
                </a:solidFill>
              </a:rPr>
              <a:t>#05</a:t>
            </a:r>
            <a:endParaRPr lang="zh-CN" altLang="en-US" sz="4000" dirty="0">
              <a:solidFill>
                <a:schemeClr val="accent1"/>
              </a:solidFill>
            </a:endParaRPr>
          </a:p>
        </p:txBody>
      </p:sp>
      <p:grpSp>
        <p:nvGrpSpPr>
          <p:cNvPr id="32" name="Group 10">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Freeform 11">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12">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Group 1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Freeform 1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1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802049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B7EAA0-DEC2-43C5-B005-F1722E9D9833}"/>
              </a:ext>
            </a:extLst>
          </p:cNvPr>
          <p:cNvSpPr txBox="1"/>
          <p:nvPr/>
        </p:nvSpPr>
        <p:spPr>
          <a:xfrm>
            <a:off x="2643201" y="118795"/>
            <a:ext cx="4929451"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Write Cache Friendly Code</a:t>
            </a:r>
            <a:endParaRPr lang="zh-CN" altLang="en-US" sz="3000" b="1" dirty="0">
              <a:solidFill>
                <a:schemeClr val="accent1"/>
              </a:solidFill>
              <a:latin typeface="+mj-ea"/>
              <a:ea typeface="+mj-ea"/>
            </a:endParaRPr>
          </a:p>
        </p:txBody>
      </p:sp>
      <p:sp>
        <p:nvSpPr>
          <p:cNvPr id="3" name="文本框 2">
            <a:extLst>
              <a:ext uri="{FF2B5EF4-FFF2-40B4-BE49-F238E27FC236}">
                <a16:creationId xmlns:a16="http://schemas.microsoft.com/office/drawing/2014/main" id="{D6238D74-E67A-4425-88C3-257DAB736562}"/>
              </a:ext>
            </a:extLst>
          </p:cNvPr>
          <p:cNvSpPr txBox="1"/>
          <p:nvPr/>
        </p:nvSpPr>
        <p:spPr>
          <a:xfrm>
            <a:off x="1559663" y="1907752"/>
            <a:ext cx="9072674" cy="400110"/>
          </a:xfrm>
          <a:prstGeom prst="rect">
            <a:avLst/>
          </a:prstGeom>
          <a:noFill/>
        </p:spPr>
        <p:txBody>
          <a:bodyPr wrap="square" rtlCol="0">
            <a:spAutoFit/>
          </a:bodyPr>
          <a:lstStyle/>
          <a:p>
            <a:pPr>
              <a:spcAft>
                <a:spcPts val="600"/>
              </a:spcAft>
            </a:pPr>
            <a:r>
              <a:rPr lang="zh-CN" altLang="en-US" sz="2000" dirty="0">
                <a:solidFill>
                  <a:srgbClr val="2A50A1"/>
                </a:solidFill>
                <a:latin typeface="+mn-ea"/>
              </a:rPr>
              <a:t>让最常见的情况运行得快：把注意力集中在核心函数的循环上</a:t>
            </a:r>
            <a:endParaRPr lang="en-US" altLang="zh-CN" sz="2000" dirty="0">
              <a:solidFill>
                <a:srgbClr val="2A50A1"/>
              </a:solidFill>
              <a:latin typeface="+mn-ea"/>
            </a:endParaRPr>
          </a:p>
        </p:txBody>
      </p:sp>
      <p:sp>
        <p:nvSpPr>
          <p:cNvPr id="4" name="文本框 3">
            <a:extLst>
              <a:ext uri="{FF2B5EF4-FFF2-40B4-BE49-F238E27FC236}">
                <a16:creationId xmlns:a16="http://schemas.microsoft.com/office/drawing/2014/main" id="{1B3D86B6-C019-41E7-A75D-00750CDB1A0C}"/>
              </a:ext>
            </a:extLst>
          </p:cNvPr>
          <p:cNvSpPr txBox="1"/>
          <p:nvPr/>
        </p:nvSpPr>
        <p:spPr>
          <a:xfrm>
            <a:off x="1559663" y="3817931"/>
            <a:ext cx="8472104" cy="784830"/>
          </a:xfrm>
          <a:prstGeom prst="rect">
            <a:avLst/>
          </a:prstGeom>
          <a:noFill/>
        </p:spPr>
        <p:txBody>
          <a:bodyPr wrap="square" rtlCol="0">
            <a:spAutoFit/>
          </a:bodyPr>
          <a:lstStyle/>
          <a:p>
            <a:pPr>
              <a:spcAft>
                <a:spcPts val="600"/>
              </a:spcAft>
            </a:pPr>
            <a:r>
              <a:rPr lang="zh-CN" altLang="en-US" sz="2000" dirty="0">
                <a:solidFill>
                  <a:srgbClr val="2A50A1"/>
                </a:solidFill>
                <a:latin typeface="+mn-ea"/>
              </a:rPr>
              <a:t>尽量减小每个循环内部的缓存不命中数量：对局部变量的反复引用是好的，</a:t>
            </a: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步长为</a:t>
            </a:r>
            <a:r>
              <a:rPr lang="en-US" altLang="zh-CN" sz="2000" dirty="0">
                <a:solidFill>
                  <a:srgbClr val="2A50A1"/>
                </a:solidFill>
                <a:latin typeface="+mn-ea"/>
              </a:rPr>
              <a:t>1</a:t>
            </a:r>
            <a:r>
              <a:rPr lang="zh-CN" altLang="en-US" sz="2000" dirty="0">
                <a:solidFill>
                  <a:srgbClr val="2A50A1"/>
                </a:solidFill>
                <a:latin typeface="+mn-ea"/>
              </a:rPr>
              <a:t>的引用模式是好的</a:t>
            </a:r>
            <a:endParaRPr lang="en-US" altLang="zh-CN" sz="2000" dirty="0">
              <a:solidFill>
                <a:srgbClr val="2A50A1"/>
              </a:solidFill>
              <a:latin typeface="+mn-ea"/>
            </a:endParaRPr>
          </a:p>
        </p:txBody>
      </p:sp>
    </p:spTree>
    <p:extLst>
      <p:ext uri="{BB962C8B-B14F-4D97-AF65-F5344CB8AC3E}">
        <p14:creationId xmlns:p14="http://schemas.microsoft.com/office/powerpoint/2010/main" val="5459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446701" y="2754066"/>
            <a:ext cx="8206503" cy="615553"/>
          </a:xfrm>
          <a:prstGeom prst="rect">
            <a:avLst/>
          </a:prstGeom>
          <a:noFill/>
        </p:spPr>
        <p:txBody>
          <a:bodyPr wrap="none" lIns="0" tIns="0" rIns="0" bIns="0" rtlCol="0">
            <a:noAutofit/>
          </a:bodyPr>
          <a:lstStyle/>
          <a:p>
            <a:pPr algn="ctr"/>
            <a:r>
              <a:rPr lang="en-US" altLang="zh-CN" sz="4000" dirty="0">
                <a:solidFill>
                  <a:schemeClr val="accent1"/>
                </a:solidFill>
              </a:rPr>
              <a:t>General</a:t>
            </a:r>
            <a:r>
              <a:rPr lang="zh-CN" altLang="en-US" sz="4000" dirty="0">
                <a:solidFill>
                  <a:schemeClr val="accent1"/>
                </a:solidFill>
              </a:rPr>
              <a:t> </a:t>
            </a:r>
            <a:r>
              <a:rPr lang="en-US" altLang="zh-CN" sz="4000" dirty="0">
                <a:solidFill>
                  <a:schemeClr val="accent1"/>
                </a:solidFill>
              </a:rPr>
              <a:t>Cache Organization</a:t>
            </a:r>
            <a:endParaRPr lang="zh-CN" altLang="en-US" sz="4000" dirty="0">
              <a:solidFill>
                <a:schemeClr val="accent1"/>
              </a:solidFill>
            </a:endParaRP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noAutofit/>
          </a:bodyPr>
          <a:lstStyle/>
          <a:p>
            <a:pPr algn="ctr"/>
            <a:r>
              <a:rPr lang="en-US" altLang="zh-CN" sz="4000" dirty="0">
                <a:solidFill>
                  <a:schemeClr val="accent1"/>
                </a:solidFill>
              </a:rPr>
              <a:t>#01</a:t>
            </a:r>
            <a:endParaRPr lang="zh-CN" altLang="en-US" sz="4000" dirty="0">
              <a:solidFill>
                <a:schemeClr val="accent1"/>
              </a:solidFill>
            </a:endParaRPr>
          </a:p>
        </p:txBody>
      </p:sp>
      <p:grpSp>
        <p:nvGrpSpPr>
          <p:cNvPr id="32" name="Group 10">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Freeform 11">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12">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Group 1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Freeform 1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1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163147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2920C87C-40D8-4E13-9D41-CBC3083DD91E}"/>
              </a:ext>
            </a:extLst>
          </p:cNvPr>
          <p:cNvSpPr txBox="1"/>
          <p:nvPr/>
        </p:nvSpPr>
        <p:spPr>
          <a:xfrm>
            <a:off x="5885028" y="1707672"/>
            <a:ext cx="4901341" cy="946752"/>
          </a:xfrm>
          <a:prstGeom prst="rect">
            <a:avLst/>
          </a:prstGeom>
          <a:noFill/>
        </p:spPr>
        <p:txBody>
          <a:bodyPr wrap="none" lIns="0" tIns="0" rIns="0" bIns="0" rtlCol="0">
            <a:noAutofit/>
          </a:bodyPr>
          <a:lstStyle/>
          <a:p>
            <a:r>
              <a:rPr lang="zh-CN" altLang="en-US" sz="2000" b="1" dirty="0">
                <a:solidFill>
                  <a:schemeClr val="accent1"/>
                </a:solidFill>
                <a:latin typeface="+mn-ea"/>
              </a:rPr>
              <a:t>由于</a:t>
            </a:r>
            <a:r>
              <a:rPr lang="en-US" altLang="zh-CN" sz="2000" b="1" dirty="0">
                <a:solidFill>
                  <a:schemeClr val="accent1"/>
                </a:solidFill>
                <a:latin typeface="+mn-ea"/>
              </a:rPr>
              <a:t>CPU</a:t>
            </a:r>
            <a:r>
              <a:rPr lang="zh-CN" altLang="en-US" sz="2000" b="1" dirty="0">
                <a:solidFill>
                  <a:schemeClr val="accent1"/>
                </a:solidFill>
                <a:latin typeface="+mn-ea"/>
              </a:rPr>
              <a:t>和主存间差距增大，在</a:t>
            </a:r>
            <a:r>
              <a:rPr lang="en-US" altLang="zh-CN" sz="2000" b="1" dirty="0">
                <a:solidFill>
                  <a:schemeClr val="accent1"/>
                </a:solidFill>
                <a:latin typeface="+mn-ea"/>
              </a:rPr>
              <a:t>CPU</a:t>
            </a:r>
            <a:r>
              <a:rPr lang="zh-CN" altLang="en-US" sz="2000" b="1" dirty="0">
                <a:solidFill>
                  <a:schemeClr val="accent1"/>
                </a:solidFill>
                <a:latin typeface="+mn-ea"/>
              </a:rPr>
              <a:t>寄存器堆</a:t>
            </a:r>
            <a:endParaRPr lang="en-US" altLang="zh-CN" sz="2000" b="1" dirty="0">
              <a:solidFill>
                <a:schemeClr val="accent1"/>
              </a:solidFill>
              <a:latin typeface="+mn-ea"/>
            </a:endParaRPr>
          </a:p>
          <a:p>
            <a:r>
              <a:rPr lang="zh-CN" altLang="en-US" sz="2000" b="1" dirty="0">
                <a:solidFill>
                  <a:schemeClr val="accent1"/>
                </a:solidFill>
                <a:latin typeface="+mn-ea"/>
              </a:rPr>
              <a:t>和主存间插入了一个小的</a:t>
            </a:r>
            <a:r>
              <a:rPr lang="en-US" altLang="zh-CN" sz="2000" b="1" dirty="0">
                <a:solidFill>
                  <a:schemeClr val="accent1"/>
                </a:solidFill>
                <a:latin typeface="+mn-ea"/>
              </a:rPr>
              <a:t>SRAM</a:t>
            </a:r>
            <a:r>
              <a:rPr lang="zh-CN" altLang="en-US" sz="2000" b="1" dirty="0">
                <a:solidFill>
                  <a:schemeClr val="accent1"/>
                </a:solidFill>
                <a:latin typeface="+mn-ea"/>
              </a:rPr>
              <a:t>高速缓存存储</a:t>
            </a:r>
            <a:endParaRPr lang="en-US" altLang="zh-CN" sz="2000" b="1" dirty="0">
              <a:solidFill>
                <a:schemeClr val="accent1"/>
              </a:solidFill>
              <a:latin typeface="+mn-ea"/>
            </a:endParaRPr>
          </a:p>
          <a:p>
            <a:r>
              <a:rPr lang="zh-CN" altLang="en-US" sz="2000" b="1" dirty="0">
                <a:solidFill>
                  <a:schemeClr val="accent1"/>
                </a:solidFill>
                <a:latin typeface="+mn-ea"/>
              </a:rPr>
              <a:t>器，称为</a:t>
            </a:r>
            <a:r>
              <a:rPr lang="en-US" altLang="zh-CN" sz="2000" b="1" dirty="0">
                <a:solidFill>
                  <a:schemeClr val="accent1"/>
                </a:solidFill>
                <a:latin typeface="+mn-ea"/>
              </a:rPr>
              <a:t>L1</a:t>
            </a:r>
            <a:r>
              <a:rPr lang="zh-CN" altLang="en-US" sz="2000" b="1" dirty="0">
                <a:solidFill>
                  <a:schemeClr val="accent1"/>
                </a:solidFill>
                <a:latin typeface="+mn-ea"/>
              </a:rPr>
              <a:t>高速缓存（一级缓存）</a:t>
            </a:r>
          </a:p>
        </p:txBody>
      </p:sp>
      <p:pic>
        <p:nvPicPr>
          <p:cNvPr id="2" name="图片 1">
            <a:extLst>
              <a:ext uri="{FF2B5EF4-FFF2-40B4-BE49-F238E27FC236}">
                <a16:creationId xmlns:a16="http://schemas.microsoft.com/office/drawing/2014/main" id="{F5AACB19-7A30-4CF8-B513-A0B263452E57}"/>
              </a:ext>
            </a:extLst>
          </p:cNvPr>
          <p:cNvPicPr>
            <a:picLocks noChangeAspect="1"/>
          </p:cNvPicPr>
          <p:nvPr/>
        </p:nvPicPr>
        <p:blipFill>
          <a:blip r:embed="rId2"/>
          <a:stretch>
            <a:fillRect/>
          </a:stretch>
        </p:blipFill>
        <p:spPr>
          <a:xfrm>
            <a:off x="1128158" y="3068002"/>
            <a:ext cx="8512992" cy="3104738"/>
          </a:xfrm>
          <a:prstGeom prst="rect">
            <a:avLst/>
          </a:prstGeom>
        </p:spPr>
      </p:pic>
      <p:sp>
        <p:nvSpPr>
          <p:cNvPr id="5" name="文本框 4">
            <a:extLst>
              <a:ext uri="{FF2B5EF4-FFF2-40B4-BE49-F238E27FC236}">
                <a16:creationId xmlns:a16="http://schemas.microsoft.com/office/drawing/2014/main" id="{DBBE794C-24A7-4B05-A915-005BC5337F12}"/>
              </a:ext>
            </a:extLst>
          </p:cNvPr>
          <p:cNvSpPr txBox="1"/>
          <p:nvPr/>
        </p:nvSpPr>
        <p:spPr>
          <a:xfrm>
            <a:off x="2643200" y="118795"/>
            <a:ext cx="2594625"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What is Cache</a:t>
            </a:r>
            <a:endParaRPr lang="zh-CN" altLang="en-US" sz="3000" b="1" dirty="0">
              <a:solidFill>
                <a:schemeClr val="accent1"/>
              </a:solidFill>
              <a:latin typeface="+mj-ea"/>
              <a:ea typeface="+mj-ea"/>
            </a:endParaRPr>
          </a:p>
        </p:txBody>
      </p:sp>
    </p:spTree>
    <p:extLst>
      <p:ext uri="{BB962C8B-B14F-4D97-AF65-F5344CB8AC3E}">
        <p14:creationId xmlns:p14="http://schemas.microsoft.com/office/powerpoint/2010/main" val="11355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A8FD40-914B-4534-B960-6829F430308D}"/>
              </a:ext>
            </a:extLst>
          </p:cNvPr>
          <p:cNvSpPr txBox="1"/>
          <p:nvPr/>
        </p:nvSpPr>
        <p:spPr>
          <a:xfrm>
            <a:off x="2643200" y="118795"/>
            <a:ext cx="5089251"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General Cache Organization</a:t>
            </a:r>
            <a:endParaRPr lang="zh-CN" altLang="en-US" sz="3000" b="1" dirty="0">
              <a:solidFill>
                <a:schemeClr val="accent1"/>
              </a:solidFill>
              <a:latin typeface="+mj-ea"/>
              <a:ea typeface="+mj-ea"/>
            </a:endParaRPr>
          </a:p>
        </p:txBody>
      </p:sp>
      <p:pic>
        <p:nvPicPr>
          <p:cNvPr id="6" name="图片 5">
            <a:extLst>
              <a:ext uri="{FF2B5EF4-FFF2-40B4-BE49-F238E27FC236}">
                <a16:creationId xmlns:a16="http://schemas.microsoft.com/office/drawing/2014/main" id="{E3F858B6-AE0E-4FF2-97F8-EB1DC7D1A954}"/>
              </a:ext>
            </a:extLst>
          </p:cNvPr>
          <p:cNvPicPr>
            <a:picLocks noChangeAspect="1"/>
          </p:cNvPicPr>
          <p:nvPr/>
        </p:nvPicPr>
        <p:blipFill>
          <a:blip r:embed="rId2"/>
          <a:stretch>
            <a:fillRect/>
          </a:stretch>
        </p:blipFill>
        <p:spPr>
          <a:xfrm>
            <a:off x="5821255" y="833068"/>
            <a:ext cx="5734050" cy="5724525"/>
          </a:xfrm>
          <a:prstGeom prst="rect">
            <a:avLst/>
          </a:prstGeom>
        </p:spPr>
      </p:pic>
      <p:pic>
        <p:nvPicPr>
          <p:cNvPr id="7" name="图片 6">
            <a:extLst>
              <a:ext uri="{FF2B5EF4-FFF2-40B4-BE49-F238E27FC236}">
                <a16:creationId xmlns:a16="http://schemas.microsoft.com/office/drawing/2014/main" id="{E25FFA2D-3EC6-4C0C-AF82-25E1BE624C77}"/>
              </a:ext>
            </a:extLst>
          </p:cNvPr>
          <p:cNvPicPr>
            <a:picLocks noChangeAspect="1"/>
          </p:cNvPicPr>
          <p:nvPr/>
        </p:nvPicPr>
        <p:blipFill>
          <a:blip r:embed="rId3"/>
          <a:stretch>
            <a:fillRect/>
          </a:stretch>
        </p:blipFill>
        <p:spPr>
          <a:xfrm>
            <a:off x="157163" y="1091126"/>
            <a:ext cx="5664092" cy="4675747"/>
          </a:xfrm>
          <a:prstGeom prst="rect">
            <a:avLst/>
          </a:prstGeom>
        </p:spPr>
      </p:pic>
    </p:spTree>
    <p:extLst>
      <p:ext uri="{BB962C8B-B14F-4D97-AF65-F5344CB8AC3E}">
        <p14:creationId xmlns:p14="http://schemas.microsoft.com/office/powerpoint/2010/main" val="295549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A8FD40-914B-4534-B960-6829F430308D}"/>
              </a:ext>
            </a:extLst>
          </p:cNvPr>
          <p:cNvSpPr txBox="1"/>
          <p:nvPr/>
        </p:nvSpPr>
        <p:spPr>
          <a:xfrm>
            <a:off x="2643201" y="118795"/>
            <a:ext cx="1990944"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Cache Read</a:t>
            </a:r>
            <a:endParaRPr lang="zh-CN" altLang="en-US" sz="3000" b="1" dirty="0">
              <a:solidFill>
                <a:schemeClr val="accent1"/>
              </a:solidFill>
              <a:latin typeface="+mj-ea"/>
              <a:ea typeface="+mj-ea"/>
            </a:endParaRPr>
          </a:p>
        </p:txBody>
      </p:sp>
      <p:pic>
        <p:nvPicPr>
          <p:cNvPr id="5" name="图片 4">
            <a:extLst>
              <a:ext uri="{FF2B5EF4-FFF2-40B4-BE49-F238E27FC236}">
                <a16:creationId xmlns:a16="http://schemas.microsoft.com/office/drawing/2014/main" id="{BAD5FC8D-7191-4922-807D-21B89CE95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49" y="1289154"/>
            <a:ext cx="7714054" cy="4771754"/>
          </a:xfrm>
          <a:prstGeom prst="rect">
            <a:avLst/>
          </a:prstGeom>
        </p:spPr>
      </p:pic>
      <p:sp>
        <p:nvSpPr>
          <p:cNvPr id="10" name="文本框 9">
            <a:extLst>
              <a:ext uri="{FF2B5EF4-FFF2-40B4-BE49-F238E27FC236}">
                <a16:creationId xmlns:a16="http://schemas.microsoft.com/office/drawing/2014/main" id="{9A57F983-AAFF-43D8-9B0C-623FDB6B4857}"/>
              </a:ext>
            </a:extLst>
          </p:cNvPr>
          <p:cNvSpPr txBox="1"/>
          <p:nvPr/>
        </p:nvSpPr>
        <p:spPr>
          <a:xfrm>
            <a:off x="8179535" y="2228671"/>
            <a:ext cx="3627765" cy="2400657"/>
          </a:xfrm>
          <a:prstGeom prst="rect">
            <a:avLst/>
          </a:prstGeom>
          <a:noFill/>
        </p:spPr>
        <p:txBody>
          <a:bodyPr wrap="square" rtlCol="0">
            <a:spAutoFit/>
          </a:bodyPr>
          <a:lstStyle/>
          <a:p>
            <a:pPr>
              <a:spcAft>
                <a:spcPts val="600"/>
              </a:spcAft>
            </a:pPr>
            <a:r>
              <a:rPr lang="en-US" altLang="zh-CN" sz="2000" dirty="0">
                <a:solidFill>
                  <a:srgbClr val="2A50A1"/>
                </a:solidFill>
                <a:latin typeface="+mn-ea"/>
              </a:rPr>
              <a:t>1.</a:t>
            </a:r>
            <a:r>
              <a:rPr lang="zh-CN" altLang="en-US" sz="2000" dirty="0">
                <a:solidFill>
                  <a:srgbClr val="2A50A1"/>
                </a:solidFill>
                <a:latin typeface="+mn-ea"/>
              </a:rPr>
              <a:t>根据地址</a:t>
            </a:r>
            <a:r>
              <a:rPr lang="en-US" altLang="zh-CN" sz="2000" dirty="0">
                <a:solidFill>
                  <a:srgbClr val="2A50A1"/>
                </a:solidFill>
                <a:latin typeface="+mn-ea"/>
              </a:rPr>
              <a:t>A</a:t>
            </a:r>
            <a:r>
              <a:rPr lang="zh-CN" altLang="en-US" sz="2000" dirty="0">
                <a:solidFill>
                  <a:srgbClr val="2A50A1"/>
                </a:solidFill>
                <a:latin typeface="+mn-ea"/>
              </a:rPr>
              <a:t>的</a:t>
            </a:r>
            <a:r>
              <a:rPr lang="en-US" altLang="zh-CN" sz="2000" dirty="0">
                <a:solidFill>
                  <a:srgbClr val="2A50A1"/>
                </a:solidFill>
                <a:latin typeface="+mn-ea"/>
              </a:rPr>
              <a:t>s</a:t>
            </a:r>
            <a:r>
              <a:rPr lang="zh-CN" altLang="en-US" sz="2000" dirty="0">
                <a:solidFill>
                  <a:srgbClr val="2A50A1"/>
                </a:solidFill>
                <a:latin typeface="+mn-ea"/>
              </a:rPr>
              <a:t>个组索引位定位组</a:t>
            </a:r>
          </a:p>
          <a:p>
            <a:pPr>
              <a:spcAft>
                <a:spcPts val="600"/>
              </a:spcAft>
            </a:pPr>
            <a:r>
              <a:rPr lang="en-US" altLang="zh-CN" sz="2000" dirty="0">
                <a:solidFill>
                  <a:srgbClr val="2A50A1"/>
                </a:solidFill>
                <a:latin typeface="+mn-ea"/>
              </a:rPr>
              <a:t>2.</a:t>
            </a:r>
            <a:r>
              <a:rPr lang="zh-CN" altLang="en-US" sz="2000" dirty="0">
                <a:solidFill>
                  <a:srgbClr val="2A50A1"/>
                </a:solidFill>
                <a:latin typeface="+mn-ea"/>
              </a:rPr>
              <a:t>判断该组中是否有某一行的标记位与</a:t>
            </a:r>
            <a:r>
              <a:rPr lang="en-US" altLang="zh-CN" sz="2000" dirty="0">
                <a:solidFill>
                  <a:srgbClr val="2A50A1"/>
                </a:solidFill>
                <a:latin typeface="+mn-ea"/>
              </a:rPr>
              <a:t>A</a:t>
            </a:r>
            <a:r>
              <a:rPr lang="zh-CN" altLang="en-US" sz="2000" dirty="0">
                <a:solidFill>
                  <a:srgbClr val="2A50A1"/>
                </a:solidFill>
                <a:latin typeface="+mn-ea"/>
              </a:rPr>
              <a:t>的标记位匹配，并且该行设置了有效</a:t>
            </a:r>
            <a:r>
              <a:rPr lang="zh-CN" altLang="en-US" sz="2000" dirty="0">
                <a:solidFill>
                  <a:schemeClr val="accent1"/>
                </a:solidFill>
                <a:latin typeface="+mn-ea"/>
              </a:rPr>
              <a:t>位</a:t>
            </a:r>
          </a:p>
          <a:p>
            <a:pPr>
              <a:spcAft>
                <a:spcPts val="600"/>
              </a:spcAft>
            </a:pPr>
            <a:r>
              <a:rPr lang="en-US" altLang="zh-CN" sz="2000" dirty="0">
                <a:solidFill>
                  <a:srgbClr val="2A50A1"/>
                </a:solidFill>
                <a:latin typeface="+mn-ea"/>
              </a:rPr>
              <a:t>3.</a:t>
            </a:r>
            <a:r>
              <a:rPr lang="zh-CN" altLang="en-US" sz="2000" dirty="0">
                <a:solidFill>
                  <a:srgbClr val="2A50A1"/>
                </a:solidFill>
                <a:latin typeface="+mn-ea"/>
              </a:rPr>
              <a:t>根据</a:t>
            </a:r>
            <a:r>
              <a:rPr lang="en-US" altLang="zh-CN" sz="2000" dirty="0">
                <a:solidFill>
                  <a:srgbClr val="2A50A1"/>
                </a:solidFill>
                <a:latin typeface="+mn-ea"/>
              </a:rPr>
              <a:t>A</a:t>
            </a:r>
            <a:r>
              <a:rPr lang="zh-CN" altLang="en-US" sz="2000" dirty="0">
                <a:solidFill>
                  <a:srgbClr val="2A50A1"/>
                </a:solidFill>
                <a:latin typeface="+mn-ea"/>
              </a:rPr>
              <a:t>的</a:t>
            </a:r>
            <a:r>
              <a:rPr lang="en-US" altLang="zh-CN" sz="2000" dirty="0">
                <a:solidFill>
                  <a:srgbClr val="2A50A1"/>
                </a:solidFill>
                <a:latin typeface="+mn-ea"/>
              </a:rPr>
              <a:t>b</a:t>
            </a:r>
            <a:r>
              <a:rPr lang="zh-CN" altLang="en-US" sz="2000" dirty="0">
                <a:solidFill>
                  <a:srgbClr val="2A50A1"/>
                </a:solidFill>
                <a:latin typeface="+mn-ea"/>
              </a:rPr>
              <a:t>个块偏移位确定在</a:t>
            </a:r>
            <a:r>
              <a:rPr lang="en-US" altLang="zh-CN" sz="2000" dirty="0">
                <a:solidFill>
                  <a:srgbClr val="2A50A1"/>
                </a:solidFill>
                <a:latin typeface="+mn-ea"/>
              </a:rPr>
              <a:t>B</a:t>
            </a:r>
            <a:r>
              <a:rPr lang="zh-CN" altLang="en-US" sz="2000" dirty="0">
                <a:solidFill>
                  <a:srgbClr val="2A50A1"/>
                </a:solidFill>
                <a:latin typeface="+mn-ea"/>
              </a:rPr>
              <a:t>字节的数据块中的字偏移</a:t>
            </a:r>
            <a:endParaRPr lang="en-US" altLang="zh-CN" sz="2000" dirty="0">
              <a:solidFill>
                <a:srgbClr val="2A50A1"/>
              </a:solidFill>
              <a:latin typeface="+mn-ea"/>
            </a:endParaRPr>
          </a:p>
        </p:txBody>
      </p:sp>
    </p:spTree>
    <p:extLst>
      <p:ext uri="{BB962C8B-B14F-4D97-AF65-F5344CB8AC3E}">
        <p14:creationId xmlns:p14="http://schemas.microsoft.com/office/powerpoint/2010/main" val="157251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456589" y="2754066"/>
            <a:ext cx="3923931" cy="615553"/>
          </a:xfrm>
          <a:prstGeom prst="rect">
            <a:avLst/>
          </a:prstGeom>
          <a:noFill/>
        </p:spPr>
        <p:txBody>
          <a:bodyPr wrap="none" lIns="0" tIns="0" rIns="0" bIns="0" rtlCol="0">
            <a:noAutofit/>
          </a:bodyPr>
          <a:lstStyle/>
          <a:p>
            <a:pPr algn="ctr"/>
            <a:r>
              <a:rPr lang="en-US" altLang="zh-CN" sz="4000" dirty="0">
                <a:solidFill>
                  <a:schemeClr val="accent1"/>
                </a:solidFill>
              </a:rPr>
              <a:t>Different Cache</a:t>
            </a:r>
            <a:endParaRPr lang="zh-CN" altLang="en-US" sz="4000" dirty="0">
              <a:solidFill>
                <a:schemeClr val="accent1"/>
              </a:solidFill>
            </a:endParaRP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noAutofit/>
          </a:bodyPr>
          <a:lstStyle/>
          <a:p>
            <a:pPr algn="ctr"/>
            <a:r>
              <a:rPr lang="en-US" altLang="zh-CN" sz="4000" dirty="0">
                <a:solidFill>
                  <a:schemeClr val="accent1"/>
                </a:solidFill>
              </a:rPr>
              <a:t>#02</a:t>
            </a:r>
            <a:endParaRPr lang="zh-CN" altLang="en-US" sz="4000" dirty="0">
              <a:solidFill>
                <a:schemeClr val="accent1"/>
              </a:solidFill>
            </a:endParaRPr>
          </a:p>
        </p:txBody>
      </p:sp>
      <p:grpSp>
        <p:nvGrpSpPr>
          <p:cNvPr id="32" name="Group 10">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Freeform 11">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12">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Group 1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Freeform 1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1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99905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a:extLst>
              <a:ext uri="{FF2B5EF4-FFF2-40B4-BE49-F238E27FC236}">
                <a16:creationId xmlns:a16="http://schemas.microsoft.com/office/drawing/2014/main" id="{58ABF85A-F745-4268-9259-936595D2D698}"/>
              </a:ext>
            </a:extLst>
          </p:cNvPr>
          <p:cNvSpPr txBox="1"/>
          <p:nvPr/>
        </p:nvSpPr>
        <p:spPr>
          <a:xfrm>
            <a:off x="2643201" y="118795"/>
            <a:ext cx="3722088"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Direct-Mapped Cache</a:t>
            </a:r>
            <a:endParaRPr lang="zh-CN" altLang="en-US" sz="3000" b="1" dirty="0">
              <a:solidFill>
                <a:schemeClr val="accent1"/>
              </a:solidFill>
              <a:latin typeface="+mj-ea"/>
              <a:ea typeface="+mj-ea"/>
            </a:endParaRPr>
          </a:p>
        </p:txBody>
      </p:sp>
      <p:pic>
        <p:nvPicPr>
          <p:cNvPr id="16" name="图片 15">
            <a:extLst>
              <a:ext uri="{FF2B5EF4-FFF2-40B4-BE49-F238E27FC236}">
                <a16:creationId xmlns:a16="http://schemas.microsoft.com/office/drawing/2014/main" id="{E18B76E3-B801-44D9-950E-51EF228332D9}"/>
              </a:ext>
            </a:extLst>
          </p:cNvPr>
          <p:cNvPicPr>
            <a:picLocks noChangeAspect="1"/>
          </p:cNvPicPr>
          <p:nvPr/>
        </p:nvPicPr>
        <p:blipFill>
          <a:blip r:embed="rId2"/>
          <a:stretch>
            <a:fillRect/>
          </a:stretch>
        </p:blipFill>
        <p:spPr>
          <a:xfrm>
            <a:off x="981075" y="2495550"/>
            <a:ext cx="5114925" cy="1866900"/>
          </a:xfrm>
          <a:prstGeom prst="rect">
            <a:avLst/>
          </a:prstGeom>
        </p:spPr>
      </p:pic>
      <p:sp>
        <p:nvSpPr>
          <p:cNvPr id="4" name="文本框 3">
            <a:extLst>
              <a:ext uri="{FF2B5EF4-FFF2-40B4-BE49-F238E27FC236}">
                <a16:creationId xmlns:a16="http://schemas.microsoft.com/office/drawing/2014/main" id="{99692749-8CBD-47DC-ADB3-FA66FF116711}"/>
              </a:ext>
            </a:extLst>
          </p:cNvPr>
          <p:cNvSpPr txBox="1"/>
          <p:nvPr/>
        </p:nvSpPr>
        <p:spPr>
          <a:xfrm>
            <a:off x="7202992" y="2185755"/>
            <a:ext cx="3370314" cy="2846933"/>
          </a:xfrm>
          <a:prstGeom prst="rect">
            <a:avLst/>
          </a:prstGeom>
          <a:noFill/>
        </p:spPr>
        <p:txBody>
          <a:bodyPr wrap="square" rtlCol="0">
            <a:spAutoFit/>
          </a:bodyPr>
          <a:lstStyle/>
          <a:p>
            <a:pPr>
              <a:spcAft>
                <a:spcPts val="600"/>
              </a:spcAft>
            </a:pPr>
            <a:r>
              <a:rPr lang="zh-CN" altLang="en-US" sz="2400" dirty="0">
                <a:solidFill>
                  <a:srgbClr val="2A50A1"/>
                </a:solidFill>
                <a:latin typeface="+mn-ea"/>
              </a:rPr>
              <a:t>根据每个组的高速缓存行数</a:t>
            </a:r>
            <a:r>
              <a:rPr lang="en-US" altLang="zh-CN" sz="2400" dirty="0">
                <a:solidFill>
                  <a:srgbClr val="2A50A1"/>
                </a:solidFill>
                <a:latin typeface="+mn-ea"/>
              </a:rPr>
              <a:t>E</a:t>
            </a:r>
            <a:r>
              <a:rPr lang="zh-CN" altLang="en-US" sz="2400" dirty="0">
                <a:solidFill>
                  <a:srgbClr val="2A50A1"/>
                </a:solidFill>
                <a:latin typeface="+mn-ea"/>
              </a:rPr>
              <a:t>，高速缓存被分为不同类</a:t>
            </a:r>
            <a:endParaRPr lang="en-US" altLang="zh-CN" sz="2400" dirty="0">
              <a:solidFill>
                <a:srgbClr val="2A50A1"/>
              </a:solidFill>
              <a:latin typeface="+mn-ea"/>
            </a:endParaRPr>
          </a:p>
          <a:p>
            <a:pPr>
              <a:spcAft>
                <a:spcPts val="600"/>
              </a:spcAft>
            </a:pPr>
            <a:endParaRPr lang="en-US" altLang="zh-CN" sz="2400" dirty="0">
              <a:solidFill>
                <a:srgbClr val="2A50A1"/>
              </a:solidFill>
              <a:latin typeface="+mn-ea"/>
            </a:endParaRPr>
          </a:p>
          <a:p>
            <a:pPr>
              <a:spcAft>
                <a:spcPts val="600"/>
              </a:spcAft>
            </a:pPr>
            <a:r>
              <a:rPr lang="en-US" altLang="zh-CN" sz="2400" dirty="0">
                <a:solidFill>
                  <a:srgbClr val="2A50A1"/>
                </a:solidFill>
                <a:latin typeface="+mn-ea"/>
              </a:rPr>
              <a:t>E=1</a:t>
            </a:r>
            <a:r>
              <a:rPr lang="zh-CN" altLang="en-US" sz="2400" dirty="0">
                <a:solidFill>
                  <a:srgbClr val="2A50A1"/>
                </a:solidFill>
                <a:latin typeface="+mn-ea"/>
              </a:rPr>
              <a:t>的称为直接映射高速缓存</a:t>
            </a:r>
            <a:endParaRPr lang="en-US" altLang="zh-CN" sz="2400" dirty="0">
              <a:solidFill>
                <a:srgbClr val="2A50A1"/>
              </a:solidFill>
              <a:latin typeface="+mn-ea"/>
            </a:endParaRPr>
          </a:p>
          <a:p>
            <a:pPr>
              <a:spcAft>
                <a:spcPts val="600"/>
              </a:spcAft>
            </a:pPr>
            <a:endParaRPr lang="en-US" altLang="zh-CN" sz="2000" dirty="0">
              <a:solidFill>
                <a:srgbClr val="2A50A1"/>
              </a:solidFill>
              <a:latin typeface="+mn-ea"/>
            </a:endParaRPr>
          </a:p>
        </p:txBody>
      </p:sp>
      <p:sp>
        <p:nvSpPr>
          <p:cNvPr id="5" name="文本框 4">
            <a:extLst>
              <a:ext uri="{FF2B5EF4-FFF2-40B4-BE49-F238E27FC236}">
                <a16:creationId xmlns:a16="http://schemas.microsoft.com/office/drawing/2014/main" id="{A108048B-619F-44FC-9A93-94F755758C63}"/>
              </a:ext>
            </a:extLst>
          </p:cNvPr>
          <p:cNvSpPr txBox="1"/>
          <p:nvPr/>
        </p:nvSpPr>
        <p:spPr>
          <a:xfrm>
            <a:off x="1787613" y="5465129"/>
            <a:ext cx="7036791"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高速缓存确定一个请求是否命中，然后抽取被请求的字的过程分为三步：</a:t>
            </a:r>
            <a:r>
              <a:rPr lang="en-US" altLang="zh-CN" sz="2000" dirty="0">
                <a:solidFill>
                  <a:srgbClr val="2A50A1"/>
                </a:solidFill>
                <a:latin typeface="+mn-ea"/>
              </a:rPr>
              <a:t>1)</a:t>
            </a:r>
            <a:r>
              <a:rPr lang="zh-CN" altLang="en-US" sz="2000" dirty="0">
                <a:solidFill>
                  <a:srgbClr val="2A50A1"/>
                </a:solidFill>
                <a:latin typeface="+mn-ea"/>
              </a:rPr>
              <a:t>组选择；</a:t>
            </a:r>
            <a:r>
              <a:rPr lang="en-US" altLang="zh-CN" sz="2000" dirty="0">
                <a:solidFill>
                  <a:srgbClr val="2A50A1"/>
                </a:solidFill>
                <a:latin typeface="+mn-ea"/>
              </a:rPr>
              <a:t>2)</a:t>
            </a:r>
            <a:r>
              <a:rPr lang="zh-CN" altLang="en-US" sz="2000" dirty="0">
                <a:solidFill>
                  <a:srgbClr val="2A50A1"/>
                </a:solidFill>
                <a:latin typeface="+mn-ea"/>
              </a:rPr>
              <a:t>行匹配；</a:t>
            </a:r>
            <a:r>
              <a:rPr lang="en-US" altLang="zh-CN" sz="2000" dirty="0">
                <a:solidFill>
                  <a:srgbClr val="2A50A1"/>
                </a:solidFill>
                <a:latin typeface="+mn-ea"/>
              </a:rPr>
              <a:t>3)</a:t>
            </a:r>
            <a:r>
              <a:rPr lang="zh-CN" altLang="en-US" sz="2000" dirty="0">
                <a:solidFill>
                  <a:srgbClr val="2A50A1"/>
                </a:solidFill>
                <a:latin typeface="+mn-ea"/>
              </a:rPr>
              <a:t>字抽取</a:t>
            </a:r>
            <a:endParaRPr lang="en-US" altLang="zh-CN" sz="2000" dirty="0">
              <a:solidFill>
                <a:srgbClr val="2A50A1"/>
              </a:solidFill>
              <a:latin typeface="+mn-ea"/>
            </a:endParaRPr>
          </a:p>
        </p:txBody>
      </p:sp>
    </p:spTree>
    <p:extLst>
      <p:ext uri="{BB962C8B-B14F-4D97-AF65-F5344CB8AC3E}">
        <p14:creationId xmlns:p14="http://schemas.microsoft.com/office/powerpoint/2010/main" val="292744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DC59C80-499C-426A-B770-2069046DE267}"/>
              </a:ext>
            </a:extLst>
          </p:cNvPr>
          <p:cNvPicPr>
            <a:picLocks noChangeAspect="1"/>
          </p:cNvPicPr>
          <p:nvPr/>
        </p:nvPicPr>
        <p:blipFill>
          <a:blip r:embed="rId2"/>
          <a:stretch>
            <a:fillRect/>
          </a:stretch>
        </p:blipFill>
        <p:spPr>
          <a:xfrm>
            <a:off x="707486" y="1006035"/>
            <a:ext cx="6856290" cy="2422965"/>
          </a:xfrm>
          <a:prstGeom prst="rect">
            <a:avLst/>
          </a:prstGeom>
        </p:spPr>
      </p:pic>
      <p:sp>
        <p:nvSpPr>
          <p:cNvPr id="3" name="文本框 2">
            <a:extLst>
              <a:ext uri="{FF2B5EF4-FFF2-40B4-BE49-F238E27FC236}">
                <a16:creationId xmlns:a16="http://schemas.microsoft.com/office/drawing/2014/main" id="{48518DBC-17C8-4347-96FD-730CC6980991}"/>
              </a:ext>
            </a:extLst>
          </p:cNvPr>
          <p:cNvSpPr txBox="1"/>
          <p:nvPr/>
        </p:nvSpPr>
        <p:spPr>
          <a:xfrm>
            <a:off x="8682373" y="1509631"/>
            <a:ext cx="2574512" cy="707886"/>
          </a:xfrm>
          <a:prstGeom prst="rect">
            <a:avLst/>
          </a:prstGeom>
          <a:noFill/>
        </p:spPr>
        <p:txBody>
          <a:bodyPr wrap="square" rtlCol="0">
            <a:spAutoFit/>
          </a:bodyPr>
          <a:lstStyle/>
          <a:p>
            <a:pPr>
              <a:spcAft>
                <a:spcPts val="600"/>
              </a:spcAft>
            </a:pPr>
            <a:r>
              <a:rPr lang="zh-CN" altLang="en-US" sz="2000" dirty="0">
                <a:solidFill>
                  <a:srgbClr val="2A50A1"/>
                </a:solidFill>
                <a:latin typeface="+mn-ea"/>
              </a:rPr>
              <a:t>高速缓存根据组索引选择对应的组</a:t>
            </a:r>
            <a:endParaRPr lang="en-US" altLang="zh-CN" sz="2000" dirty="0">
              <a:solidFill>
                <a:srgbClr val="2A50A1"/>
              </a:solidFill>
              <a:latin typeface="+mn-ea"/>
            </a:endParaRPr>
          </a:p>
        </p:txBody>
      </p:sp>
      <p:pic>
        <p:nvPicPr>
          <p:cNvPr id="4" name="图片 3">
            <a:extLst>
              <a:ext uri="{FF2B5EF4-FFF2-40B4-BE49-F238E27FC236}">
                <a16:creationId xmlns:a16="http://schemas.microsoft.com/office/drawing/2014/main" id="{E614C64A-D5C0-41DF-8FFB-FB62286AF27D}"/>
              </a:ext>
            </a:extLst>
          </p:cNvPr>
          <p:cNvPicPr>
            <a:picLocks noChangeAspect="1"/>
          </p:cNvPicPr>
          <p:nvPr/>
        </p:nvPicPr>
        <p:blipFill>
          <a:blip r:embed="rId3"/>
          <a:stretch>
            <a:fillRect/>
          </a:stretch>
        </p:blipFill>
        <p:spPr>
          <a:xfrm>
            <a:off x="929427" y="3609846"/>
            <a:ext cx="6412407" cy="2964068"/>
          </a:xfrm>
          <a:prstGeom prst="rect">
            <a:avLst/>
          </a:prstGeom>
        </p:spPr>
      </p:pic>
      <p:sp>
        <p:nvSpPr>
          <p:cNvPr id="5" name="文本框 4">
            <a:extLst>
              <a:ext uri="{FF2B5EF4-FFF2-40B4-BE49-F238E27FC236}">
                <a16:creationId xmlns:a16="http://schemas.microsoft.com/office/drawing/2014/main" id="{8F7073BB-92B3-404A-A73D-D4376684127F}"/>
              </a:ext>
            </a:extLst>
          </p:cNvPr>
          <p:cNvSpPr txBox="1"/>
          <p:nvPr/>
        </p:nvSpPr>
        <p:spPr>
          <a:xfrm>
            <a:off x="8682373" y="3891551"/>
            <a:ext cx="2574512" cy="2400657"/>
          </a:xfrm>
          <a:prstGeom prst="rect">
            <a:avLst/>
          </a:prstGeom>
          <a:noFill/>
        </p:spPr>
        <p:txBody>
          <a:bodyPr wrap="square" rtlCol="0">
            <a:spAutoFit/>
          </a:bodyPr>
          <a:lstStyle/>
          <a:p>
            <a:pPr>
              <a:spcAft>
                <a:spcPts val="600"/>
              </a:spcAft>
            </a:pPr>
            <a:r>
              <a:rPr lang="zh-CN" altLang="en-US" sz="2000" dirty="0">
                <a:solidFill>
                  <a:srgbClr val="2A50A1"/>
                </a:solidFill>
                <a:latin typeface="+mn-ea"/>
              </a:rPr>
              <a:t>当且仅当设置了有效位，而且高速缓存行中的标记与地址的标记匹配时，缓存命中</a:t>
            </a:r>
            <a:endParaRPr lang="en-US" altLang="zh-CN" sz="2000" dirty="0">
              <a:solidFill>
                <a:srgbClr val="2A50A1"/>
              </a:solidFill>
              <a:latin typeface="+mn-ea"/>
            </a:endParaRPr>
          </a:p>
          <a:p>
            <a:pPr>
              <a:spcAft>
                <a:spcPts val="600"/>
              </a:spcAft>
            </a:pPr>
            <a:endParaRPr lang="en-US" altLang="zh-CN" sz="2000" dirty="0">
              <a:solidFill>
                <a:srgbClr val="2A50A1"/>
              </a:solidFill>
              <a:latin typeface="+mn-ea"/>
            </a:endParaRPr>
          </a:p>
          <a:p>
            <a:pPr>
              <a:spcAft>
                <a:spcPts val="600"/>
              </a:spcAft>
            </a:pPr>
            <a:r>
              <a:rPr lang="zh-CN" altLang="en-US" sz="2000" dirty="0">
                <a:solidFill>
                  <a:srgbClr val="2A50A1"/>
                </a:solidFill>
                <a:latin typeface="+mn-ea"/>
              </a:rPr>
              <a:t>一旦命中，根据块偏移选择起始字节位置</a:t>
            </a:r>
            <a:endParaRPr lang="en-US" altLang="zh-CN" sz="2000" dirty="0">
              <a:solidFill>
                <a:srgbClr val="2A50A1"/>
              </a:solidFill>
              <a:latin typeface="+mn-ea"/>
            </a:endParaRPr>
          </a:p>
        </p:txBody>
      </p:sp>
      <p:sp>
        <p:nvSpPr>
          <p:cNvPr id="6" name="文本框 5">
            <a:extLst>
              <a:ext uri="{FF2B5EF4-FFF2-40B4-BE49-F238E27FC236}">
                <a16:creationId xmlns:a16="http://schemas.microsoft.com/office/drawing/2014/main" id="{8B2CBC66-59C5-420F-87CE-A2EFCD2D754F}"/>
              </a:ext>
            </a:extLst>
          </p:cNvPr>
          <p:cNvSpPr txBox="1"/>
          <p:nvPr/>
        </p:nvSpPr>
        <p:spPr>
          <a:xfrm>
            <a:off x="2643201" y="118795"/>
            <a:ext cx="3722088" cy="461665"/>
          </a:xfrm>
          <a:prstGeom prst="rect">
            <a:avLst/>
          </a:prstGeom>
          <a:noFill/>
        </p:spPr>
        <p:txBody>
          <a:bodyPr wrap="none" lIns="0" tIns="0" rIns="0" bIns="0" rtlCol="0">
            <a:noAutofit/>
          </a:bodyPr>
          <a:lstStyle/>
          <a:p>
            <a:r>
              <a:rPr lang="en-US" altLang="zh-CN" sz="3000" b="1" dirty="0">
                <a:solidFill>
                  <a:schemeClr val="accent1"/>
                </a:solidFill>
                <a:latin typeface="+mj-ea"/>
                <a:ea typeface="+mj-ea"/>
              </a:rPr>
              <a:t>Direct-Mapped Cache</a:t>
            </a:r>
            <a:endParaRPr lang="zh-CN" altLang="en-US" sz="3000" b="1" dirty="0">
              <a:solidFill>
                <a:schemeClr val="accent1"/>
              </a:solidFill>
              <a:latin typeface="+mj-ea"/>
              <a:ea typeface="+mj-ea"/>
            </a:endParaRPr>
          </a:p>
        </p:txBody>
      </p:sp>
    </p:spTree>
    <p:extLst>
      <p:ext uri="{BB962C8B-B14F-4D97-AF65-F5344CB8AC3E}">
        <p14:creationId xmlns:p14="http://schemas.microsoft.com/office/powerpoint/2010/main" val="1928177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2B54C7FC-80FA-4268-B1AB-7A4718C2F40B}" vid="{49D17BBD-BC41-4722-83BC-2CAB04E0C72F}"/>
    </a:ext>
  </a:extLst>
</a:theme>
</file>

<file path=docProps/app.xml><?xml version="1.0" encoding="utf-8"?>
<Properties xmlns="http://schemas.openxmlformats.org/officeDocument/2006/extended-properties" xmlns:vt="http://schemas.openxmlformats.org/officeDocument/2006/docPropsVTypes">
  <Template>Default Theme</Template>
  <TotalTime>6065</TotalTime>
  <Words>1172</Words>
  <Application>Microsoft Office PowerPoint</Application>
  <PresentationFormat>宽屏</PresentationFormat>
  <Paragraphs>104</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Microsoft YaHei Light</vt:lpstr>
      <vt:lpstr>黑体</vt:lpstr>
      <vt:lpstr>Microsoft YaHei</vt:lpstr>
      <vt:lpstr>Arial</vt:lpstr>
      <vt:lpstr>Segoe UI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Tod Der</cp:lastModifiedBy>
  <cp:revision>151</cp:revision>
  <dcterms:created xsi:type="dcterms:W3CDTF">2022-03-15T01:56:04Z</dcterms:created>
  <dcterms:modified xsi:type="dcterms:W3CDTF">2022-10-24T08:51:09Z</dcterms:modified>
</cp:coreProperties>
</file>