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57" r:id="rId4"/>
    <p:sldId id="258" r:id="rId5"/>
    <p:sldId id="259" r:id="rId6"/>
    <p:sldId id="269" r:id="rId7"/>
    <p:sldId id="264" r:id="rId8"/>
    <p:sldId id="260" r:id="rId9"/>
    <p:sldId id="267" r:id="rId10"/>
    <p:sldId id="270" r:id="rId11"/>
    <p:sldId id="272" r:id="rId12"/>
    <p:sldId id="262" r:id="rId13"/>
    <p:sldId id="273" r:id="rId14"/>
    <p:sldId id="274" r:id="rId15"/>
    <p:sldId id="263" r:id="rId16"/>
    <p:sldId id="265" r:id="rId17"/>
    <p:sldId id="275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8EC08-B351-4CAC-B073-66345266EA8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C0DF5-E068-48F8-89BB-C1132FBE2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6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数字信号：只考虑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有上升沿和下降沿，需要时间</a:t>
            </a:r>
          </a:p>
          <a:p>
            <a:r>
              <a:rPr lang="zh-CN" altLang="en-US" dirty="0"/>
              <a:t>防止噪声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0DF5-E068-48F8-89BB-C1132FBE26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9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细节：与</a:t>
            </a:r>
            <a:r>
              <a:rPr lang="en-US" altLang="zh-CN" dirty="0"/>
              <a:t>C</a:t>
            </a:r>
            <a:r>
              <a:rPr lang="zh-CN" altLang="en-US" dirty="0"/>
              <a:t>语言的不同（只是给表达式命名）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0DF5-E068-48F8-89BB-C1132FBE26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9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字级多路复用器电路：当控制信号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时，输出会等于输入字</a:t>
            </a:r>
            <a:r>
              <a:rPr lang="en-US" altLang="zh-CN" dirty="0"/>
              <a:t>A</a:t>
            </a:r>
            <a:r>
              <a:rPr lang="zh-CN" altLang="en-US" dirty="0"/>
              <a:t>，否则等于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情况表达式：顺序往下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0DF5-E068-48F8-89BB-C1132FBE26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1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寄存器（硬件与机器级编程有差别）</a:t>
            </a:r>
            <a:endParaRPr lang="en-US" altLang="zh-CN" dirty="0"/>
          </a:p>
          <a:p>
            <a:r>
              <a:rPr lang="zh-CN" altLang="en-US" dirty="0"/>
              <a:t>硬件寄存器 程序寄存器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0DF5-E068-48F8-89BB-C1132FBE26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2B811-88AE-6AF2-DAFE-9041B4B92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E0B9F2-2939-2056-555B-9E33E1CF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FD95A-9357-73F2-49EE-221F43C1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7AC21-DC4B-5EE2-C01D-028EC12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31A40-712C-E2CE-B99C-7309BC25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6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4983-2AE0-E1F4-8EAE-286463CB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353A4-B749-CECC-534D-E03D8E6E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9BD46-F0D9-628E-AE3E-6FA4B549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E73E5-1DC4-2ED9-B439-C139F6D5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0B557-823C-EE2D-703F-D8B771B0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6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FE8B2F-6C22-EBFD-A296-DCC16707C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C13FB-5892-D6E0-58FC-3BD02DF5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D2D0B-C8D8-67CA-208D-76595C16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1B4DF-D7BE-1280-1731-88DC5E7C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3C2C0-259B-8233-09CA-3843FF6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7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5FCFC-3746-5C58-8481-F04EA7F2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F73B-0D71-C4F5-F583-EC5FC701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8BE7D-58CC-8512-FF78-6BE1B2D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496D8-56C0-E0A1-3FC6-E07820AE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DA261-96BE-9408-EFA7-C5A4EDF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3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3DE3D-D160-24EF-B44C-B7E8204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2D9B6-90D3-14AB-1F6E-389AB15E9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4A8A9-A42C-A819-C37E-8DCE9C9C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61F94-8A7F-50CB-EE94-700490B7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29FF2-FDCC-1DCD-D75B-4824697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624C7-0F77-2235-7889-CB30DC4C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E2676-D53C-9B24-BE4A-035985937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4D442-74F1-0CB5-1D17-D31706B43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822BF-8ACD-94C9-EA87-ED54CEAC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D2B4B-2E46-3ECE-EC7A-0CC424CF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9D22D-CFE0-4CC0-71BA-5E434F6C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A9B3-F00D-8970-F20D-7B4DD049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368C9-47D6-4AE5-3A78-7DA11A107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CD01D-1C1E-64C1-FFB7-0E961A8FB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4DE35-45B8-0BC7-4930-65627D5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4B38E-6320-630B-4F73-E8FF412E0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64AB5-187E-E311-EF10-C4F4DC33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5DA59A-E853-3875-7EFC-04263CB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A9BD25-C123-37E7-7ABC-E5D27C17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3221-4E8B-DACF-2750-574E1A0F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C294F9-22FD-65FD-3854-00406599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23F3C-FE84-C377-DEE0-E5AD1FA0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EA814F-53AD-C7A0-BE05-481D79B0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06DDE-4A9E-2DCA-9E28-DB003FE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0B464-1D08-346A-EB03-0316E0AE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352E4-1B93-4467-C528-F6FA753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7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0FA65-9AA2-0344-75B0-6DE083BD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7C497-E5F8-CF20-F33E-EB126E39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A8E34-C392-F484-E42D-03B0358B4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84BF4-9717-D548-79CE-80C4727E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B5358-63E6-9FE3-D198-ADDFB3A9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2507B-A9F4-29F3-1E45-B6C8ADFA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3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AE7B-C219-F9A2-937E-C9E212EC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D25E2C-FE2A-9DC0-961E-9E3B05601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7D0EE-F6E9-5BF3-3DB1-49CC51BA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AA579-0927-15B1-C399-742B54C8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3360F-74B8-0F27-5D79-B94B9CE3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CA4103-C540-1B95-1504-C88408D9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161DD-9FB5-D881-66C6-3B9983C4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B1044-F9BC-F3BD-523A-2501D51E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8F78E-16E6-6D7C-4156-6235DF605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7B2D-E722-4B81-B137-1CA57ABDBAD6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6DFE6-51C0-B2B1-194D-38E408424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D0E5C-78EC-DFA7-E002-1134F74E8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92B9-8CAA-44C4-AEFD-87785A1D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A875-46D8-9320-1359-C7AE1B77E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逻辑设计与</a:t>
            </a:r>
            <a:r>
              <a:rPr lang="en-US" altLang="zh-CN" sz="7200" b="1" dirty="0">
                <a:latin typeface="黑体" panose="02010609060101010101" pitchFamily="49" charset="-122"/>
                <a:ea typeface="黑体" panose="02010609060101010101" pitchFamily="49" charset="-122"/>
              </a:rPr>
              <a:t>HCL</a:t>
            </a:r>
            <a:endParaRPr lang="zh-CN" altLang="en-US" sz="7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4D440-E0EA-C419-7534-D01AC60B7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Processor Arch : ISA &amp; Logic (2)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郑林泽 王融乐</a:t>
            </a:r>
          </a:p>
        </p:txBody>
      </p:sp>
    </p:spTree>
    <p:extLst>
      <p:ext uri="{BB962C8B-B14F-4D97-AF65-F5344CB8AC3E}">
        <p14:creationId xmlns:p14="http://schemas.microsoft.com/office/powerpoint/2010/main" val="270693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8E064-1551-219D-8583-6C59C0BD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4.2.2/3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多路复用器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2DA35-5658-E7B3-D2B5-2E11BD1C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e.g.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字级多路复用器 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i="0" dirty="0">
                <a:effectLst/>
                <a:latin typeface="CourierNewPS-BoldMT"/>
              </a:rPr>
              <a:t> </a:t>
            </a:r>
          </a:p>
          <a:p>
            <a:pPr marL="0" indent="0">
              <a:buNone/>
            </a:pPr>
            <a:endParaRPr lang="en-US" altLang="zh-CN" sz="1800" b="1" dirty="0">
              <a:latin typeface="CourierNewPS-BoldMT"/>
            </a:endParaRPr>
          </a:p>
          <a:p>
            <a:pPr marL="0" indent="0">
              <a:buNone/>
            </a:pPr>
            <a:r>
              <a:rPr lang="en-US" altLang="zh-CN" sz="2400" b="1" i="0" dirty="0">
                <a:effectLst/>
                <a:latin typeface="CourierNewPS-BoldMT"/>
              </a:rPr>
              <a:t>int Out = [ s : A ; 1 : B; ];</a:t>
            </a:r>
            <a:r>
              <a:rPr lang="en-US" altLang="zh-CN" sz="3600" dirty="0"/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2C759C-CC88-6F1F-CF0A-E246DAF6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731261"/>
            <a:ext cx="4096567" cy="53954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C3FB56-7878-ABE1-9ED0-978B46B98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61" y="4364742"/>
            <a:ext cx="3065400" cy="18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37BCB-3524-478A-8E4B-0C4BE68A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逻辑单元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Arithmetic Logic Unit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BF5F-81B1-1FA2-0B2E-137736A5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92FDC-D86C-7C92-BA72-A0FC50AD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9890"/>
            <a:ext cx="10539489" cy="26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1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7403C-CE22-CE69-6B87-0A6143BB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存储器与时钟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1525F-9B8E-8C6E-C827-C61B88D1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时序电路：有状态并在这个状态上进行计算的系统。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时钟：周期性信号，控制新值加载到设备的时间。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考虑以下两类存储器设备：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时钟寄存器（寄存器）：存储单个位或字，由时钟信号控制。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随机访问存储器（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，内存）：存储多个字，用地址选择读或写的字。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4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0391-0CF3-5B50-9565-3DB8C921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时钟寄存器（硬件寄存器）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A2BB-B6A6-75E9-E466-19861E7B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时钟寄存器工作机制：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大多数时候→稳定状态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上升沿（时钟变成高电位时）：加载输入信号到寄存器中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（当且仅当时钟到达上升沿时，值才会从寄存器输入传送到输出）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40D525-707F-3F47-1B80-7EEA9B62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13" y="3869533"/>
            <a:ext cx="8371374" cy="26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488A-0BD0-7041-FB1E-7119FFA2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657B-26E1-E227-9FAA-2E7AA92E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个读端口，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个写端口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读端口：地址输入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srcA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和数据输出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valA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/B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机制（类似组合电路）：地址输入设置为某寄存器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后，一段延迟后，存储值会出现在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写端口：地址输入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dstW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和数据输入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valW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机制（类似时钟寄存器）：时钟上升沿时，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valW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会被写入输入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dstW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上寄存器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指示的程序寄存器。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FFC013-368A-950B-EAC8-D97937C3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783" y="147959"/>
            <a:ext cx="4208365" cy="21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CDE8F-E4CC-6833-DEA8-B87ED178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05217-B6E6-11D9-1C0F-B0FF4DE9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下列寄存器在时钟上升沿锁存数据，画出输出的电平（忽略建立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保持时间）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16C6BE-22F5-279C-A78B-0EF85465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9" y="2677742"/>
            <a:ext cx="10579366" cy="3162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CABFD2-8D0B-A780-331B-15038168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85" y="4632123"/>
            <a:ext cx="5761702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04AE-C47A-57DF-F587-84675CEC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3DD1D-514C-989E-5CEC-E2E2D787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71016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信息计算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——</a:t>
            </a:r>
            <a:r>
              <a:rPr lang="zh-CN" altLang="en-US" sz="2400" dirty="0">
                <a:latin typeface="+mn-ea"/>
              </a:rPr>
              <a:t>通过组合逻辑实现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——</a:t>
            </a:r>
            <a:r>
              <a:rPr lang="zh-CN" altLang="en-US" sz="2400" dirty="0">
                <a:latin typeface="+mn-ea"/>
              </a:rPr>
              <a:t>计算布尔表达式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——</a:t>
            </a:r>
            <a:r>
              <a:rPr lang="zh-CN" altLang="en-US" sz="2400" dirty="0">
                <a:latin typeface="+mn-ea"/>
              </a:rPr>
              <a:t>持续对输入变化作出反应</a:t>
            </a:r>
            <a:endParaRPr lang="en-US" altLang="zh-CN" sz="2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信息储存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——</a:t>
            </a:r>
            <a:r>
              <a:rPr lang="zh-CN" altLang="en-US" sz="2400" dirty="0">
                <a:latin typeface="+mn-ea"/>
              </a:rPr>
              <a:t>寄存器：储存单个字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位，随时钟上升沿加载值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——</a:t>
            </a:r>
            <a:r>
              <a:rPr lang="zh-CN" altLang="en-US" sz="2400" dirty="0">
                <a:latin typeface="+mn-ea"/>
              </a:rPr>
              <a:t>随机访问存储器：储存多个字，</a:t>
            </a:r>
            <a:r>
              <a:rPr lang="zh-CN" altLang="en-US" sz="2400" b="0" i="0" dirty="0">
                <a:solidFill>
                  <a:srgbClr val="2A2B2E"/>
                </a:solidFill>
                <a:effectLst/>
                <a:latin typeface="+mn-ea"/>
              </a:rPr>
              <a:t>可能有多个读或写端口，</a:t>
            </a:r>
            <a:endParaRPr lang="en-US" altLang="zh-CN" sz="2400" b="0" i="0" dirty="0">
              <a:solidFill>
                <a:srgbClr val="2A2B2E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2A2B2E"/>
                </a:solidFill>
                <a:effectLst/>
                <a:latin typeface="+mn-ea"/>
              </a:rPr>
              <a:t>               当地址输入发生变化时读取字，随时钟上升沿写入字</a:t>
            </a:r>
            <a:endParaRPr lang="en-US" altLang="zh-CN" sz="2400" b="0" i="0" dirty="0">
              <a:solidFill>
                <a:srgbClr val="2A2B2E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84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F1A4C-8407-2934-75B6-068EA62C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HCL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51473-B532-2F9C-4085-B4256955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数据类型：</a:t>
            </a:r>
            <a:r>
              <a:rPr lang="en-US" altLang="zh-CN" dirty="0"/>
              <a:t>bool</a:t>
            </a:r>
            <a:r>
              <a:rPr lang="zh-CN" altLang="en-US" dirty="0"/>
              <a:t>（位：</a:t>
            </a:r>
            <a:r>
              <a:rPr lang="en-US" altLang="zh-CN" dirty="0"/>
              <a:t>a, b, c, etc.</a:t>
            </a:r>
            <a:r>
              <a:rPr lang="zh-CN" altLang="en-US" dirty="0"/>
              <a:t>） </a:t>
            </a:r>
            <a:r>
              <a:rPr lang="en-US" altLang="zh-CN" dirty="0"/>
              <a:t>int</a:t>
            </a:r>
            <a:r>
              <a:rPr lang="zh-CN" altLang="en-US" dirty="0"/>
              <a:t>（字：</a:t>
            </a:r>
            <a:r>
              <a:rPr lang="en-US" altLang="zh-CN" dirty="0"/>
              <a:t>A, B, C, etc.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信号定义：</a:t>
            </a:r>
            <a:r>
              <a:rPr lang="en-US" altLang="zh-CN" sz="1800" b="1" i="0" dirty="0">
                <a:solidFill>
                  <a:srgbClr val="800080"/>
                </a:solidFill>
                <a:effectLst/>
                <a:latin typeface="CourierNewPS-BoldMT"/>
              </a:rPr>
              <a:t>bool a = </a:t>
            </a:r>
            <a:r>
              <a:rPr lang="en-US" altLang="zh-CN" sz="1800" b="1" i="1" dirty="0">
                <a:solidFill>
                  <a:srgbClr val="800080"/>
                </a:solidFill>
                <a:effectLst/>
                <a:latin typeface="CourierNewPS-BoldItalicMT"/>
              </a:rPr>
              <a:t>bool-expr </a:t>
            </a:r>
            <a:r>
              <a:rPr lang="en-US" altLang="zh-CN" sz="1800" b="1" i="0" dirty="0">
                <a:solidFill>
                  <a:srgbClr val="800080"/>
                </a:solidFill>
                <a:effectLst/>
                <a:latin typeface="CourierNewPS-BoldMT"/>
              </a:rPr>
              <a:t>;</a:t>
            </a:r>
            <a:r>
              <a:rPr lang="en-US" altLang="zh-CN" dirty="0"/>
              <a:t> </a:t>
            </a:r>
            <a:r>
              <a:rPr lang="en-US" altLang="zh-CN" sz="1800" b="1" i="0" dirty="0">
                <a:solidFill>
                  <a:srgbClr val="800080"/>
                </a:solidFill>
                <a:effectLst/>
                <a:latin typeface="CourierNewPS-BoldMT"/>
              </a:rPr>
              <a:t>int A = </a:t>
            </a:r>
            <a:r>
              <a:rPr lang="en-US" altLang="zh-CN" sz="1800" b="1" i="1" dirty="0">
                <a:solidFill>
                  <a:srgbClr val="800080"/>
                </a:solidFill>
                <a:effectLst/>
                <a:latin typeface="CourierNewPS-BoldItalicMT"/>
              </a:rPr>
              <a:t>int-expr </a:t>
            </a:r>
            <a:r>
              <a:rPr lang="en-US" altLang="zh-CN" sz="1800" b="1" i="0" dirty="0">
                <a:solidFill>
                  <a:srgbClr val="800080"/>
                </a:solidFill>
                <a:effectLst/>
                <a:latin typeface="CourierNewPS-BoldMT"/>
              </a:rPr>
              <a:t>; </a:t>
            </a:r>
            <a:endParaRPr lang="en-US" altLang="zh-CN" sz="2000" dirty="0">
              <a:latin typeface="+mn-ea"/>
            </a:endParaRPr>
          </a:p>
          <a:p>
            <a:r>
              <a:rPr lang="en-US" altLang="zh-CN" dirty="0"/>
              <a:t>HCL</a:t>
            </a:r>
            <a:r>
              <a:rPr lang="zh-CN" altLang="en-US" dirty="0"/>
              <a:t>表达式（按照表达式的类型分类）：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布尔表达式：逻辑门表达式（</a:t>
            </a:r>
            <a:r>
              <a:rPr lang="en-US" altLang="zh-CN" dirty="0"/>
              <a:t>a&amp;&amp;b</a:t>
            </a:r>
            <a:r>
              <a:rPr lang="zh-CN" altLang="en-US" dirty="0"/>
              <a:t>等），字表达式（</a:t>
            </a:r>
            <a:r>
              <a:rPr lang="en-US" altLang="zh-CN" dirty="0"/>
              <a:t>A&lt;=B</a:t>
            </a:r>
            <a:r>
              <a:rPr lang="zh-CN" altLang="en-US" dirty="0"/>
              <a:t>等），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</a:t>
            </a:r>
            <a:r>
              <a:rPr lang="zh-CN" altLang="en-US" dirty="0"/>
              <a:t>集合关系（</a:t>
            </a:r>
            <a:r>
              <a:rPr lang="en-US" altLang="zh-CN" dirty="0"/>
              <a:t>e.g.</a:t>
            </a:r>
            <a:r>
              <a:rPr lang="it-IT" altLang="zh-CN" sz="1800" b="1" i="0" dirty="0">
                <a:solidFill>
                  <a:srgbClr val="000000"/>
                </a:solidFill>
                <a:effectLst/>
                <a:latin typeface="CourierNewPS-BoldMT"/>
              </a:rPr>
              <a:t> A in { B, C, D }</a:t>
            </a:r>
            <a:r>
              <a:rPr lang="it-IT" altLang="zh-CN" dirty="0"/>
              <a:t> </a:t>
            </a:r>
            <a:r>
              <a:rPr lang="zh-CN" altLang="en-US" dirty="0"/>
              <a:t>即</a:t>
            </a:r>
            <a:r>
              <a:rPr lang="en-US" altLang="zh-CN" dirty="0"/>
              <a:t>A==B||A==C||A==D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字表达式：★情况（</a:t>
            </a:r>
            <a:r>
              <a:rPr lang="en-US" altLang="zh-CN" dirty="0"/>
              <a:t>case</a:t>
            </a:r>
            <a:r>
              <a:rPr lang="zh-CN" altLang="en-US" dirty="0"/>
              <a:t>）表达式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NewPS-BoldMT"/>
              </a:rPr>
              <a:t>	e.g.</a:t>
            </a:r>
            <a:r>
              <a:rPr lang="pt-BR" altLang="zh-CN" sz="1800" b="1" i="0" dirty="0">
                <a:solidFill>
                  <a:srgbClr val="000000"/>
                </a:solidFill>
                <a:effectLst/>
                <a:latin typeface="CourierNewPS-BoldMT"/>
              </a:rPr>
              <a:t>[ a : A; b : B; c : C ]</a:t>
            </a:r>
          </a:p>
          <a:p>
            <a:pPr marL="0" indent="0">
              <a:buNone/>
            </a:pPr>
            <a:r>
              <a:rPr lang="pt-BR" altLang="zh-CN" sz="2400" dirty="0"/>
              <a:t> 	</a:t>
            </a:r>
            <a:r>
              <a:rPr lang="en-US" altLang="zh-CN" sz="2400" dirty="0"/>
              <a:t>——</a:t>
            </a:r>
            <a:r>
              <a:rPr lang="zh-CN" altLang="en-US" sz="2400" dirty="0"/>
              <a:t>原则：顺序向下执行，</a:t>
            </a:r>
            <a:r>
              <a:rPr lang="zh-CN" altLang="en-US" sz="2400" b="0" i="0" dirty="0">
                <a:solidFill>
                  <a:srgbClr val="2A2B2E"/>
                </a:solidFill>
                <a:effectLst/>
                <a:latin typeface="PingFang SC"/>
              </a:rPr>
              <a:t>依次测试表达式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PingFang SC"/>
              </a:rPr>
              <a:t>a, b, 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2A2B2E"/>
                </a:solidFill>
                <a:latin typeface="PingFang SC"/>
              </a:rPr>
              <a:t>	</a:t>
            </a:r>
            <a:r>
              <a:rPr lang="en-US" altLang="zh-CN" sz="2400" dirty="0">
                <a:solidFill>
                  <a:srgbClr val="2A2B2E"/>
                </a:solidFill>
                <a:latin typeface="+mn-ea"/>
              </a:rPr>
              <a:t>——</a:t>
            </a:r>
            <a:r>
              <a:rPr lang="zh-CN" altLang="en-US" sz="2400" b="0" i="0" dirty="0">
                <a:solidFill>
                  <a:srgbClr val="2A2B2E"/>
                </a:solidFill>
                <a:effectLst/>
                <a:latin typeface="PingFang SC"/>
              </a:rPr>
              <a:t>对于第一次成功的测试，返回字表达式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PingFang SC"/>
              </a:rPr>
              <a:t>A, B, C</a:t>
            </a:r>
            <a:r>
              <a:rPr lang="zh-CN" altLang="en-US" sz="2400" b="0" i="0" dirty="0">
                <a:solidFill>
                  <a:srgbClr val="2A2B2E"/>
                </a:solidFill>
                <a:effectLst/>
                <a:latin typeface="PingFang SC"/>
              </a:rPr>
              <a:t>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8344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902225-2346-3095-E382-C9856D0D68D6}"/>
              </a:ext>
            </a:extLst>
          </p:cNvPr>
          <p:cNvSpPr/>
          <p:nvPr/>
        </p:nvSpPr>
        <p:spPr>
          <a:xfrm>
            <a:off x="3158766" y="2705725"/>
            <a:ext cx="587446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62778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2B126-608C-6923-A085-794C1047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逻辑设计的基础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537A3-6B4F-676F-F345-30AAEDDB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信息传递：高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低电压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信息计算：布尔运算 → 组合逻辑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calculation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信息存储：按位存储 → 时序逻辑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storage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F186C3-4458-D3F7-C8E3-361D0776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1568"/>
            <a:ext cx="5334198" cy="20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BA295-3229-DAFC-7E19-B5ABE3FC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69153-A617-69FD-5659-D096C287A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逻辑门：数字电路的基本计算单元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操作对象：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（注意符号）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输入元素的某个布尔函数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5403C-45EB-D23F-0FF5-79D04E9B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23" y="3429000"/>
            <a:ext cx="7821954" cy="20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2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FDBAF-A633-8C38-4779-AED0E9ED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76BF3-0E02-9A7E-E13E-27736CAE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组合电路：将很多逻辑门组合成一个网，构建而成的计算块。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组合电路的形成条件与限制：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逻辑门输入：一个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系统输入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（主输入）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存储器单元的输出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    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某个逻辑门的输出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不能将两个（或多个）逻辑门的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输出直接连接在一起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（造成信号矛盾、故障）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网必须是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无环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的（防止回路造成歧义）</a:t>
            </a:r>
          </a:p>
        </p:txBody>
      </p:sp>
    </p:spTree>
    <p:extLst>
      <p:ext uri="{BB962C8B-B14F-4D97-AF65-F5344CB8AC3E}">
        <p14:creationId xmlns:p14="http://schemas.microsoft.com/office/powerpoint/2010/main" val="189558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BBED3-71EA-3A6B-A488-945AB8AD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 HCL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8E656-0E4C-2ADA-AA31-4D880D96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HCL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Hardware Control Language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）即硬件控制语言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实例：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bool eq = ( a &amp;&amp; b )||( !a &amp;&amp; !b 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B5AA54-71F9-A396-7618-A9AB49E4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63" y="3125664"/>
            <a:ext cx="3949474" cy="21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9C7CE-9A3D-A698-3B3B-6F1F747A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组合电路的特点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DDB5D-00D7-D44F-280C-9D8B1CAB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HCL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：持续地响应输入端的变化（有一定延迟）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  C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：程序执行时被遇到才会进行求值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HCL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：只对位值（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）操作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  C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：允许参数为任意整数（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，其他为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HCL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：简单响应输入变化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  C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：可能只会部分求值（当参数值已可被确定时）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8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C1B6-3733-A185-C989-C92842E2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B35E7-D42C-C464-6033-A86A686D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写出如下电路的表达式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6C170-A347-8E82-7EBC-1A08DA74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14" y="2190471"/>
            <a:ext cx="7323772" cy="3621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D5C65B-351E-84D0-FE9D-2B747DBE68E6}"/>
              </a:ext>
            </a:extLst>
          </p:cNvPr>
          <p:cNvSpPr txBox="1"/>
          <p:nvPr/>
        </p:nvSpPr>
        <p:spPr>
          <a:xfrm>
            <a:off x="5761704" y="766297"/>
            <a:ext cx="580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CourierNewPSMT"/>
              </a:rPr>
              <a:t>【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CourierNewPSMT"/>
              </a:rPr>
              <a:t>答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urierNewPSMT"/>
              </a:rPr>
              <a:t>】(!A &amp;&amp; B) || (A &amp;&amp; !B)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67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64859-096E-5E89-33B2-8A6CAB73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字级组合电路、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HCL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F8DD9-2E7E-3EDF-021E-176B64A9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对每个位分别做运算，然后再对所有结果作处理。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e.g.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字级相等测试电路：对每个位进行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，最后对每个结果取与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D99FA3-B9CA-1031-E5AE-20B59B3F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93" y="2955005"/>
            <a:ext cx="7478214" cy="34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4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70E58-C134-027A-4709-8BE5C7A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4.2.2/3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多路复用器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E2085-43FD-7195-A9CF-4832C029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多路复用器：一种简单而有用的组合电路，根据输入信号的值，从一组不同数据信号中选择一个。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e.g.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单个位的多路复用器  </a:t>
            </a:r>
            <a:r>
              <a:rPr lang="en-US" altLang="zh-CN" sz="1800" b="1" i="0" dirty="0">
                <a:effectLst/>
                <a:latin typeface="CourierNewPS-BoldMT"/>
              </a:rPr>
              <a:t>bool out = (s&amp;&amp;a)||(!s&amp;&amp;b)</a:t>
            </a:r>
            <a:r>
              <a:rPr lang="en-US" altLang="zh-CN" dirty="0"/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D95BED-D948-64E9-7792-0079160B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7" y="3262145"/>
            <a:ext cx="5564825" cy="32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6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983</Words>
  <Application>Microsoft Office PowerPoint</Application>
  <PresentationFormat>宽屏</PresentationFormat>
  <Paragraphs>101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CourierNewPS-BoldItalicMT</vt:lpstr>
      <vt:lpstr>CourierNewPS-BoldMT</vt:lpstr>
      <vt:lpstr>CourierNewPSMT</vt:lpstr>
      <vt:lpstr>PingFang SC</vt:lpstr>
      <vt:lpstr>等线</vt:lpstr>
      <vt:lpstr>等线 Light</vt:lpstr>
      <vt:lpstr>黑体</vt:lpstr>
      <vt:lpstr>宋体</vt:lpstr>
      <vt:lpstr>微软雅黑</vt:lpstr>
      <vt:lpstr>Arial</vt:lpstr>
      <vt:lpstr>Office 主题​​</vt:lpstr>
      <vt:lpstr>逻辑设计与HCL</vt:lpstr>
      <vt:lpstr>4.2.0 逻辑设计的基础</vt:lpstr>
      <vt:lpstr>4.2.1 逻辑门</vt:lpstr>
      <vt:lpstr>4.2.2 组合电路</vt:lpstr>
      <vt:lpstr>4.2.2 HCL布尔表达式</vt:lpstr>
      <vt:lpstr>4.2.2 组合电路的特点</vt:lpstr>
      <vt:lpstr>4.2.2 小练习</vt:lpstr>
      <vt:lpstr>4.2.3 字级组合电路、HCL整数表达式</vt:lpstr>
      <vt:lpstr>4.2.2/3 多路复用器</vt:lpstr>
      <vt:lpstr>4.2.2/3 多路复用器</vt:lpstr>
      <vt:lpstr>算术/逻辑单元 ALU  ( Arithmetic Logic Unit )</vt:lpstr>
      <vt:lpstr>4.2.5 存储器与时钟</vt:lpstr>
      <vt:lpstr>4.2.5 时钟寄存器（硬件寄存器）</vt:lpstr>
      <vt:lpstr>4.2.5 寄存器文件</vt:lpstr>
      <vt:lpstr>4.2.5 小练习</vt:lpstr>
      <vt:lpstr>小结</vt:lpstr>
      <vt:lpstr>HCL简单总结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逻辑设计与HCL</dc:title>
  <dc:creator>王融乐</dc:creator>
  <cp:lastModifiedBy>王融乐</cp:lastModifiedBy>
  <cp:revision>33</cp:revision>
  <dcterms:created xsi:type="dcterms:W3CDTF">2022-10-09T14:28:32Z</dcterms:created>
  <dcterms:modified xsi:type="dcterms:W3CDTF">2022-10-11T01:53:48Z</dcterms:modified>
</cp:coreProperties>
</file>