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62" r:id="rId2"/>
    <p:sldId id="369" r:id="rId3"/>
    <p:sldId id="404" r:id="rId4"/>
    <p:sldId id="406" r:id="rId5"/>
    <p:sldId id="402" r:id="rId6"/>
    <p:sldId id="407" r:id="rId7"/>
    <p:sldId id="408" r:id="rId8"/>
    <p:sldId id="405" r:id="rId9"/>
    <p:sldId id="409" r:id="rId10"/>
    <p:sldId id="410" r:id="rId11"/>
    <p:sldId id="420" r:id="rId12"/>
    <p:sldId id="414" r:id="rId13"/>
    <p:sldId id="418" r:id="rId14"/>
    <p:sldId id="413" r:id="rId15"/>
    <p:sldId id="416" r:id="rId16"/>
    <p:sldId id="415" r:id="rId17"/>
    <p:sldId id="412" r:id="rId18"/>
    <p:sldId id="417" r:id="rId19"/>
    <p:sldId id="419" r:id="rId20"/>
    <p:sldId id="403" r:id="rId21"/>
    <p:sldId id="386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A9A"/>
    <a:srgbClr val="E7C8BA"/>
    <a:srgbClr val="01527F"/>
    <a:srgbClr val="011C27"/>
    <a:srgbClr val="FCF7DA"/>
    <a:srgbClr val="DF2123"/>
    <a:srgbClr val="F49E00"/>
    <a:srgbClr val="42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1"/>
    <p:restoredTop sz="96271"/>
  </p:normalViewPr>
  <p:slideViewPr>
    <p:cSldViewPr snapToGrid="0" snapToObjects="1">
      <p:cViewPr varScale="1">
        <p:scale>
          <a:sx n="82" d="100"/>
          <a:sy n="82" d="100"/>
        </p:scale>
        <p:origin x="8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2022/11/16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2022/11/16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0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007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817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681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30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901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71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097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12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61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64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63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918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2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9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9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96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8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0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8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EE9A8B-758B-9649-98BC-7CD6EC465C08}"/>
              </a:ext>
            </a:extLst>
          </p:cNvPr>
          <p:cNvSpPr txBox="1"/>
          <p:nvPr/>
        </p:nvSpPr>
        <p:spPr>
          <a:xfrm>
            <a:off x="337767" y="3243302"/>
            <a:ext cx="115164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alace Script MT" panose="030303020206070C0B05" pitchFamily="66" charset="0"/>
                <a:ea typeface="+mj-ea"/>
              </a:rPr>
              <a:t>ECF1: Exceptions &amp; processes (process control)</a:t>
            </a:r>
            <a:endParaRPr kumimoji="1"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Palace Script MT" panose="030303020206070C0B05" pitchFamily="66" charset="0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ACE752-37E4-6C41-BC6A-3B597B68656D}"/>
              </a:ext>
            </a:extLst>
          </p:cNvPr>
          <p:cNvSpPr txBox="1"/>
          <p:nvPr/>
        </p:nvSpPr>
        <p:spPr>
          <a:xfrm>
            <a:off x="3883959" y="2760426"/>
            <a:ext cx="4424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50">
                <a:solidFill>
                  <a:schemeClr val="bg1">
                    <a:lumMod val="50000"/>
                  </a:schemeClr>
                </a:solidFill>
              </a:rPr>
              <a:t>PEKING UNIVERSITY</a:t>
            </a:r>
            <a:endParaRPr kumimoji="1" lang="zh-CN" altLang="en-US" sz="10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E80B8D-835D-064B-8FD3-AAB097032946}"/>
              </a:ext>
            </a:extLst>
          </p:cNvPr>
          <p:cNvSpPr txBox="1"/>
          <p:nvPr/>
        </p:nvSpPr>
        <p:spPr>
          <a:xfrm>
            <a:off x="4422304" y="4963019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汇报人：郑林泽 王融乐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02" y="1433316"/>
            <a:ext cx="3139596" cy="9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理解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fork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：进程图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9EF8F6B-AB79-9C2A-9ECF-A810603C9D70}"/>
                  </a:ext>
                </a:extLst>
              </p:cNvPr>
              <p:cNvSpPr txBox="1"/>
              <p:nvPr/>
            </p:nvSpPr>
            <p:spPr>
              <a:xfrm>
                <a:off x="542924" y="1175424"/>
                <a:ext cx="105884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进程图：刻画程序语句偏序的一种简单前趋图。</a:t>
                </a:r>
                <a:endParaRPr lang="en-US" altLang="zh-CN" sz="2000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顶  点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</m:t>
                    </m:r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一条程序语句的执行</a:t>
                </a:r>
                <a:endParaRPr lang="en-US" altLang="zh-CN" sz="2000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有向边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</m:t>
                    </m:r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语句的顺序发生（</a:t>
                </a:r>
                <a:r>
                  <a:rPr lang="en-US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→</a:t>
                </a:r>
                <a:r>
                  <a:rPr lang="en-US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b</a:t>
                </a:r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发生在</a:t>
                </a:r>
                <a:r>
                  <a:rPr lang="en-US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b</a:t>
                </a:r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之前）</a:t>
                </a:r>
                <a:endParaRPr lang="en-US" altLang="zh-CN" sz="2000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  <a:p>
                <a:r>
                  <a:rPr lang="en-US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·</a:t>
                </a:r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顶点拓扑排序，用于表示程序中语句可行的全序排列。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9EF8F6B-AB79-9C2A-9ECF-A810603C9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4" y="1175424"/>
                <a:ext cx="10588495" cy="1323439"/>
              </a:xfrm>
              <a:prstGeom prst="rect">
                <a:avLst/>
              </a:prstGeom>
              <a:blipFill>
                <a:blip r:embed="rId4"/>
                <a:stretch>
                  <a:fillRect l="-576" t="-4147" b="-7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54C1DD9-10DB-1DFF-7D9C-2503757AD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352" y="2717605"/>
            <a:ext cx="8767295" cy="37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9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小练习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E6E08D-8417-7340-2F27-124AD6E61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557" y="960113"/>
            <a:ext cx="8616886" cy="53753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C351F59-CF01-36D0-BBA4-3A98610FC5D4}"/>
              </a:ext>
            </a:extLst>
          </p:cNvPr>
          <p:cNvSpPr txBox="1"/>
          <p:nvPr/>
        </p:nvSpPr>
        <p:spPr>
          <a:xfrm>
            <a:off x="7613778" y="1024335"/>
            <a:ext cx="2631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答案</a:t>
            </a:r>
            <a:r>
              <a:rPr lang="en-US" altLang="zh-CN" sz="2400" dirty="0"/>
              <a:t>】B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4D92C8-1FAF-C421-51B9-824903C85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128" y="2369771"/>
            <a:ext cx="4478694" cy="21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9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回收子进程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EF8F6B-AB79-9C2A-9ECF-A810603C9D70}"/>
              </a:ext>
            </a:extLst>
          </p:cNvPr>
          <p:cNvSpPr txBox="1"/>
          <p:nvPr/>
        </p:nvSpPr>
        <p:spPr>
          <a:xfrm>
            <a:off x="542925" y="1250069"/>
            <a:ext cx="4336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回收：当一个进程终止时，进程保持在已终止的状态中，直到被其父进程回收。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僵死进程：终止但未被回收的进程。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A6B45F-F0AE-28E8-F551-CF4944AD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126" y="3164154"/>
            <a:ext cx="4530417" cy="32569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9B12083-2979-7ED5-60AA-3FA7AE07F235}"/>
              </a:ext>
            </a:extLst>
          </p:cNvPr>
          <p:cNvSpPr txBox="1"/>
          <p:nvPr/>
        </p:nvSpPr>
        <p:spPr>
          <a:xfrm>
            <a:off x="6181126" y="1250069"/>
            <a:ext cx="4157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父进程结束，子进程未结束时，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进程回收该子进程。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缺点：不运行，但消耗内存资源。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702B1F-1D09-BBCC-BEDC-5CCAD35DD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27" y="3164154"/>
            <a:ext cx="4895182" cy="32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3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  <a:ea typeface="宋体" panose="02010600030101010101" pitchFamily="2" charset="-122"/>
              </a:rPr>
              <a:t>wait()</a:t>
            </a:r>
            <a:r>
              <a:rPr lang="zh-CN" altLang="en-US" sz="2800" b="1" dirty="0">
                <a:latin typeface="Consolas" panose="020B0609020204030204" pitchFamily="49" charset="0"/>
                <a:ea typeface="宋体" panose="02010600030101010101" pitchFamily="2" charset="-122"/>
              </a:rPr>
              <a:t>与</a:t>
            </a:r>
            <a:r>
              <a:rPr lang="en-US" altLang="zh-CN" sz="2800" b="1" dirty="0" err="1">
                <a:latin typeface="Consolas" panose="020B0609020204030204" pitchFamily="49" charset="0"/>
                <a:ea typeface="宋体" panose="02010600030101010101" pitchFamily="2" charset="-122"/>
              </a:rPr>
              <a:t>waitpid</a:t>
            </a:r>
            <a:r>
              <a:rPr lang="en-US" altLang="zh-CN" sz="2800" b="1" dirty="0"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  <a:endParaRPr lang="zh-CN" altLang="en-US" sz="2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EF8F6B-AB79-9C2A-9ECF-A810603C9D70}"/>
              </a:ext>
            </a:extLst>
          </p:cNvPr>
          <p:cNvSpPr txBox="1"/>
          <p:nvPr/>
        </p:nvSpPr>
        <p:spPr>
          <a:xfrm>
            <a:off x="542924" y="1175424"/>
            <a:ext cx="10588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waitpid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():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等待子进程终止或停止。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默认情况：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options=0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时，成功回收子进程则返回该子进程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PID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971601-C8DE-AB49-A043-BE0331E33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064" y="2038106"/>
            <a:ext cx="8693085" cy="13908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DBFAE76-5A64-8AEC-63FF-4EAEAA92C315}"/>
              </a:ext>
            </a:extLst>
          </p:cNvPr>
          <p:cNvSpPr txBox="1"/>
          <p:nvPr/>
        </p:nvSpPr>
        <p:spPr>
          <a:xfrm>
            <a:off x="542924" y="3569800"/>
            <a:ext cx="1058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wait():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waitpid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的简单版本，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wait(&amp;status)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相当于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waitpid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(-1,&amp;status,0)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F4FC76-69AF-9918-D4BB-B28D64F68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064" y="4110709"/>
            <a:ext cx="8714692" cy="13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13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49" y="436893"/>
            <a:ext cx="7325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waitpid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判定等待集合的成员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EF8F6B-AB79-9C2A-9ECF-A810603C9D70}"/>
              </a:ext>
            </a:extLst>
          </p:cNvPr>
          <p:cNvSpPr txBox="1"/>
          <p:nvPr/>
        </p:nvSpPr>
        <p:spPr>
          <a:xfrm>
            <a:off x="542924" y="1371366"/>
            <a:ext cx="10588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rPr>
              <a:t>等待集合的成员由参数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</a:rPr>
              <a:t>pid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rPr>
              <a:t>决定：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</a:rPr>
              <a:t>pid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&gt;0: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rPr>
              <a:t>等待单独子进程，其进程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ID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rPr>
              <a:t>等于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</a:rPr>
              <a:t>pid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</a:rPr>
              <a:t>pid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=-1: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rPr>
              <a:t>等待集合由父进程的所有子进程构成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rPr>
              <a:t>其他情形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……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rPr>
              <a:t>（不讨论）</a:t>
            </a:r>
          </a:p>
        </p:txBody>
      </p:sp>
    </p:spTree>
    <p:extLst>
      <p:ext uri="{BB962C8B-B14F-4D97-AF65-F5344CB8AC3E}">
        <p14:creationId xmlns:p14="http://schemas.microsoft.com/office/powerpoint/2010/main" val="922638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waitpid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修改默认行为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EF8F6B-AB79-9C2A-9ECF-A810603C9D70}"/>
              </a:ext>
            </a:extLst>
          </p:cNvPr>
          <p:cNvSpPr txBox="1"/>
          <p:nvPr/>
        </p:nvSpPr>
        <p:spPr>
          <a:xfrm>
            <a:off x="542924" y="1175424"/>
            <a:ext cx="105884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修改默认行为：将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options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设置为常量及其各种组合。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·WNOHANG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：等待集合中任何子进程都没有终止，则立即返回。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	*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用途：在等待子进程终止时，需要做别的工作。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·WUNTRACED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：挂起调用进程的执行，直到等待集合中的一个进程变成已终止或已被停止，返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   	    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回的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PID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为导致返回的已终止或被停止子进程的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PID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	*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用途：检查已终止或被停止的子进程。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·WCONTINUED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：挂起调用进程的执行，直到等待集合中一个正在运行的进程终止或等待集合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	    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中一个被停止的进程收到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SIGCONT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信号重新开始执行。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选项还可以进行组合，例如：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·WNOHANG|WUNTRACED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：立即返回，如果等待集合中子进程都没有停止或终止，则返回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；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	 	     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如果有一个停止或终止，则返回值为该子进程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PID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188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9107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waitpid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检查已回收子进程的退出状态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错误条件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EF8F6B-AB79-9C2A-9ECF-A810603C9D70}"/>
              </a:ext>
            </a:extLst>
          </p:cNvPr>
          <p:cNvSpPr txBox="1"/>
          <p:nvPr/>
        </p:nvSpPr>
        <p:spPr>
          <a:xfrm>
            <a:off x="857250" y="5290620"/>
            <a:ext cx="10487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错误条件：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·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调用进程没有子进程：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waitpid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返回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-1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，设置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errno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ECHILD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·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waitpid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函数被信号中断：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waitpid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返回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-1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，设置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errno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EINTR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8701AB-EC13-78AA-363E-F7DFC1BCE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39" y="960113"/>
            <a:ext cx="7848581" cy="420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6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让进程休眠（课上未提及）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EF8F6B-AB79-9C2A-9ECF-A810603C9D70}"/>
              </a:ext>
            </a:extLst>
          </p:cNvPr>
          <p:cNvSpPr txBox="1"/>
          <p:nvPr/>
        </p:nvSpPr>
        <p:spPr>
          <a:xfrm>
            <a:off x="542924" y="1175424"/>
            <a:ext cx="1058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sleep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函数：将进程挂起一段时间，完成则返回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，否则返回剩余秒数。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848229-4376-8EB0-7A2B-A1FA575AAA48}"/>
              </a:ext>
            </a:extLst>
          </p:cNvPr>
          <p:cNvSpPr txBox="1"/>
          <p:nvPr/>
        </p:nvSpPr>
        <p:spPr>
          <a:xfrm>
            <a:off x="542924" y="3414322"/>
            <a:ext cx="1058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pause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函数：将调用函数休眠，直到收到信号，返回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-1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1B2F01-5345-198C-CC5C-F6DDBE213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855" y="1892787"/>
            <a:ext cx="9371499" cy="12042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C95569-8671-36E4-1DDE-E9206B89B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855" y="3995097"/>
            <a:ext cx="9371499" cy="121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29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Consolas" panose="020B0609020204030204" pitchFamily="49" charset="0"/>
                <a:ea typeface="宋体" panose="02010600030101010101" pitchFamily="2" charset="-122"/>
              </a:rPr>
              <a:t>execve</a:t>
            </a:r>
            <a:r>
              <a:rPr lang="en-US" altLang="zh-CN" sz="2800" b="1" dirty="0">
                <a:latin typeface="Consolas" panose="020B0609020204030204" pitchFamily="49" charset="0"/>
                <a:ea typeface="宋体" panose="02010600030101010101" pitchFamily="2" charset="-122"/>
              </a:rPr>
              <a:t>(): </a:t>
            </a:r>
            <a:r>
              <a:rPr lang="zh-CN" altLang="en-US" sz="2800" b="1" dirty="0">
                <a:latin typeface="Consolas" panose="020B0609020204030204" pitchFamily="49" charset="0"/>
                <a:ea typeface="宋体" panose="02010600030101010101" pitchFamily="2" charset="-122"/>
              </a:rPr>
              <a:t>加载、运行程序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EF8F6B-AB79-9C2A-9ECF-A810603C9D70}"/>
              </a:ext>
            </a:extLst>
          </p:cNvPr>
          <p:cNvSpPr txBox="1"/>
          <p:nvPr/>
        </p:nvSpPr>
        <p:spPr>
          <a:xfrm>
            <a:off x="542924" y="1175424"/>
            <a:ext cx="105884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</a:rPr>
              <a:t>execve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(char *filename, char *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</a:rPr>
              <a:t>argv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[], char *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</a:rPr>
              <a:t>envp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[])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加载并运行可执行目标文件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filename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参数列表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argv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·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按照惯例，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argv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[0]=filename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环境变量列表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envp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·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getenv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(const char*):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搜索字符串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name=value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·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setenv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(const char*,const char*,int):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用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newvalue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代替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oldvalue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（第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个参数非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·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unsetenv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(const char*):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如果包含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name=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oldvalue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则删除之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覆盖代码、数据和栈，保存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pid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出现错误时返回，否则调用一次、从不返回。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6C9703-D234-64C4-9C27-D5DD16D87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38" y="4380059"/>
            <a:ext cx="5381144" cy="19740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594D00-9FC9-1F75-DBC0-C08576E5A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80059"/>
            <a:ext cx="5771240" cy="19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49" y="436893"/>
            <a:ext cx="866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execve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新程序主函数执行时，用户栈的组织结构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F66AE0-4582-71DD-EF2C-9F48CABD1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285" y="2021715"/>
            <a:ext cx="6687429" cy="43993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85D483-4275-4D38-B5BB-275324DB4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6606" y="1144007"/>
            <a:ext cx="5998786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9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77EB76-199A-BA46-890A-8848F87CA82C}"/>
              </a:ext>
            </a:extLst>
          </p:cNvPr>
          <p:cNvSpPr txBox="1"/>
          <p:nvPr/>
        </p:nvSpPr>
        <p:spPr>
          <a:xfrm>
            <a:off x="2393255" y="2990983"/>
            <a:ext cx="7405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Palace Script MT" panose="030303020206070C0B05" pitchFamily="66" charset="0"/>
                <a:ea typeface="+mj-ea"/>
              </a:rPr>
              <a:t>系统调用错误处理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CE04CA-9475-8D8B-0012-493E44AD6FFD}"/>
              </a:ext>
            </a:extLst>
          </p:cNvPr>
          <p:cNvSpPr txBox="1"/>
          <p:nvPr/>
        </p:nvSpPr>
        <p:spPr>
          <a:xfrm>
            <a:off x="5008109" y="1638300"/>
            <a:ext cx="21757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Palace Script MT" panose="030303020206070C0B05" pitchFamily="66" charset="0"/>
              </a:rPr>
              <a:t>Part A</a:t>
            </a:r>
            <a:endParaRPr lang="zh-CN" altLang="en-US" sz="6600" dirty="0">
              <a:latin typeface="Palace Script MT" panose="030303020206070C0B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6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BAF9021-E96C-63B3-DA95-00DF9A2BB546}"/>
              </a:ext>
            </a:extLst>
          </p:cNvPr>
          <p:cNvSpPr txBox="1"/>
          <p:nvPr/>
        </p:nvSpPr>
        <p:spPr>
          <a:xfrm>
            <a:off x="857250" y="436893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0049E4-5F11-A83C-C441-0C5E48D7E6DB}"/>
              </a:ext>
            </a:extLst>
          </p:cNvPr>
          <p:cNvSpPr txBox="1"/>
          <p:nvPr/>
        </p:nvSpPr>
        <p:spPr>
          <a:xfrm>
            <a:off x="761999" y="1720840"/>
            <a:ext cx="105000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8.3 </a:t>
            </a:r>
            <a:r>
              <a:rPr lang="zh-CN" altLang="en-US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系统调用错误处理</a:t>
            </a:r>
            <a:endParaRPr lang="en-US" altLang="zh-CN" sz="2400" dirty="0">
              <a:solidFill>
                <a:srgbClr val="101214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·</a:t>
            </a:r>
            <a:r>
              <a:rPr lang="zh-CN" altLang="en-US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错误报告函数 和 错误处理包装函数</a:t>
            </a:r>
            <a:endParaRPr lang="en-US" altLang="zh-CN" sz="2400" dirty="0">
              <a:solidFill>
                <a:srgbClr val="101214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101214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8.4 </a:t>
            </a:r>
            <a:r>
              <a:rPr lang="zh-CN" altLang="en-US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进程控制</a:t>
            </a:r>
            <a:endParaRPr lang="en-US" altLang="zh-CN" sz="2400" dirty="0">
              <a:solidFill>
                <a:srgbClr val="101214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·</a:t>
            </a:r>
            <a:r>
              <a:rPr lang="zh-CN" altLang="en-US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获取进程</a:t>
            </a:r>
            <a:r>
              <a:rPr lang="en-US" altLang="zh-CN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getpid</a:t>
            </a:r>
            <a:r>
              <a:rPr lang="en-US" altLang="zh-CN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  <a:r>
              <a:rPr lang="en-US" altLang="zh-CN" sz="2400" dirty="0" err="1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getppid</a:t>
            </a:r>
            <a:r>
              <a:rPr lang="en-US" altLang="zh-CN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·</a:t>
            </a:r>
            <a:r>
              <a:rPr lang="zh-CN" altLang="en-US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创建进程：</a:t>
            </a:r>
            <a:r>
              <a:rPr lang="en-US" altLang="zh-CN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fork() </a:t>
            </a:r>
            <a:r>
              <a:rPr lang="zh-CN" altLang="en-US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调用一次，返回两次</a:t>
            </a:r>
            <a:endParaRPr lang="en-US" altLang="zh-CN" sz="2400" dirty="0">
              <a:solidFill>
                <a:srgbClr val="101214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·</a:t>
            </a:r>
            <a:r>
              <a:rPr lang="zh-CN" altLang="en-US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终止进程：</a:t>
            </a:r>
            <a:r>
              <a:rPr lang="en-US" altLang="zh-CN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exit() </a:t>
            </a:r>
            <a:r>
              <a:rPr lang="zh-CN" altLang="en-US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调用一次，从不返回</a:t>
            </a:r>
            <a:endParaRPr lang="en-US" altLang="zh-CN" sz="2400" dirty="0">
              <a:solidFill>
                <a:srgbClr val="101214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·</a:t>
            </a:r>
            <a:r>
              <a:rPr lang="zh-CN" altLang="en-US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等待、回收子进程：</a:t>
            </a:r>
            <a:r>
              <a:rPr lang="en-US" altLang="zh-CN" sz="2400" dirty="0" err="1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waitpid</a:t>
            </a:r>
            <a:r>
              <a:rPr lang="en-US" altLang="zh-CN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  <a:r>
              <a:rPr lang="zh-CN" altLang="en-US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wait()</a:t>
            </a:r>
            <a:r>
              <a:rPr lang="zh-CN" altLang="en-US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等函数</a:t>
            </a:r>
            <a:endParaRPr lang="en-US" altLang="zh-CN" sz="2400" dirty="0">
              <a:solidFill>
                <a:srgbClr val="101214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·</a:t>
            </a:r>
            <a:r>
              <a:rPr lang="zh-CN" altLang="en-US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加载、运行程序：</a:t>
            </a:r>
            <a:r>
              <a:rPr lang="en-US" altLang="zh-CN" sz="2400" dirty="0" err="1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execve</a:t>
            </a:r>
            <a:r>
              <a:rPr lang="en-US" altLang="zh-CN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rgbClr val="101214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等 调用一次，从不返回</a:t>
            </a: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2449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82D948A-2DA2-0834-ED7B-1FA68E7C8223}"/>
              </a:ext>
            </a:extLst>
          </p:cNvPr>
          <p:cNvSpPr/>
          <p:nvPr/>
        </p:nvSpPr>
        <p:spPr>
          <a:xfrm>
            <a:off x="3182381" y="2767280"/>
            <a:ext cx="582723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nsolas" panose="020B0609020204030204" pitchFamily="49" charset="0"/>
              </a:rPr>
              <a:t>Thank</a:t>
            </a:r>
            <a:r>
              <a:rPr lang="zh-CN" alt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zh-CN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nsolas" panose="020B0609020204030204" pitchFamily="49" charset="0"/>
              </a:rPr>
              <a:t>you!</a:t>
            </a:r>
            <a:endParaRPr lang="zh-CN" altLang="en-U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8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6299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系统调用错误处理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错误报告函数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EF8F6B-AB79-9C2A-9ECF-A810603C9D70}"/>
              </a:ext>
            </a:extLst>
          </p:cNvPr>
          <p:cNvSpPr txBox="1"/>
          <p:nvPr/>
        </p:nvSpPr>
        <p:spPr>
          <a:xfrm>
            <a:off x="608239" y="1724111"/>
            <a:ext cx="1257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检查错误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FD63FB-B452-04B1-BF7A-21F8BD655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272" y="1375479"/>
            <a:ext cx="7323455" cy="1171778"/>
          </a:xfrm>
          <a:prstGeom prst="rect">
            <a:avLst/>
          </a:prstGeom>
        </p:spPr>
      </p:pic>
      <p:sp>
        <p:nvSpPr>
          <p:cNvPr id="4" name="箭头: 下 3">
            <a:extLst>
              <a:ext uri="{FF2B5EF4-FFF2-40B4-BE49-F238E27FC236}">
                <a16:creationId xmlns:a16="http://schemas.microsoft.com/office/drawing/2014/main" id="{EFDBF118-8D1B-EAF5-EDCF-E436C9FBC4F3}"/>
              </a:ext>
            </a:extLst>
          </p:cNvPr>
          <p:cNvSpPr/>
          <p:nvPr/>
        </p:nvSpPr>
        <p:spPr>
          <a:xfrm>
            <a:off x="4637315" y="2867740"/>
            <a:ext cx="2519265" cy="10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6B6485-E414-4479-06EA-0C1BAC5D3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99" y="4472523"/>
            <a:ext cx="6485182" cy="13031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AA3874F-12D9-7F63-3F97-19035FF63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5268" y="4649805"/>
            <a:ext cx="3612193" cy="5944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D9822C9-0E1C-AFA5-9A35-92ADB09AA1F1}"/>
              </a:ext>
            </a:extLst>
          </p:cNvPr>
          <p:cNvSpPr txBox="1"/>
          <p:nvPr/>
        </p:nvSpPr>
        <p:spPr>
          <a:xfrm>
            <a:off x="2479879" y="5978456"/>
            <a:ext cx="204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错误报告函数</a:t>
            </a:r>
          </a:p>
        </p:txBody>
      </p:sp>
    </p:spTree>
    <p:extLst>
      <p:ext uri="{BB962C8B-B14F-4D97-AF65-F5344CB8AC3E}">
        <p14:creationId xmlns:p14="http://schemas.microsoft.com/office/powerpoint/2010/main" val="144165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49" y="436893"/>
            <a:ext cx="711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系统调用错误处理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错误处理包装函数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B7083A-F495-3F5C-A449-3B821E2B6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35" y="1808776"/>
            <a:ext cx="4820280" cy="32404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0AA690-8B6A-9117-C61A-4CB6F1870076}"/>
              </a:ext>
            </a:extLst>
          </p:cNvPr>
          <p:cNvSpPr txBox="1"/>
          <p:nvPr/>
        </p:nvSpPr>
        <p:spPr>
          <a:xfrm>
            <a:off x="7048005" y="2228671"/>
            <a:ext cx="3480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好处：使代码保持简洁，同时不造成不进行错误处理的假象。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3567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77EB76-199A-BA46-890A-8848F87CA82C}"/>
              </a:ext>
            </a:extLst>
          </p:cNvPr>
          <p:cNvSpPr txBox="1"/>
          <p:nvPr/>
        </p:nvSpPr>
        <p:spPr>
          <a:xfrm>
            <a:off x="4103113" y="2875002"/>
            <a:ext cx="39857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Palace Script MT" panose="030303020206070C0B05" pitchFamily="66" charset="0"/>
                <a:ea typeface="+mj-ea"/>
              </a:rPr>
              <a:t>进程控制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CE04CA-9475-8D8B-0012-493E44AD6FFD}"/>
              </a:ext>
            </a:extLst>
          </p:cNvPr>
          <p:cNvSpPr txBox="1"/>
          <p:nvPr/>
        </p:nvSpPr>
        <p:spPr>
          <a:xfrm>
            <a:off x="5008109" y="1638300"/>
            <a:ext cx="21757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Palace Script MT" panose="030303020206070C0B05" pitchFamily="66" charset="0"/>
              </a:rPr>
              <a:t>Part B</a:t>
            </a:r>
            <a:endParaRPr lang="zh-CN" altLang="en-US" sz="6600" dirty="0">
              <a:latin typeface="Palace Script MT" panose="030303020206070C0B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5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获取进程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EF8F6B-AB79-9C2A-9ECF-A810603C9D70}"/>
              </a:ext>
            </a:extLst>
          </p:cNvPr>
          <p:cNvSpPr txBox="1"/>
          <p:nvPr/>
        </p:nvSpPr>
        <p:spPr>
          <a:xfrm>
            <a:off x="542924" y="1175424"/>
            <a:ext cx="10588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每个进程都有一个唯一的正数</a:t>
            </a:r>
            <a:r>
              <a:rPr lang="zh-CN" altLang="en-US" sz="2000" b="1" dirty="0">
                <a:latin typeface="+mn-ea"/>
              </a:rPr>
              <a:t>进程</a:t>
            </a:r>
            <a:r>
              <a:rPr lang="en-US" altLang="zh-CN" sz="2000" b="1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PID</a:t>
            </a:r>
            <a:r>
              <a:rPr lang="zh-CN" altLang="en-US" sz="2000" dirty="0">
                <a:latin typeface="+mn-ea"/>
              </a:rPr>
              <a:t>）。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·</a:t>
            </a:r>
            <a:r>
              <a:rPr lang="en-US" altLang="zh-CN" sz="2000" dirty="0" err="1">
                <a:latin typeface="Consolas" panose="020B0609020204030204" pitchFamily="49" charset="0"/>
              </a:rPr>
              <a:t>getpid</a:t>
            </a:r>
            <a:r>
              <a:rPr lang="en-US" altLang="zh-CN" sz="2000" dirty="0">
                <a:latin typeface="Consolas" panose="020B0609020204030204" pitchFamily="49" charset="0"/>
              </a:rPr>
              <a:t>() : </a:t>
            </a:r>
            <a:r>
              <a:rPr lang="zh-CN" altLang="en-US" sz="2000" dirty="0">
                <a:latin typeface="+mn-ea"/>
              </a:rPr>
              <a:t>返回调用进程的</a:t>
            </a:r>
            <a:r>
              <a:rPr lang="en-US" altLang="zh-CN" sz="2000" dirty="0">
                <a:latin typeface="+mn-ea"/>
              </a:rPr>
              <a:t>PID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·</a:t>
            </a:r>
            <a:r>
              <a:rPr lang="en-US" altLang="zh-CN" sz="2000" dirty="0" err="1">
                <a:latin typeface="Consolas" panose="020B0609020204030204" pitchFamily="49" charset="0"/>
              </a:rPr>
              <a:t>getppid</a:t>
            </a:r>
            <a:r>
              <a:rPr lang="en-US" altLang="zh-CN" sz="2000" dirty="0">
                <a:latin typeface="Consolas" panose="020B0609020204030204" pitchFamily="49" charset="0"/>
              </a:rPr>
              <a:t>(): </a:t>
            </a:r>
            <a:r>
              <a:rPr lang="zh-CN" altLang="en-US" sz="2000" dirty="0">
                <a:latin typeface="+mn-ea"/>
              </a:rPr>
              <a:t>返回它的父进程的</a:t>
            </a:r>
            <a:r>
              <a:rPr lang="en-US" altLang="zh-CN" sz="2000" dirty="0">
                <a:latin typeface="+mn-ea"/>
              </a:rPr>
              <a:t>PID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99B96B-35DE-D53F-BFB7-B0B948117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14" y="2717542"/>
            <a:ext cx="8878171" cy="167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9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创建与终止进程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EF8F6B-AB79-9C2A-9ECF-A810603C9D70}"/>
              </a:ext>
            </a:extLst>
          </p:cNvPr>
          <p:cNvSpPr txBox="1"/>
          <p:nvPr/>
        </p:nvSpPr>
        <p:spPr>
          <a:xfrm>
            <a:off x="542924" y="1175424"/>
            <a:ext cx="10588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程序员视角下，进程可分为三种状态：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运行：进程要么在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上执行，要么在等待被执行，且最终会被内核调度。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停止：进程的执行被挂起，且不会被调度。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（收到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SIGSTOP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SIGTSTP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SIGTTIN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SIGTTOU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信号时停止，收到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SIGCONT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时再次运行）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终止：进程永远地停止了。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*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进程终止的原因：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1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）收到一个信号，信号默认行为是终止进程。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）从主程序返回。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3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）调用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exit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函数。（设置退出状态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status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，调用一次，从不返回）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7F18ED-89DE-C141-C0EB-706B1F54D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434" y="4552103"/>
            <a:ext cx="8797131" cy="11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1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创建进程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: fork()</a:t>
            </a:r>
            <a:endParaRPr lang="zh-CN" altLang="en-US" sz="28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EF8F6B-AB79-9C2A-9ECF-A810603C9D70}"/>
              </a:ext>
            </a:extLst>
          </p:cNvPr>
          <p:cNvSpPr txBox="1"/>
          <p:nvPr/>
        </p:nvSpPr>
        <p:spPr>
          <a:xfrm>
            <a:off x="542924" y="1175424"/>
            <a:ext cx="40384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父进程调用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fork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函数创建一个新的运行的子进程。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新创建子进程：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得到与父进程用户级虚拟地址空间相同且独立的一份副本（代码、数据段、堆、共享库、用户栈），并且共享文件。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·PID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不相同。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92CDE2-ABAD-D0A6-C948-FF7F53EB6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748" y="2920872"/>
            <a:ext cx="6965284" cy="34064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7BC79E-2B60-372B-F254-E5038D55B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178" y="1099712"/>
            <a:ext cx="6500423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7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5238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微软雅黑" panose="020B0503020204020204" pitchFamily="34" charset="-122"/>
              </a:rPr>
              <a:t>fork</a:t>
            </a:r>
            <a:r>
              <a:rPr lang="zh-CN" altLang="en-US" sz="32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函数实例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EF8F6B-AB79-9C2A-9ECF-A810603C9D70}"/>
              </a:ext>
            </a:extLst>
          </p:cNvPr>
          <p:cNvSpPr txBox="1"/>
          <p:nvPr/>
        </p:nvSpPr>
        <p:spPr>
          <a:xfrm>
            <a:off x="328321" y="1911055"/>
            <a:ext cx="5238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函数特点：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调用一次，返回两次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并发执行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相同但是独立的地址空间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共享文件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5626C4-4E8D-F26E-9142-9A8B38D89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393" y="1268782"/>
            <a:ext cx="4206605" cy="32235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4E384A-A8D2-6A20-F4F7-0D8B565FD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571" y="5112133"/>
            <a:ext cx="6584251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07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6040</TotalTime>
  <Words>1111</Words>
  <Application>Microsoft Office PowerPoint</Application>
  <PresentationFormat>宽屏</PresentationFormat>
  <Paragraphs>123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DengXian</vt:lpstr>
      <vt:lpstr>思源黑体 CN Regular</vt:lpstr>
      <vt:lpstr>宋体</vt:lpstr>
      <vt:lpstr>微软雅黑</vt:lpstr>
      <vt:lpstr>微软雅黑 Light</vt:lpstr>
      <vt:lpstr>Arial</vt:lpstr>
      <vt:lpstr>Cambria Math</vt:lpstr>
      <vt:lpstr>Consolas</vt:lpstr>
      <vt:lpstr>Palace Script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王融乐</cp:lastModifiedBy>
  <cp:revision>666</cp:revision>
  <dcterms:created xsi:type="dcterms:W3CDTF">2018-06-17T04:53:58Z</dcterms:created>
  <dcterms:modified xsi:type="dcterms:W3CDTF">2022-11-16T08:59:44Z</dcterms:modified>
</cp:coreProperties>
</file>