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xml" ContentType="application/vnd.openxmlformats-officedocument.presentationml.notesSlide+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notesSlides/notesSlide8.xml" ContentType="application/vnd.openxmlformats-officedocument.presentationml.notesSlide+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2" r:id="rId3"/>
    <p:sldId id="344" r:id="rId4"/>
    <p:sldId id="271" r:id="rId5"/>
    <p:sldId id="345" r:id="rId6"/>
    <p:sldId id="279" r:id="rId7"/>
    <p:sldId id="280" r:id="rId8"/>
    <p:sldId id="281" r:id="rId9"/>
    <p:sldId id="346" r:id="rId10"/>
    <p:sldId id="289" r:id="rId11"/>
    <p:sldId id="338" r:id="rId12"/>
    <p:sldId id="339" r:id="rId13"/>
    <p:sldId id="340" r:id="rId14"/>
    <p:sldId id="347" r:id="rId15"/>
    <p:sldId id="341" r:id="rId16"/>
    <p:sldId id="342" r:id="rId17"/>
    <p:sldId id="343" r:id="rId18"/>
    <p:sldId id="33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AFBC"/>
    <a:srgbClr val="97BEBC"/>
    <a:srgbClr val="B84970"/>
    <a:srgbClr val="4D6D78"/>
    <a:srgbClr val="4C6D78"/>
    <a:srgbClr val="FF5B4A"/>
    <a:srgbClr val="C5D6DE"/>
    <a:srgbClr val="F2F2F2"/>
    <a:srgbClr val="B84971"/>
    <a:srgbClr val="C4D5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82647" autoAdjust="0"/>
  </p:normalViewPr>
  <p:slideViewPr>
    <p:cSldViewPr snapToGrid="0">
      <p:cViewPr varScale="1">
        <p:scale>
          <a:sx n="58" d="100"/>
          <a:sy n="58" d="100"/>
        </p:scale>
        <p:origin x="773" y="48"/>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华文细黑" panose="02010600040101010101" pitchFamily="2" charset="-122"/>
                <a:ea typeface="华文细黑" panose="0201060004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华文细黑" panose="02010600040101010101" pitchFamily="2" charset="-122"/>
                <a:ea typeface="华文细黑" panose="02010600040101010101" pitchFamily="2" charset="-122"/>
              </a:defRPr>
            </a:lvl1pPr>
          </a:lstStyle>
          <a:p>
            <a:fld id="{FA7C6D64-279C-4565-9D4C-031BFB888F1B}" type="datetimeFigureOut">
              <a:rPr lang="zh-CN" altLang="en-US" smtClean="0"/>
              <a:pPr/>
              <a:t>2022/11/22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华文细黑" panose="02010600040101010101" pitchFamily="2" charset="-122"/>
                <a:ea typeface="华文细黑" panose="0201060004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华文细黑" panose="02010600040101010101" pitchFamily="2" charset="-122"/>
                <a:ea typeface="华文细黑" panose="02010600040101010101" pitchFamily="2" charset="-122"/>
              </a:defRPr>
            </a:lvl1pPr>
          </a:lstStyle>
          <a:p>
            <a:fld id="{3B0B5A0A-7B15-40E5-8638-1F3F6255CE45}" type="slidenum">
              <a:rPr lang="zh-CN" altLang="en-US" smtClean="0"/>
              <a:pPr/>
              <a:t>‹#›</a:t>
            </a:fld>
            <a:endParaRPr lang="zh-CN" altLang="en-US" dirty="0"/>
          </a:p>
        </p:txBody>
      </p:sp>
    </p:spTree>
    <p:extLst>
      <p:ext uri="{BB962C8B-B14F-4D97-AF65-F5344CB8AC3E}">
        <p14:creationId xmlns:p14="http://schemas.microsoft.com/office/powerpoint/2010/main" val="2595297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1pPr>
    <a:lvl2pPr marL="4572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2pPr>
    <a:lvl3pPr marL="9144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3pPr>
    <a:lvl4pPr marL="13716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4pPr>
    <a:lvl5pPr marL="18288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先得到一个虚拟地址，利用虚拟地址的</a:t>
            </a:r>
            <a:r>
              <a:rPr lang="en-US" altLang="zh-CN" dirty="0"/>
              <a:t>VPN</a:t>
            </a:r>
            <a:r>
              <a:rPr lang="zh-CN" altLang="en-US" dirty="0"/>
              <a:t>选择</a:t>
            </a:r>
            <a:r>
              <a:rPr lang="en-US" altLang="zh-CN" dirty="0"/>
              <a:t>PTE</a:t>
            </a:r>
            <a:r>
              <a:rPr lang="zh-CN" altLang="en-US" dirty="0"/>
              <a:t>，将</a:t>
            </a:r>
            <a:r>
              <a:rPr lang="en-US" altLang="zh-CN" dirty="0"/>
              <a:t>PTE</a:t>
            </a:r>
            <a:r>
              <a:rPr lang="zh-CN" altLang="en-US" dirty="0"/>
              <a:t>的物理页号与</a:t>
            </a:r>
            <a:r>
              <a:rPr lang="en-US" altLang="zh-CN" dirty="0" err="1"/>
              <a:t>Vpo</a:t>
            </a:r>
            <a:r>
              <a:rPr lang="zh-CN" altLang="en-US" dirty="0"/>
              <a:t>串联起来，得到物理地址</a:t>
            </a:r>
          </a:p>
        </p:txBody>
      </p:sp>
      <p:sp>
        <p:nvSpPr>
          <p:cNvPr id="4" name="灯片编号占位符 3"/>
          <p:cNvSpPr>
            <a:spLocks noGrp="1"/>
          </p:cNvSpPr>
          <p:nvPr>
            <p:ph type="sldNum" sz="quarter" idx="10"/>
          </p:nvPr>
        </p:nvSpPr>
        <p:spPr/>
        <p:txBody>
          <a:bodyPr/>
          <a:lstStyle/>
          <a:p>
            <a:fld id="{FB7274EA-8CA2-4CEC-81AC-18E14F4ACAA3}" type="slidenum">
              <a:rPr lang="zh-CN" altLang="en-US" smtClean="0"/>
              <a:t>7</a:t>
            </a:fld>
            <a:endParaRPr lang="zh-CN" altLang="en-US"/>
          </a:p>
        </p:txBody>
      </p:sp>
    </p:spTree>
    <p:extLst>
      <p:ext uri="{BB962C8B-B14F-4D97-AF65-F5344CB8AC3E}">
        <p14:creationId xmlns:p14="http://schemas.microsoft.com/office/powerpoint/2010/main" val="323969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7274EA-8CA2-4CEC-81AC-18E14F4ACAA3}" type="slidenum">
              <a:rPr lang="zh-CN" altLang="en-US" smtClean="0"/>
              <a:t>8</a:t>
            </a:fld>
            <a:endParaRPr lang="zh-CN" altLang="en-US"/>
          </a:p>
        </p:txBody>
      </p:sp>
    </p:spTree>
    <p:extLst>
      <p:ext uri="{BB962C8B-B14F-4D97-AF65-F5344CB8AC3E}">
        <p14:creationId xmlns:p14="http://schemas.microsoft.com/office/powerpoint/2010/main" val="182546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地址翻译发生在高速缓存查找之前</a:t>
            </a:r>
          </a:p>
        </p:txBody>
      </p:sp>
      <p:sp>
        <p:nvSpPr>
          <p:cNvPr id="4" name="灯片编号占位符 3"/>
          <p:cNvSpPr>
            <a:spLocks noGrp="1"/>
          </p:cNvSpPr>
          <p:nvPr>
            <p:ph type="sldNum" sz="quarter" idx="10"/>
          </p:nvPr>
        </p:nvSpPr>
        <p:spPr/>
        <p:txBody>
          <a:bodyPr/>
          <a:lstStyle/>
          <a:p>
            <a:fld id="{FB7274EA-8CA2-4CEC-81AC-18E14F4ACAA3}" type="slidenum">
              <a:rPr lang="zh-CN" altLang="en-US" smtClean="0"/>
              <a:t>10</a:t>
            </a:fld>
            <a:endParaRPr lang="zh-CN" altLang="en-US"/>
          </a:p>
        </p:txBody>
      </p:sp>
    </p:spTree>
    <p:extLst>
      <p:ext uri="{BB962C8B-B14F-4D97-AF65-F5344CB8AC3E}">
        <p14:creationId xmlns:p14="http://schemas.microsoft.com/office/powerpoint/2010/main" val="401693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地址翻译发生在高速缓存查找之前</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7274EA-8CA2-4CEC-81AC-18E14F4ACAA3}" type="slidenum">
              <a:rPr kumimoji="0" lang="zh-CN" altLang="en-US" sz="1200" b="0" i="0" u="none" strike="noStrike" kern="1200" cap="none" spc="0" normalizeH="0" baseline="0" noProof="0" smtClean="0">
                <a:ln>
                  <a:noFill/>
                </a:ln>
                <a:solidFill>
                  <a:prstClr val="black"/>
                </a:solidFill>
                <a:effectLst/>
                <a:uLnTx/>
                <a:uFillTx/>
                <a:latin typeface="华文细黑" panose="02010600040101010101" pitchFamily="2" charset="-122"/>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4222594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地址翻译发生在高速缓存查找之前</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7274EA-8CA2-4CEC-81AC-18E14F4ACAA3}" type="slidenum">
              <a:rPr kumimoji="0" lang="zh-CN" altLang="en-US" sz="1200" b="0" i="0" u="none" strike="noStrike" kern="1200" cap="none" spc="0" normalizeH="0" baseline="0" noProof="0" smtClean="0">
                <a:ln>
                  <a:noFill/>
                </a:ln>
                <a:solidFill>
                  <a:prstClr val="black"/>
                </a:solidFill>
                <a:effectLst/>
                <a:uLnTx/>
                <a:uFillTx/>
                <a:latin typeface="华文细黑" panose="02010600040101010101" pitchFamily="2" charset="-122"/>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284080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地址翻译发生在高速缓存查找之前</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7274EA-8CA2-4CEC-81AC-18E14F4ACAA3}" type="slidenum">
              <a:rPr kumimoji="0" lang="zh-CN" altLang="en-US" sz="1200" b="0" i="0" u="none" strike="noStrike" kern="1200" cap="none" spc="0" normalizeH="0" baseline="0" noProof="0" smtClean="0">
                <a:ln>
                  <a:noFill/>
                </a:ln>
                <a:solidFill>
                  <a:prstClr val="black"/>
                </a:solidFill>
                <a:effectLst/>
                <a:uLnTx/>
                <a:uFillTx/>
                <a:latin typeface="华文细黑" panose="02010600040101010101" pitchFamily="2" charset="-122"/>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912723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7274EA-8CA2-4CEC-81AC-18E14F4ACAA3}" type="slidenum">
              <a:rPr kumimoji="0" lang="zh-CN" altLang="en-US" sz="1200" b="0" i="0" u="none" strike="noStrike" kern="1200" cap="none" spc="0" normalizeH="0" baseline="0" noProof="0" smtClean="0">
                <a:ln>
                  <a:noFill/>
                </a:ln>
                <a:solidFill>
                  <a:prstClr val="black"/>
                </a:solidFill>
                <a:effectLst/>
                <a:uLnTx/>
                <a:uFillTx/>
                <a:latin typeface="华文细黑" panose="02010600040101010101" pitchFamily="2" charset="-122"/>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3911538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先得到</a:t>
            </a:r>
            <a:r>
              <a:rPr lang="en-US" altLang="zh-CN" dirty="0"/>
              <a:t>VPN</a:t>
            </a:r>
            <a:r>
              <a:rPr lang="zh-CN" altLang="en-US" dirty="0"/>
              <a:t>，再拆分</a:t>
            </a:r>
            <a:r>
              <a:rPr lang="en-US" altLang="zh-CN" dirty="0"/>
              <a:t>VPN</a:t>
            </a:r>
            <a:r>
              <a:rPr lang="zh-CN" altLang="en-US" dirty="0"/>
              <a:t>去</a:t>
            </a:r>
            <a:r>
              <a:rPr lang="en-US" altLang="zh-CN" dirty="0"/>
              <a:t>TLB</a:t>
            </a:r>
            <a:r>
              <a:rPr lang="zh-CN" altLang="en-US" dirty="0"/>
              <a:t>表中找，若找得到就命中，进一步取得</a:t>
            </a:r>
            <a:r>
              <a:rPr lang="en-US" altLang="zh-CN" dirty="0"/>
              <a:t>PPN</a:t>
            </a:r>
            <a:r>
              <a:rPr lang="zh-CN" altLang="en-US" dirty="0"/>
              <a:t>确定物理地址，再按照</a:t>
            </a:r>
            <a:r>
              <a:rPr lang="en-US" altLang="zh-CN" dirty="0"/>
              <a:t>cache</a:t>
            </a:r>
            <a:r>
              <a:rPr lang="zh-CN" altLang="en-US" dirty="0"/>
              <a:t>的分析方法即可</a:t>
            </a:r>
            <a:endParaRPr lang="en-US" altLang="zh-CN" dirty="0"/>
          </a:p>
          <a:p>
            <a:r>
              <a:rPr lang="zh-CN" altLang="en-US" dirty="0"/>
              <a:t>若</a:t>
            </a:r>
            <a:r>
              <a:rPr lang="en-US" altLang="zh-CN" dirty="0"/>
              <a:t>TLB</a:t>
            </a:r>
            <a:r>
              <a:rPr lang="zh-CN" altLang="en-US" dirty="0"/>
              <a:t>中未找到，则再去页表中的</a:t>
            </a:r>
            <a:r>
              <a:rPr lang="en-US" altLang="zh-CN" dirty="0"/>
              <a:t>PTE</a:t>
            </a:r>
            <a:r>
              <a:rPr lang="zh-CN" altLang="en-US" dirty="0"/>
              <a:t>取出</a:t>
            </a:r>
            <a:r>
              <a:rPr lang="en-US" altLang="zh-CN" dirty="0"/>
              <a:t>PPN</a:t>
            </a:r>
          </a:p>
          <a:p>
            <a:r>
              <a:rPr lang="zh-CN" altLang="en-US" dirty="0"/>
              <a:t>若页表的</a:t>
            </a:r>
            <a:r>
              <a:rPr lang="en-US" altLang="zh-CN" dirty="0"/>
              <a:t>PTE</a:t>
            </a:r>
            <a:r>
              <a:rPr lang="zh-CN" altLang="en-US" dirty="0"/>
              <a:t>为无效的，则触发缺页故障，从内核调入合适的页面，重新加载指令</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7274EA-8CA2-4CEC-81AC-18E14F4ACAA3}" type="slidenum">
              <a:rPr kumimoji="0" lang="zh-CN" altLang="en-US" sz="1200" b="0" i="0" u="none" strike="noStrike" kern="1200" cap="none" spc="0" normalizeH="0" baseline="0" noProof="0" smtClean="0">
                <a:ln>
                  <a:noFill/>
                </a:ln>
                <a:solidFill>
                  <a:prstClr val="black"/>
                </a:solidFill>
                <a:effectLst/>
                <a:uLnTx/>
                <a:uFillTx/>
                <a:latin typeface="华文细黑" panose="02010600040101010101" pitchFamily="2" charset="-122"/>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177667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7274EA-8CA2-4CEC-81AC-18E14F4ACAA3}" type="slidenum">
              <a:rPr kumimoji="0" lang="zh-CN" altLang="en-US" sz="1200" b="0" i="0" u="none" strike="noStrike" kern="1200" cap="none" spc="0" normalizeH="0" baseline="0" noProof="0" smtClean="0">
                <a:ln>
                  <a:noFill/>
                </a:ln>
                <a:solidFill>
                  <a:prstClr val="black"/>
                </a:solidFill>
                <a:effectLst/>
                <a:uLnTx/>
                <a:uFillTx/>
                <a:latin typeface="华文细黑" panose="02010600040101010101" pitchFamily="2" charset="-122"/>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417102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EE11B33-7F58-487C-B598-8A87A5A740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69126" y="101010"/>
            <a:ext cx="240619" cy="6655981"/>
          </a:xfrm>
          <a:prstGeom prst="rect">
            <a:avLst/>
          </a:prstGeom>
        </p:spPr>
      </p:pic>
      <p:pic>
        <p:nvPicPr>
          <p:cNvPr id="9" name="图片 8">
            <a:extLst>
              <a:ext uri="{FF2B5EF4-FFF2-40B4-BE49-F238E27FC236}">
                <a16:creationId xmlns:a16="http://schemas.microsoft.com/office/drawing/2014/main" id="{5033F51A-9200-49C3-9A34-E2F154A3DF0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2256" y="101010"/>
            <a:ext cx="265531" cy="6655981"/>
          </a:xfrm>
          <a:prstGeom prst="rect">
            <a:avLst/>
          </a:prstGeom>
        </p:spPr>
      </p:pic>
    </p:spTree>
    <p:extLst>
      <p:ext uri="{BB962C8B-B14F-4D97-AF65-F5344CB8AC3E}">
        <p14:creationId xmlns:p14="http://schemas.microsoft.com/office/powerpoint/2010/main" val="3034091837"/>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细黑" panose="02010600040101010101" pitchFamily="2" charset="-122"/>
                <a:ea typeface="华文细黑" panose="02010600040101010101" pitchFamily="2" charset="-122"/>
              </a:defRPr>
            </a:lvl1pPr>
          </a:lstStyle>
          <a:p>
            <a:fld id="{D997B5FA-0921-464F-AAE1-844C04324D75}" type="datetimeFigureOut">
              <a:rPr lang="zh-CN" altLang="en-US" smtClean="0"/>
              <a:pPr/>
              <a:t>2022/11/22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细黑" panose="02010600040101010101" pitchFamily="2" charset="-122"/>
                <a:ea typeface="华文细黑" panose="0201060004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细黑" panose="02010600040101010101" pitchFamily="2" charset="-122"/>
                <a:ea typeface="华文细黑" panose="02010600040101010101" pitchFamily="2" charset="-122"/>
              </a:defRPr>
            </a:lvl1pPr>
          </a:lstStyle>
          <a:p>
            <a:fld id="{565CE74E-AB26-4998-AD42-012C4C1AD076}"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华文细黑"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细黑" panose="02010600040101010101" pitchFamily="2" charset="-122"/>
          <a:ea typeface="华文细黑"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细黑" panose="02010600040101010101" pitchFamily="2" charset="-122"/>
          <a:ea typeface="华文细黑"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细黑" panose="02010600040101010101" pitchFamily="2" charset="-122"/>
          <a:ea typeface="华文细黑"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Layout" Target="../slideLayouts/slideLayout1.xml"/><Relationship Id="rId5" Type="http://schemas.openxmlformats.org/officeDocument/2006/relationships/tags" Target="../tags/tag63.xml"/><Relationship Id="rId4" Type="http://schemas.openxmlformats.org/officeDocument/2006/relationships/tags" Target="../tags/tag62.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矩形 5">
            <a:extLst>
              <a:ext uri="{FF2B5EF4-FFF2-40B4-BE49-F238E27FC236}">
                <a16:creationId xmlns:a16="http://schemas.microsoft.com/office/drawing/2014/main" id="{98BDC311-0826-4922-981E-106F30ABCB78}"/>
              </a:ext>
            </a:extLst>
          </p:cNvPr>
          <p:cNvSpPr/>
          <p:nvPr>
            <p:custDataLst>
              <p:tags r:id="rId1"/>
            </p:custDataLst>
          </p:nvPr>
        </p:nvSpPr>
        <p:spPr>
          <a:xfrm>
            <a:off x="0" y="-14954"/>
            <a:ext cx="12192000" cy="2066290"/>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7" name="PA-文本框 6"/>
          <p:cNvSpPr txBox="1"/>
          <p:nvPr>
            <p:custDataLst>
              <p:tags r:id="rId2"/>
            </p:custDataLst>
          </p:nvPr>
        </p:nvSpPr>
        <p:spPr>
          <a:xfrm>
            <a:off x="6003634" y="1423132"/>
            <a:ext cx="184730" cy="1107996"/>
          </a:xfrm>
          <a:prstGeom prst="rect">
            <a:avLst/>
          </a:prstGeom>
          <a:noFill/>
        </p:spPr>
        <p:txBody>
          <a:bodyPr wrap="none" rtlCol="0">
            <a:spAutoFit/>
          </a:bodyPr>
          <a:lstStyle/>
          <a:p>
            <a:pPr algn="ctr"/>
            <a:endParaRPr lang="en-US" altLang="zh-CN" sz="6600" dirty="0">
              <a:solidFill>
                <a:srgbClr val="B84971"/>
              </a:solidFill>
              <a:latin typeface="Impact" panose="020B0806030902050204" pitchFamily="34" charset="0"/>
              <a:ea typeface="华文细黑" panose="02010600040101010101" pitchFamily="2" charset="-122"/>
              <a:cs typeface="Arial" panose="020B0604020202020204" pitchFamily="34" charset="0"/>
            </a:endParaRPr>
          </a:p>
        </p:txBody>
      </p:sp>
      <p:sp>
        <p:nvSpPr>
          <p:cNvPr id="12" name="PA-矩形 11">
            <a:extLst>
              <a:ext uri="{FF2B5EF4-FFF2-40B4-BE49-F238E27FC236}">
                <a16:creationId xmlns:a16="http://schemas.microsoft.com/office/drawing/2014/main" id="{0E931FDF-B81E-43EA-A4A6-3BA9467E31C5}"/>
              </a:ext>
            </a:extLst>
          </p:cNvPr>
          <p:cNvSpPr/>
          <p:nvPr>
            <p:custDataLst>
              <p:tags r:id="rId3"/>
            </p:custDataLst>
          </p:nvPr>
        </p:nvSpPr>
        <p:spPr>
          <a:xfrm>
            <a:off x="3678529" y="4234539"/>
            <a:ext cx="4834939" cy="1200329"/>
          </a:xfrm>
          <a:prstGeom prst="rect">
            <a:avLst/>
          </a:prstGeom>
        </p:spPr>
        <p:txBody>
          <a:bodyPr wrap="square">
            <a:spAutoFit/>
          </a:bodyPr>
          <a:lstStyle/>
          <a:p>
            <a:pPr algn="ctr"/>
            <a:r>
              <a:rPr lang="en-US" altLang="zh-CN" sz="2400" b="1" dirty="0"/>
              <a:t>VM as a tool for memory protection</a:t>
            </a:r>
          </a:p>
          <a:p>
            <a:pPr algn="ctr"/>
            <a:r>
              <a:rPr lang="en-US" altLang="zh-CN" sz="2400" b="1" dirty="0"/>
              <a:t>&amp;</a:t>
            </a:r>
          </a:p>
          <a:p>
            <a:pPr algn="ctr"/>
            <a:r>
              <a:rPr lang="en-US" altLang="zh-CN" sz="2400" b="1" dirty="0"/>
              <a:t> </a:t>
            </a:r>
            <a:r>
              <a:rPr lang="sq-AL" altLang="zh-CN" sz="2400" b="1" dirty="0"/>
              <a:t>Address translation</a:t>
            </a:r>
            <a:endParaRPr lang="zh-CN" altLang="en-US" sz="2400" spc="600" dirty="0">
              <a:solidFill>
                <a:srgbClr val="D5AFBC"/>
              </a:solidFill>
              <a:latin typeface="思源黑体 CN Light" panose="020B0300000000000000" pitchFamily="34" charset="-122"/>
              <a:ea typeface="华文细黑" panose="02010600040101010101" pitchFamily="2" charset="-122"/>
            </a:endParaRPr>
          </a:p>
        </p:txBody>
      </p:sp>
      <p:sp>
        <p:nvSpPr>
          <p:cNvPr id="2" name="文本框 1">
            <a:extLst>
              <a:ext uri="{FF2B5EF4-FFF2-40B4-BE49-F238E27FC236}">
                <a16:creationId xmlns:a16="http://schemas.microsoft.com/office/drawing/2014/main" id="{9977805D-C09B-4DFA-BB37-E3E340BDD051}"/>
              </a:ext>
            </a:extLst>
          </p:cNvPr>
          <p:cNvSpPr txBox="1"/>
          <p:nvPr/>
        </p:nvSpPr>
        <p:spPr>
          <a:xfrm>
            <a:off x="3854794" y="5609402"/>
            <a:ext cx="4297680" cy="369332"/>
          </a:xfrm>
          <a:prstGeom prst="rect">
            <a:avLst/>
          </a:prstGeom>
          <a:noFill/>
        </p:spPr>
        <p:txBody>
          <a:bodyPr wrap="square" rtlCol="0">
            <a:spAutoFit/>
          </a:bodyPr>
          <a:lstStyle/>
          <a:p>
            <a:pPr algn="ctr"/>
            <a:r>
              <a:rPr lang="zh-CN" altLang="en-US" b="1" dirty="0"/>
              <a:t>信息科学技术学院    孟德松</a:t>
            </a:r>
          </a:p>
        </p:txBody>
      </p:sp>
      <p:sp>
        <p:nvSpPr>
          <p:cNvPr id="8" name="PA-文本框 8">
            <a:extLst>
              <a:ext uri="{FF2B5EF4-FFF2-40B4-BE49-F238E27FC236}">
                <a16:creationId xmlns:a16="http://schemas.microsoft.com/office/drawing/2014/main" id="{4A0727E0-431C-4056-B0CA-33B8192D0E17}"/>
              </a:ext>
            </a:extLst>
          </p:cNvPr>
          <p:cNvSpPr txBox="1"/>
          <p:nvPr>
            <p:custDataLst>
              <p:tags r:id="rId4"/>
            </p:custDataLst>
          </p:nvPr>
        </p:nvSpPr>
        <p:spPr>
          <a:xfrm>
            <a:off x="1358580" y="2967861"/>
            <a:ext cx="9474835" cy="829945"/>
          </a:xfrm>
          <a:prstGeom prst="rect">
            <a:avLst/>
          </a:prstGeom>
          <a:noFill/>
        </p:spPr>
        <p:txBody>
          <a:bodyPr wrap="square" rtlCol="0">
            <a:spAutoFit/>
          </a:bodyPr>
          <a:lstStyle/>
          <a:p>
            <a:pPr algn="ctr"/>
            <a:r>
              <a:rPr lang="en-US" altLang="zh-CN" sz="4800" dirty="0">
                <a:solidFill>
                  <a:srgbClr val="B84971"/>
                </a:solidFill>
                <a:effectLst>
                  <a:innerShdw blurRad="546100">
                    <a:prstClr val="black">
                      <a:alpha val="24000"/>
                    </a:prstClr>
                  </a:innerShdw>
                </a:effectLst>
                <a:latin typeface="华文细黑" panose="02010600040101010101" pitchFamily="2" charset="-122"/>
                <a:ea typeface="华文细黑" panose="02010600040101010101" pitchFamily="2" charset="-122"/>
              </a:rPr>
              <a:t>Virtual Memory:Concepts</a:t>
            </a:r>
          </a:p>
        </p:txBody>
      </p:sp>
      <p:grpSp>
        <p:nvGrpSpPr>
          <p:cNvPr id="10" name="PA-组合 1">
            <a:extLst>
              <a:ext uri="{FF2B5EF4-FFF2-40B4-BE49-F238E27FC236}">
                <a16:creationId xmlns:a16="http://schemas.microsoft.com/office/drawing/2014/main" id="{BD8C82CD-78FB-4364-B8AD-2ABA0C4C437C}"/>
              </a:ext>
            </a:extLst>
          </p:cNvPr>
          <p:cNvGrpSpPr/>
          <p:nvPr>
            <p:custDataLst>
              <p:tags r:id="rId5"/>
            </p:custDataLst>
          </p:nvPr>
        </p:nvGrpSpPr>
        <p:grpSpPr>
          <a:xfrm>
            <a:off x="5009061" y="964679"/>
            <a:ext cx="2173876" cy="2066290"/>
            <a:chOff x="4715503" y="1486535"/>
            <a:chExt cx="2617470" cy="2487930"/>
          </a:xfrm>
        </p:grpSpPr>
        <p:sp useBgFill="1">
          <p:nvSpPr>
            <p:cNvPr id="11" name="PA-椭圆 2">
              <a:extLst>
                <a:ext uri="{FF2B5EF4-FFF2-40B4-BE49-F238E27FC236}">
                  <a16:creationId xmlns:a16="http://schemas.microsoft.com/office/drawing/2014/main" id="{E3957EE8-4881-482A-9233-7C2E922816B8}"/>
                </a:ext>
              </a:extLst>
            </p:cNvPr>
            <p:cNvSpPr/>
            <p:nvPr>
              <p:custDataLst>
                <p:tags r:id="rId6"/>
              </p:custDataLst>
            </p:nvPr>
          </p:nvSpPr>
          <p:spPr>
            <a:xfrm>
              <a:off x="4715503" y="1486535"/>
              <a:ext cx="2617470" cy="2487930"/>
            </a:xfrm>
            <a:prstGeom prst="ellipse">
              <a:avLst/>
            </a:prstGeom>
            <a:ln w="44450" cap="flat" cmpd="sng" algn="ctr">
              <a:solidFill>
                <a:srgbClr val="C5D6DE"/>
              </a:solidFill>
              <a:prstDash val="solid"/>
              <a:miter lim="800000"/>
              <a:headEnd type="none" w="med" len="med"/>
              <a:tailEnd type="none" w="med" len="med"/>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6000" b="1" dirty="0">
                <a:solidFill>
                  <a:schemeClr val="tx2">
                    <a:lumMod val="75000"/>
                  </a:schemeClr>
                </a:solidFill>
                <a:latin typeface="华文细黑" panose="02010600040101010101" pitchFamily="2" charset="-122"/>
                <a:ea typeface="华文细黑" panose="02010600040101010101" pitchFamily="2" charset="-122"/>
              </a:endParaRPr>
            </a:p>
          </p:txBody>
        </p:sp>
        <p:sp>
          <p:nvSpPr>
            <p:cNvPr id="13" name="PA-文本框 6">
              <a:extLst>
                <a:ext uri="{FF2B5EF4-FFF2-40B4-BE49-F238E27FC236}">
                  <a16:creationId xmlns:a16="http://schemas.microsoft.com/office/drawing/2014/main" id="{4D5A80BB-E7F2-4052-A11A-991DCE3AFC83}"/>
                </a:ext>
              </a:extLst>
            </p:cNvPr>
            <p:cNvSpPr txBox="1"/>
            <p:nvPr>
              <p:custDataLst>
                <p:tags r:id="rId7"/>
              </p:custDataLst>
            </p:nvPr>
          </p:nvSpPr>
          <p:spPr>
            <a:xfrm>
              <a:off x="4883108" y="2038538"/>
              <a:ext cx="2282259" cy="1332656"/>
            </a:xfrm>
            <a:prstGeom prst="rect">
              <a:avLst/>
            </a:prstGeom>
            <a:noFill/>
          </p:spPr>
          <p:txBody>
            <a:bodyPr wrap="none" rtlCol="0">
              <a:spAutoFit/>
            </a:bodyPr>
            <a:lstStyle/>
            <a:p>
              <a:pPr algn="ctr"/>
              <a:r>
                <a:rPr lang="en-US" altLang="zh-CN" sz="6600" dirty="0">
                  <a:solidFill>
                    <a:srgbClr val="B84971"/>
                  </a:solidFill>
                  <a:latin typeface="Impact" panose="020B0806030902050204" pitchFamily="34" charset="0"/>
                  <a:ea typeface="华文细黑" panose="02010600040101010101" pitchFamily="2" charset="-122"/>
                  <a:cs typeface="Arial" panose="020B0604020202020204" pitchFamily="34" charset="0"/>
                </a:rPr>
                <a:t>2022</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文本框 44_1">
            <a:extLst>
              <a:ext uri="{FF2B5EF4-FFF2-40B4-BE49-F238E27FC236}">
                <a16:creationId xmlns:a16="http://schemas.microsoft.com/office/drawing/2014/main" id="{8FA5AB07-5B25-4F8A-A3BF-C42B3CC021ED}"/>
              </a:ext>
            </a:extLst>
          </p:cNvPr>
          <p:cNvSpPr txBox="1"/>
          <p:nvPr>
            <p:custDataLst>
              <p:tags r:id="rId1"/>
            </p:custDataLst>
          </p:nvPr>
        </p:nvSpPr>
        <p:spPr>
          <a:xfrm>
            <a:off x="-59690" y="402590"/>
            <a:ext cx="6675094"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03   /    </a:t>
            </a:r>
            <a:r>
              <a:rPr lang="zh-CN" altLang="en-US" sz="2400" dirty="0">
                <a:solidFill>
                  <a:srgbClr val="F2F2F2"/>
                </a:solidFill>
                <a:latin typeface="华文细黑" panose="02010600040101010101" pitchFamily="2" charset="-122"/>
                <a:ea typeface="华文细黑" panose="02010600040101010101" pitchFamily="2" charset="-122"/>
                <a:sym typeface="+mn-ea"/>
              </a:rPr>
              <a:t>地址翻译</a:t>
            </a:r>
            <a:r>
              <a:rPr lang="en-US" altLang="zh-CN" sz="2400" dirty="0">
                <a:solidFill>
                  <a:srgbClr val="F2F2F2"/>
                </a:solidFill>
                <a:latin typeface="华文细黑" panose="02010600040101010101" pitchFamily="2" charset="-122"/>
                <a:ea typeface="华文细黑" panose="02010600040101010101" pitchFamily="2" charset="-122"/>
                <a:sym typeface="+mn-ea"/>
              </a:rPr>
              <a:t>——</a:t>
            </a:r>
            <a:r>
              <a:rPr lang="zh-CN" altLang="en-US" sz="2400" dirty="0">
                <a:solidFill>
                  <a:srgbClr val="F2F2F2"/>
                </a:solidFill>
                <a:latin typeface="华文细黑" panose="02010600040101010101" pitchFamily="2" charset="-122"/>
                <a:ea typeface="华文细黑" panose="02010600040101010101" pitchFamily="2" charset="-122"/>
                <a:sym typeface="+mn-ea"/>
              </a:rPr>
              <a:t>结合高速缓存和虚拟内存</a:t>
            </a:r>
          </a:p>
        </p:txBody>
      </p:sp>
      <p:pic>
        <p:nvPicPr>
          <p:cNvPr id="15" name="图片 14">
            <a:extLst>
              <a:ext uri="{FF2B5EF4-FFF2-40B4-BE49-F238E27FC236}">
                <a16:creationId xmlns:a16="http://schemas.microsoft.com/office/drawing/2014/main" id="{E735D5D9-AE67-495F-ACA0-9B9315939BEE}"/>
              </a:ext>
            </a:extLst>
          </p:cNvPr>
          <p:cNvPicPr>
            <a:picLocks noChangeAspect="1"/>
          </p:cNvPicPr>
          <p:nvPr/>
        </p:nvPicPr>
        <p:blipFill>
          <a:blip r:embed="rId4"/>
          <a:stretch>
            <a:fillRect/>
          </a:stretch>
        </p:blipFill>
        <p:spPr>
          <a:xfrm>
            <a:off x="5404271" y="1952533"/>
            <a:ext cx="6067425" cy="3028950"/>
          </a:xfrm>
          <a:prstGeom prst="rect">
            <a:avLst/>
          </a:prstGeom>
        </p:spPr>
      </p:pic>
      <p:sp>
        <p:nvSpPr>
          <p:cNvPr id="16" name="文本框 15">
            <a:extLst>
              <a:ext uri="{FF2B5EF4-FFF2-40B4-BE49-F238E27FC236}">
                <a16:creationId xmlns:a16="http://schemas.microsoft.com/office/drawing/2014/main" id="{7BA8A185-DC43-4AB6-967C-E830C6D7404A}"/>
              </a:ext>
            </a:extLst>
          </p:cNvPr>
          <p:cNvSpPr txBox="1"/>
          <p:nvPr/>
        </p:nvSpPr>
        <p:spPr>
          <a:xfrm>
            <a:off x="720304" y="1586205"/>
            <a:ext cx="3638939" cy="3785652"/>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虚拟地址</a:t>
            </a:r>
            <a:r>
              <a:rPr lang="en-US" altLang="zh-CN" sz="2400" b="1" dirty="0">
                <a:latin typeface="仿宋" panose="02010609060101010101" pitchFamily="49" charset="-122"/>
                <a:ea typeface="仿宋" panose="02010609060101010101" pitchFamily="49" charset="-122"/>
              </a:rPr>
              <a:t>or</a:t>
            </a:r>
            <a:r>
              <a:rPr lang="zh-CN" altLang="en-US" sz="2400" b="1" dirty="0">
                <a:latin typeface="仿宋" panose="02010609060101010101" pitchFamily="49" charset="-122"/>
                <a:ea typeface="仿宋" panose="02010609060101010101" pitchFamily="49" charset="-122"/>
              </a:rPr>
              <a:t>物理地址？</a:t>
            </a:r>
            <a:endParaRPr lang="en-US" altLang="zh-CN" sz="24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大多数系统选择物理寻址，即地址翻译发生在高速缓存查找之前</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这使得多个进程同时在高速缓存中有存储块和共享来自相同虚拟页面的块</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无需处理保护问题，访问权限的检查是地址翻译过程的一部分</a:t>
            </a: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注意：页表条目可以缓存，像其他数据字一样</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文本框 44_1">
            <a:extLst>
              <a:ext uri="{FF2B5EF4-FFF2-40B4-BE49-F238E27FC236}">
                <a16:creationId xmlns:a16="http://schemas.microsoft.com/office/drawing/2014/main" id="{8FA5AB07-5B25-4F8A-A3BF-C42B3CC021ED}"/>
              </a:ext>
            </a:extLst>
          </p:cNvPr>
          <p:cNvSpPr txBox="1"/>
          <p:nvPr>
            <p:custDataLst>
              <p:tags r:id="rId1"/>
            </p:custDataLst>
          </p:nvPr>
        </p:nvSpPr>
        <p:spPr>
          <a:xfrm>
            <a:off x="-59690" y="402590"/>
            <a:ext cx="6320532" cy="461665"/>
          </a:xfrm>
          <a:prstGeom prst="rect">
            <a:avLst/>
          </a:prstGeom>
          <a:solidFill>
            <a:srgbClr val="4D6D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03   /    </a:t>
            </a:r>
            <a:r>
              <a:rPr lang="zh-CN" altLang="en-US" sz="2400" dirty="0">
                <a:solidFill>
                  <a:srgbClr val="F2F2F2"/>
                </a:solidFill>
                <a:latin typeface="华文细黑" panose="02010600040101010101" pitchFamily="2" charset="-122"/>
                <a:ea typeface="华文细黑" panose="02010600040101010101" pitchFamily="2" charset="-122"/>
                <a:sym typeface="+mn-ea"/>
              </a:rPr>
              <a:t>地址翻译</a:t>
            </a:r>
            <a:r>
              <a:rPr lang="en-US" altLang="zh-CN" sz="2400" dirty="0">
                <a:solidFill>
                  <a:srgbClr val="F2F2F2"/>
                </a:solidFill>
                <a:latin typeface="华文细黑" panose="02010600040101010101" pitchFamily="2" charset="-122"/>
                <a:ea typeface="华文细黑" panose="02010600040101010101" pitchFamily="2" charset="-122"/>
                <a:sym typeface="+mn-ea"/>
              </a:rPr>
              <a:t>——</a:t>
            </a:r>
            <a:r>
              <a:rPr lang="zh-CN" altLang="en-US" sz="2400" dirty="0">
                <a:solidFill>
                  <a:srgbClr val="F2F2F2"/>
                </a:solidFill>
                <a:latin typeface="华文细黑" panose="02010600040101010101" pitchFamily="2" charset="-122"/>
                <a:ea typeface="华文细黑" panose="02010600040101010101" pitchFamily="2" charset="-122"/>
                <a:sym typeface="+mn-ea"/>
              </a:rPr>
              <a:t>利用</a:t>
            </a:r>
            <a:r>
              <a:rPr lang="en-US" altLang="zh-CN" sz="2400" dirty="0">
                <a:solidFill>
                  <a:srgbClr val="F2F2F2"/>
                </a:solidFill>
                <a:latin typeface="华文细黑" panose="02010600040101010101" pitchFamily="2" charset="-122"/>
                <a:ea typeface="华文细黑" panose="02010600040101010101" pitchFamily="2" charset="-122"/>
                <a:sym typeface="+mn-ea"/>
              </a:rPr>
              <a:t>TLB</a:t>
            </a:r>
            <a:r>
              <a:rPr lang="zh-CN" altLang="en-US" sz="2400" dirty="0">
                <a:solidFill>
                  <a:srgbClr val="F2F2F2"/>
                </a:solidFill>
                <a:latin typeface="华文细黑" panose="02010600040101010101" pitchFamily="2" charset="-122"/>
                <a:ea typeface="华文细黑" panose="02010600040101010101" pitchFamily="2" charset="-122"/>
                <a:sym typeface="+mn-ea"/>
              </a:rPr>
              <a:t>加速地址翻译</a:t>
            </a:r>
            <a:endPar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endParaRPr>
          </a:p>
        </p:txBody>
      </p:sp>
      <p:pic>
        <p:nvPicPr>
          <p:cNvPr id="3" name="图片 2">
            <a:extLst>
              <a:ext uri="{FF2B5EF4-FFF2-40B4-BE49-F238E27FC236}">
                <a16:creationId xmlns:a16="http://schemas.microsoft.com/office/drawing/2014/main" id="{08033DEB-092B-4456-9208-16AE0529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90" y="3956280"/>
            <a:ext cx="5181342" cy="2172288"/>
          </a:xfrm>
          <a:prstGeom prst="rect">
            <a:avLst/>
          </a:prstGeom>
        </p:spPr>
      </p:pic>
      <p:sp>
        <p:nvSpPr>
          <p:cNvPr id="4" name="文本框 3">
            <a:extLst>
              <a:ext uri="{FF2B5EF4-FFF2-40B4-BE49-F238E27FC236}">
                <a16:creationId xmlns:a16="http://schemas.microsoft.com/office/drawing/2014/main" id="{0787B1D6-D6FC-47F1-ACD6-188BA6D2BDC8}"/>
              </a:ext>
            </a:extLst>
          </p:cNvPr>
          <p:cNvSpPr txBox="1"/>
          <p:nvPr/>
        </p:nvSpPr>
        <p:spPr>
          <a:xfrm>
            <a:off x="811763" y="1446245"/>
            <a:ext cx="5449079" cy="2308324"/>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MMU</a:t>
            </a:r>
            <a:r>
              <a:rPr lang="zh-CN" altLang="en-US" b="1" dirty="0">
                <a:latin typeface="仿宋" panose="02010609060101010101" pitchFamily="49" charset="-122"/>
                <a:ea typeface="仿宋" panose="02010609060101010101" pitchFamily="49" charset="-122"/>
              </a:rPr>
              <a:t>查阅一次</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若遇到缺页，则需要从内存中多取一次数据，代价是几十到几百个周期</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若</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在</a:t>
            </a:r>
            <a:r>
              <a:rPr lang="en-US" altLang="zh-CN" b="1" dirty="0">
                <a:latin typeface="仿宋" panose="02010609060101010101" pitchFamily="49" charset="-122"/>
                <a:ea typeface="仿宋" panose="02010609060101010101" pitchFamily="49" charset="-122"/>
              </a:rPr>
              <a:t>L1</a:t>
            </a:r>
            <a:r>
              <a:rPr lang="zh-CN" altLang="en-US" b="1" dirty="0">
                <a:latin typeface="仿宋" panose="02010609060101010101" pitchFamily="49" charset="-122"/>
                <a:ea typeface="仿宋" panose="02010609060101010101" pitchFamily="49" charset="-122"/>
              </a:rPr>
              <a:t>中，则开销只需要</a:t>
            </a:r>
            <a:r>
              <a:rPr lang="en-US" altLang="zh-CN" b="1" dirty="0">
                <a:latin typeface="仿宋" panose="02010609060101010101" pitchFamily="49" charset="-122"/>
                <a:ea typeface="仿宋" panose="02010609060101010101" pitchFamily="49" charset="-122"/>
              </a:rPr>
              <a:t>1~2</a:t>
            </a:r>
            <a:r>
              <a:rPr lang="zh-CN" altLang="en-US" b="1" dirty="0">
                <a:latin typeface="仿宋" panose="02010609060101010101" pitchFamily="49" charset="-122"/>
                <a:ea typeface="仿宋" panose="02010609060101010101" pitchFamily="49" charset="-122"/>
              </a:rPr>
              <a:t>个周期。</a:t>
            </a:r>
            <a:endParaRPr lang="en-US" altLang="zh-CN" b="1" dirty="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为了尽可能消除这样的开销，</a:t>
            </a:r>
            <a:r>
              <a:rPr lang="en-US" altLang="zh-CN" b="1" dirty="0">
                <a:latin typeface="仿宋" panose="02010609060101010101" pitchFamily="49" charset="-122"/>
                <a:ea typeface="仿宋" panose="02010609060101010101" pitchFamily="49" charset="-122"/>
              </a:rPr>
              <a:t>MMU</a:t>
            </a:r>
            <a:r>
              <a:rPr lang="zh-CN" altLang="en-US" b="1" dirty="0">
                <a:latin typeface="仿宋" panose="02010609060101010101" pitchFamily="49" charset="-122"/>
                <a:ea typeface="仿宋" panose="02010609060101010101" pitchFamily="49" charset="-122"/>
              </a:rPr>
              <a:t>引入了一个关于</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的小的缓存</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快表（</a:t>
            </a:r>
            <a:r>
              <a:rPr lang="en-US" altLang="zh-CN" b="1" dirty="0">
                <a:latin typeface="仿宋" panose="02010609060101010101" pitchFamily="49" charset="-122"/>
                <a:ea typeface="仿宋" panose="02010609060101010101" pitchFamily="49" charset="-122"/>
              </a:rPr>
              <a:t>TLB</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TLB</a:t>
            </a:r>
            <a:r>
              <a:rPr lang="zh-CN" altLang="en-US" b="1" dirty="0">
                <a:latin typeface="仿宋" panose="02010609060101010101" pitchFamily="49" charset="-122"/>
                <a:ea typeface="仿宋" panose="02010609060101010101" pitchFamily="49" charset="-122"/>
              </a:rPr>
              <a:t>是一个小的、虚拟寻址的缓存，每一行都保存着一个由单个</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组成的块，并且由高度的相联度。</a:t>
            </a:r>
            <a:endParaRPr lang="en-US" altLang="zh-CN" b="1" dirty="0">
              <a:latin typeface="仿宋" panose="02010609060101010101" pitchFamily="49" charset="-122"/>
              <a:ea typeface="仿宋" panose="02010609060101010101" pitchFamily="49" charset="-122"/>
            </a:endParaRPr>
          </a:p>
        </p:txBody>
      </p:sp>
      <p:pic>
        <p:nvPicPr>
          <p:cNvPr id="6" name="图片 5">
            <a:extLst>
              <a:ext uri="{FF2B5EF4-FFF2-40B4-BE49-F238E27FC236}">
                <a16:creationId xmlns:a16="http://schemas.microsoft.com/office/drawing/2014/main" id="{314E3965-36C0-4BCD-964F-3347903FB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528" y="864255"/>
            <a:ext cx="3699101" cy="2613315"/>
          </a:xfrm>
          <a:prstGeom prst="rect">
            <a:avLst/>
          </a:prstGeom>
        </p:spPr>
      </p:pic>
      <p:pic>
        <p:nvPicPr>
          <p:cNvPr id="8" name="图片 7">
            <a:extLst>
              <a:ext uri="{FF2B5EF4-FFF2-40B4-BE49-F238E27FC236}">
                <a16:creationId xmlns:a16="http://schemas.microsoft.com/office/drawing/2014/main" id="{C9270B0C-4625-414D-B56F-4DB9D8007C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528" y="3720239"/>
            <a:ext cx="3612015" cy="2644369"/>
          </a:xfrm>
          <a:prstGeom prst="rect">
            <a:avLst/>
          </a:prstGeom>
        </p:spPr>
      </p:pic>
    </p:spTree>
    <p:extLst>
      <p:ext uri="{BB962C8B-B14F-4D97-AF65-F5344CB8AC3E}">
        <p14:creationId xmlns:p14="http://schemas.microsoft.com/office/powerpoint/2010/main" val="57511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文本框 44_1">
            <a:extLst>
              <a:ext uri="{FF2B5EF4-FFF2-40B4-BE49-F238E27FC236}">
                <a16:creationId xmlns:a16="http://schemas.microsoft.com/office/drawing/2014/main" id="{8FA5AB07-5B25-4F8A-A3BF-C42B3CC021ED}"/>
              </a:ext>
            </a:extLst>
          </p:cNvPr>
          <p:cNvSpPr txBox="1"/>
          <p:nvPr>
            <p:custDataLst>
              <p:tags r:id="rId1"/>
            </p:custDataLst>
          </p:nvPr>
        </p:nvSpPr>
        <p:spPr>
          <a:xfrm>
            <a:off x="-59690" y="402590"/>
            <a:ext cx="6320532" cy="461665"/>
          </a:xfrm>
          <a:prstGeom prst="rect">
            <a:avLst/>
          </a:prstGeom>
          <a:solidFill>
            <a:srgbClr val="4D6D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03   /    </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地址翻译</a:t>
            </a: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a:t>
            </a:r>
            <a:r>
              <a:rPr lang="zh-CN" altLang="en-US" sz="2400" dirty="0">
                <a:solidFill>
                  <a:srgbClr val="F2F2F2"/>
                </a:solidFill>
                <a:latin typeface="华文细黑" panose="02010600040101010101" pitchFamily="2" charset="-122"/>
                <a:ea typeface="华文细黑" panose="02010600040101010101" pitchFamily="2" charset="-122"/>
                <a:sym typeface="+mn-ea"/>
              </a:rPr>
              <a:t>利用多级页表优化</a:t>
            </a:r>
            <a:endPar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endParaRPr>
          </a:p>
        </p:txBody>
      </p:sp>
      <p:sp>
        <p:nvSpPr>
          <p:cNvPr id="2" name="文本框 1">
            <a:extLst>
              <a:ext uri="{FF2B5EF4-FFF2-40B4-BE49-F238E27FC236}">
                <a16:creationId xmlns:a16="http://schemas.microsoft.com/office/drawing/2014/main" id="{7A8A517D-1877-443E-A675-952B9532FBF3}"/>
              </a:ext>
            </a:extLst>
          </p:cNvPr>
          <p:cNvSpPr txBox="1"/>
          <p:nvPr/>
        </p:nvSpPr>
        <p:spPr>
          <a:xfrm>
            <a:off x="744718" y="1059672"/>
            <a:ext cx="5021344" cy="526297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前述做法只用一个单独的页表进行地址翻译，会导致即使引用一小部分的虚拟地址空间也总需要一个完整的页表驻留在内存，造成资源浪费。</a:t>
            </a: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解决方法：</a:t>
            </a:r>
            <a:endParaRPr lang="en-US" altLang="zh-CN" sz="24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使用层次结构的页表。</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一级页表指向一个大小为</a:t>
            </a:r>
            <a:r>
              <a:rPr lang="en-US" altLang="zh-CN" b="1" dirty="0">
                <a:latin typeface="仿宋" panose="02010609060101010101" pitchFamily="49" charset="-122"/>
                <a:ea typeface="仿宋" panose="02010609060101010101" pitchFamily="49" charset="-122"/>
              </a:rPr>
              <a:t>4MB</a:t>
            </a:r>
            <a:r>
              <a:rPr lang="zh-CN" altLang="en-US" b="1" dirty="0">
                <a:latin typeface="仿宋" panose="02010609060101010101" pitchFamily="49" charset="-122"/>
                <a:ea typeface="仿宋" panose="02010609060101010101" pitchFamily="49" charset="-122"/>
              </a:rPr>
              <a:t>的片（</a:t>
            </a:r>
            <a:r>
              <a:rPr lang="en-US" altLang="zh-CN" b="1" dirty="0">
                <a:latin typeface="仿宋" panose="02010609060101010101" pitchFamily="49" charset="-122"/>
                <a:ea typeface="仿宋" panose="02010609060101010101" pitchFamily="49" charset="-122"/>
              </a:rPr>
              <a:t>chunk</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二级页表负责映射一个</a:t>
            </a:r>
            <a:r>
              <a:rPr lang="en-US" altLang="zh-CN" b="1" dirty="0">
                <a:latin typeface="仿宋" panose="02010609060101010101" pitchFamily="49" charset="-122"/>
                <a:ea typeface="仿宋" panose="02010609060101010101" pitchFamily="49" charset="-122"/>
              </a:rPr>
              <a:t>4KB</a:t>
            </a:r>
            <a:r>
              <a:rPr lang="zh-CN" altLang="en-US" b="1" dirty="0">
                <a:latin typeface="仿宋" panose="02010609060101010101" pitchFamily="49" charset="-122"/>
                <a:ea typeface="仿宋" panose="02010609060101010101" pitchFamily="49" charset="-122"/>
              </a:rPr>
              <a:t>的虚拟内存界面。</a:t>
            </a: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优点：</a:t>
            </a:r>
            <a:endParaRPr lang="en-US" altLang="zh-CN" sz="24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若一级页表为</a:t>
            </a:r>
            <a:r>
              <a:rPr lang="en-US" altLang="zh-CN" b="1" dirty="0">
                <a:latin typeface="仿宋" panose="02010609060101010101" pitchFamily="49" charset="-122"/>
                <a:ea typeface="仿宋" panose="02010609060101010101" pitchFamily="49" charset="-122"/>
              </a:rPr>
              <a:t>NULL</a:t>
            </a:r>
            <a:r>
              <a:rPr lang="zh-CN" altLang="en-US" b="1" dirty="0">
                <a:latin typeface="仿宋" panose="02010609060101010101" pitchFamily="49" charset="-122"/>
                <a:ea typeface="仿宋" panose="02010609060101010101" pitchFamily="49" charset="-122"/>
              </a:rPr>
              <a:t>，则二级页表不会存在，明显节约了空间</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只有一级页表是需要存在主存中的，虚拟内存系统可以在需要是创建，页面调度或调出二级页表，减少了主存的压力。</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只有最频繁使用的二级页表会存储在主存中。</a:t>
            </a:r>
          </a:p>
        </p:txBody>
      </p:sp>
      <p:pic>
        <p:nvPicPr>
          <p:cNvPr id="5" name="图片 4">
            <a:extLst>
              <a:ext uri="{FF2B5EF4-FFF2-40B4-BE49-F238E27FC236}">
                <a16:creationId xmlns:a16="http://schemas.microsoft.com/office/drawing/2014/main" id="{918CF828-AD5D-481D-A0FB-614DD21264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842" y="1263192"/>
            <a:ext cx="5767760" cy="4162049"/>
          </a:xfrm>
          <a:prstGeom prst="rect">
            <a:avLst/>
          </a:prstGeom>
        </p:spPr>
      </p:pic>
    </p:spTree>
    <p:extLst>
      <p:ext uri="{BB962C8B-B14F-4D97-AF65-F5344CB8AC3E}">
        <p14:creationId xmlns:p14="http://schemas.microsoft.com/office/powerpoint/2010/main" val="106024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文本框 44_1">
            <a:extLst>
              <a:ext uri="{FF2B5EF4-FFF2-40B4-BE49-F238E27FC236}">
                <a16:creationId xmlns:a16="http://schemas.microsoft.com/office/drawing/2014/main" id="{8FA5AB07-5B25-4F8A-A3BF-C42B3CC021ED}"/>
              </a:ext>
            </a:extLst>
          </p:cNvPr>
          <p:cNvSpPr txBox="1"/>
          <p:nvPr>
            <p:custDataLst>
              <p:tags r:id="rId1"/>
            </p:custDataLst>
          </p:nvPr>
        </p:nvSpPr>
        <p:spPr>
          <a:xfrm>
            <a:off x="-59690" y="402590"/>
            <a:ext cx="6320532" cy="461665"/>
          </a:xfrm>
          <a:prstGeom prst="rect">
            <a:avLst/>
          </a:prstGeom>
          <a:solidFill>
            <a:srgbClr val="4D6D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03   /    </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地址翻译</a:t>
            </a: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利用多级页表优化</a:t>
            </a:r>
          </a:p>
        </p:txBody>
      </p:sp>
      <p:sp>
        <p:nvSpPr>
          <p:cNvPr id="2" name="文本框 1">
            <a:extLst>
              <a:ext uri="{FF2B5EF4-FFF2-40B4-BE49-F238E27FC236}">
                <a16:creationId xmlns:a16="http://schemas.microsoft.com/office/drawing/2014/main" id="{7A8A517D-1877-443E-A675-952B9532FBF3}"/>
              </a:ext>
            </a:extLst>
          </p:cNvPr>
          <p:cNvSpPr txBox="1"/>
          <p:nvPr/>
        </p:nvSpPr>
        <p:spPr>
          <a:xfrm>
            <a:off x="589904" y="1297817"/>
            <a:ext cx="502134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仿宋" panose="02010609060101010101" pitchFamily="49" charset="-122"/>
                <a:ea typeface="仿宋" panose="02010609060101010101" pitchFamily="49" charset="-122"/>
              </a:rPr>
              <a:t>K</a:t>
            </a:r>
            <a:r>
              <a:rPr lang="zh-CN" altLang="en-US" sz="2400" b="1" dirty="0">
                <a:solidFill>
                  <a:prstClr val="black"/>
                </a:solidFill>
                <a:latin typeface="仿宋" panose="02010609060101010101" pitchFamily="49" charset="-122"/>
                <a:ea typeface="仿宋" panose="02010609060101010101" pitchFamily="49" charset="-122"/>
              </a:rPr>
              <a:t>级页表层次结构，和二级结构类似</a:t>
            </a:r>
            <a:endParaRPr kumimoji="0" lang="zh-CN" altLang="en-US" sz="24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pic>
        <p:nvPicPr>
          <p:cNvPr id="4" name="图片 3">
            <a:extLst>
              <a:ext uri="{FF2B5EF4-FFF2-40B4-BE49-F238E27FC236}">
                <a16:creationId xmlns:a16="http://schemas.microsoft.com/office/drawing/2014/main" id="{8B3E9ABE-5F4C-49C5-BE32-E8ED6A0B4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04" y="2002429"/>
            <a:ext cx="6746397" cy="3949831"/>
          </a:xfrm>
          <a:prstGeom prst="rect">
            <a:avLst/>
          </a:prstGeom>
        </p:spPr>
      </p:pic>
    </p:spTree>
    <p:extLst>
      <p:ext uri="{BB962C8B-B14F-4D97-AF65-F5344CB8AC3E}">
        <p14:creationId xmlns:p14="http://schemas.microsoft.com/office/powerpoint/2010/main" val="298545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矩形 11">
            <a:extLst>
              <a:ext uri="{FF2B5EF4-FFF2-40B4-BE49-F238E27FC236}">
                <a16:creationId xmlns:a16="http://schemas.microsoft.com/office/drawing/2014/main" id="{F5EDC48A-8A86-42B4-A04E-71D0462CBA84}"/>
              </a:ext>
            </a:extLst>
          </p:cNvPr>
          <p:cNvSpPr/>
          <p:nvPr>
            <p:custDataLst>
              <p:tags r:id="rId1"/>
            </p:custDataLst>
          </p:nvPr>
        </p:nvSpPr>
        <p:spPr>
          <a:xfrm>
            <a:off x="0" y="2517908"/>
            <a:ext cx="12192000" cy="1822184"/>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3" name="PA-椭圆 2"/>
          <p:cNvSpPr/>
          <p:nvPr>
            <p:custDataLst>
              <p:tags r:id="rId2"/>
            </p:custDataLst>
          </p:nvPr>
        </p:nvSpPr>
        <p:spPr>
          <a:xfrm>
            <a:off x="2111940" y="2230755"/>
            <a:ext cx="2480310" cy="2396490"/>
          </a:xfrm>
          <a:prstGeom prst="ellipse">
            <a:avLst/>
          </a:prstGeom>
          <a:solidFill>
            <a:srgbClr val="F2F2F2"/>
          </a:solid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nvGrpSpPr>
          <p:cNvPr id="7" name="PA-组合 6"/>
          <p:cNvGrpSpPr/>
          <p:nvPr>
            <p:custDataLst>
              <p:tags r:id="rId3"/>
            </p:custDataLst>
          </p:nvPr>
        </p:nvGrpSpPr>
        <p:grpSpPr>
          <a:xfrm>
            <a:off x="2301041" y="2675534"/>
            <a:ext cx="2102109" cy="1384369"/>
            <a:chOff x="4546340" y="2594200"/>
            <a:chExt cx="2102109" cy="1384369"/>
          </a:xfrm>
        </p:grpSpPr>
        <p:sp>
          <p:nvSpPr>
            <p:cNvPr id="9" name="PA-文本框 8"/>
            <p:cNvSpPr txBox="1"/>
            <p:nvPr>
              <p:custDataLst>
                <p:tags r:id="rId5"/>
              </p:custDataLst>
            </p:nvPr>
          </p:nvSpPr>
          <p:spPr>
            <a:xfrm flipH="1">
              <a:off x="4980403" y="2594200"/>
              <a:ext cx="1322799" cy="1323439"/>
            </a:xfrm>
            <a:prstGeom prst="rect">
              <a:avLst/>
            </a:prstGeom>
            <a:noFill/>
          </p:spPr>
          <p:txBody>
            <a:bodyPr wrap="none" rtlCol="0">
              <a:spAutoFit/>
            </a:bodyPr>
            <a:lstStyle/>
            <a:p>
              <a:pPr algn="ctr"/>
              <a:r>
                <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rPr>
                <a:t>04</a:t>
              </a:r>
            </a:p>
          </p:txBody>
        </p:sp>
        <p:sp>
          <p:nvSpPr>
            <p:cNvPr id="10" name="PA-文本框 9"/>
            <p:cNvSpPr txBox="1"/>
            <p:nvPr>
              <p:custDataLst>
                <p:tags r:id="rId6"/>
              </p:custDataLst>
            </p:nvPr>
          </p:nvSpPr>
          <p:spPr>
            <a:xfrm flipH="1">
              <a:off x="4546340" y="3579789"/>
              <a:ext cx="2102109" cy="398780"/>
            </a:xfrm>
            <a:prstGeom prst="rect">
              <a:avLst/>
            </a:prstGeom>
            <a:noFill/>
          </p:spPr>
          <p:txBody>
            <a:bodyPr wrap="square" rtlCol="0">
              <a:spAutoFit/>
            </a:bodyPr>
            <a:lstStyle/>
            <a:p>
              <a:pPr algn="ctr"/>
              <a:r>
                <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rPr>
                <a:t>Part   four   </a:t>
              </a:r>
            </a:p>
          </p:txBody>
        </p:sp>
      </p:grpSp>
      <p:sp>
        <p:nvSpPr>
          <p:cNvPr id="11" name="PA-矩形 10"/>
          <p:cNvSpPr/>
          <p:nvPr>
            <p:custDataLst>
              <p:tags r:id="rId4"/>
            </p:custDataLst>
          </p:nvPr>
        </p:nvSpPr>
        <p:spPr>
          <a:xfrm>
            <a:off x="6096000" y="2875588"/>
            <a:ext cx="1569660" cy="923330"/>
          </a:xfrm>
          <a:prstGeom prst="rect">
            <a:avLst/>
          </a:prstGeom>
        </p:spPr>
        <p:txBody>
          <a:bodyPr wrap="none">
            <a:spAutoFit/>
          </a:bodyPr>
          <a:lstStyle/>
          <a:p>
            <a:r>
              <a:rPr lang="zh-CN" altLang="en-US" sz="5400" b="1" dirty="0">
                <a:solidFill>
                  <a:srgbClr val="F2F2F2"/>
                </a:solidFill>
                <a:latin typeface="华文细黑" panose="02010600040101010101" pitchFamily="2" charset="-122"/>
                <a:ea typeface="华文细黑" panose="02010600040101010101" pitchFamily="2" charset="-122"/>
              </a:rPr>
              <a:t>实例</a:t>
            </a:r>
          </a:p>
        </p:txBody>
      </p:sp>
    </p:spTree>
    <p:extLst>
      <p:ext uri="{BB962C8B-B14F-4D97-AF65-F5344CB8AC3E}">
        <p14:creationId xmlns:p14="http://schemas.microsoft.com/office/powerpoint/2010/main" val="281866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文本框 44_1">
            <a:extLst>
              <a:ext uri="{FF2B5EF4-FFF2-40B4-BE49-F238E27FC236}">
                <a16:creationId xmlns:a16="http://schemas.microsoft.com/office/drawing/2014/main" id="{8FA5AB07-5B25-4F8A-A3BF-C42B3CC021ED}"/>
              </a:ext>
            </a:extLst>
          </p:cNvPr>
          <p:cNvSpPr txBox="1"/>
          <p:nvPr>
            <p:custDataLst>
              <p:tags r:id="rId1"/>
            </p:custDataLst>
          </p:nvPr>
        </p:nvSpPr>
        <p:spPr>
          <a:xfrm>
            <a:off x="-59690" y="402590"/>
            <a:ext cx="6338570" cy="461665"/>
          </a:xfrm>
          <a:prstGeom prst="rect">
            <a:avLst/>
          </a:prstGeom>
          <a:solidFill>
            <a:srgbClr val="4D6D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04   /    </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地址翻译</a:t>
            </a: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端到端的地址翻译</a:t>
            </a:r>
            <a:r>
              <a:rPr lang="zh-CN" altLang="en-US" sz="2400" dirty="0">
                <a:solidFill>
                  <a:srgbClr val="F2F2F2"/>
                </a:solidFill>
                <a:latin typeface="华文细黑" panose="02010600040101010101" pitchFamily="2" charset="-122"/>
                <a:ea typeface="华文细黑" panose="02010600040101010101" pitchFamily="2" charset="-122"/>
                <a:sym typeface="+mn-ea"/>
              </a:rPr>
              <a:t>实例</a:t>
            </a:r>
            <a:endPar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endParaRPr>
          </a:p>
        </p:txBody>
      </p:sp>
      <p:sp>
        <p:nvSpPr>
          <p:cNvPr id="2" name="文本框 1">
            <a:extLst>
              <a:ext uri="{FF2B5EF4-FFF2-40B4-BE49-F238E27FC236}">
                <a16:creationId xmlns:a16="http://schemas.microsoft.com/office/drawing/2014/main" id="{7A8A517D-1877-443E-A675-952B9532FBF3}"/>
              </a:ext>
            </a:extLst>
          </p:cNvPr>
          <p:cNvSpPr txBox="1"/>
          <p:nvPr/>
        </p:nvSpPr>
        <p:spPr>
          <a:xfrm>
            <a:off x="263950" y="1493057"/>
            <a:ext cx="502134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仿宋" panose="02010609060101010101" pitchFamily="49" charset="-122"/>
                <a:ea typeface="仿宋" panose="02010609060101010101" pitchFamily="49" charset="-122"/>
              </a:rPr>
              <a:t>假设</a:t>
            </a:r>
            <a:endParaRPr lang="en-US" altLang="zh-CN" b="1" dirty="0">
              <a:solidFill>
                <a:prstClr val="black"/>
              </a:solidFill>
              <a:latin typeface="仿宋" panose="02010609060101010101" pitchFamily="49" charset="-122"/>
              <a:ea typeface="仿宋"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内存为按字节寻址</a:t>
            </a:r>
            <a:endPar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仿宋" panose="02010609060101010101" pitchFamily="49" charset="-122"/>
                <a:ea typeface="仿宋" panose="02010609060101010101" pitchFamily="49" charset="-122"/>
              </a:rPr>
              <a:t>·</a:t>
            </a:r>
            <a:r>
              <a:rPr lang="zh-CN" altLang="en-US" b="1" dirty="0">
                <a:solidFill>
                  <a:prstClr val="black"/>
                </a:solidFill>
                <a:latin typeface="仿宋" panose="02010609060101010101" pitchFamily="49" charset="-122"/>
                <a:ea typeface="仿宋" panose="02010609060101010101" pitchFamily="49" charset="-122"/>
              </a:rPr>
              <a:t>内存访问是针对</a:t>
            </a:r>
            <a:r>
              <a:rPr lang="en-US" altLang="zh-CN" b="1" dirty="0">
                <a:solidFill>
                  <a:prstClr val="black"/>
                </a:solidFill>
                <a:latin typeface="仿宋" panose="02010609060101010101" pitchFamily="49" charset="-122"/>
                <a:ea typeface="仿宋" panose="02010609060101010101" pitchFamily="49" charset="-122"/>
              </a:rPr>
              <a:t>1</a:t>
            </a:r>
            <a:r>
              <a:rPr lang="zh-CN" altLang="en-US" b="1" dirty="0">
                <a:solidFill>
                  <a:prstClr val="black"/>
                </a:solidFill>
                <a:latin typeface="仿宋" panose="02010609060101010101" pitchFamily="49" charset="-122"/>
                <a:ea typeface="仿宋" panose="02010609060101010101" pitchFamily="49" charset="-122"/>
              </a:rPr>
              <a:t>字节的字的</a:t>
            </a:r>
            <a:endParaRPr lang="en-US" altLang="zh-CN" b="1" dirty="0">
              <a:solidFill>
                <a:prstClr val="black"/>
              </a:solidFill>
              <a:latin typeface="仿宋" panose="02010609060101010101" pitchFamily="49" charset="-122"/>
              <a:ea typeface="仿宋"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虚拟地址为</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14</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位长（</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n=14</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仿宋" panose="02010609060101010101" pitchFamily="49" charset="-122"/>
                <a:ea typeface="仿宋" panose="02010609060101010101" pitchFamily="49" charset="-122"/>
              </a:rPr>
              <a:t>·</a:t>
            </a:r>
            <a:r>
              <a:rPr lang="zh-CN" altLang="en-US" b="1" dirty="0">
                <a:solidFill>
                  <a:prstClr val="black"/>
                </a:solidFill>
                <a:latin typeface="仿宋" panose="02010609060101010101" pitchFamily="49" charset="-122"/>
                <a:ea typeface="仿宋" panose="02010609060101010101" pitchFamily="49" charset="-122"/>
              </a:rPr>
              <a:t>物理地址位</a:t>
            </a:r>
            <a:r>
              <a:rPr lang="en-US" altLang="zh-CN" b="1" dirty="0">
                <a:solidFill>
                  <a:prstClr val="black"/>
                </a:solidFill>
                <a:latin typeface="仿宋" panose="02010609060101010101" pitchFamily="49" charset="-122"/>
                <a:ea typeface="仿宋" panose="02010609060101010101" pitchFamily="49" charset="-122"/>
              </a:rPr>
              <a:t>12</a:t>
            </a:r>
            <a:r>
              <a:rPr lang="zh-CN" altLang="en-US" b="1" dirty="0">
                <a:solidFill>
                  <a:prstClr val="black"/>
                </a:solidFill>
                <a:latin typeface="仿宋" panose="02010609060101010101" pitchFamily="49" charset="-122"/>
                <a:ea typeface="仿宋" panose="02010609060101010101" pitchFamily="49" charset="-122"/>
              </a:rPr>
              <a:t>位长（</a:t>
            </a:r>
            <a:r>
              <a:rPr lang="en-US" altLang="zh-CN" b="1" dirty="0">
                <a:solidFill>
                  <a:prstClr val="black"/>
                </a:solidFill>
                <a:latin typeface="仿宋" panose="02010609060101010101" pitchFamily="49" charset="-122"/>
                <a:ea typeface="仿宋" panose="02010609060101010101" pitchFamily="49" charset="-122"/>
              </a:rPr>
              <a:t>m=12</a:t>
            </a:r>
            <a:r>
              <a:rPr lang="zh-CN" altLang="en-US" b="1" dirty="0">
                <a:solidFill>
                  <a:prstClr val="black"/>
                </a:solidFill>
                <a:latin typeface="仿宋" panose="02010609060101010101" pitchFamily="49" charset="-122"/>
                <a:ea typeface="仿宋" panose="02010609060101010101" pitchFamily="49" charset="-122"/>
              </a:rPr>
              <a:t>）</a:t>
            </a:r>
            <a:endParaRPr lang="en-US" altLang="zh-CN" b="1" dirty="0">
              <a:solidFill>
                <a:prstClr val="black"/>
              </a:solidFill>
              <a:latin typeface="仿宋" panose="02010609060101010101" pitchFamily="49" charset="-122"/>
              <a:ea typeface="仿宋"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页面大小为</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64</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字节（</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P=64</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仿宋" panose="02010609060101010101" pitchFamily="49" charset="-122"/>
                <a:ea typeface="仿宋" panose="02010609060101010101" pitchFamily="49" charset="-122"/>
              </a:rPr>
              <a:t>·TLB</a:t>
            </a:r>
            <a:r>
              <a:rPr lang="zh-CN" altLang="en-US" b="1" dirty="0">
                <a:solidFill>
                  <a:prstClr val="black"/>
                </a:solidFill>
                <a:latin typeface="仿宋" panose="02010609060101010101" pitchFamily="49" charset="-122"/>
                <a:ea typeface="仿宋" panose="02010609060101010101" pitchFamily="49" charset="-122"/>
              </a:rPr>
              <a:t>四路组相联，共有</a:t>
            </a:r>
            <a:r>
              <a:rPr lang="en-US" altLang="zh-CN" b="1" dirty="0">
                <a:solidFill>
                  <a:prstClr val="black"/>
                </a:solidFill>
                <a:latin typeface="仿宋" panose="02010609060101010101" pitchFamily="49" charset="-122"/>
                <a:ea typeface="仿宋" panose="02010609060101010101" pitchFamily="49" charset="-122"/>
              </a:rPr>
              <a:t>16</a:t>
            </a:r>
            <a:r>
              <a:rPr lang="zh-CN" altLang="en-US" b="1" dirty="0">
                <a:solidFill>
                  <a:prstClr val="black"/>
                </a:solidFill>
                <a:latin typeface="仿宋" panose="02010609060101010101" pitchFamily="49" charset="-122"/>
                <a:ea typeface="仿宋" panose="02010609060101010101" pitchFamily="49" charset="-122"/>
              </a:rPr>
              <a:t>个条目（</a:t>
            </a:r>
            <a:r>
              <a:rPr lang="en-US" altLang="zh-CN" b="1" dirty="0">
                <a:solidFill>
                  <a:prstClr val="black"/>
                </a:solidFill>
                <a:latin typeface="仿宋" panose="02010609060101010101" pitchFamily="49" charset="-122"/>
                <a:ea typeface="仿宋" panose="02010609060101010101" pitchFamily="49" charset="-122"/>
              </a:rPr>
              <a:t>t=4</a:t>
            </a:r>
            <a:r>
              <a:rPr lang="zh-CN" altLang="en-US" b="1" dirty="0">
                <a:solidFill>
                  <a:prstClr val="black"/>
                </a:solidFill>
                <a:latin typeface="仿宋" panose="02010609060101010101" pitchFamily="49" charset="-122"/>
                <a:ea typeface="仿宋" panose="02010609060101010101" pitchFamily="49" charset="-122"/>
              </a:rPr>
              <a:t>）</a:t>
            </a:r>
            <a:endParaRPr lang="en-US" altLang="zh-CN" b="1" dirty="0">
              <a:solidFill>
                <a:prstClr val="black"/>
              </a:solidFill>
              <a:latin typeface="仿宋" panose="02010609060101010101" pitchFamily="49" charset="-122"/>
              <a:ea typeface="仿宋"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·L1 d-cache</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为物理寻址、直接映射的，行大小为</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4</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字节，共有</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16</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组（</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b=2</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s=4</a:t>
            </a: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p>
        </p:txBody>
      </p:sp>
      <p:sp>
        <p:nvSpPr>
          <p:cNvPr id="3" name="文本框 2">
            <a:extLst>
              <a:ext uri="{FF2B5EF4-FFF2-40B4-BE49-F238E27FC236}">
                <a16:creationId xmlns:a16="http://schemas.microsoft.com/office/drawing/2014/main" id="{3AF422C1-157D-40A8-B053-787E3ABFB859}"/>
              </a:ext>
            </a:extLst>
          </p:cNvPr>
          <p:cNvSpPr txBox="1"/>
          <p:nvPr/>
        </p:nvSpPr>
        <p:spPr>
          <a:xfrm>
            <a:off x="277626" y="4473337"/>
            <a:ext cx="4324854"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由此可得出：</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共有</a:t>
            </a:r>
            <a:r>
              <a:rPr lang="en-US" altLang="zh-CN" b="1" dirty="0">
                <a:latin typeface="仿宋" panose="02010609060101010101" pitchFamily="49" charset="-122"/>
                <a:ea typeface="仿宋" panose="02010609060101010101" pitchFamily="49" charset="-122"/>
              </a:rPr>
              <a:t>2^8=256</a:t>
            </a:r>
            <a:r>
              <a:rPr lang="zh-CN" altLang="en-US" b="1" dirty="0">
                <a:latin typeface="仿宋" panose="02010609060101010101" pitchFamily="49" charset="-122"/>
                <a:ea typeface="仿宋" panose="02010609060101010101" pitchFamily="49" charset="-122"/>
              </a:rPr>
              <a:t>个</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，取前</a:t>
            </a:r>
            <a:r>
              <a:rPr lang="en-US" altLang="zh-CN" b="1" dirty="0">
                <a:latin typeface="仿宋" panose="02010609060101010101" pitchFamily="49" charset="-122"/>
                <a:ea typeface="仿宋" panose="02010609060101010101" pitchFamily="49" charset="-122"/>
              </a:rPr>
              <a:t>16</a:t>
            </a:r>
            <a:r>
              <a:rPr lang="zh-CN" altLang="en-US" b="1" dirty="0">
                <a:latin typeface="仿宋" panose="02010609060101010101" pitchFamily="49" charset="-122"/>
                <a:ea typeface="仿宋" panose="02010609060101010101" pitchFamily="49" charset="-122"/>
              </a:rPr>
              <a:t>个做分析</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·VPN</a:t>
            </a:r>
            <a:r>
              <a:rPr lang="zh-CN" altLang="en-US" b="1" dirty="0">
                <a:latin typeface="仿宋" panose="02010609060101010101" pitchFamily="49" charset="-122"/>
                <a:ea typeface="仿宋" panose="02010609060101010101" pitchFamily="49" charset="-122"/>
              </a:rPr>
              <a:t>为</a:t>
            </a:r>
            <a:r>
              <a:rPr lang="en-US" altLang="zh-CN" b="1" dirty="0">
                <a:latin typeface="仿宋" panose="02010609060101010101" pitchFamily="49" charset="-122"/>
                <a:ea typeface="仿宋" panose="02010609060101010101" pitchFamily="49" charset="-122"/>
              </a:rPr>
              <a:t>8</a:t>
            </a:r>
            <a:r>
              <a:rPr lang="zh-CN" altLang="en-US" b="1" dirty="0">
                <a:latin typeface="仿宋" panose="02010609060101010101" pitchFamily="49" charset="-122"/>
                <a:ea typeface="仿宋" panose="02010609060101010101" pitchFamily="49" charset="-122"/>
              </a:rPr>
              <a:t>位，</a:t>
            </a:r>
            <a:r>
              <a:rPr lang="en-US" altLang="zh-CN" b="1" dirty="0">
                <a:latin typeface="仿宋" panose="02010609060101010101" pitchFamily="49" charset="-122"/>
                <a:ea typeface="仿宋" panose="02010609060101010101" pitchFamily="49" charset="-122"/>
              </a:rPr>
              <a:t>PPN</a:t>
            </a:r>
            <a:r>
              <a:rPr lang="zh-CN" altLang="en-US" b="1" dirty="0">
                <a:latin typeface="仿宋" panose="02010609060101010101" pitchFamily="49" charset="-122"/>
                <a:ea typeface="仿宋" panose="02010609060101010101" pitchFamily="49" charset="-122"/>
              </a:rPr>
              <a:t>为</a:t>
            </a:r>
            <a:r>
              <a:rPr lang="en-US" altLang="zh-CN" b="1" dirty="0">
                <a:latin typeface="仿宋" panose="02010609060101010101" pitchFamily="49" charset="-122"/>
                <a:ea typeface="仿宋" panose="02010609060101010101" pitchFamily="49" charset="-122"/>
              </a:rPr>
              <a:t>6</a:t>
            </a:r>
            <a:r>
              <a:rPr lang="zh-CN" altLang="en-US" b="1" dirty="0">
                <a:latin typeface="仿宋" panose="02010609060101010101" pitchFamily="49" charset="-122"/>
                <a:ea typeface="仿宋" panose="02010609060101010101" pitchFamily="49" charset="-122"/>
              </a:rPr>
              <a:t>位</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·VPO</a:t>
            </a:r>
            <a:r>
              <a:rPr lang="zh-CN" altLang="en-US" b="1" dirty="0">
                <a:latin typeface="仿宋" panose="02010609060101010101" pitchFamily="49" charset="-122"/>
                <a:ea typeface="仿宋" panose="02010609060101010101" pitchFamily="49" charset="-122"/>
              </a:rPr>
              <a:t>和</a:t>
            </a:r>
            <a:r>
              <a:rPr lang="en-US" altLang="zh-CN" b="1" dirty="0">
                <a:latin typeface="仿宋" panose="02010609060101010101" pitchFamily="49" charset="-122"/>
                <a:ea typeface="仿宋" panose="02010609060101010101" pitchFamily="49" charset="-122"/>
              </a:rPr>
              <a:t>PPO</a:t>
            </a:r>
            <a:r>
              <a:rPr lang="zh-CN" altLang="en-US" b="1" dirty="0">
                <a:latin typeface="仿宋" panose="02010609060101010101" pitchFamily="49" charset="-122"/>
                <a:ea typeface="仿宋" panose="02010609060101010101" pitchFamily="49" charset="-122"/>
              </a:rPr>
              <a:t>均为</a:t>
            </a:r>
            <a:r>
              <a:rPr lang="en-US" altLang="zh-CN" b="1" dirty="0">
                <a:latin typeface="仿宋" panose="02010609060101010101" pitchFamily="49" charset="-122"/>
                <a:ea typeface="仿宋" panose="02010609060101010101" pitchFamily="49" charset="-122"/>
              </a:rPr>
              <a:t>6</a:t>
            </a:r>
            <a:r>
              <a:rPr lang="zh-CN" altLang="en-US" b="1" dirty="0">
                <a:latin typeface="仿宋" panose="02010609060101010101" pitchFamily="49" charset="-122"/>
                <a:ea typeface="仿宋" panose="02010609060101010101" pitchFamily="49" charset="-122"/>
              </a:rPr>
              <a:t>位</a:t>
            </a:r>
          </a:p>
        </p:txBody>
      </p:sp>
      <p:pic>
        <p:nvPicPr>
          <p:cNvPr id="6" name="图片 5">
            <a:extLst>
              <a:ext uri="{FF2B5EF4-FFF2-40B4-BE49-F238E27FC236}">
                <a16:creationId xmlns:a16="http://schemas.microsoft.com/office/drawing/2014/main" id="{FD8DFA3A-749B-4770-AB23-EBC922357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604" y="3180676"/>
            <a:ext cx="6181001" cy="2585322"/>
          </a:xfrm>
          <a:prstGeom prst="rect">
            <a:avLst/>
          </a:prstGeom>
        </p:spPr>
      </p:pic>
    </p:spTree>
    <p:extLst>
      <p:ext uri="{BB962C8B-B14F-4D97-AF65-F5344CB8AC3E}">
        <p14:creationId xmlns:p14="http://schemas.microsoft.com/office/powerpoint/2010/main" val="76573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8A517D-1877-443E-A675-952B9532FBF3}"/>
              </a:ext>
            </a:extLst>
          </p:cNvPr>
          <p:cNvSpPr txBox="1"/>
          <p:nvPr/>
        </p:nvSpPr>
        <p:spPr>
          <a:xfrm>
            <a:off x="598923" y="896950"/>
            <a:ext cx="502134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给定地址为</a:t>
            </a:r>
            <a:r>
              <a:rPr kumimoji="0" lang="en-US" altLang="zh-CN"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0x3d4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仿宋" panose="02010609060101010101" pitchFamily="49" charset="-122"/>
                <a:ea typeface="仿宋" panose="02010609060101010101" pitchFamily="49" charset="-122"/>
              </a:rPr>
              <a:t>那么根据从题干获取的数据就可以得出：</a:t>
            </a:r>
            <a:endParaRPr kumimoji="0" lang="zh-CN" altLang="en-US" sz="18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pic>
        <p:nvPicPr>
          <p:cNvPr id="5" name="图片 4">
            <a:extLst>
              <a:ext uri="{FF2B5EF4-FFF2-40B4-BE49-F238E27FC236}">
                <a16:creationId xmlns:a16="http://schemas.microsoft.com/office/drawing/2014/main" id="{10D89A05-A7FB-45B3-ADFF-331EF149F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89" y="2138198"/>
            <a:ext cx="5021343" cy="1904213"/>
          </a:xfrm>
          <a:prstGeom prst="rect">
            <a:avLst/>
          </a:prstGeom>
        </p:spPr>
      </p:pic>
      <p:pic>
        <p:nvPicPr>
          <p:cNvPr id="8" name="图片 7">
            <a:extLst>
              <a:ext uri="{FF2B5EF4-FFF2-40B4-BE49-F238E27FC236}">
                <a16:creationId xmlns:a16="http://schemas.microsoft.com/office/drawing/2014/main" id="{6F3E551F-5C63-497E-929F-C39E889C8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7166" y="402590"/>
            <a:ext cx="5830885" cy="1652768"/>
          </a:xfrm>
          <a:prstGeom prst="rect">
            <a:avLst/>
          </a:prstGeom>
        </p:spPr>
      </p:pic>
      <p:pic>
        <p:nvPicPr>
          <p:cNvPr id="10" name="图片 9">
            <a:extLst>
              <a:ext uri="{FF2B5EF4-FFF2-40B4-BE49-F238E27FC236}">
                <a16:creationId xmlns:a16="http://schemas.microsoft.com/office/drawing/2014/main" id="{CDE3AC44-EF6E-4DAC-9D2A-0F4B486AFB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6869" y="2138198"/>
            <a:ext cx="4412362" cy="4593865"/>
          </a:xfrm>
          <a:prstGeom prst="rect">
            <a:avLst/>
          </a:prstGeom>
        </p:spPr>
      </p:pic>
      <p:sp>
        <p:nvSpPr>
          <p:cNvPr id="14" name="文本框 13">
            <a:extLst>
              <a:ext uri="{FF2B5EF4-FFF2-40B4-BE49-F238E27FC236}">
                <a16:creationId xmlns:a16="http://schemas.microsoft.com/office/drawing/2014/main" id="{6FA84246-87E1-4E7A-B14B-A6AD685DA1C5}"/>
              </a:ext>
            </a:extLst>
          </p:cNvPr>
          <p:cNvSpPr txBox="1"/>
          <p:nvPr/>
        </p:nvSpPr>
        <p:spPr>
          <a:xfrm>
            <a:off x="598923" y="4157775"/>
            <a:ext cx="5021344" cy="2123658"/>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流程：</a:t>
            </a:r>
            <a:endParaRPr lang="en-US" altLang="zh-CN" sz="24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获得</a:t>
            </a:r>
            <a:r>
              <a:rPr lang="en-US" altLang="zh-CN" b="1" dirty="0">
                <a:latin typeface="仿宋" panose="02010609060101010101" pitchFamily="49" charset="-122"/>
                <a:ea typeface="仿宋" panose="02010609060101010101" pitchFamily="49" charset="-122"/>
              </a:rPr>
              <a:t>VPN</a:t>
            </a:r>
            <a:r>
              <a:rPr lang="zh-CN" altLang="en-US" b="1" dirty="0">
                <a:latin typeface="仿宋" panose="02010609060101010101" pitchFamily="49" charset="-122"/>
                <a:ea typeface="仿宋" panose="02010609060101010101" pitchFamily="49" charset="-122"/>
              </a:rPr>
              <a:t>，再拆分</a:t>
            </a:r>
            <a:r>
              <a:rPr lang="en-US" altLang="zh-CN" b="1" dirty="0">
                <a:latin typeface="仿宋" panose="02010609060101010101" pitchFamily="49" charset="-122"/>
                <a:ea typeface="仿宋" panose="02010609060101010101" pitchFamily="49" charset="-122"/>
              </a:rPr>
              <a:t>VPN</a:t>
            </a:r>
            <a:r>
              <a:rPr lang="zh-CN" altLang="en-US" b="1" dirty="0">
                <a:latin typeface="仿宋" panose="02010609060101010101" pitchFamily="49" charset="-122"/>
                <a:ea typeface="仿宋" panose="02010609060101010101" pitchFamily="49" charset="-122"/>
              </a:rPr>
              <a:t>去</a:t>
            </a:r>
            <a:r>
              <a:rPr lang="en-US" altLang="zh-CN" b="1" dirty="0">
                <a:latin typeface="仿宋" panose="02010609060101010101" pitchFamily="49" charset="-122"/>
                <a:ea typeface="仿宋" panose="02010609060101010101" pitchFamily="49" charset="-122"/>
              </a:rPr>
              <a:t>TLB</a:t>
            </a:r>
            <a:r>
              <a:rPr lang="zh-CN" altLang="en-US" b="1" dirty="0">
                <a:latin typeface="仿宋" panose="02010609060101010101" pitchFamily="49" charset="-122"/>
                <a:ea typeface="仿宋" panose="02010609060101010101" pitchFamily="49" charset="-122"/>
              </a:rPr>
              <a:t>表中检查，若命中，则进一步取得</a:t>
            </a:r>
            <a:r>
              <a:rPr lang="en-US" altLang="zh-CN" b="1" dirty="0">
                <a:latin typeface="仿宋" panose="02010609060101010101" pitchFamily="49" charset="-122"/>
                <a:ea typeface="仿宋" panose="02010609060101010101" pitchFamily="49" charset="-122"/>
              </a:rPr>
              <a:t>PPN</a:t>
            </a:r>
            <a:r>
              <a:rPr lang="zh-CN" altLang="en-US" b="1" dirty="0">
                <a:latin typeface="仿宋" panose="02010609060101010101" pitchFamily="49" charset="-122"/>
                <a:ea typeface="仿宋" panose="02010609060101010101" pitchFamily="49" charset="-122"/>
              </a:rPr>
              <a:t>确定物理地址，再按照</a:t>
            </a:r>
            <a:r>
              <a:rPr lang="en-US" altLang="zh-CN" b="1" dirty="0">
                <a:latin typeface="仿宋" panose="02010609060101010101" pitchFamily="49" charset="-122"/>
                <a:ea typeface="仿宋" panose="02010609060101010101" pitchFamily="49" charset="-122"/>
              </a:rPr>
              <a:t>cache</a:t>
            </a:r>
            <a:r>
              <a:rPr lang="zh-CN" altLang="en-US" b="1" dirty="0">
                <a:latin typeface="仿宋" panose="02010609060101010101" pitchFamily="49" charset="-122"/>
                <a:ea typeface="仿宋" panose="02010609060101010101" pitchFamily="49" charset="-122"/>
              </a:rPr>
              <a:t>的分析方法即可</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若</a:t>
            </a:r>
            <a:r>
              <a:rPr lang="en-US" altLang="zh-CN" b="1" dirty="0">
                <a:latin typeface="仿宋" panose="02010609060101010101" pitchFamily="49" charset="-122"/>
                <a:ea typeface="仿宋" panose="02010609060101010101" pitchFamily="49" charset="-122"/>
              </a:rPr>
              <a:t>TLB</a:t>
            </a:r>
            <a:r>
              <a:rPr lang="zh-CN" altLang="en-US" b="1" dirty="0">
                <a:latin typeface="仿宋" panose="02010609060101010101" pitchFamily="49" charset="-122"/>
                <a:ea typeface="仿宋" panose="02010609060101010101" pitchFamily="49" charset="-122"/>
              </a:rPr>
              <a:t>中未找到，则再去页表中的</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取出</a:t>
            </a:r>
            <a:r>
              <a:rPr lang="en-US" altLang="zh-CN" b="1" dirty="0">
                <a:latin typeface="仿宋" panose="02010609060101010101" pitchFamily="49" charset="-122"/>
                <a:ea typeface="仿宋" panose="02010609060101010101" pitchFamily="49" charset="-122"/>
              </a:rPr>
              <a:t>PPN</a:t>
            </a: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若页表的</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为无效的，则触发缺页故障，从内核调入合适的页面，重新加载指令</a:t>
            </a:r>
          </a:p>
        </p:txBody>
      </p:sp>
      <p:sp>
        <p:nvSpPr>
          <p:cNvPr id="15" name="PA-文本框 44_1">
            <a:extLst>
              <a:ext uri="{FF2B5EF4-FFF2-40B4-BE49-F238E27FC236}">
                <a16:creationId xmlns:a16="http://schemas.microsoft.com/office/drawing/2014/main" id="{DCB096DD-3053-421E-A92E-5B89A15FC36A}"/>
              </a:ext>
            </a:extLst>
          </p:cNvPr>
          <p:cNvSpPr txBox="1"/>
          <p:nvPr>
            <p:custDataLst>
              <p:tags r:id="rId1"/>
            </p:custDataLst>
          </p:nvPr>
        </p:nvSpPr>
        <p:spPr>
          <a:xfrm>
            <a:off x="-59690" y="402590"/>
            <a:ext cx="6338570" cy="461665"/>
          </a:xfrm>
          <a:prstGeom prst="rect">
            <a:avLst/>
          </a:prstGeom>
          <a:solidFill>
            <a:srgbClr val="4D6D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04   /    </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地址翻译</a:t>
            </a: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端到端的地址翻译</a:t>
            </a:r>
            <a:r>
              <a:rPr lang="zh-CN" altLang="en-US" sz="2400" dirty="0">
                <a:solidFill>
                  <a:srgbClr val="F2F2F2"/>
                </a:solidFill>
                <a:latin typeface="华文细黑" panose="02010600040101010101" pitchFamily="2" charset="-122"/>
                <a:ea typeface="华文细黑" panose="02010600040101010101" pitchFamily="2" charset="-122"/>
                <a:sym typeface="+mn-ea"/>
              </a:rPr>
              <a:t>实例</a:t>
            </a:r>
            <a:endPar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endParaRPr>
          </a:p>
        </p:txBody>
      </p:sp>
    </p:spTree>
    <p:extLst>
      <p:ext uri="{BB962C8B-B14F-4D97-AF65-F5344CB8AC3E}">
        <p14:creationId xmlns:p14="http://schemas.microsoft.com/office/powerpoint/2010/main" val="234331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文本框 44_1">
            <a:extLst>
              <a:ext uri="{FF2B5EF4-FFF2-40B4-BE49-F238E27FC236}">
                <a16:creationId xmlns:a16="http://schemas.microsoft.com/office/drawing/2014/main" id="{8FA5AB07-5B25-4F8A-A3BF-C42B3CC021ED}"/>
              </a:ext>
            </a:extLst>
          </p:cNvPr>
          <p:cNvSpPr txBox="1"/>
          <p:nvPr>
            <p:custDataLst>
              <p:tags r:id="rId1"/>
            </p:custDataLst>
          </p:nvPr>
        </p:nvSpPr>
        <p:spPr>
          <a:xfrm>
            <a:off x="-59690" y="402590"/>
            <a:ext cx="6320532" cy="461665"/>
          </a:xfrm>
          <a:prstGeom prst="rect">
            <a:avLst/>
          </a:prstGeom>
          <a:solidFill>
            <a:srgbClr val="4D6D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04   /    </a:t>
            </a:r>
            <a:r>
              <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地址翻译</a:t>
            </a:r>
            <a:r>
              <a:rPr kumimoji="0" lang="en-US" altLang="zh-CN"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rPr>
              <a:t>——</a:t>
            </a:r>
            <a:r>
              <a:rPr lang="en-US" altLang="zh-CN" sz="2400" dirty="0">
                <a:solidFill>
                  <a:srgbClr val="F2F2F2"/>
                </a:solidFill>
                <a:latin typeface="华文细黑" panose="02010600040101010101" pitchFamily="2" charset="-122"/>
                <a:ea typeface="华文细黑" panose="02010600040101010101" pitchFamily="2" charset="-122"/>
                <a:sym typeface="+mn-ea"/>
              </a:rPr>
              <a:t>18</a:t>
            </a:r>
            <a:r>
              <a:rPr lang="zh-CN" altLang="en-US" sz="2400" dirty="0">
                <a:solidFill>
                  <a:srgbClr val="F2F2F2"/>
                </a:solidFill>
                <a:latin typeface="华文细黑" panose="02010600040101010101" pitchFamily="2" charset="-122"/>
                <a:ea typeface="华文细黑" panose="02010600040101010101" pitchFamily="2" charset="-122"/>
                <a:sym typeface="+mn-ea"/>
              </a:rPr>
              <a:t>年期末题</a:t>
            </a:r>
            <a:endParaRPr kumimoji="0" lang="zh-CN" altLang="en-US" sz="2400" b="0"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sym typeface="+mn-ea"/>
            </a:endParaRPr>
          </a:p>
        </p:txBody>
      </p:sp>
      <p:sp>
        <p:nvSpPr>
          <p:cNvPr id="4" name="文本框 3">
            <a:extLst>
              <a:ext uri="{FF2B5EF4-FFF2-40B4-BE49-F238E27FC236}">
                <a16:creationId xmlns:a16="http://schemas.microsoft.com/office/drawing/2014/main" id="{8435F6E6-D0E9-4BDB-A589-9599512BDB36}"/>
              </a:ext>
            </a:extLst>
          </p:cNvPr>
          <p:cNvSpPr txBox="1"/>
          <p:nvPr/>
        </p:nvSpPr>
        <p:spPr>
          <a:xfrm>
            <a:off x="1771426" y="1182231"/>
            <a:ext cx="8649148" cy="2246769"/>
          </a:xfrm>
          <a:prstGeom prst="rect">
            <a:avLst/>
          </a:prstGeom>
          <a:noFill/>
        </p:spPr>
        <p:txBody>
          <a:bodyPr wrap="square" rtlCol="0">
            <a:spAutoFit/>
          </a:bodyPr>
          <a:lstStyle/>
          <a:p>
            <a:r>
              <a:rPr lang="zh-CN" altLang="en-US" sz="2800" b="1" dirty="0">
                <a:latin typeface="+mn-ea"/>
              </a:rPr>
              <a:t>在进行地址翻译的过程中，操作系统需要借助页表</a:t>
            </a:r>
            <a:r>
              <a:rPr lang="en-US" altLang="zh-CN" sz="2800" b="1" dirty="0">
                <a:latin typeface="+mn-ea"/>
              </a:rPr>
              <a:t>(Page Table) </a:t>
            </a:r>
            <a:r>
              <a:rPr lang="zh-CN" altLang="en-US" sz="2800" b="1" dirty="0">
                <a:latin typeface="+mn-ea"/>
              </a:rPr>
              <a:t>的帮助。考虑一个</a:t>
            </a:r>
            <a:r>
              <a:rPr lang="en-US" altLang="zh-CN" sz="2800" b="1" dirty="0">
                <a:latin typeface="+mn-ea"/>
              </a:rPr>
              <a:t>32</a:t>
            </a:r>
            <a:r>
              <a:rPr lang="zh-CN" altLang="en-US" sz="2800" b="1" dirty="0">
                <a:latin typeface="+mn-ea"/>
              </a:rPr>
              <a:t>位的系统，页大小是</a:t>
            </a:r>
            <a:r>
              <a:rPr lang="en-US" altLang="zh-CN" sz="2800" b="1" dirty="0">
                <a:latin typeface="+mn-ea"/>
              </a:rPr>
              <a:t>4KB</a:t>
            </a:r>
            <a:r>
              <a:rPr lang="zh-CN" altLang="en-US" sz="2800" b="1" dirty="0">
                <a:latin typeface="+mn-ea"/>
              </a:rPr>
              <a:t>，页表项</a:t>
            </a:r>
            <a:r>
              <a:rPr lang="en-US" altLang="zh-CN" sz="2800" b="1" dirty="0">
                <a:latin typeface="+mn-ea"/>
              </a:rPr>
              <a:t>(Page Table Entry)</a:t>
            </a:r>
            <a:r>
              <a:rPr lang="zh-CN" altLang="en-US" sz="2800" b="1" dirty="0">
                <a:latin typeface="+mn-ea"/>
              </a:rPr>
              <a:t>大小是</a:t>
            </a:r>
            <a:r>
              <a:rPr lang="en-US" altLang="zh-CN" sz="2800" b="1" dirty="0">
                <a:latin typeface="+mn-ea"/>
              </a:rPr>
              <a:t>4</a:t>
            </a:r>
            <a:r>
              <a:rPr lang="zh-CN" altLang="en-US" sz="2800" b="1" dirty="0">
                <a:latin typeface="+mn-ea"/>
              </a:rPr>
              <a:t>字节</a:t>
            </a:r>
            <a:r>
              <a:rPr lang="en-US" altLang="zh-CN" sz="2800" b="1" dirty="0">
                <a:latin typeface="+mn-ea"/>
              </a:rPr>
              <a:t>(Byte)</a:t>
            </a:r>
            <a:r>
              <a:rPr lang="zh-CN" altLang="en-US" sz="2800" b="1" dirty="0">
                <a:latin typeface="+mn-ea"/>
              </a:rPr>
              <a:t>，如果不使用多级页表，常驻内存的页表一共需要</a:t>
            </a:r>
            <a:r>
              <a:rPr lang="en-US" altLang="zh-CN" sz="2800" b="1" u="sng" dirty="0">
                <a:solidFill>
                  <a:srgbClr val="FF0000"/>
                </a:solidFill>
                <a:latin typeface="+mn-ea"/>
              </a:rPr>
              <a:t>         </a:t>
            </a:r>
            <a:r>
              <a:rPr lang="zh-CN" altLang="en-US" sz="2800" b="1" dirty="0">
                <a:latin typeface="+mn-ea"/>
              </a:rPr>
              <a:t>页</a:t>
            </a:r>
            <a:r>
              <a:rPr lang="zh-CN" altLang="en-US" b="1" dirty="0">
                <a:latin typeface="+mn-ea"/>
              </a:rPr>
              <a:t>。</a:t>
            </a:r>
            <a:endParaRPr lang="en-US" altLang="zh-CN" b="1" dirty="0">
              <a:latin typeface="+mn-ea"/>
            </a:endParaRPr>
          </a:p>
        </p:txBody>
      </p:sp>
      <p:sp>
        <p:nvSpPr>
          <p:cNvPr id="5" name="文本框 4">
            <a:extLst>
              <a:ext uri="{FF2B5EF4-FFF2-40B4-BE49-F238E27FC236}">
                <a16:creationId xmlns:a16="http://schemas.microsoft.com/office/drawing/2014/main" id="{8D4E3B3B-D8E7-4772-BEAB-8C86BDB5F11D}"/>
              </a:ext>
            </a:extLst>
          </p:cNvPr>
          <p:cNvSpPr txBox="1"/>
          <p:nvPr/>
        </p:nvSpPr>
        <p:spPr>
          <a:xfrm>
            <a:off x="1771426" y="3905026"/>
            <a:ext cx="9104555" cy="2677656"/>
          </a:xfrm>
          <a:prstGeom prst="rect">
            <a:avLst/>
          </a:prstGeom>
          <a:noFill/>
        </p:spPr>
        <p:txBody>
          <a:bodyPr wrap="square" rtlCol="0">
            <a:spAutoFit/>
          </a:bodyPr>
          <a:lstStyle/>
          <a:p>
            <a:r>
              <a:rPr lang="en-US" altLang="zh-CN" sz="2800" b="1" dirty="0">
                <a:solidFill>
                  <a:srgbClr val="FF0000"/>
                </a:solidFill>
                <a:latin typeface="仿宋" panose="02010609060101010101" pitchFamily="49" charset="-122"/>
                <a:ea typeface="仿宋" panose="02010609060101010101" pitchFamily="49" charset="-122"/>
              </a:rPr>
              <a:t>·</a:t>
            </a:r>
            <a:r>
              <a:rPr lang="zh-CN" altLang="en-US" sz="2800" b="1" dirty="0">
                <a:solidFill>
                  <a:srgbClr val="FF0000"/>
                </a:solidFill>
                <a:latin typeface="仿宋" panose="02010609060101010101" pitchFamily="49" charset="-122"/>
                <a:ea typeface="仿宋" panose="02010609060101010101" pitchFamily="49" charset="-122"/>
              </a:rPr>
              <a:t>考察计算</a:t>
            </a:r>
            <a:r>
              <a:rPr lang="en-US" altLang="zh-CN" sz="2800" b="1" dirty="0">
                <a:solidFill>
                  <a:srgbClr val="FF0000"/>
                </a:solidFill>
                <a:latin typeface="仿宋" panose="02010609060101010101" pitchFamily="49" charset="-122"/>
                <a:ea typeface="仿宋" panose="02010609060101010101" pitchFamily="49" charset="-122"/>
              </a:rPr>
              <a:t>PTE</a:t>
            </a:r>
            <a:r>
              <a:rPr lang="zh-CN" altLang="en-US" sz="2800" b="1" dirty="0">
                <a:solidFill>
                  <a:srgbClr val="FF0000"/>
                </a:solidFill>
                <a:latin typeface="仿宋" panose="02010609060101010101" pitchFamily="49" charset="-122"/>
                <a:ea typeface="仿宋" panose="02010609060101010101" pitchFamily="49" charset="-122"/>
              </a:rPr>
              <a:t>数量。如果总地址长度为</a:t>
            </a:r>
            <a:r>
              <a:rPr lang="en-US" altLang="zh-CN" sz="2800" b="1" dirty="0">
                <a:solidFill>
                  <a:srgbClr val="FF0000"/>
                </a:solidFill>
                <a:latin typeface="仿宋" panose="02010609060101010101" pitchFamily="49" charset="-122"/>
                <a:ea typeface="仿宋" panose="02010609060101010101" pitchFamily="49" charset="-122"/>
              </a:rPr>
              <a:t>l</a:t>
            </a:r>
            <a:r>
              <a:rPr lang="zh-CN" altLang="en-US" sz="2800" b="1" dirty="0">
                <a:solidFill>
                  <a:srgbClr val="FF0000"/>
                </a:solidFill>
                <a:latin typeface="仿宋" panose="02010609060101010101" pitchFamily="49" charset="-122"/>
                <a:ea typeface="仿宋" panose="02010609060101010101" pitchFamily="49" charset="-122"/>
              </a:rPr>
              <a:t>，一页的大小为</a:t>
            </a:r>
            <a:r>
              <a:rPr lang="en-US" altLang="zh-CN" sz="2800" b="1" dirty="0">
                <a:solidFill>
                  <a:srgbClr val="FF0000"/>
                </a:solidFill>
                <a:latin typeface="仿宋" panose="02010609060101010101" pitchFamily="49" charset="-122"/>
                <a:ea typeface="仿宋" panose="02010609060101010101" pitchFamily="49" charset="-122"/>
              </a:rPr>
              <a:t>2^b</a:t>
            </a:r>
            <a:r>
              <a:rPr lang="zh-CN" altLang="en-US" sz="2800" b="1" dirty="0">
                <a:solidFill>
                  <a:srgbClr val="FF0000"/>
                </a:solidFill>
                <a:latin typeface="仿宋" panose="02010609060101010101" pitchFamily="49" charset="-122"/>
                <a:ea typeface="仿宋" panose="02010609060101010101" pitchFamily="49" charset="-122"/>
              </a:rPr>
              <a:t>，则</a:t>
            </a:r>
            <a:r>
              <a:rPr lang="en-US" altLang="zh-CN" sz="2800" b="1" dirty="0">
                <a:solidFill>
                  <a:srgbClr val="FF0000"/>
                </a:solidFill>
                <a:latin typeface="仿宋" panose="02010609060101010101" pitchFamily="49" charset="-122"/>
                <a:ea typeface="仿宋" panose="02010609060101010101" pitchFamily="49" charset="-122"/>
              </a:rPr>
              <a:t>PTE</a:t>
            </a:r>
            <a:r>
              <a:rPr lang="zh-CN" altLang="en-US" sz="2800" b="1" dirty="0">
                <a:solidFill>
                  <a:srgbClr val="FF0000"/>
                </a:solidFill>
                <a:latin typeface="仿宋" panose="02010609060101010101" pitchFamily="49" charset="-122"/>
                <a:ea typeface="仿宋" panose="02010609060101010101" pitchFamily="49" charset="-122"/>
              </a:rPr>
              <a:t>数量为</a:t>
            </a:r>
            <a:r>
              <a:rPr lang="en-US" altLang="zh-CN" sz="2800" b="1" dirty="0">
                <a:solidFill>
                  <a:srgbClr val="FF0000"/>
                </a:solidFill>
                <a:latin typeface="仿宋" panose="02010609060101010101" pitchFamily="49" charset="-122"/>
                <a:ea typeface="仿宋" panose="02010609060101010101" pitchFamily="49" charset="-122"/>
              </a:rPr>
              <a:t>2^(l-b)</a:t>
            </a:r>
            <a:r>
              <a:rPr lang="zh-CN" altLang="en-US" sz="2800" b="1" dirty="0">
                <a:solidFill>
                  <a:srgbClr val="FF0000"/>
                </a:solidFill>
                <a:latin typeface="仿宋" panose="02010609060101010101" pitchFamily="49" charset="-122"/>
                <a:ea typeface="仿宋" panose="02010609060101010101" pitchFamily="49" charset="-122"/>
              </a:rPr>
              <a:t>。如果</a:t>
            </a:r>
            <a:r>
              <a:rPr lang="en-US" altLang="zh-CN" sz="2800" b="1" dirty="0">
                <a:solidFill>
                  <a:srgbClr val="FF0000"/>
                </a:solidFill>
                <a:latin typeface="仿宋" panose="02010609060101010101" pitchFamily="49" charset="-122"/>
                <a:ea typeface="仿宋" panose="02010609060101010101" pitchFamily="49" charset="-122"/>
              </a:rPr>
              <a:t>PTE</a:t>
            </a:r>
            <a:r>
              <a:rPr lang="zh-CN" altLang="en-US" sz="2800" b="1" dirty="0">
                <a:solidFill>
                  <a:srgbClr val="FF0000"/>
                </a:solidFill>
                <a:latin typeface="仿宋" panose="02010609060101010101" pitchFamily="49" charset="-122"/>
                <a:ea typeface="仿宋" panose="02010609060101010101" pitchFamily="49" charset="-122"/>
              </a:rPr>
              <a:t>的大小为</a:t>
            </a:r>
            <a:r>
              <a:rPr lang="en-US" altLang="zh-CN" sz="2800" b="1" dirty="0">
                <a:solidFill>
                  <a:srgbClr val="FF0000"/>
                </a:solidFill>
                <a:latin typeface="仿宋" panose="02010609060101010101" pitchFamily="49" charset="-122"/>
                <a:ea typeface="仿宋" panose="02010609060101010101" pitchFamily="49" charset="-122"/>
              </a:rPr>
              <a:t>2^t</a:t>
            </a:r>
            <a:r>
              <a:rPr lang="zh-CN" altLang="en-US" sz="2800" b="1" dirty="0">
                <a:solidFill>
                  <a:srgbClr val="FF0000"/>
                </a:solidFill>
                <a:latin typeface="仿宋" panose="02010609060101010101" pitchFamily="49" charset="-122"/>
                <a:ea typeface="仿宋" panose="02010609060101010101" pitchFamily="49" charset="-122"/>
              </a:rPr>
              <a:t>，则一页可以存</a:t>
            </a:r>
            <a:r>
              <a:rPr lang="en-US" altLang="zh-CN" sz="2800" b="1" dirty="0">
                <a:solidFill>
                  <a:srgbClr val="FF0000"/>
                </a:solidFill>
                <a:latin typeface="仿宋" panose="02010609060101010101" pitchFamily="49" charset="-122"/>
                <a:ea typeface="仿宋" panose="02010609060101010101" pitchFamily="49" charset="-122"/>
              </a:rPr>
              <a:t>2^(b-t)</a:t>
            </a:r>
            <a:r>
              <a:rPr lang="zh-CN" altLang="en-US" sz="2800" b="1" dirty="0">
                <a:solidFill>
                  <a:srgbClr val="FF0000"/>
                </a:solidFill>
                <a:latin typeface="仿宋" panose="02010609060101010101" pitchFamily="49" charset="-122"/>
                <a:ea typeface="仿宋" panose="02010609060101010101" pitchFamily="49" charset="-122"/>
              </a:rPr>
              <a:t>个</a:t>
            </a:r>
            <a:r>
              <a:rPr lang="en-US" altLang="zh-CN" sz="2800" b="1" dirty="0">
                <a:solidFill>
                  <a:srgbClr val="FF0000"/>
                </a:solidFill>
                <a:latin typeface="仿宋" panose="02010609060101010101" pitchFamily="49" charset="-122"/>
                <a:ea typeface="仿宋" panose="02010609060101010101" pitchFamily="49" charset="-122"/>
              </a:rPr>
              <a:t>PTE</a:t>
            </a:r>
            <a:r>
              <a:rPr lang="zh-CN" altLang="en-US" sz="2800" b="1" dirty="0">
                <a:solidFill>
                  <a:srgbClr val="FF0000"/>
                </a:solidFill>
                <a:latin typeface="仿宋" panose="02010609060101010101" pitchFamily="49" charset="-122"/>
                <a:ea typeface="仿宋" panose="02010609060101010101" pitchFamily="49" charset="-122"/>
              </a:rPr>
              <a:t>。因此可知一共需要</a:t>
            </a:r>
            <a:r>
              <a:rPr lang="en-US" altLang="zh-CN" sz="2800" b="1" dirty="0">
                <a:solidFill>
                  <a:srgbClr val="FF0000"/>
                </a:solidFill>
                <a:latin typeface="仿宋" panose="02010609060101010101" pitchFamily="49" charset="-122"/>
                <a:ea typeface="仿宋" panose="02010609060101010101" pitchFamily="49" charset="-122"/>
              </a:rPr>
              <a:t>2^(l-b) / 2^(b-t) = 2^(l + t – 2b)</a:t>
            </a:r>
            <a:r>
              <a:rPr lang="zh-CN" altLang="en-US" sz="2800" b="1" dirty="0">
                <a:solidFill>
                  <a:srgbClr val="FF0000"/>
                </a:solidFill>
                <a:latin typeface="仿宋" panose="02010609060101010101" pitchFamily="49" charset="-122"/>
                <a:ea typeface="仿宋" panose="02010609060101010101" pitchFamily="49" charset="-122"/>
              </a:rPr>
              <a:t>页来存</a:t>
            </a:r>
            <a:r>
              <a:rPr lang="en-US" altLang="zh-CN" sz="2800" b="1" dirty="0">
                <a:solidFill>
                  <a:srgbClr val="FF0000"/>
                </a:solidFill>
                <a:latin typeface="仿宋" panose="02010609060101010101" pitchFamily="49" charset="-122"/>
                <a:ea typeface="仿宋" panose="02010609060101010101" pitchFamily="49" charset="-122"/>
              </a:rPr>
              <a:t>PTE</a:t>
            </a:r>
            <a:r>
              <a:rPr lang="zh-CN" altLang="en-US" sz="2800" b="1" dirty="0">
                <a:solidFill>
                  <a:srgbClr val="FF0000"/>
                </a:solidFill>
                <a:latin typeface="仿宋" panose="02010609060101010101" pitchFamily="49" charset="-122"/>
                <a:ea typeface="仿宋" panose="02010609060101010101" pitchFamily="49" charset="-122"/>
              </a:rPr>
              <a:t>。</a:t>
            </a:r>
            <a:endParaRPr lang="en-US" altLang="zh-CN" sz="2800" b="1" dirty="0">
              <a:solidFill>
                <a:srgbClr val="FF0000"/>
              </a:solidFill>
              <a:latin typeface="仿宋" panose="02010609060101010101" pitchFamily="49" charset="-122"/>
              <a:ea typeface="仿宋" panose="02010609060101010101" pitchFamily="49" charset="-122"/>
            </a:endParaRPr>
          </a:p>
          <a:p>
            <a:r>
              <a:rPr lang="en-US" altLang="zh-CN" sz="2800" b="1" dirty="0">
                <a:solidFill>
                  <a:srgbClr val="FF0000"/>
                </a:solidFill>
                <a:latin typeface="仿宋" panose="02010609060101010101" pitchFamily="49" charset="-122"/>
                <a:ea typeface="仿宋" panose="02010609060101010101" pitchFamily="49" charset="-122"/>
              </a:rPr>
              <a:t>·</a:t>
            </a:r>
            <a:r>
              <a:rPr lang="zh-CN" altLang="en-US" sz="2800" b="1" dirty="0">
                <a:solidFill>
                  <a:srgbClr val="FF0000"/>
                </a:solidFill>
                <a:latin typeface="仿宋" panose="02010609060101010101" pitchFamily="49" charset="-122"/>
                <a:ea typeface="仿宋" panose="02010609060101010101" pitchFamily="49" charset="-122"/>
              </a:rPr>
              <a:t>对于本题，</a:t>
            </a:r>
            <a:r>
              <a:rPr lang="en-US" altLang="zh-CN" sz="2800" b="1" dirty="0">
                <a:solidFill>
                  <a:srgbClr val="FF0000"/>
                </a:solidFill>
                <a:latin typeface="仿宋" panose="02010609060101010101" pitchFamily="49" charset="-122"/>
                <a:ea typeface="仿宋" panose="02010609060101010101" pitchFamily="49" charset="-122"/>
              </a:rPr>
              <a:t>l = 32, t = 2, b = 12</a:t>
            </a:r>
            <a:r>
              <a:rPr lang="zh-CN" altLang="en-US" sz="2800" b="1" dirty="0">
                <a:solidFill>
                  <a:srgbClr val="FF0000"/>
                </a:solidFill>
                <a:latin typeface="仿宋" panose="02010609060101010101" pitchFamily="49" charset="-122"/>
                <a:ea typeface="仿宋" panose="02010609060101010101" pitchFamily="49" charset="-122"/>
              </a:rPr>
              <a:t>。</a:t>
            </a:r>
            <a:endParaRPr lang="en-US" altLang="zh-CN" sz="2800" b="1" dirty="0">
              <a:solidFill>
                <a:srgbClr val="FF0000"/>
              </a:solidFill>
              <a:latin typeface="仿宋" panose="02010609060101010101" pitchFamily="49" charset="-122"/>
              <a:ea typeface="仿宋" panose="02010609060101010101" pitchFamily="49" charset="-122"/>
            </a:endParaRPr>
          </a:p>
          <a:p>
            <a:r>
              <a:rPr lang="en-US" altLang="zh-CN" sz="2800" b="1" dirty="0">
                <a:solidFill>
                  <a:srgbClr val="FF0000"/>
                </a:solidFill>
                <a:latin typeface="仿宋" panose="02010609060101010101" pitchFamily="49" charset="-122"/>
                <a:ea typeface="仿宋" panose="02010609060101010101" pitchFamily="49" charset="-122"/>
              </a:rPr>
              <a:t>·</a:t>
            </a:r>
            <a:r>
              <a:rPr lang="zh-CN" altLang="en-US" sz="2800" b="1" dirty="0">
                <a:solidFill>
                  <a:srgbClr val="FF0000"/>
                </a:solidFill>
                <a:latin typeface="仿宋" panose="02010609060101010101" pitchFamily="49" charset="-122"/>
                <a:ea typeface="仿宋" panose="02010609060101010101" pitchFamily="49" charset="-122"/>
              </a:rPr>
              <a:t>所以共需要</a:t>
            </a:r>
            <a:r>
              <a:rPr lang="en-US" altLang="zh-CN" sz="2800" b="1" dirty="0">
                <a:solidFill>
                  <a:srgbClr val="FF0000"/>
                </a:solidFill>
                <a:latin typeface="仿宋" panose="02010609060101010101" pitchFamily="49" charset="-122"/>
                <a:ea typeface="仿宋" panose="02010609060101010101" pitchFamily="49" charset="-122"/>
              </a:rPr>
              <a:t>1024</a:t>
            </a:r>
            <a:r>
              <a:rPr lang="zh-CN" altLang="en-US" sz="2800" b="1" dirty="0">
                <a:solidFill>
                  <a:srgbClr val="FF0000"/>
                </a:solidFill>
                <a:latin typeface="仿宋" panose="02010609060101010101" pitchFamily="49" charset="-122"/>
                <a:ea typeface="仿宋" panose="02010609060101010101" pitchFamily="49" charset="-122"/>
              </a:rPr>
              <a:t>页</a:t>
            </a:r>
            <a:endParaRPr lang="en-US" altLang="zh-CN" sz="2800" b="1"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0074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矩形 5">
            <a:extLst>
              <a:ext uri="{FF2B5EF4-FFF2-40B4-BE49-F238E27FC236}">
                <a16:creationId xmlns:a16="http://schemas.microsoft.com/office/drawing/2014/main" id="{98BDC311-0826-4922-981E-106F30ABCB78}"/>
              </a:ext>
            </a:extLst>
          </p:cNvPr>
          <p:cNvSpPr/>
          <p:nvPr>
            <p:custDataLst>
              <p:tags r:id="rId1"/>
            </p:custDataLst>
          </p:nvPr>
        </p:nvSpPr>
        <p:spPr>
          <a:xfrm>
            <a:off x="0" y="-14954"/>
            <a:ext cx="12192000" cy="2066290"/>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9" name="PA-文本框 8"/>
          <p:cNvSpPr txBox="1"/>
          <p:nvPr>
            <p:custDataLst>
              <p:tags r:id="rId2"/>
            </p:custDataLst>
          </p:nvPr>
        </p:nvSpPr>
        <p:spPr>
          <a:xfrm>
            <a:off x="2701474" y="3415223"/>
            <a:ext cx="6789051" cy="830997"/>
          </a:xfrm>
          <a:prstGeom prst="rect">
            <a:avLst/>
          </a:prstGeom>
          <a:noFill/>
        </p:spPr>
        <p:txBody>
          <a:bodyPr wrap="square" rtlCol="0">
            <a:spAutoFit/>
          </a:bodyPr>
          <a:lstStyle/>
          <a:p>
            <a:pPr algn="ctr"/>
            <a:r>
              <a:rPr lang="zh-CN" altLang="en-US" sz="4800" dirty="0">
                <a:solidFill>
                  <a:srgbClr val="B84971"/>
                </a:solidFill>
                <a:effectLst>
                  <a:innerShdw blurRad="546100">
                    <a:prstClr val="black">
                      <a:alpha val="24000"/>
                    </a:prstClr>
                  </a:innerShdw>
                </a:effectLst>
                <a:latin typeface="华文细黑" panose="02010600040101010101" pitchFamily="2" charset="-122"/>
                <a:ea typeface="华文细黑" panose="02010600040101010101" pitchFamily="2" charset="-122"/>
              </a:rPr>
              <a:t>谢谢大家</a:t>
            </a:r>
          </a:p>
        </p:txBody>
      </p:sp>
      <p:grpSp>
        <p:nvGrpSpPr>
          <p:cNvPr id="4" name="PA-组合 1">
            <a:extLst>
              <a:ext uri="{FF2B5EF4-FFF2-40B4-BE49-F238E27FC236}">
                <a16:creationId xmlns:a16="http://schemas.microsoft.com/office/drawing/2014/main" id="{A692A1FC-768D-46B6-8492-6DC9C76FFDD8}"/>
              </a:ext>
            </a:extLst>
          </p:cNvPr>
          <p:cNvGrpSpPr/>
          <p:nvPr>
            <p:custDataLst>
              <p:tags r:id="rId3"/>
            </p:custDataLst>
          </p:nvPr>
        </p:nvGrpSpPr>
        <p:grpSpPr>
          <a:xfrm>
            <a:off x="5009061" y="964679"/>
            <a:ext cx="2173876" cy="2066290"/>
            <a:chOff x="4715503" y="1486535"/>
            <a:chExt cx="2617470" cy="2487930"/>
          </a:xfrm>
        </p:grpSpPr>
        <p:sp useBgFill="1">
          <p:nvSpPr>
            <p:cNvPr id="5" name="PA-椭圆 2">
              <a:extLst>
                <a:ext uri="{FF2B5EF4-FFF2-40B4-BE49-F238E27FC236}">
                  <a16:creationId xmlns:a16="http://schemas.microsoft.com/office/drawing/2014/main" id="{DE42CAE3-8651-424B-8DDA-228E55A09EE9}"/>
                </a:ext>
              </a:extLst>
            </p:cNvPr>
            <p:cNvSpPr/>
            <p:nvPr>
              <p:custDataLst>
                <p:tags r:id="rId4"/>
              </p:custDataLst>
            </p:nvPr>
          </p:nvSpPr>
          <p:spPr>
            <a:xfrm>
              <a:off x="4715503" y="1486535"/>
              <a:ext cx="2617470" cy="2487930"/>
            </a:xfrm>
            <a:prstGeom prst="ellipse">
              <a:avLst/>
            </a:prstGeom>
            <a:ln w="44450" cap="flat" cmpd="sng" algn="ctr">
              <a:solidFill>
                <a:srgbClr val="C5D6DE"/>
              </a:solidFill>
              <a:prstDash val="solid"/>
              <a:miter lim="800000"/>
              <a:headEnd type="none" w="med" len="med"/>
              <a:tailEnd type="none" w="med" len="med"/>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6000" b="1" dirty="0">
                <a:solidFill>
                  <a:schemeClr val="tx2">
                    <a:lumMod val="75000"/>
                  </a:schemeClr>
                </a:solidFill>
                <a:latin typeface="华文细黑" panose="02010600040101010101" pitchFamily="2" charset="-122"/>
                <a:ea typeface="华文细黑" panose="02010600040101010101" pitchFamily="2" charset="-122"/>
              </a:endParaRPr>
            </a:p>
          </p:txBody>
        </p:sp>
        <p:sp>
          <p:nvSpPr>
            <p:cNvPr id="7" name="PA-文本框 6">
              <a:extLst>
                <a:ext uri="{FF2B5EF4-FFF2-40B4-BE49-F238E27FC236}">
                  <a16:creationId xmlns:a16="http://schemas.microsoft.com/office/drawing/2014/main" id="{D4B84962-AD3D-4728-8C6E-82122B38A421}"/>
                </a:ext>
              </a:extLst>
            </p:cNvPr>
            <p:cNvSpPr txBox="1"/>
            <p:nvPr>
              <p:custDataLst>
                <p:tags r:id="rId5"/>
              </p:custDataLst>
            </p:nvPr>
          </p:nvSpPr>
          <p:spPr>
            <a:xfrm>
              <a:off x="4883108" y="2038538"/>
              <a:ext cx="2282259" cy="1332656"/>
            </a:xfrm>
            <a:prstGeom prst="rect">
              <a:avLst/>
            </a:prstGeom>
            <a:noFill/>
          </p:spPr>
          <p:txBody>
            <a:bodyPr wrap="none" rtlCol="0">
              <a:spAutoFit/>
            </a:bodyPr>
            <a:lstStyle/>
            <a:p>
              <a:pPr algn="ctr"/>
              <a:r>
                <a:rPr lang="en-US" altLang="zh-CN" sz="6600" dirty="0">
                  <a:solidFill>
                    <a:srgbClr val="B84971"/>
                  </a:solidFill>
                  <a:latin typeface="Impact" panose="020B0806030902050204" pitchFamily="34" charset="0"/>
                  <a:ea typeface="华文细黑" panose="02010600040101010101" pitchFamily="2" charset="-122"/>
                  <a:cs typeface="Arial" panose="020B0604020202020204" pitchFamily="34" charset="0"/>
                </a:rPr>
                <a:t>2022</a:t>
              </a:r>
            </a:p>
          </p:txBody>
        </p:sp>
      </p:grpSp>
    </p:spTree>
    <p:extLst>
      <p:ext uri="{BB962C8B-B14F-4D97-AF65-F5344CB8AC3E}">
        <p14:creationId xmlns:p14="http://schemas.microsoft.com/office/powerpoint/2010/main" val="91578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椭圆 2"/>
          <p:cNvSpPr/>
          <p:nvPr>
            <p:custDataLst>
              <p:tags r:id="rId1"/>
            </p:custDataLst>
          </p:nvPr>
        </p:nvSpPr>
        <p:spPr>
          <a:xfrm>
            <a:off x="1340977" y="1909732"/>
            <a:ext cx="2587625" cy="2487930"/>
          </a:xfrm>
          <a:prstGeom prst="ellipse">
            <a:avLst/>
          </a:prstGeom>
          <a:no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nvGrpSpPr>
          <p:cNvPr id="50" name="PA-组合 49"/>
          <p:cNvGrpSpPr/>
          <p:nvPr>
            <p:custDataLst>
              <p:tags r:id="rId2"/>
            </p:custDataLst>
          </p:nvPr>
        </p:nvGrpSpPr>
        <p:grpSpPr>
          <a:xfrm>
            <a:off x="1642843" y="2401637"/>
            <a:ext cx="1935330" cy="1569661"/>
            <a:chOff x="4665928" y="2600737"/>
            <a:chExt cx="1935330" cy="1569661"/>
          </a:xfrm>
        </p:grpSpPr>
        <p:sp>
          <p:nvSpPr>
            <p:cNvPr id="2" name="PA-文本框 1"/>
            <p:cNvSpPr txBox="1"/>
            <p:nvPr>
              <p:custDataLst>
                <p:tags r:id="rId12"/>
              </p:custDataLst>
            </p:nvPr>
          </p:nvSpPr>
          <p:spPr>
            <a:xfrm flipH="1">
              <a:off x="4665928" y="2600737"/>
              <a:ext cx="1471878" cy="1200329"/>
            </a:xfrm>
            <a:prstGeom prst="rect">
              <a:avLst/>
            </a:prstGeom>
            <a:noFill/>
          </p:spPr>
          <p:txBody>
            <a:bodyPr wrap="none" rtlCol="0">
              <a:spAutoFit/>
            </a:bodyPr>
            <a:lstStyle/>
            <a:p>
              <a:r>
                <a:rPr lang="en-US" altLang="zh-CN" sz="7200" b="1" dirty="0">
                  <a:solidFill>
                    <a:srgbClr val="B84970"/>
                  </a:solidFill>
                  <a:latin typeface="华文细黑" panose="02010600040101010101" pitchFamily="2" charset="-122"/>
                  <a:ea typeface="华文细黑" panose="02010600040101010101" pitchFamily="2" charset="-122"/>
                  <a:cs typeface="Arial" panose="020B0604020202020204" pitchFamily="34" charset="0"/>
                </a:rPr>
                <a:t>List</a:t>
              </a:r>
              <a:endParaRPr lang="zh-CN" altLang="en-US" sz="72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9" name="PA-文本框 48"/>
            <p:cNvSpPr txBox="1"/>
            <p:nvPr>
              <p:custDataLst>
                <p:tags r:id="rId13"/>
              </p:custDataLst>
            </p:nvPr>
          </p:nvSpPr>
          <p:spPr>
            <a:xfrm flipH="1">
              <a:off x="4749406" y="3801066"/>
              <a:ext cx="1851852" cy="369332"/>
            </a:xfrm>
            <a:prstGeom prst="rect">
              <a:avLst/>
            </a:prstGeom>
            <a:noFill/>
          </p:spPr>
          <p:txBody>
            <a:bodyPr wrap="square" rtlCol="0">
              <a:spAutoFit/>
            </a:bodyPr>
            <a:lstStyle/>
            <a:p>
              <a:pPr algn="dist"/>
              <a:r>
                <a:rPr lang="en-US" altLang="zh-CN" spc="-300" dirty="0">
                  <a:solidFill>
                    <a:srgbClr val="4C6D78"/>
                  </a:solidFill>
                  <a:latin typeface="Arial" panose="020B0604020202020204" pitchFamily="34" charset="0"/>
                  <a:ea typeface="华文细黑" panose="02010600040101010101" pitchFamily="2" charset="-122"/>
                  <a:cs typeface="Arial" panose="020B0604020202020204" pitchFamily="34" charset="0"/>
                </a:rPr>
                <a:t>CONTENTS</a:t>
              </a:r>
            </a:p>
          </p:txBody>
        </p:sp>
      </p:grpSp>
      <p:sp>
        <p:nvSpPr>
          <p:cNvPr id="22" name="PA-文本框 21"/>
          <p:cNvSpPr txBox="1"/>
          <p:nvPr>
            <p:custDataLst>
              <p:tags r:id="rId3"/>
            </p:custDataLst>
          </p:nvPr>
        </p:nvSpPr>
        <p:spPr>
          <a:xfrm>
            <a:off x="5685601" y="1350921"/>
            <a:ext cx="697627" cy="646331"/>
          </a:xfrm>
          <a:prstGeom prst="rect">
            <a:avLst/>
          </a:prstGeom>
          <a:noFill/>
          <a:ln w="25400" cap="flat" cmpd="sng" algn="ctr">
            <a:solidFill>
              <a:srgbClr val="4C6D78"/>
            </a:solidFill>
            <a:prstDash val="solid"/>
            <a:round/>
            <a:headEnd type="none" w="med" len="med"/>
            <a:tailEnd type="none" w="med" len="med"/>
          </a:ln>
        </p:spPr>
        <p:txBody>
          <a:bodyPr wrap="none" rtlCol="0">
            <a:spAutoFit/>
          </a:bodyPr>
          <a:lstStyle/>
          <a:p>
            <a:r>
              <a:rPr lang="en-US" altLang="zh-CN" sz="3600" dirty="0">
                <a:solidFill>
                  <a:srgbClr val="B84970"/>
                </a:solidFill>
                <a:latin typeface="华文细黑" panose="02010600040101010101" pitchFamily="2" charset="-122"/>
                <a:ea typeface="华文细黑" panose="02010600040101010101" pitchFamily="2" charset="-122"/>
              </a:rPr>
              <a:t>01</a:t>
            </a:r>
          </a:p>
        </p:txBody>
      </p:sp>
      <p:sp>
        <p:nvSpPr>
          <p:cNvPr id="8" name="PA-文本框 7"/>
          <p:cNvSpPr txBox="1"/>
          <p:nvPr>
            <p:custDataLst>
              <p:tags r:id="rId4"/>
            </p:custDataLst>
          </p:nvPr>
        </p:nvSpPr>
        <p:spPr>
          <a:xfrm>
            <a:off x="5685600" y="2401637"/>
            <a:ext cx="697627" cy="646331"/>
          </a:xfrm>
          <a:prstGeom prst="rect">
            <a:avLst/>
          </a:prstGeom>
          <a:noFill/>
          <a:ln w="25400" cap="flat" cmpd="sng" algn="ctr">
            <a:solidFill>
              <a:srgbClr val="4C6D78"/>
            </a:solidFill>
            <a:prstDash val="solid"/>
            <a:round/>
            <a:headEnd type="none" w="med" len="med"/>
            <a:tailEnd type="none" w="med" len="med"/>
          </a:ln>
        </p:spPr>
        <p:txBody>
          <a:bodyPr wrap="none" rtlCol="0">
            <a:spAutoFit/>
          </a:bodyPr>
          <a:lstStyle/>
          <a:p>
            <a:r>
              <a:rPr lang="en-US" altLang="zh-CN" sz="3600" dirty="0">
                <a:solidFill>
                  <a:srgbClr val="B84970"/>
                </a:solidFill>
                <a:latin typeface="华文细黑" panose="02010600040101010101" pitchFamily="2" charset="-122"/>
                <a:ea typeface="华文细黑" panose="02010600040101010101" pitchFamily="2" charset="-122"/>
              </a:rPr>
              <a:t>02</a:t>
            </a:r>
          </a:p>
        </p:txBody>
      </p:sp>
      <p:sp>
        <p:nvSpPr>
          <p:cNvPr id="5" name="PA-文本框 4"/>
          <p:cNvSpPr txBox="1"/>
          <p:nvPr>
            <p:custDataLst>
              <p:tags r:id="rId5"/>
            </p:custDataLst>
          </p:nvPr>
        </p:nvSpPr>
        <p:spPr>
          <a:xfrm>
            <a:off x="5685599" y="3552591"/>
            <a:ext cx="697627" cy="646331"/>
          </a:xfrm>
          <a:prstGeom prst="rect">
            <a:avLst/>
          </a:prstGeom>
          <a:noFill/>
          <a:ln w="25400" cap="flat" cmpd="sng" algn="ctr">
            <a:solidFill>
              <a:srgbClr val="4C6D78"/>
            </a:solidFill>
            <a:prstDash val="solid"/>
            <a:round/>
            <a:headEnd type="none" w="med" len="med"/>
            <a:tailEnd type="none" w="med" len="med"/>
          </a:ln>
        </p:spPr>
        <p:txBody>
          <a:bodyPr wrap="none" rtlCol="0">
            <a:spAutoFit/>
          </a:bodyPr>
          <a:lstStyle/>
          <a:p>
            <a:r>
              <a:rPr lang="en-US" altLang="zh-CN" sz="3600" dirty="0">
                <a:solidFill>
                  <a:srgbClr val="B84970"/>
                </a:solidFill>
                <a:latin typeface="华文细黑" panose="02010600040101010101" pitchFamily="2" charset="-122"/>
                <a:ea typeface="华文细黑" panose="02010600040101010101" pitchFamily="2" charset="-122"/>
              </a:rPr>
              <a:t>03</a:t>
            </a:r>
          </a:p>
        </p:txBody>
      </p:sp>
      <p:sp>
        <p:nvSpPr>
          <p:cNvPr id="12" name="PA-矩形 11"/>
          <p:cNvSpPr/>
          <p:nvPr>
            <p:custDataLst>
              <p:tags r:id="rId6"/>
            </p:custDataLst>
          </p:nvPr>
        </p:nvSpPr>
        <p:spPr>
          <a:xfrm>
            <a:off x="6765740" y="1350921"/>
            <a:ext cx="2031325" cy="646331"/>
          </a:xfrm>
          <a:prstGeom prst="rect">
            <a:avLst/>
          </a:prstGeom>
        </p:spPr>
        <p:txBody>
          <a:bodyPr wrap="none">
            <a:spAutoFit/>
          </a:bodyPr>
          <a:lstStyle/>
          <a:p>
            <a:r>
              <a:rPr lang="zh-CN" altLang="en-US" sz="3600" b="1" dirty="0">
                <a:solidFill>
                  <a:srgbClr val="4C6D78"/>
                </a:solidFill>
                <a:latin typeface="华文细黑" panose="02010600040101010101" pitchFamily="2" charset="-122"/>
                <a:ea typeface="华文细黑" panose="02010600040101010101" pitchFamily="2" charset="-122"/>
              </a:rPr>
              <a:t>内存保护</a:t>
            </a:r>
          </a:p>
        </p:txBody>
      </p:sp>
      <p:sp>
        <p:nvSpPr>
          <p:cNvPr id="19" name="PA-矩形 18"/>
          <p:cNvSpPr/>
          <p:nvPr>
            <p:custDataLst>
              <p:tags r:id="rId7"/>
            </p:custDataLst>
          </p:nvPr>
        </p:nvSpPr>
        <p:spPr>
          <a:xfrm>
            <a:off x="6765740" y="2402222"/>
            <a:ext cx="3396615" cy="645160"/>
          </a:xfrm>
          <a:prstGeom prst="rect">
            <a:avLst/>
          </a:prstGeom>
        </p:spPr>
        <p:txBody>
          <a:bodyPr wrap="square">
            <a:spAutoFit/>
          </a:bodyPr>
          <a:lstStyle/>
          <a:p>
            <a:r>
              <a:rPr lang="zh-CN" altLang="en-US" sz="3600" b="1" dirty="0">
                <a:solidFill>
                  <a:srgbClr val="4C6D78"/>
                </a:solidFill>
                <a:latin typeface="华文细黑" panose="02010600040101010101" pitchFamily="2" charset="-122"/>
                <a:ea typeface="华文细黑" panose="02010600040101010101" pitchFamily="2" charset="-122"/>
              </a:rPr>
              <a:t>地址翻译实现</a:t>
            </a:r>
          </a:p>
        </p:txBody>
      </p:sp>
      <p:sp>
        <p:nvSpPr>
          <p:cNvPr id="25" name="PA-矩形 24"/>
          <p:cNvSpPr/>
          <p:nvPr>
            <p:custDataLst>
              <p:tags r:id="rId8"/>
            </p:custDataLst>
          </p:nvPr>
        </p:nvSpPr>
        <p:spPr>
          <a:xfrm>
            <a:off x="6765740" y="3552590"/>
            <a:ext cx="2954655" cy="646331"/>
          </a:xfrm>
          <a:prstGeom prst="rect">
            <a:avLst/>
          </a:prstGeom>
        </p:spPr>
        <p:txBody>
          <a:bodyPr wrap="none">
            <a:spAutoFit/>
          </a:bodyPr>
          <a:lstStyle/>
          <a:p>
            <a:r>
              <a:rPr lang="zh-CN" altLang="en-US" sz="3600" b="1" dirty="0">
                <a:solidFill>
                  <a:srgbClr val="4C6D78"/>
                </a:solidFill>
                <a:latin typeface="华文细黑" panose="02010600040101010101" pitchFamily="2" charset="-122"/>
                <a:ea typeface="华文细黑" panose="02010600040101010101" pitchFamily="2" charset="-122"/>
              </a:rPr>
              <a:t>地址翻译优化</a:t>
            </a:r>
          </a:p>
        </p:txBody>
      </p:sp>
      <p:sp>
        <p:nvSpPr>
          <p:cNvPr id="15" name="PA-矩形 14">
            <a:extLst>
              <a:ext uri="{FF2B5EF4-FFF2-40B4-BE49-F238E27FC236}">
                <a16:creationId xmlns:a16="http://schemas.microsoft.com/office/drawing/2014/main" id="{2159009D-1F55-4D80-B186-A7801E123982}"/>
              </a:ext>
            </a:extLst>
          </p:cNvPr>
          <p:cNvSpPr/>
          <p:nvPr>
            <p:custDataLst>
              <p:tags r:id="rId9"/>
            </p:custDataLst>
          </p:nvPr>
        </p:nvSpPr>
        <p:spPr>
          <a:xfrm>
            <a:off x="0" y="6400594"/>
            <a:ext cx="12192000" cy="457406"/>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13" name="PA-文本框 4">
            <a:extLst>
              <a:ext uri="{FF2B5EF4-FFF2-40B4-BE49-F238E27FC236}">
                <a16:creationId xmlns:a16="http://schemas.microsoft.com/office/drawing/2014/main" id="{A8B52C64-95D3-4FDB-B458-6BD56650781E}"/>
              </a:ext>
            </a:extLst>
          </p:cNvPr>
          <p:cNvSpPr txBox="1"/>
          <p:nvPr>
            <p:custDataLst>
              <p:tags r:id="rId10"/>
            </p:custDataLst>
          </p:nvPr>
        </p:nvSpPr>
        <p:spPr>
          <a:xfrm>
            <a:off x="5685598" y="4752797"/>
            <a:ext cx="697627" cy="646331"/>
          </a:xfrm>
          <a:prstGeom prst="rect">
            <a:avLst/>
          </a:prstGeom>
          <a:noFill/>
          <a:ln w="25400" cap="flat" cmpd="sng" algn="ctr">
            <a:solidFill>
              <a:srgbClr val="4C6D78"/>
            </a:solidFill>
            <a:prstDash val="solid"/>
            <a:round/>
            <a:headEnd type="none" w="med" len="med"/>
            <a:tailEnd type="none" w="med" len="med"/>
          </a:ln>
        </p:spPr>
        <p:txBody>
          <a:bodyPr wrap="none" rtlCol="0">
            <a:spAutoFit/>
          </a:bodyPr>
          <a:lstStyle/>
          <a:p>
            <a:r>
              <a:rPr lang="en-US" altLang="zh-CN" sz="3600" dirty="0">
                <a:solidFill>
                  <a:srgbClr val="B84970"/>
                </a:solidFill>
                <a:latin typeface="华文细黑" panose="02010600040101010101" pitchFamily="2" charset="-122"/>
                <a:ea typeface="华文细黑" panose="02010600040101010101" pitchFamily="2" charset="-122"/>
              </a:rPr>
              <a:t>04</a:t>
            </a:r>
          </a:p>
        </p:txBody>
      </p:sp>
      <p:sp>
        <p:nvSpPr>
          <p:cNvPr id="14" name="PA-矩形 24">
            <a:extLst>
              <a:ext uri="{FF2B5EF4-FFF2-40B4-BE49-F238E27FC236}">
                <a16:creationId xmlns:a16="http://schemas.microsoft.com/office/drawing/2014/main" id="{474D6490-DF7E-439E-80A2-1B6DDE1CD870}"/>
              </a:ext>
            </a:extLst>
          </p:cNvPr>
          <p:cNvSpPr/>
          <p:nvPr>
            <p:custDataLst>
              <p:tags r:id="rId11"/>
            </p:custDataLst>
          </p:nvPr>
        </p:nvSpPr>
        <p:spPr>
          <a:xfrm>
            <a:off x="6765739" y="4732409"/>
            <a:ext cx="1107996" cy="646331"/>
          </a:xfrm>
          <a:prstGeom prst="rect">
            <a:avLst/>
          </a:prstGeom>
        </p:spPr>
        <p:txBody>
          <a:bodyPr wrap="none">
            <a:spAutoFit/>
          </a:bodyPr>
          <a:lstStyle/>
          <a:p>
            <a:r>
              <a:rPr lang="zh-CN" altLang="en-US" sz="3600" b="1" dirty="0">
                <a:solidFill>
                  <a:srgbClr val="4C6D78"/>
                </a:solidFill>
                <a:latin typeface="华文细黑" panose="02010600040101010101" pitchFamily="2" charset="-122"/>
                <a:ea typeface="华文细黑" panose="02010600040101010101" pitchFamily="2" charset="-122"/>
              </a:rPr>
              <a:t>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41" presetClass="entr" presetSubtype="0" fill="hold" grpId="0" nodeType="with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2"/>
                                        </p:tgtEl>
                                        <p:attrNameLst>
                                          <p:attrName>ppt_y</p:attrName>
                                        </p:attrNameLst>
                                      </p:cBhvr>
                                      <p:tavLst>
                                        <p:tav tm="0">
                                          <p:val>
                                            <p:strVal val="#ppt_y"/>
                                          </p:val>
                                        </p:tav>
                                        <p:tav tm="100000">
                                          <p:val>
                                            <p:strVal val="#ppt_y"/>
                                          </p:val>
                                        </p:tav>
                                      </p:tavLst>
                                    </p:anim>
                                    <p:anim calcmode="lin" valueType="num">
                                      <p:cBhvr>
                                        <p:cTn id="21"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2"/>
                                        </p:tgtEl>
                                      </p:cBhvr>
                                    </p:animEffect>
                                  </p:childTnLst>
                                </p:cTn>
                              </p:par>
                              <p:par>
                                <p:cTn id="24" presetID="41" presetClass="entr" presetSubtype="0" fill="hold" grpId="0" nodeType="withEffect">
                                  <p:stCondLst>
                                    <p:cond delay="0"/>
                                  </p:stCondLst>
                                  <p:iterate type="lt">
                                    <p:tmPct val="10000"/>
                                  </p:iterate>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9"/>
                                        </p:tgtEl>
                                        <p:attrNameLst>
                                          <p:attrName>ppt_y</p:attrName>
                                        </p:attrNameLst>
                                      </p:cBhvr>
                                      <p:tavLst>
                                        <p:tav tm="0">
                                          <p:val>
                                            <p:strVal val="#ppt_y"/>
                                          </p:val>
                                        </p:tav>
                                        <p:tav tm="100000">
                                          <p:val>
                                            <p:strVal val="#ppt_y"/>
                                          </p:val>
                                        </p:tav>
                                      </p:tavLst>
                                    </p:anim>
                                    <p:anim calcmode="lin" valueType="num">
                                      <p:cBhvr>
                                        <p:cTn id="28"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9"/>
                                        </p:tgtEl>
                                      </p:cBhvr>
                                    </p:animEffect>
                                  </p:childTnLst>
                                </p:cTn>
                              </p:par>
                              <p:par>
                                <p:cTn id="31" presetID="41" presetClass="entr" presetSubtype="0" fill="hold" grpId="0" nodeType="withEffect">
                                  <p:stCondLst>
                                    <p:cond delay="0"/>
                                  </p:stCondLst>
                                  <p:iterate type="lt">
                                    <p:tmPct val="10000"/>
                                  </p:iterate>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5"/>
                                        </p:tgtEl>
                                        <p:attrNameLst>
                                          <p:attrName>ppt_y</p:attrName>
                                        </p:attrNameLst>
                                      </p:cBhvr>
                                      <p:tavLst>
                                        <p:tav tm="0">
                                          <p:val>
                                            <p:strVal val="#ppt_y"/>
                                          </p:val>
                                        </p:tav>
                                        <p:tav tm="100000">
                                          <p:val>
                                            <p:strVal val="#ppt_y"/>
                                          </p:val>
                                        </p:tav>
                                      </p:tavLst>
                                    </p:anim>
                                    <p:anim calcmode="lin" valueType="num">
                                      <p:cBhvr>
                                        <p:cTn id="3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25"/>
                                        </p:tgtEl>
                                      </p:cBhvr>
                                    </p:animEffect>
                                  </p:childTnLst>
                                </p:cTn>
                              </p:par>
                              <p:par>
                                <p:cTn id="38" presetID="2" presetClass="entr" presetSubtype="9"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0-#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4"/>
                                        </p:tgtEl>
                                        <p:attrNameLst>
                                          <p:attrName>ppt_y</p:attrName>
                                        </p:attrNameLst>
                                      </p:cBhvr>
                                      <p:tavLst>
                                        <p:tav tm="0">
                                          <p:val>
                                            <p:strVal val="#ppt_y"/>
                                          </p:val>
                                        </p:tav>
                                        <p:tav tm="100000">
                                          <p:val>
                                            <p:strVal val="#ppt_y"/>
                                          </p:val>
                                        </p:tav>
                                      </p:tavLst>
                                    </p:anim>
                                    <p:anim calcmode="lin" valueType="num">
                                      <p:cBhvr>
                                        <p:cTn id="4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8" grpId="0" bldLvl="0" animBg="1"/>
      <p:bldP spid="5" grpId="0" bldLvl="0" animBg="1"/>
      <p:bldP spid="12" grpId="0"/>
      <p:bldP spid="19" grpId="0"/>
      <p:bldP spid="25" grpId="0"/>
      <p:bldP spid="13" grpId="0" bldLvl="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矩形 11">
            <a:extLst>
              <a:ext uri="{FF2B5EF4-FFF2-40B4-BE49-F238E27FC236}">
                <a16:creationId xmlns:a16="http://schemas.microsoft.com/office/drawing/2014/main" id="{F5EDC48A-8A86-42B4-A04E-71D0462CBA84}"/>
              </a:ext>
            </a:extLst>
          </p:cNvPr>
          <p:cNvSpPr/>
          <p:nvPr>
            <p:custDataLst>
              <p:tags r:id="rId1"/>
            </p:custDataLst>
          </p:nvPr>
        </p:nvSpPr>
        <p:spPr>
          <a:xfrm>
            <a:off x="0" y="2517908"/>
            <a:ext cx="12192000" cy="1822184"/>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华文细黑" panose="02010600040101010101" pitchFamily="2" charset="-122"/>
              <a:ea typeface="华文细黑" panose="02010600040101010101" pitchFamily="2" charset="-122"/>
              <a:cs typeface="+mn-cs"/>
            </a:endParaRPr>
          </a:p>
        </p:txBody>
      </p:sp>
      <p:sp>
        <p:nvSpPr>
          <p:cNvPr id="3" name="PA-椭圆 2"/>
          <p:cNvSpPr/>
          <p:nvPr>
            <p:custDataLst>
              <p:tags r:id="rId2"/>
            </p:custDataLst>
          </p:nvPr>
        </p:nvSpPr>
        <p:spPr>
          <a:xfrm>
            <a:off x="2111940" y="2230755"/>
            <a:ext cx="2480310" cy="2396490"/>
          </a:xfrm>
          <a:prstGeom prst="ellipse">
            <a:avLst/>
          </a:prstGeom>
          <a:solidFill>
            <a:srgbClr val="F2F2F2"/>
          </a:solid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华文细黑" panose="02010600040101010101" pitchFamily="2" charset="-122"/>
              <a:ea typeface="华文细黑" panose="02010600040101010101" pitchFamily="2" charset="-122"/>
              <a:cs typeface="+mn-cs"/>
            </a:endParaRPr>
          </a:p>
        </p:txBody>
      </p:sp>
      <p:grpSp>
        <p:nvGrpSpPr>
          <p:cNvPr id="7" name="PA-组合 6"/>
          <p:cNvGrpSpPr/>
          <p:nvPr>
            <p:custDataLst>
              <p:tags r:id="rId3"/>
            </p:custDataLst>
          </p:nvPr>
        </p:nvGrpSpPr>
        <p:grpSpPr>
          <a:xfrm>
            <a:off x="2301041" y="2675534"/>
            <a:ext cx="2102109" cy="1384369"/>
            <a:chOff x="4546340" y="2594200"/>
            <a:chExt cx="2102109" cy="1384369"/>
          </a:xfrm>
        </p:grpSpPr>
        <p:sp>
          <p:nvSpPr>
            <p:cNvPr id="9" name="PA-文本框 8"/>
            <p:cNvSpPr txBox="1"/>
            <p:nvPr>
              <p:custDataLst>
                <p:tags r:id="rId5"/>
              </p:custDataLst>
            </p:nvPr>
          </p:nvSpPr>
          <p:spPr>
            <a:xfrm flipH="1">
              <a:off x="4980403" y="2594200"/>
              <a:ext cx="1322799"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B84970"/>
                  </a:solidFill>
                  <a:effectLst/>
                  <a:uLnTx/>
                  <a:uFillTx/>
                  <a:latin typeface="华文细黑" panose="02010600040101010101" pitchFamily="2" charset="-122"/>
                  <a:ea typeface="华文细黑" panose="02010600040101010101" pitchFamily="2" charset="-122"/>
                  <a:cs typeface="Arial" panose="020B0604020202020204" pitchFamily="34" charset="0"/>
                </a:rPr>
                <a:t>01</a:t>
              </a:r>
            </a:p>
          </p:txBody>
        </p:sp>
        <p:sp>
          <p:nvSpPr>
            <p:cNvPr id="10" name="PA-文本框 9"/>
            <p:cNvSpPr txBox="1"/>
            <p:nvPr>
              <p:custDataLst>
                <p:tags r:id="rId6"/>
              </p:custDataLst>
            </p:nvPr>
          </p:nvSpPr>
          <p:spPr>
            <a:xfrm flipH="1">
              <a:off x="4546340" y="3579789"/>
              <a:ext cx="2102109"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B84970"/>
                  </a:solidFill>
                  <a:effectLst/>
                  <a:uLnTx/>
                  <a:uFillTx/>
                  <a:latin typeface="Arial" panose="020B0604020202020204" pitchFamily="34" charset="0"/>
                  <a:ea typeface="华文细黑" panose="02010600040101010101" pitchFamily="2" charset="-122"/>
                  <a:cs typeface="Arial" panose="020B0604020202020204" pitchFamily="34" charset="0"/>
                </a:rPr>
                <a:t>Part   </a:t>
              </a:r>
              <a:r>
                <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rPr>
                <a:t>one</a:t>
              </a:r>
              <a:r>
                <a:rPr kumimoji="0" lang="en-US" altLang="zh-CN" sz="2000" b="0" i="0" u="none" strike="noStrike" kern="1200" cap="none" spc="0" normalizeH="0" baseline="0" noProof="0" dirty="0">
                  <a:ln>
                    <a:noFill/>
                  </a:ln>
                  <a:solidFill>
                    <a:srgbClr val="B84970"/>
                  </a:solidFill>
                  <a:effectLst/>
                  <a:uLnTx/>
                  <a:uFillTx/>
                  <a:latin typeface="Arial" panose="020B0604020202020204" pitchFamily="34" charset="0"/>
                  <a:ea typeface="华文细黑" panose="02010600040101010101" pitchFamily="2" charset="-122"/>
                  <a:cs typeface="Arial" panose="020B0604020202020204" pitchFamily="34" charset="0"/>
                </a:rPr>
                <a:t>   </a:t>
              </a:r>
            </a:p>
          </p:txBody>
        </p:sp>
      </p:grpSp>
      <p:sp>
        <p:nvSpPr>
          <p:cNvPr id="11" name="PA-矩形 10"/>
          <p:cNvSpPr/>
          <p:nvPr>
            <p:custDataLst>
              <p:tags r:id="rId4"/>
            </p:custDataLst>
          </p:nvPr>
        </p:nvSpPr>
        <p:spPr>
          <a:xfrm>
            <a:off x="6096000" y="2967335"/>
            <a:ext cx="2954655"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rPr>
              <a:t>内存保护</a:t>
            </a:r>
          </a:p>
        </p:txBody>
      </p:sp>
    </p:spTree>
    <p:extLst>
      <p:ext uri="{BB962C8B-B14F-4D97-AF65-F5344CB8AC3E}">
        <p14:creationId xmlns:p14="http://schemas.microsoft.com/office/powerpoint/2010/main" val="247701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文本框 44"/>
          <p:cNvSpPr txBox="1"/>
          <p:nvPr>
            <p:custDataLst>
              <p:tags r:id="rId1"/>
            </p:custDataLst>
          </p:nvPr>
        </p:nvSpPr>
        <p:spPr>
          <a:xfrm>
            <a:off x="-59690" y="402590"/>
            <a:ext cx="492274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01   /</a:t>
            </a:r>
            <a:r>
              <a:rPr lang="zh-CN" altLang="en-US" sz="2400" dirty="0">
                <a:solidFill>
                  <a:srgbClr val="F2F2F2"/>
                </a:solidFill>
                <a:latin typeface="华文细黑" panose="02010600040101010101" pitchFamily="2" charset="-122"/>
                <a:ea typeface="华文细黑" panose="02010600040101010101" pitchFamily="2" charset="-122"/>
                <a:sym typeface="+mn-ea"/>
              </a:rPr>
              <a:t>虚拟内存</a:t>
            </a:r>
            <a:r>
              <a:rPr lang="en-US" altLang="zh-CN" sz="2400" dirty="0">
                <a:solidFill>
                  <a:srgbClr val="F2F2F2"/>
                </a:solidFill>
                <a:latin typeface="华文细黑" panose="02010600040101010101" pitchFamily="2" charset="-122"/>
                <a:ea typeface="华文细黑" panose="02010600040101010101" pitchFamily="2" charset="-122"/>
                <a:sym typeface="+mn-ea"/>
              </a:rPr>
              <a:t>——</a:t>
            </a:r>
            <a:r>
              <a:rPr lang="zh-CN" altLang="en-US" sz="2400" dirty="0">
                <a:solidFill>
                  <a:srgbClr val="F2F2F2"/>
                </a:solidFill>
                <a:latin typeface="华文细黑" panose="02010600040101010101" pitchFamily="2" charset="-122"/>
                <a:ea typeface="华文细黑" panose="02010600040101010101" pitchFamily="2" charset="-122"/>
                <a:sym typeface="+mn-ea"/>
              </a:rPr>
              <a:t>内存保护的工具</a:t>
            </a:r>
          </a:p>
        </p:txBody>
      </p:sp>
      <p:sp>
        <p:nvSpPr>
          <p:cNvPr id="25" name="PA-矩形 22"/>
          <p:cNvSpPr/>
          <p:nvPr>
            <p:custDataLst>
              <p:tags r:id="rId2"/>
            </p:custDataLst>
          </p:nvPr>
        </p:nvSpPr>
        <p:spPr>
          <a:xfrm flipH="1">
            <a:off x="615789" y="3223106"/>
            <a:ext cx="3245485" cy="1710209"/>
          </a:xfrm>
          <a:prstGeom prst="rect">
            <a:avLst/>
          </a:prstGeom>
        </p:spPr>
        <p:txBody>
          <a:bodyPr wrap="square"/>
          <a:lstStyle/>
          <a:p>
            <a:pPr>
              <a:lnSpc>
                <a:spcPct val="120000"/>
              </a:lnSpc>
              <a:defRPr/>
            </a:pPr>
            <a:endPar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endParaRPr>
          </a:p>
        </p:txBody>
      </p:sp>
      <p:sp>
        <p:nvSpPr>
          <p:cNvPr id="39" name="PA-矩形 25"/>
          <p:cNvSpPr/>
          <p:nvPr>
            <p:custDataLst>
              <p:tags r:id="rId3"/>
            </p:custDataLst>
          </p:nvPr>
        </p:nvSpPr>
        <p:spPr>
          <a:xfrm>
            <a:off x="615789" y="1123320"/>
            <a:ext cx="9584654" cy="1590175"/>
          </a:xfrm>
          <a:prstGeom prst="rect">
            <a:avLst/>
          </a:prstGeom>
        </p:spPr>
        <p:txBody>
          <a:bodyPr wrap="square"/>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现代计算机必须要为操作系统提供控制手段来控制对内存系统的访问</a:t>
            </a:r>
          </a:p>
        </p:txBody>
      </p:sp>
      <p:sp>
        <p:nvSpPr>
          <p:cNvPr id="42" name="PA-矩形 25"/>
          <p:cNvSpPr/>
          <p:nvPr>
            <p:custDataLst>
              <p:tags r:id="rId4"/>
            </p:custDataLst>
          </p:nvPr>
        </p:nvSpPr>
        <p:spPr>
          <a:xfrm>
            <a:off x="676638" y="2022777"/>
            <a:ext cx="5757157" cy="1710209"/>
          </a:xfrm>
          <a:prstGeom prst="rect">
            <a:avLst/>
          </a:prstGeom>
        </p:spPr>
        <p:txBody>
          <a:bodyPr wrap="square"/>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rPr>
              <a:t>系统需要限制用户进程的访问权限，如</a:t>
            </a:r>
            <a:r>
              <a:rPr lang="zh-CN" altLang="en-US" b="1" dirty="0">
                <a:solidFill>
                  <a:schemeClr val="tx1">
                    <a:lumMod val="75000"/>
                    <a:lumOff val="25000"/>
                  </a:schemeClr>
                </a:solidFill>
                <a:latin typeface="仿宋" panose="02010609060101010101" pitchFamily="49" charset="-122"/>
                <a:ea typeface="仿宋" panose="02010609060101010101" pitchFamily="49" charset="-122"/>
                <a:cs typeface="Comic Sans MS" panose="030F0702030302020204" charset="0"/>
                <a:sym typeface="+mn-ea"/>
              </a:rPr>
              <a:t>：</a:t>
            </a:r>
            <a:endParaRPr lang="en-US" altLang="zh-CN" b="1" dirty="0">
              <a:solidFill>
                <a:schemeClr val="tx1">
                  <a:lumMod val="75000"/>
                  <a:lumOff val="25000"/>
                </a:schemeClr>
              </a:solidFill>
              <a:latin typeface="仿宋" panose="02010609060101010101" pitchFamily="49" charset="-122"/>
              <a:ea typeface="仿宋" panose="02010609060101010101" pitchFamily="49"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rPr>
              <a:t>·</a:t>
            </a:r>
            <a:r>
              <a:rPr lang="zh-CN" altLang="en-US"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rPr>
              <a:t>不允许修改只读代码段</a:t>
            </a:r>
            <a:endParaRPr lang="en-US" altLang="zh-CN"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chemeClr val="tx1">
                    <a:lumMod val="75000"/>
                    <a:lumOff val="25000"/>
                  </a:schemeClr>
                </a:solidFill>
                <a:latin typeface="仿宋" panose="02010609060101010101" pitchFamily="49" charset="-122"/>
                <a:ea typeface="仿宋" panose="02010609060101010101" pitchFamily="49" charset="-122"/>
                <a:cs typeface="Comic Sans MS" panose="030F0702030302020204" charset="0"/>
                <a:sym typeface="+mn-ea"/>
              </a:rPr>
              <a:t>·</a:t>
            </a:r>
            <a:r>
              <a:rPr lang="zh-CN" altLang="en-US" b="1" dirty="0">
                <a:solidFill>
                  <a:schemeClr val="tx1">
                    <a:lumMod val="75000"/>
                    <a:lumOff val="25000"/>
                  </a:schemeClr>
                </a:solidFill>
                <a:latin typeface="仿宋" panose="02010609060101010101" pitchFamily="49" charset="-122"/>
                <a:ea typeface="仿宋" panose="02010609060101010101" pitchFamily="49" charset="-122"/>
                <a:cs typeface="Comic Sans MS" panose="030F0702030302020204" charset="0"/>
                <a:sym typeface="+mn-ea"/>
              </a:rPr>
              <a:t>不允许读和修改内核中的代码和数据结构</a:t>
            </a:r>
            <a:endParaRPr lang="en-US" altLang="zh-CN" b="1" dirty="0">
              <a:solidFill>
                <a:schemeClr val="tx1">
                  <a:lumMod val="75000"/>
                  <a:lumOff val="25000"/>
                </a:schemeClr>
              </a:solidFill>
              <a:latin typeface="仿宋" panose="02010609060101010101" pitchFamily="49" charset="-122"/>
              <a:ea typeface="仿宋" panose="02010609060101010101" pitchFamily="49"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rPr>
              <a:t>·</a:t>
            </a:r>
            <a:r>
              <a:rPr lang="zh-CN" altLang="en-US"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rPr>
              <a:t>不允许读或写其他进程的私有内存</a:t>
            </a:r>
            <a:endParaRPr lang="en-US" altLang="zh-CN"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chemeClr val="tx1">
                    <a:lumMod val="75000"/>
                    <a:lumOff val="25000"/>
                  </a:schemeClr>
                </a:solidFill>
                <a:latin typeface="仿宋" panose="02010609060101010101" pitchFamily="49" charset="-122"/>
                <a:ea typeface="仿宋" panose="02010609060101010101" pitchFamily="49" charset="-122"/>
                <a:cs typeface="Comic Sans MS" panose="030F0702030302020204" charset="0"/>
                <a:sym typeface="+mn-ea"/>
              </a:rPr>
              <a:t>·</a:t>
            </a:r>
            <a:r>
              <a:rPr lang="zh-CN" altLang="en-US" b="1" dirty="0">
                <a:solidFill>
                  <a:schemeClr val="tx1">
                    <a:lumMod val="75000"/>
                    <a:lumOff val="25000"/>
                  </a:schemeClr>
                </a:solidFill>
                <a:latin typeface="仿宋" panose="02010609060101010101" pitchFamily="49" charset="-122"/>
                <a:ea typeface="仿宋" panose="02010609060101010101" pitchFamily="49" charset="-122"/>
                <a:cs typeface="Comic Sans MS" panose="030F0702030302020204" charset="0"/>
                <a:sym typeface="+mn-ea"/>
              </a:rPr>
              <a:t>不允许修改任何与其他进程共享的虚拟页面</a:t>
            </a:r>
            <a:endParaRPr lang="zh-CN" altLang="en-US" b="1" noProof="0" dirty="0">
              <a:ln>
                <a:noFill/>
              </a:ln>
              <a:solidFill>
                <a:schemeClr val="tx1">
                  <a:lumMod val="75000"/>
                  <a:lumOff val="25000"/>
                </a:schemeClr>
              </a:solidFill>
              <a:effectLst/>
              <a:uLnTx/>
              <a:uFillTx/>
              <a:latin typeface="仿宋" panose="02010609060101010101" pitchFamily="49" charset="-122"/>
              <a:ea typeface="仿宋" panose="02010609060101010101" pitchFamily="49" charset="-122"/>
              <a:cs typeface="Comic Sans MS" panose="030F0702030302020204" charset="0"/>
              <a:sym typeface="+mn-ea"/>
            </a:endParaRPr>
          </a:p>
        </p:txBody>
      </p:sp>
      <p:sp>
        <p:nvSpPr>
          <p:cNvPr id="2" name="文本框 1">
            <a:extLst>
              <a:ext uri="{FF2B5EF4-FFF2-40B4-BE49-F238E27FC236}">
                <a16:creationId xmlns:a16="http://schemas.microsoft.com/office/drawing/2014/main" id="{33606AA4-2F00-486D-8961-2A58A3E9537F}"/>
              </a:ext>
            </a:extLst>
          </p:cNvPr>
          <p:cNvSpPr txBox="1"/>
          <p:nvPr/>
        </p:nvSpPr>
        <p:spPr>
          <a:xfrm>
            <a:off x="615597" y="3587552"/>
            <a:ext cx="5388746"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解决措施：</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提供独立的地址空间来区分不同进程的私有内存</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地址翻译机制可以以一种更自然的方式扩展到更好地访问控制，即给每个</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添加三个许可位</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其中：</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·SUP</a:t>
            </a:r>
            <a:r>
              <a:rPr lang="zh-CN" altLang="en-US" b="1" dirty="0">
                <a:latin typeface="仿宋" panose="02010609060101010101" pitchFamily="49" charset="-122"/>
                <a:ea typeface="仿宋" panose="02010609060101010101" pitchFamily="49" charset="-122"/>
              </a:rPr>
              <a:t>为进程必须在内核（超级用户）模式下才能访问</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·READ</a:t>
            </a:r>
            <a:r>
              <a:rPr lang="zh-CN" altLang="en-US" b="1" dirty="0">
                <a:latin typeface="仿宋" panose="02010609060101010101" pitchFamily="49" charset="-122"/>
                <a:ea typeface="仿宋" panose="02010609060101010101" pitchFamily="49" charset="-122"/>
              </a:rPr>
              <a:t>和</a:t>
            </a:r>
            <a:r>
              <a:rPr lang="en-US" altLang="zh-CN" b="1" dirty="0">
                <a:latin typeface="仿宋" panose="02010609060101010101" pitchFamily="49" charset="-122"/>
                <a:ea typeface="仿宋" panose="02010609060101010101" pitchFamily="49" charset="-122"/>
              </a:rPr>
              <a:t>WRITE</a:t>
            </a:r>
            <a:r>
              <a:rPr lang="zh-CN" altLang="en-US" b="1" dirty="0">
                <a:latin typeface="仿宋" panose="02010609060101010101" pitchFamily="49" charset="-122"/>
                <a:ea typeface="仿宋" panose="02010609060101010101" pitchFamily="49" charset="-122"/>
              </a:rPr>
              <a:t>是对读和写的访问限制</a:t>
            </a:r>
          </a:p>
        </p:txBody>
      </p:sp>
      <p:pic>
        <p:nvPicPr>
          <p:cNvPr id="3" name="图片 2">
            <a:extLst>
              <a:ext uri="{FF2B5EF4-FFF2-40B4-BE49-F238E27FC236}">
                <a16:creationId xmlns:a16="http://schemas.microsoft.com/office/drawing/2014/main" id="{4C1EB29E-6921-42EB-A768-6F3F89837CEB}"/>
              </a:ext>
            </a:extLst>
          </p:cNvPr>
          <p:cNvPicPr>
            <a:picLocks noChangeAspect="1"/>
          </p:cNvPicPr>
          <p:nvPr/>
        </p:nvPicPr>
        <p:blipFill>
          <a:blip r:embed="rId6"/>
          <a:stretch>
            <a:fillRect/>
          </a:stretch>
        </p:blipFill>
        <p:spPr>
          <a:xfrm>
            <a:off x="6034767" y="1859363"/>
            <a:ext cx="6157233" cy="3476625"/>
          </a:xfrm>
          <a:prstGeom prst="rect">
            <a:avLst/>
          </a:prstGeom>
        </p:spPr>
      </p:pic>
      <p:sp>
        <p:nvSpPr>
          <p:cNvPr id="12" name="文本框 11">
            <a:extLst>
              <a:ext uri="{FF2B5EF4-FFF2-40B4-BE49-F238E27FC236}">
                <a16:creationId xmlns:a16="http://schemas.microsoft.com/office/drawing/2014/main" id="{C1C70283-AD4B-4FD0-83E1-C2C91738861A}"/>
              </a:ext>
            </a:extLst>
          </p:cNvPr>
          <p:cNvSpPr txBox="1"/>
          <p:nvPr/>
        </p:nvSpPr>
        <p:spPr>
          <a:xfrm>
            <a:off x="676638" y="6035678"/>
            <a:ext cx="7738290" cy="646331"/>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若指令违反了许可条件，则</a:t>
            </a:r>
            <a:r>
              <a:rPr lang="en-US" altLang="zh-CN" b="1" dirty="0">
                <a:latin typeface="仿宋" panose="02010609060101010101" pitchFamily="49" charset="-122"/>
                <a:ea typeface="仿宋" panose="02010609060101010101" pitchFamily="49" charset="-122"/>
              </a:rPr>
              <a:t>CPU</a:t>
            </a:r>
            <a:r>
              <a:rPr lang="zh-CN" altLang="en-US" b="1" dirty="0">
                <a:latin typeface="仿宋" panose="02010609060101010101" pitchFamily="49" charset="-122"/>
                <a:ea typeface="仿宋" panose="02010609060101010101" pitchFamily="49" charset="-122"/>
              </a:rPr>
              <a:t>会触发一个一般保护故障，并将控制传递给内核的异常处理程序，并报告“</a:t>
            </a:r>
            <a:r>
              <a:rPr lang="en-US" altLang="zh-CN" b="1" dirty="0">
                <a:solidFill>
                  <a:srgbClr val="FF0000"/>
                </a:solidFill>
                <a:latin typeface="仿宋" panose="02010609060101010101" pitchFamily="49" charset="-122"/>
                <a:ea typeface="仿宋" panose="02010609060101010101" pitchFamily="49" charset="-122"/>
              </a:rPr>
              <a:t>segmentation fault</a:t>
            </a:r>
            <a:r>
              <a:rPr lang="zh-CN" altLang="en-US" b="1" dirty="0">
                <a:latin typeface="仿宋" panose="02010609060101010101" pitchFamily="49" charset="-122"/>
                <a:ea typeface="仿宋"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矩形 11">
            <a:extLst>
              <a:ext uri="{FF2B5EF4-FFF2-40B4-BE49-F238E27FC236}">
                <a16:creationId xmlns:a16="http://schemas.microsoft.com/office/drawing/2014/main" id="{F5EDC48A-8A86-42B4-A04E-71D0462CBA84}"/>
              </a:ext>
            </a:extLst>
          </p:cNvPr>
          <p:cNvSpPr/>
          <p:nvPr>
            <p:custDataLst>
              <p:tags r:id="rId1"/>
            </p:custDataLst>
          </p:nvPr>
        </p:nvSpPr>
        <p:spPr>
          <a:xfrm>
            <a:off x="0" y="2517908"/>
            <a:ext cx="12192000" cy="1822184"/>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华文细黑" panose="02010600040101010101" pitchFamily="2" charset="-122"/>
              <a:ea typeface="华文细黑" panose="02010600040101010101" pitchFamily="2" charset="-122"/>
              <a:cs typeface="+mn-cs"/>
            </a:endParaRPr>
          </a:p>
        </p:txBody>
      </p:sp>
      <p:sp>
        <p:nvSpPr>
          <p:cNvPr id="3" name="PA-椭圆 2"/>
          <p:cNvSpPr/>
          <p:nvPr>
            <p:custDataLst>
              <p:tags r:id="rId2"/>
            </p:custDataLst>
          </p:nvPr>
        </p:nvSpPr>
        <p:spPr>
          <a:xfrm>
            <a:off x="2111940" y="2230755"/>
            <a:ext cx="2480310" cy="2396490"/>
          </a:xfrm>
          <a:prstGeom prst="ellipse">
            <a:avLst/>
          </a:prstGeom>
          <a:solidFill>
            <a:srgbClr val="F2F2F2"/>
          </a:solid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华文细黑" panose="02010600040101010101" pitchFamily="2" charset="-122"/>
              <a:ea typeface="华文细黑" panose="02010600040101010101" pitchFamily="2" charset="-122"/>
              <a:cs typeface="+mn-cs"/>
            </a:endParaRPr>
          </a:p>
        </p:txBody>
      </p:sp>
      <p:grpSp>
        <p:nvGrpSpPr>
          <p:cNvPr id="7" name="PA-组合 6"/>
          <p:cNvGrpSpPr/>
          <p:nvPr>
            <p:custDataLst>
              <p:tags r:id="rId3"/>
            </p:custDataLst>
          </p:nvPr>
        </p:nvGrpSpPr>
        <p:grpSpPr>
          <a:xfrm>
            <a:off x="2301041" y="2675534"/>
            <a:ext cx="2102109" cy="1384369"/>
            <a:chOff x="4546340" y="2594200"/>
            <a:chExt cx="2102109" cy="1384369"/>
          </a:xfrm>
        </p:grpSpPr>
        <p:sp>
          <p:nvSpPr>
            <p:cNvPr id="9" name="PA-文本框 8"/>
            <p:cNvSpPr txBox="1"/>
            <p:nvPr>
              <p:custDataLst>
                <p:tags r:id="rId5"/>
              </p:custDataLst>
            </p:nvPr>
          </p:nvSpPr>
          <p:spPr>
            <a:xfrm flipH="1">
              <a:off x="4980403" y="2594200"/>
              <a:ext cx="1322799"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B84970"/>
                  </a:solidFill>
                  <a:effectLst/>
                  <a:uLnTx/>
                  <a:uFillTx/>
                  <a:latin typeface="华文细黑" panose="02010600040101010101" pitchFamily="2" charset="-122"/>
                  <a:ea typeface="华文细黑" panose="02010600040101010101" pitchFamily="2" charset="-122"/>
                  <a:cs typeface="Arial" panose="020B0604020202020204" pitchFamily="34" charset="0"/>
                </a:rPr>
                <a:t>02</a:t>
              </a:r>
            </a:p>
          </p:txBody>
        </p:sp>
        <p:sp>
          <p:nvSpPr>
            <p:cNvPr id="10" name="PA-文本框 9"/>
            <p:cNvSpPr txBox="1"/>
            <p:nvPr>
              <p:custDataLst>
                <p:tags r:id="rId6"/>
              </p:custDataLst>
            </p:nvPr>
          </p:nvSpPr>
          <p:spPr>
            <a:xfrm flipH="1">
              <a:off x="4546340" y="3579789"/>
              <a:ext cx="2102109"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B84970"/>
                  </a:solidFill>
                  <a:effectLst/>
                  <a:uLnTx/>
                  <a:uFillTx/>
                  <a:latin typeface="Arial" panose="020B0604020202020204" pitchFamily="34" charset="0"/>
                  <a:ea typeface="华文细黑" panose="02010600040101010101" pitchFamily="2" charset="-122"/>
                  <a:cs typeface="Arial" panose="020B0604020202020204" pitchFamily="34" charset="0"/>
                </a:rPr>
                <a:t>Part   two   </a:t>
              </a:r>
            </a:p>
          </p:txBody>
        </p:sp>
      </p:grpSp>
      <p:sp>
        <p:nvSpPr>
          <p:cNvPr id="11" name="PA-矩形 10"/>
          <p:cNvSpPr/>
          <p:nvPr>
            <p:custDataLst>
              <p:tags r:id="rId4"/>
            </p:custDataLst>
          </p:nvPr>
        </p:nvSpPr>
        <p:spPr>
          <a:xfrm>
            <a:off x="6096000" y="2967335"/>
            <a:ext cx="4339650"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F2F2F2"/>
                </a:solidFill>
                <a:effectLst/>
                <a:uLnTx/>
                <a:uFillTx/>
                <a:latin typeface="华文细黑" panose="02010600040101010101" pitchFamily="2" charset="-122"/>
                <a:ea typeface="华文细黑" panose="02010600040101010101" pitchFamily="2" charset="-122"/>
                <a:cs typeface="+mn-cs"/>
              </a:rPr>
              <a:t>地址翻译实现</a:t>
            </a:r>
          </a:p>
        </p:txBody>
      </p:sp>
    </p:spTree>
    <p:extLst>
      <p:ext uri="{BB962C8B-B14F-4D97-AF65-F5344CB8AC3E}">
        <p14:creationId xmlns:p14="http://schemas.microsoft.com/office/powerpoint/2010/main" val="13985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文本框 44_1">
            <a:extLst>
              <a:ext uri="{FF2B5EF4-FFF2-40B4-BE49-F238E27FC236}">
                <a16:creationId xmlns:a16="http://schemas.microsoft.com/office/drawing/2014/main" id="{E6944C89-0BAA-4776-BEA6-8A60BE7A3381}"/>
              </a:ext>
            </a:extLst>
          </p:cNvPr>
          <p:cNvSpPr txBox="1"/>
          <p:nvPr>
            <p:custDataLst>
              <p:tags r:id="rId1"/>
            </p:custDataLst>
          </p:nvPr>
        </p:nvSpPr>
        <p:spPr>
          <a:xfrm>
            <a:off x="-59690" y="375957"/>
            <a:ext cx="429768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02   /    </a:t>
            </a:r>
            <a:r>
              <a:rPr lang="zh-CN" altLang="en-US" sz="2400" dirty="0">
                <a:solidFill>
                  <a:srgbClr val="F2F2F2"/>
                </a:solidFill>
                <a:latin typeface="华文细黑" panose="02010600040101010101" pitchFamily="2" charset="-122"/>
                <a:ea typeface="华文细黑" panose="02010600040101010101" pitchFamily="2" charset="-122"/>
                <a:sym typeface="+mn-ea"/>
              </a:rPr>
              <a:t>地址翻译</a:t>
            </a:r>
            <a:r>
              <a:rPr lang="en-US" altLang="zh-CN" sz="2400" dirty="0">
                <a:solidFill>
                  <a:srgbClr val="F2F2F2"/>
                </a:solidFill>
                <a:latin typeface="华文细黑" panose="02010600040101010101" pitchFamily="2" charset="-122"/>
                <a:ea typeface="华文细黑" panose="02010600040101010101" pitchFamily="2" charset="-122"/>
                <a:sym typeface="+mn-ea"/>
              </a:rPr>
              <a:t>——</a:t>
            </a:r>
            <a:r>
              <a:rPr lang="zh-CN" altLang="en-US" sz="2400" dirty="0">
                <a:solidFill>
                  <a:srgbClr val="F2F2F2"/>
                </a:solidFill>
                <a:latin typeface="华文细黑" panose="02010600040101010101" pitchFamily="2" charset="-122"/>
                <a:ea typeface="华文细黑" panose="02010600040101010101" pitchFamily="2" charset="-122"/>
                <a:sym typeface="+mn-ea"/>
              </a:rPr>
              <a:t>相关概念</a:t>
            </a:r>
          </a:p>
        </p:txBody>
      </p:sp>
      <p:pic>
        <p:nvPicPr>
          <p:cNvPr id="37" name="图片 36">
            <a:extLst>
              <a:ext uri="{FF2B5EF4-FFF2-40B4-BE49-F238E27FC236}">
                <a16:creationId xmlns:a16="http://schemas.microsoft.com/office/drawing/2014/main" id="{89E4AFE3-B12E-4A10-8FC2-3AF9FC979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26" y="1063570"/>
            <a:ext cx="5182314" cy="4884469"/>
          </a:xfrm>
          <a:prstGeom prst="rect">
            <a:avLst/>
          </a:prstGeom>
        </p:spPr>
      </p:pic>
      <p:sp>
        <p:nvSpPr>
          <p:cNvPr id="38" name="文本框 37">
            <a:extLst>
              <a:ext uri="{FF2B5EF4-FFF2-40B4-BE49-F238E27FC236}">
                <a16:creationId xmlns:a16="http://schemas.microsoft.com/office/drawing/2014/main" id="{1F591189-ED59-42FA-9AD4-FACBE3931F0B}"/>
              </a:ext>
            </a:extLst>
          </p:cNvPr>
          <p:cNvSpPr txBox="1"/>
          <p:nvPr/>
        </p:nvSpPr>
        <p:spPr>
          <a:xfrm>
            <a:off x="6196614" y="1162975"/>
            <a:ext cx="5182314" cy="347787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形式上讲，地址翻译是一个</a:t>
            </a:r>
            <a:r>
              <a:rPr lang="en-US" altLang="zh-CN" sz="2000" b="1" dirty="0">
                <a:latin typeface="仿宋" panose="02010609060101010101" pitchFamily="49" charset="-122"/>
                <a:ea typeface="仿宋" panose="02010609060101010101" pitchFamily="49" charset="-122"/>
              </a:rPr>
              <a:t>N</a:t>
            </a:r>
            <a:r>
              <a:rPr lang="zh-CN" altLang="en-US" sz="2000" b="1" dirty="0">
                <a:latin typeface="仿宋" panose="02010609060101010101" pitchFamily="49" charset="-122"/>
                <a:ea typeface="仿宋" panose="02010609060101010101" pitchFamily="49" charset="-122"/>
              </a:rPr>
              <a:t>元素的虚拟地址空间（</a:t>
            </a:r>
            <a:r>
              <a:rPr lang="en-US" altLang="zh-CN" sz="2000" b="1" dirty="0">
                <a:latin typeface="仿宋" panose="02010609060101010101" pitchFamily="49" charset="-122"/>
                <a:ea typeface="仿宋" panose="02010609060101010101" pitchFamily="49" charset="-122"/>
              </a:rPr>
              <a:t>VAS</a:t>
            </a:r>
            <a:r>
              <a:rPr lang="zh-CN" altLang="en-US" sz="2000" b="1" dirty="0">
                <a:latin typeface="仿宋" panose="02010609060101010101" pitchFamily="49" charset="-122"/>
                <a:ea typeface="仿宋" panose="02010609060101010101" pitchFamily="49" charset="-122"/>
              </a:rPr>
              <a:t>）中的元素和一个</a:t>
            </a:r>
            <a:r>
              <a:rPr lang="en-US" altLang="zh-CN" sz="2000" b="1" dirty="0">
                <a:latin typeface="仿宋" panose="02010609060101010101" pitchFamily="49" charset="-122"/>
                <a:ea typeface="仿宋" panose="02010609060101010101" pitchFamily="49" charset="-122"/>
              </a:rPr>
              <a:t>M</a:t>
            </a:r>
            <a:r>
              <a:rPr lang="zh-CN" altLang="en-US" sz="2000" b="1" dirty="0">
                <a:latin typeface="仿宋" panose="02010609060101010101" pitchFamily="49" charset="-122"/>
                <a:ea typeface="仿宋" panose="02010609060101010101" pitchFamily="49" charset="-122"/>
              </a:rPr>
              <a:t>元素的物理地址空间（</a:t>
            </a:r>
            <a:r>
              <a:rPr lang="en-US" altLang="zh-CN" sz="2000" b="1" dirty="0">
                <a:latin typeface="仿宋" panose="02010609060101010101" pitchFamily="49" charset="-122"/>
                <a:ea typeface="仿宋" panose="02010609060101010101" pitchFamily="49" charset="-122"/>
              </a:rPr>
              <a:t>PAS</a:t>
            </a:r>
            <a:r>
              <a:rPr lang="zh-CN" altLang="en-US" sz="2000" b="1" dirty="0">
                <a:latin typeface="仿宋" panose="02010609060101010101" pitchFamily="49" charset="-122"/>
                <a:ea typeface="仿宋" panose="02010609060101010101" pitchFamily="49" charset="-122"/>
              </a:rPr>
              <a:t>）中元素的映射，即</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MAP</a:t>
            </a: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VAS</a:t>
            </a: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PAS</a:t>
            </a:r>
            <a:r>
              <a:rPr lang="zh-CN" altLang="en-US" sz="2000" b="1" dirty="0">
                <a:latin typeface="仿宋" panose="02010609060101010101" pitchFamily="49" charset="-122"/>
                <a:ea typeface="仿宋" panose="02010609060101010101" pitchFamily="49" charset="-122"/>
              </a:rPr>
              <a:t>∪</a:t>
            </a:r>
            <a:r>
              <a:rPr lang="sq-AL" altLang="zh-CN" sz="2000" b="1" dirty="0">
                <a:latin typeface="仿宋" panose="02010609060101010101" pitchFamily="49" charset="-122"/>
                <a:ea typeface="仿宋" panose="02010609060101010101" pitchFamily="49" charset="-122"/>
              </a:rPr>
              <a:t>ø</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若虚拟地址</a:t>
            </a:r>
            <a:r>
              <a:rPr lang="en-US" altLang="zh-CN" sz="2000" b="1" dirty="0">
                <a:latin typeface="仿宋" panose="02010609060101010101" pitchFamily="49" charset="-122"/>
                <a:ea typeface="仿宋" panose="02010609060101010101" pitchFamily="49" charset="-122"/>
              </a:rPr>
              <a:t>A</a:t>
            </a:r>
            <a:r>
              <a:rPr lang="zh-CN" altLang="en-US" sz="2000" b="1" dirty="0">
                <a:latin typeface="仿宋" panose="02010609060101010101" pitchFamily="49" charset="-122"/>
                <a:ea typeface="仿宋" panose="02010609060101010101" pitchFamily="49" charset="-122"/>
              </a:rPr>
              <a:t>处的数据在</a:t>
            </a:r>
            <a:r>
              <a:rPr lang="en-US" altLang="zh-CN" sz="2000" b="1" dirty="0">
                <a:latin typeface="仿宋" panose="02010609060101010101" pitchFamily="49" charset="-122"/>
                <a:ea typeface="仿宋" panose="02010609060101010101" pitchFamily="49" charset="-122"/>
              </a:rPr>
              <a:t>PAS</a:t>
            </a:r>
            <a:r>
              <a:rPr lang="zh-CN" altLang="en-US" sz="2000" b="1" dirty="0">
                <a:latin typeface="仿宋" panose="02010609060101010101" pitchFamily="49" charset="-122"/>
                <a:ea typeface="仿宋" panose="02010609060101010101" pitchFamily="49" charset="-122"/>
              </a:rPr>
              <a:t>物理地址</a:t>
            </a:r>
            <a:r>
              <a:rPr lang="en-US" altLang="zh-CN" sz="2000" b="1" dirty="0">
                <a:latin typeface="仿宋" panose="02010609060101010101" pitchFamily="49" charset="-122"/>
                <a:ea typeface="仿宋" panose="02010609060101010101" pitchFamily="49" charset="-122"/>
              </a:rPr>
              <a:t>A’</a:t>
            </a:r>
            <a:r>
              <a:rPr lang="zh-CN" altLang="en-US" sz="2000" b="1" dirty="0">
                <a:latin typeface="仿宋" panose="02010609060101010101" pitchFamily="49" charset="-122"/>
                <a:ea typeface="仿宋" panose="02010609060101010101" pitchFamily="49" charset="-122"/>
              </a:rPr>
              <a:t>处，则</a:t>
            </a:r>
            <a:r>
              <a:rPr lang="en-US" altLang="zh-CN" sz="2000" b="1" dirty="0">
                <a:latin typeface="仿宋" panose="02010609060101010101" pitchFamily="49" charset="-122"/>
                <a:ea typeface="仿宋" panose="02010609060101010101" pitchFamily="49" charset="-122"/>
              </a:rPr>
              <a:t>MAP(A) = A’ ;</a:t>
            </a:r>
            <a:r>
              <a:rPr lang="zh-CN" altLang="en-US" sz="2000" b="1" dirty="0">
                <a:latin typeface="仿宋" panose="02010609060101010101" pitchFamily="49" charset="-122"/>
                <a:ea typeface="仿宋" panose="02010609060101010101" pitchFamily="49" charset="-122"/>
              </a:rPr>
              <a:t>（已缓存已分配页）</a:t>
            </a:r>
            <a:endParaRPr lang="en-US" altLang="zh-CN" sz="2000" b="1" dirty="0">
              <a:latin typeface="仿宋" panose="02010609060101010101" pitchFamily="49" charset="-122"/>
              <a:ea typeface="仿宋" panose="02010609060101010101" pitchFamily="49" charset="-122"/>
            </a:endParaRPr>
          </a:p>
          <a:p>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若虚拟地址</a:t>
            </a:r>
            <a:r>
              <a:rPr lang="en-US" altLang="zh-CN" sz="2000" b="1" dirty="0">
                <a:latin typeface="仿宋" panose="02010609060101010101" pitchFamily="49" charset="-122"/>
                <a:ea typeface="仿宋" panose="02010609060101010101" pitchFamily="49" charset="-122"/>
              </a:rPr>
              <a:t>A</a:t>
            </a:r>
            <a:r>
              <a:rPr lang="zh-CN" altLang="en-US" sz="2000" b="1" dirty="0">
                <a:latin typeface="仿宋" panose="02010609060101010101" pitchFamily="49" charset="-122"/>
                <a:ea typeface="仿宋" panose="02010609060101010101" pitchFamily="49" charset="-122"/>
              </a:rPr>
              <a:t>处的数据不在物理内存中，则</a:t>
            </a:r>
            <a:r>
              <a:rPr lang="en-US" altLang="zh-CN" sz="2000" b="1" dirty="0">
                <a:latin typeface="仿宋" panose="02010609060101010101" pitchFamily="49" charset="-122"/>
                <a:ea typeface="仿宋" panose="02010609060101010101" pitchFamily="49" charset="-122"/>
              </a:rPr>
              <a:t>MAP(A) = </a:t>
            </a:r>
            <a:r>
              <a:rPr lang="sq-AL" altLang="zh-CN" sz="2000" b="1" dirty="0">
                <a:latin typeface="仿宋" panose="02010609060101010101" pitchFamily="49" charset="-122"/>
                <a:ea typeface="仿宋" panose="02010609060101010101" pitchFamily="49" charset="-122"/>
              </a:rPr>
              <a:t>ø</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（未缓存的已分配页）</a:t>
            </a:r>
            <a:endParaRPr lang="en-US" altLang="zh-CN" sz="2000" b="1" dirty="0">
              <a:latin typeface="仿宋" panose="02010609060101010101" pitchFamily="49" charset="-122"/>
              <a:ea typeface="仿宋" panose="02010609060101010101" pitchFamily="49" charset="-122"/>
            </a:endParaRPr>
          </a:p>
          <a:p>
            <a:endParaRPr lang="en-US" altLang="zh-CN"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页表基址寄存器（</a:t>
            </a:r>
            <a:r>
              <a:rPr lang="en-US" altLang="zh-CN" sz="2000" b="1" dirty="0">
                <a:latin typeface="仿宋" panose="02010609060101010101" pitchFamily="49" charset="-122"/>
                <a:ea typeface="仿宋" panose="02010609060101010101" pitchFamily="49" charset="-122"/>
              </a:rPr>
              <a:t>PTBR</a:t>
            </a:r>
            <a:r>
              <a:rPr lang="zh-CN" altLang="en-US" sz="2000" b="1" dirty="0">
                <a:latin typeface="仿宋" panose="02010609060101010101" pitchFamily="49" charset="-122"/>
                <a:ea typeface="仿宋" panose="02010609060101010101" pitchFamily="49" charset="-122"/>
              </a:rPr>
              <a:t>），是</a:t>
            </a:r>
            <a:r>
              <a:rPr lang="en-US" altLang="zh-CN" sz="2000" b="1" dirty="0">
                <a:latin typeface="仿宋" panose="02010609060101010101" pitchFamily="49" charset="-122"/>
                <a:ea typeface="仿宋" panose="02010609060101010101" pitchFamily="49" charset="-122"/>
              </a:rPr>
              <a:t>CPU</a:t>
            </a:r>
            <a:r>
              <a:rPr lang="zh-CN" altLang="en-US" sz="2000" b="1" dirty="0">
                <a:latin typeface="仿宋" panose="02010609060101010101" pitchFamily="49" charset="-122"/>
                <a:ea typeface="仿宋" panose="02010609060101010101" pitchFamily="49" charset="-122"/>
              </a:rPr>
              <a:t>中的一个指向当前页表的控制寄存器</a:t>
            </a:r>
            <a:endParaRPr lang="en-US" altLang="zh-CN"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8839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A-文本框 44_1">
            <a:extLst>
              <a:ext uri="{FF2B5EF4-FFF2-40B4-BE49-F238E27FC236}">
                <a16:creationId xmlns:a16="http://schemas.microsoft.com/office/drawing/2014/main" id="{E119E712-6393-4A62-8A21-B40CA8E76884}"/>
              </a:ext>
            </a:extLst>
          </p:cNvPr>
          <p:cNvSpPr txBox="1"/>
          <p:nvPr>
            <p:custDataLst>
              <p:tags r:id="rId1"/>
            </p:custDataLst>
          </p:nvPr>
        </p:nvSpPr>
        <p:spPr>
          <a:xfrm>
            <a:off x="-59690" y="402590"/>
            <a:ext cx="429768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02   /</a:t>
            </a:r>
            <a:r>
              <a:rPr lang="zh-CN" altLang="en-US" sz="2400" dirty="0">
                <a:solidFill>
                  <a:srgbClr val="F2F2F2"/>
                </a:solidFill>
                <a:latin typeface="华文细黑" panose="02010600040101010101" pitchFamily="2" charset="-122"/>
                <a:ea typeface="华文细黑" panose="02010600040101010101" pitchFamily="2" charset="-122"/>
                <a:sym typeface="+mn-ea"/>
              </a:rPr>
              <a:t>地址翻译</a:t>
            </a:r>
            <a:r>
              <a:rPr lang="en-US" altLang="zh-CN" sz="2400" dirty="0">
                <a:solidFill>
                  <a:srgbClr val="F2F2F2"/>
                </a:solidFill>
                <a:latin typeface="华文细黑" panose="02010600040101010101" pitchFamily="2" charset="-122"/>
                <a:ea typeface="华文细黑" panose="02010600040101010101" pitchFamily="2" charset="-122"/>
                <a:sym typeface="+mn-ea"/>
              </a:rPr>
              <a:t>——</a:t>
            </a:r>
            <a:r>
              <a:rPr lang="zh-CN" altLang="en-US" sz="2400" dirty="0">
                <a:solidFill>
                  <a:srgbClr val="F2F2F2"/>
                </a:solidFill>
                <a:latin typeface="华文细黑" panose="02010600040101010101" pitchFamily="2" charset="-122"/>
                <a:ea typeface="华文细黑" panose="02010600040101010101" pitchFamily="2" charset="-122"/>
                <a:sym typeface="+mn-ea"/>
              </a:rPr>
              <a:t>相关概念</a:t>
            </a:r>
          </a:p>
        </p:txBody>
      </p:sp>
      <p:pic>
        <p:nvPicPr>
          <p:cNvPr id="9" name="图片 8">
            <a:extLst>
              <a:ext uri="{FF2B5EF4-FFF2-40B4-BE49-F238E27FC236}">
                <a16:creationId xmlns:a16="http://schemas.microsoft.com/office/drawing/2014/main" id="{A759EAF1-A458-458F-A137-ABF68F091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23" y="2099106"/>
            <a:ext cx="6906333" cy="3975807"/>
          </a:xfrm>
          <a:prstGeom prst="rect">
            <a:avLst/>
          </a:prstGeom>
        </p:spPr>
      </p:pic>
      <p:sp>
        <p:nvSpPr>
          <p:cNvPr id="10" name="文本框 9">
            <a:extLst>
              <a:ext uri="{FF2B5EF4-FFF2-40B4-BE49-F238E27FC236}">
                <a16:creationId xmlns:a16="http://schemas.microsoft.com/office/drawing/2014/main" id="{394E1E87-1F96-4EAF-A30F-6E762D52C2C7}"/>
              </a:ext>
            </a:extLst>
          </p:cNvPr>
          <p:cNvSpPr txBox="1"/>
          <p:nvPr/>
        </p:nvSpPr>
        <p:spPr>
          <a:xfrm>
            <a:off x="577387" y="1123100"/>
            <a:ext cx="8591684" cy="584775"/>
          </a:xfrm>
          <a:prstGeom prst="rect">
            <a:avLst/>
          </a:prstGeom>
          <a:noFill/>
        </p:spPr>
        <p:txBody>
          <a:bodyPr wrap="square" rtlCol="0">
            <a:spAutoFit/>
          </a:bodyPr>
          <a:lstStyle/>
          <a:p>
            <a:r>
              <a:rPr lang="en-US" altLang="zh-CN" sz="3200" b="1" dirty="0">
                <a:latin typeface="仿宋" panose="02010609060101010101" pitchFamily="49" charset="-122"/>
                <a:ea typeface="仿宋" panose="02010609060101010101" pitchFamily="49" charset="-122"/>
              </a:rPr>
              <a:t>MMU</a:t>
            </a:r>
            <a:r>
              <a:rPr lang="zh-CN" altLang="en-US" sz="3200" b="1" dirty="0">
                <a:latin typeface="仿宋" panose="02010609060101010101" pitchFamily="49" charset="-122"/>
                <a:ea typeface="仿宋" panose="02010609060101010101" pitchFamily="49" charset="-122"/>
              </a:rPr>
              <a:t>利用页表实现地址翻译的映射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A-文本框 44_1">
            <a:extLst>
              <a:ext uri="{FF2B5EF4-FFF2-40B4-BE49-F238E27FC236}">
                <a16:creationId xmlns:a16="http://schemas.microsoft.com/office/drawing/2014/main" id="{5CB3608F-186D-4FC9-9FDD-02037CFE74DC}"/>
              </a:ext>
            </a:extLst>
          </p:cNvPr>
          <p:cNvSpPr txBox="1"/>
          <p:nvPr>
            <p:custDataLst>
              <p:tags r:id="rId1"/>
            </p:custDataLst>
          </p:nvPr>
        </p:nvSpPr>
        <p:spPr>
          <a:xfrm>
            <a:off x="-59690" y="402590"/>
            <a:ext cx="429768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02   /</a:t>
            </a:r>
            <a:r>
              <a:rPr lang="zh-CN" altLang="en-US" sz="2400" dirty="0">
                <a:solidFill>
                  <a:srgbClr val="F2F2F2"/>
                </a:solidFill>
                <a:latin typeface="华文细黑" panose="02010600040101010101" pitchFamily="2" charset="-122"/>
                <a:ea typeface="华文细黑" panose="02010600040101010101" pitchFamily="2" charset="-122"/>
                <a:sym typeface="+mn-ea"/>
              </a:rPr>
              <a:t>地址翻译</a:t>
            </a:r>
            <a:r>
              <a:rPr lang="en-US" altLang="zh-CN" sz="2400" dirty="0">
                <a:solidFill>
                  <a:srgbClr val="F2F2F2"/>
                </a:solidFill>
                <a:latin typeface="华文细黑" panose="02010600040101010101" pitchFamily="2" charset="-122"/>
                <a:ea typeface="华文细黑" panose="02010600040101010101" pitchFamily="2" charset="-122"/>
                <a:sym typeface="+mn-ea"/>
              </a:rPr>
              <a:t>——</a:t>
            </a:r>
            <a:r>
              <a:rPr lang="zh-CN" altLang="en-US" sz="2400" dirty="0">
                <a:solidFill>
                  <a:srgbClr val="F2F2F2"/>
                </a:solidFill>
                <a:latin typeface="华文细黑" panose="02010600040101010101" pitchFamily="2" charset="-122"/>
                <a:ea typeface="华文细黑" panose="02010600040101010101" pitchFamily="2" charset="-122"/>
                <a:sym typeface="+mn-ea"/>
              </a:rPr>
              <a:t>简单实现</a:t>
            </a:r>
          </a:p>
        </p:txBody>
      </p:sp>
      <p:pic>
        <p:nvPicPr>
          <p:cNvPr id="13" name="图片 12">
            <a:extLst>
              <a:ext uri="{FF2B5EF4-FFF2-40B4-BE49-F238E27FC236}">
                <a16:creationId xmlns:a16="http://schemas.microsoft.com/office/drawing/2014/main" id="{C2CB832A-0168-4408-8FFF-0313F157E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063" y="1236374"/>
            <a:ext cx="5077883" cy="2458548"/>
          </a:xfrm>
          <a:prstGeom prst="rect">
            <a:avLst/>
          </a:prstGeom>
        </p:spPr>
      </p:pic>
      <p:pic>
        <p:nvPicPr>
          <p:cNvPr id="14" name="图片 13">
            <a:extLst>
              <a:ext uri="{FF2B5EF4-FFF2-40B4-BE49-F238E27FC236}">
                <a16:creationId xmlns:a16="http://schemas.microsoft.com/office/drawing/2014/main" id="{D6E94DBB-607F-41F8-8939-EE6710081AAB}"/>
              </a:ext>
            </a:extLst>
          </p:cNvPr>
          <p:cNvPicPr>
            <a:picLocks noChangeAspect="1"/>
          </p:cNvPicPr>
          <p:nvPr/>
        </p:nvPicPr>
        <p:blipFill>
          <a:blip r:embed="rId5"/>
          <a:stretch>
            <a:fillRect/>
          </a:stretch>
        </p:blipFill>
        <p:spPr>
          <a:xfrm>
            <a:off x="819064" y="3853542"/>
            <a:ext cx="5077883" cy="2757973"/>
          </a:xfrm>
          <a:prstGeom prst="rect">
            <a:avLst/>
          </a:prstGeom>
        </p:spPr>
      </p:pic>
      <p:sp>
        <p:nvSpPr>
          <p:cNvPr id="15" name="文本框 14">
            <a:extLst>
              <a:ext uri="{FF2B5EF4-FFF2-40B4-BE49-F238E27FC236}">
                <a16:creationId xmlns:a16="http://schemas.microsoft.com/office/drawing/2014/main" id="{814B2C81-75F8-4578-85C8-A387B0A40E57}"/>
              </a:ext>
            </a:extLst>
          </p:cNvPr>
          <p:cNvSpPr txBox="1"/>
          <p:nvPr/>
        </p:nvSpPr>
        <p:spPr>
          <a:xfrm>
            <a:off x="6295056" y="1366897"/>
            <a:ext cx="5470846" cy="1785104"/>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页面命中时</a:t>
            </a:r>
            <a:r>
              <a:rPr lang="en-US" altLang="zh-CN" sz="2000" b="1" dirty="0">
                <a:latin typeface="仿宋" panose="02010609060101010101" pitchFamily="49" charset="-122"/>
                <a:ea typeface="仿宋" panose="02010609060101010101" pitchFamily="49" charset="-122"/>
              </a:rPr>
              <a:t>CPU</a:t>
            </a:r>
            <a:r>
              <a:rPr lang="zh-CN" altLang="en-US" sz="2000" b="1" dirty="0">
                <a:latin typeface="仿宋" panose="02010609060101010101" pitchFamily="49" charset="-122"/>
                <a:ea typeface="仿宋" panose="02010609060101010101" pitchFamily="49" charset="-122"/>
              </a:rPr>
              <a:t>的执行步骤：</a:t>
            </a:r>
            <a:endParaRPr lang="en-US" altLang="zh-CN" sz="20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处理器生成虚拟地址→</a:t>
            </a:r>
            <a:r>
              <a:rPr lang="en-US" altLang="zh-CN" b="1" dirty="0">
                <a:latin typeface="仿宋" panose="02010609060101010101" pitchFamily="49" charset="-122"/>
                <a:ea typeface="仿宋" panose="02010609060101010101" pitchFamily="49" charset="-122"/>
              </a:rPr>
              <a:t>MMU</a:t>
            </a:r>
          </a:p>
          <a:p>
            <a:r>
              <a:rPr lang="en-US" altLang="zh-CN" b="1" dirty="0">
                <a:latin typeface="仿宋" panose="02010609060101010101" pitchFamily="49" charset="-122"/>
                <a:ea typeface="仿宋" panose="02010609060101010101" pitchFamily="49" charset="-122"/>
              </a:rPr>
              <a:t>·MMU</a:t>
            </a:r>
            <a:r>
              <a:rPr lang="zh-CN" altLang="en-US" b="1" dirty="0">
                <a:latin typeface="仿宋" panose="02010609060101010101" pitchFamily="49" charset="-122"/>
                <a:ea typeface="仿宋" panose="02010609060101010101" pitchFamily="49" charset="-122"/>
              </a:rPr>
              <a:t>生成</a:t>
            </a:r>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地址</a:t>
            </a:r>
            <a:r>
              <a:rPr lang="en-US" altLang="zh-CN" b="1" dirty="0">
                <a:latin typeface="仿宋" panose="02010609060101010101" pitchFamily="49" charset="-122"/>
                <a:ea typeface="仿宋" panose="02010609060101010101" pitchFamily="49" charset="-122"/>
              </a:rPr>
              <a:t>PTEA</a:t>
            </a:r>
            <a:r>
              <a:rPr lang="zh-CN" altLang="en-US" b="1" dirty="0">
                <a:latin typeface="仿宋" panose="02010609060101010101" pitchFamily="49" charset="-122"/>
                <a:ea typeface="仿宋" panose="02010609060101010101" pitchFamily="49" charset="-122"/>
              </a:rPr>
              <a:t>，高速缓存或主存请求得到</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高速缓存或主存返回</a:t>
            </a:r>
            <a:r>
              <a:rPr lang="en-US" altLang="zh-CN" b="1" dirty="0">
                <a:latin typeface="仿宋" panose="02010609060101010101" pitchFamily="49" charset="-122"/>
                <a:ea typeface="仿宋" panose="02010609060101010101" pitchFamily="49" charset="-122"/>
              </a:rPr>
              <a:t>PTE</a:t>
            </a:r>
          </a:p>
          <a:p>
            <a:r>
              <a:rPr lang="en-US" altLang="zh-CN" b="1" dirty="0">
                <a:latin typeface="仿宋" panose="02010609060101010101" pitchFamily="49" charset="-122"/>
                <a:ea typeface="仿宋" panose="02010609060101010101" pitchFamily="49" charset="-122"/>
              </a:rPr>
              <a:t>·MMU</a:t>
            </a:r>
            <a:r>
              <a:rPr lang="zh-CN" altLang="en-US" b="1" dirty="0">
                <a:latin typeface="仿宋" panose="02010609060101010101" pitchFamily="49" charset="-122"/>
                <a:ea typeface="仿宋" panose="02010609060101010101" pitchFamily="49" charset="-122"/>
              </a:rPr>
              <a:t>构造物理地址，传给高速缓存或主存</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返回所请求的数据字给处理器</a:t>
            </a:r>
          </a:p>
        </p:txBody>
      </p:sp>
      <p:sp>
        <p:nvSpPr>
          <p:cNvPr id="16" name="文本框 15">
            <a:extLst>
              <a:ext uri="{FF2B5EF4-FFF2-40B4-BE49-F238E27FC236}">
                <a16:creationId xmlns:a16="http://schemas.microsoft.com/office/drawing/2014/main" id="{C11D8F09-51D7-477C-8B7A-0A551F1A3458}"/>
              </a:ext>
            </a:extLst>
          </p:cNvPr>
          <p:cNvSpPr txBox="1"/>
          <p:nvPr/>
        </p:nvSpPr>
        <p:spPr>
          <a:xfrm>
            <a:off x="6295055" y="3694922"/>
            <a:ext cx="5470846" cy="2062103"/>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缺页故障时的执行步骤：</a:t>
            </a:r>
            <a:endParaRPr lang="en-US" altLang="zh-CN" sz="20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·1~3</a:t>
            </a:r>
            <a:r>
              <a:rPr lang="zh-CN" altLang="en-US" b="1" dirty="0">
                <a:latin typeface="仿宋" panose="02010609060101010101" pitchFamily="49" charset="-122"/>
                <a:ea typeface="仿宋" panose="02010609060101010101" pitchFamily="49" charset="-122"/>
              </a:rPr>
              <a:t>步同上</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·PTE</a:t>
            </a:r>
            <a:r>
              <a:rPr lang="zh-CN" altLang="en-US" b="1" dirty="0">
                <a:latin typeface="仿宋" panose="02010609060101010101" pitchFamily="49" charset="-122"/>
                <a:ea typeface="仿宋" panose="02010609060101010101" pitchFamily="49" charset="-122"/>
              </a:rPr>
              <a:t>有效位为</a:t>
            </a:r>
            <a:r>
              <a:rPr lang="en-US" altLang="zh-CN" b="1" dirty="0">
                <a:latin typeface="仿宋" panose="02010609060101010101" pitchFamily="49" charset="-122"/>
                <a:ea typeface="仿宋" panose="02010609060101010101" pitchFamily="49" charset="-122"/>
              </a:rPr>
              <a:t>0</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MMU</a:t>
            </a:r>
            <a:r>
              <a:rPr lang="zh-CN" altLang="en-US" b="1" dirty="0">
                <a:latin typeface="仿宋" panose="02010609060101010101" pitchFamily="49" charset="-122"/>
                <a:ea typeface="仿宋" panose="02010609060101010101" pitchFamily="49" charset="-122"/>
              </a:rPr>
              <a:t>触发异常调用异常处理程序</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找到牺牲页，若已经被修改，则换出到磁盘</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调入新的页面并更新</a:t>
            </a:r>
            <a:r>
              <a:rPr lang="en-US" altLang="zh-CN" b="1" dirty="0">
                <a:latin typeface="仿宋" panose="02010609060101010101" pitchFamily="49" charset="-122"/>
                <a:ea typeface="仿宋" panose="02010609060101010101" pitchFamily="49" charset="-122"/>
              </a:rPr>
              <a:t>PTE</a:t>
            </a: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程序返回到原来的进程，再次执行缺页指令，命中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矩形 11">
            <a:extLst>
              <a:ext uri="{FF2B5EF4-FFF2-40B4-BE49-F238E27FC236}">
                <a16:creationId xmlns:a16="http://schemas.microsoft.com/office/drawing/2014/main" id="{F5EDC48A-8A86-42B4-A04E-71D0462CBA84}"/>
              </a:ext>
            </a:extLst>
          </p:cNvPr>
          <p:cNvSpPr/>
          <p:nvPr>
            <p:custDataLst>
              <p:tags r:id="rId1"/>
            </p:custDataLst>
          </p:nvPr>
        </p:nvSpPr>
        <p:spPr>
          <a:xfrm>
            <a:off x="0" y="2517908"/>
            <a:ext cx="12192000" cy="1822184"/>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3" name="PA-椭圆 2"/>
          <p:cNvSpPr/>
          <p:nvPr>
            <p:custDataLst>
              <p:tags r:id="rId2"/>
            </p:custDataLst>
          </p:nvPr>
        </p:nvSpPr>
        <p:spPr>
          <a:xfrm>
            <a:off x="2111940" y="2230755"/>
            <a:ext cx="2480310" cy="2396490"/>
          </a:xfrm>
          <a:prstGeom prst="ellipse">
            <a:avLst/>
          </a:prstGeom>
          <a:solidFill>
            <a:srgbClr val="F2F2F2"/>
          </a:solid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nvGrpSpPr>
          <p:cNvPr id="7" name="PA-组合 6"/>
          <p:cNvGrpSpPr/>
          <p:nvPr>
            <p:custDataLst>
              <p:tags r:id="rId3"/>
            </p:custDataLst>
          </p:nvPr>
        </p:nvGrpSpPr>
        <p:grpSpPr>
          <a:xfrm>
            <a:off x="2301041" y="2675534"/>
            <a:ext cx="2102109" cy="1384369"/>
            <a:chOff x="4546340" y="2594200"/>
            <a:chExt cx="2102109" cy="1384369"/>
          </a:xfrm>
        </p:grpSpPr>
        <p:sp>
          <p:nvSpPr>
            <p:cNvPr id="9" name="PA-文本框 8"/>
            <p:cNvSpPr txBox="1"/>
            <p:nvPr>
              <p:custDataLst>
                <p:tags r:id="rId5"/>
              </p:custDataLst>
            </p:nvPr>
          </p:nvSpPr>
          <p:spPr>
            <a:xfrm flipH="1">
              <a:off x="4980403" y="2594200"/>
              <a:ext cx="1322799" cy="1323439"/>
            </a:xfrm>
            <a:prstGeom prst="rect">
              <a:avLst/>
            </a:prstGeom>
            <a:noFill/>
          </p:spPr>
          <p:txBody>
            <a:bodyPr wrap="none" rtlCol="0">
              <a:spAutoFit/>
            </a:bodyPr>
            <a:lstStyle/>
            <a:p>
              <a:pPr algn="ctr"/>
              <a:r>
                <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rPr>
                <a:t>03</a:t>
              </a:r>
            </a:p>
          </p:txBody>
        </p:sp>
        <p:sp>
          <p:nvSpPr>
            <p:cNvPr id="10" name="PA-文本框 9"/>
            <p:cNvSpPr txBox="1"/>
            <p:nvPr>
              <p:custDataLst>
                <p:tags r:id="rId6"/>
              </p:custDataLst>
            </p:nvPr>
          </p:nvSpPr>
          <p:spPr>
            <a:xfrm flipH="1">
              <a:off x="4546340" y="3579789"/>
              <a:ext cx="2102109" cy="398780"/>
            </a:xfrm>
            <a:prstGeom prst="rect">
              <a:avLst/>
            </a:prstGeom>
            <a:noFill/>
          </p:spPr>
          <p:txBody>
            <a:bodyPr wrap="square" rtlCol="0">
              <a:spAutoFit/>
            </a:bodyPr>
            <a:lstStyle/>
            <a:p>
              <a:pPr algn="ctr"/>
              <a:r>
                <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rPr>
                <a:t>Part   three   </a:t>
              </a:r>
            </a:p>
          </p:txBody>
        </p:sp>
      </p:grpSp>
      <p:sp>
        <p:nvSpPr>
          <p:cNvPr id="11" name="PA-矩形 10"/>
          <p:cNvSpPr/>
          <p:nvPr>
            <p:custDataLst>
              <p:tags r:id="rId4"/>
            </p:custDataLst>
          </p:nvPr>
        </p:nvSpPr>
        <p:spPr>
          <a:xfrm>
            <a:off x="6096000" y="2884611"/>
            <a:ext cx="4339650" cy="923330"/>
          </a:xfrm>
          <a:prstGeom prst="rect">
            <a:avLst/>
          </a:prstGeom>
        </p:spPr>
        <p:txBody>
          <a:bodyPr wrap="none">
            <a:spAutoFit/>
          </a:bodyPr>
          <a:lstStyle/>
          <a:p>
            <a:r>
              <a:rPr lang="zh-CN" altLang="en-US" sz="5400" b="1" dirty="0">
                <a:solidFill>
                  <a:srgbClr val="F2F2F2"/>
                </a:solidFill>
                <a:latin typeface="华文细黑" panose="02010600040101010101" pitchFamily="2" charset="-122"/>
                <a:ea typeface="华文细黑" panose="02010600040101010101" pitchFamily="2" charset="-122"/>
              </a:rPr>
              <a:t>地址翻译优化</a:t>
            </a:r>
          </a:p>
        </p:txBody>
      </p:sp>
    </p:spTree>
    <p:extLst>
      <p:ext uri="{BB962C8B-B14F-4D97-AF65-F5344CB8AC3E}">
        <p14:creationId xmlns:p14="http://schemas.microsoft.com/office/powerpoint/2010/main" val="25854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4"/>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53.xml><?xml version="1.0" encoding="utf-8"?>
<p:tagLst xmlns:a="http://schemas.openxmlformats.org/drawingml/2006/main" xmlns:r="http://schemas.openxmlformats.org/officeDocument/2006/relationships" xmlns:p="http://schemas.openxmlformats.org/presentationml/2006/main">
  <p:tag name="PA" val="v5.2.4"/>
</p:tagLst>
</file>

<file path=ppt/tags/tag54.xml><?xml version="1.0" encoding="utf-8"?>
<p:tagLst xmlns:a="http://schemas.openxmlformats.org/drawingml/2006/main" xmlns:r="http://schemas.openxmlformats.org/officeDocument/2006/relationships" xmlns:p="http://schemas.openxmlformats.org/presentationml/2006/main">
  <p:tag name="PA" val="v5.2.4"/>
</p:tagLst>
</file>

<file path=ppt/tags/tag55.xml><?xml version="1.0" encoding="utf-8"?>
<p:tagLst xmlns:a="http://schemas.openxmlformats.org/drawingml/2006/main" xmlns:r="http://schemas.openxmlformats.org/officeDocument/2006/relationships" xmlns:p="http://schemas.openxmlformats.org/presentationml/2006/main">
  <p:tag name="PA" val="v5.2.4"/>
</p:tagLst>
</file>

<file path=ppt/tags/tag56.xml><?xml version="1.0" encoding="utf-8"?>
<p:tagLst xmlns:a="http://schemas.openxmlformats.org/drawingml/2006/main" xmlns:r="http://schemas.openxmlformats.org/officeDocument/2006/relationships" xmlns:p="http://schemas.openxmlformats.org/presentationml/2006/main">
  <p:tag name="PA" val="v5.2.4"/>
</p:tagLst>
</file>

<file path=ppt/tags/tag57.xml><?xml version="1.0" encoding="utf-8"?>
<p:tagLst xmlns:a="http://schemas.openxmlformats.org/drawingml/2006/main" xmlns:r="http://schemas.openxmlformats.org/officeDocument/2006/relationships" xmlns:p="http://schemas.openxmlformats.org/presentationml/2006/main">
  <p:tag name="PA" val="v5.2.4"/>
</p:tagLst>
</file>

<file path=ppt/tags/tag58.xml><?xml version="1.0" encoding="utf-8"?>
<p:tagLst xmlns:a="http://schemas.openxmlformats.org/drawingml/2006/main" xmlns:r="http://schemas.openxmlformats.org/officeDocument/2006/relationships" xmlns:p="http://schemas.openxmlformats.org/presentationml/2006/main">
  <p:tag name="PA" val="v5.2.4"/>
</p:tagLst>
</file>

<file path=ppt/tags/tag59.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60.xml><?xml version="1.0" encoding="utf-8"?>
<p:tagLst xmlns:a="http://schemas.openxmlformats.org/drawingml/2006/main" xmlns:r="http://schemas.openxmlformats.org/officeDocument/2006/relationships" xmlns:p="http://schemas.openxmlformats.org/presentationml/2006/main">
  <p:tag name="PA" val="v5.2.4"/>
</p:tagLst>
</file>

<file path=ppt/tags/tag61.xml><?xml version="1.0" encoding="utf-8"?>
<p:tagLst xmlns:a="http://schemas.openxmlformats.org/drawingml/2006/main" xmlns:r="http://schemas.openxmlformats.org/officeDocument/2006/relationships" xmlns:p="http://schemas.openxmlformats.org/presentationml/2006/main">
  <p:tag name="PA" val="v5.2.4"/>
</p:tagLst>
</file>

<file path=ppt/tags/tag62.xml><?xml version="1.0" encoding="utf-8"?>
<p:tagLst xmlns:a="http://schemas.openxmlformats.org/drawingml/2006/main" xmlns:r="http://schemas.openxmlformats.org/officeDocument/2006/relationships" xmlns:p="http://schemas.openxmlformats.org/presentationml/2006/main">
  <p:tag name="PA" val="v5.2.4"/>
</p:tagLst>
</file>

<file path=ppt/tags/tag63.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1409</Words>
  <Application>Microsoft Office PowerPoint</Application>
  <PresentationFormat>宽屏</PresentationFormat>
  <Paragraphs>140</Paragraphs>
  <Slides>18</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仿宋</vt:lpstr>
      <vt:lpstr>华文细黑</vt:lpstr>
      <vt:lpstr>思源黑体 CN Light</vt:lpstr>
      <vt:lpstr>宋体</vt:lpstr>
      <vt:lpstr>Arial</vt:lpstr>
      <vt:lpstr>Calibri</vt:lpstr>
      <vt:lpstr>Comic Sans MS</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Desong Meng</cp:lastModifiedBy>
  <cp:revision>96</cp:revision>
  <dcterms:created xsi:type="dcterms:W3CDTF">2019-04-28T09:05:00Z</dcterms:created>
  <dcterms:modified xsi:type="dcterms:W3CDTF">2022-11-22T13:09:31Z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