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6" r:id="rId4"/>
    <p:sldId id="271" r:id="rId5"/>
    <p:sldId id="279" r:id="rId6"/>
    <p:sldId id="280" r:id="rId7"/>
    <p:sldId id="281" r:id="rId8"/>
    <p:sldId id="352" r:id="rId9"/>
    <p:sldId id="289" r:id="rId10"/>
    <p:sldId id="333" r:id="rId11"/>
    <p:sldId id="273" r:id="rId12"/>
    <p:sldId id="299" r:id="rId13"/>
    <p:sldId id="278" r:id="rId14"/>
    <p:sldId id="291" r:id="rId15"/>
    <p:sldId id="353" r:id="rId16"/>
    <p:sldId id="331" r:id="rId17"/>
    <p:sldId id="354" r:id="rId18"/>
    <p:sldId id="355" r:id="rId19"/>
    <p:sldId id="356" r:id="rId20"/>
    <p:sldId id="357" r:id="rId21"/>
    <p:sldId id="334" r:id="rId22"/>
    <p:sldId id="323" r:id="rId23"/>
    <p:sldId id="335" r:id="rId24"/>
    <p:sldId id="332" r:id="rId25"/>
    <p:sldId id="358" r:id="rId26"/>
    <p:sldId id="257" r:id="rId27"/>
    <p:sldId id="33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FBC"/>
    <a:srgbClr val="97BEBC"/>
    <a:srgbClr val="B84970"/>
    <a:srgbClr val="4D6D78"/>
    <a:srgbClr val="4C6D78"/>
    <a:srgbClr val="FF5B4A"/>
    <a:srgbClr val="C5D6DE"/>
    <a:srgbClr val="F2F2F2"/>
    <a:srgbClr val="B84971"/>
    <a:srgbClr val="C4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FA7C6D64-279C-4565-9D4C-031BFB888F1B}" type="datetimeFigureOut">
              <a:rPr lang="zh-CN" altLang="en-US" smtClean="0"/>
              <a:t>2022/11/22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3B0B5A0A-7B15-40E5-8638-1F3F6255CE4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126" y="101010"/>
            <a:ext cx="240619" cy="66559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" y="101010"/>
            <a:ext cx="265531" cy="6655981"/>
          </a:xfrm>
          <a:prstGeom prst="rect">
            <a:avLst/>
          </a:prstGeom>
        </p:spPr>
      </p:pic>
    </p:spTree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2022/11/22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华文细黑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/>
          <p:cNvSpPr/>
          <p:nvPr>
            <p:custDataLst>
              <p:tags r:id="rId1"/>
            </p:custDataLst>
          </p:nvPr>
        </p:nvSpPr>
        <p:spPr>
          <a:xfrm>
            <a:off x="0" y="-14954"/>
            <a:ext cx="12192000" cy="2066290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2"/>
            </p:custDataLst>
          </p:nvPr>
        </p:nvSpPr>
        <p:spPr>
          <a:xfrm>
            <a:off x="1358265" y="3416300"/>
            <a:ext cx="9474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B84971"/>
                </a:solidFill>
                <a:effectLst>
                  <a:innerShdw blurRad="546100">
                    <a:prstClr val="black">
                      <a:alpha val="24000"/>
                    </a:prstClr>
                  </a:inn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Virtual Memory:Concepts</a:t>
            </a:r>
          </a:p>
        </p:txBody>
      </p:sp>
      <p:grpSp>
        <p:nvGrpSpPr>
          <p:cNvPr id="2" name="PA-组合 1"/>
          <p:cNvGrpSpPr/>
          <p:nvPr>
            <p:custDataLst>
              <p:tags r:id="rId3"/>
            </p:custDataLst>
          </p:nvPr>
        </p:nvGrpSpPr>
        <p:grpSpPr>
          <a:xfrm>
            <a:off x="5009061" y="964679"/>
            <a:ext cx="2173876" cy="2066290"/>
            <a:chOff x="4715503" y="1486535"/>
            <a:chExt cx="2617470" cy="2487930"/>
          </a:xfrm>
        </p:grpSpPr>
        <p:sp useBgFill="1">
          <p:nvSpPr>
            <p:cNvPr id="3" name="PA-椭圆 2"/>
            <p:cNvSpPr/>
            <p:nvPr>
              <p:custDataLst>
                <p:tags r:id="rId5"/>
              </p:custDataLst>
            </p:nvPr>
          </p:nvSpPr>
          <p:spPr>
            <a:xfrm>
              <a:off x="4715503" y="1486535"/>
              <a:ext cx="2617470" cy="2487930"/>
            </a:xfrm>
            <a:prstGeom prst="ellipse">
              <a:avLst/>
            </a:prstGeom>
            <a:ln w="44450" cap="flat" cmpd="sng" algn="ctr">
              <a:solidFill>
                <a:srgbClr val="C5D6D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6000" b="1" dirty="0">
                <a:solidFill>
                  <a:schemeClr val="tx2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PA-文本框 6"/>
            <p:cNvSpPr txBox="1"/>
            <p:nvPr>
              <p:custDataLst>
                <p:tags r:id="rId6"/>
              </p:custDataLst>
            </p:nvPr>
          </p:nvSpPr>
          <p:spPr>
            <a:xfrm>
              <a:off x="4883108" y="2038538"/>
              <a:ext cx="2282259" cy="133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B84971"/>
                  </a:solidFill>
                  <a:latin typeface="Impact" panose="020B080603090205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2022</a:t>
              </a:r>
            </a:p>
          </p:txBody>
        </p:sp>
      </p:grpSp>
      <p:sp>
        <p:nvSpPr>
          <p:cNvPr id="14" name="PA-矩形 13"/>
          <p:cNvSpPr/>
          <p:nvPr>
            <p:custDataLst>
              <p:tags r:id="rId4"/>
            </p:custDataLst>
          </p:nvPr>
        </p:nvSpPr>
        <p:spPr>
          <a:xfrm>
            <a:off x="3776209" y="4909468"/>
            <a:ext cx="4639581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rgbClr val="D5AF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信息科学技术学院 刘星宇</a:t>
            </a:r>
            <a:r>
              <a:rPr lang="en-US" altLang="zh-CN" sz="2400" dirty="0">
                <a:solidFill>
                  <a:srgbClr val="D5AF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5"/>
              </p:custDataLst>
            </p:nvPr>
          </p:nvSpPr>
          <p:spPr>
            <a:xfrm flipH="1">
              <a:off x="4980403" y="2594200"/>
              <a:ext cx="1322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B8497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0" name="PA-文本框 9"/>
            <p:cNvSpPr txBox="1"/>
            <p:nvPr>
              <p:custDataLst>
                <p:tags r:id="rId6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two   </a:t>
              </a:r>
            </a:p>
          </p:txBody>
        </p:sp>
      </p:grp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5074587" y="2968225"/>
            <a:ext cx="430530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作为缓存工具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778375"/>
          </a:xfrm>
        </p:spPr>
        <p:txBody>
          <a:bodyPr/>
          <a:lstStyle/>
          <a:p>
            <a:r>
              <a:rPr lang="zh-CN" altLang="en-US"/>
              <a:t>虚拟内存被组织为一个由存放在磁盘上的</a:t>
            </a:r>
            <a:r>
              <a:rPr lang="en-US" altLang="zh-CN"/>
              <a:t>N</a:t>
            </a:r>
            <a:r>
              <a:rPr lang="zh-CN" altLang="en-US"/>
              <a:t>个连续的字节大小的单元组成的数组</a:t>
            </a:r>
            <a:r>
              <a:rPr lang="en-US" altLang="zh-CN"/>
              <a:t> </a:t>
            </a:r>
            <a:r>
              <a:rPr lang="zh-CN" altLang="en-US"/>
              <a:t>每字节</a:t>
            </a:r>
            <a:r>
              <a:rPr lang="en-US" altLang="zh-CN"/>
              <a:t>-&gt;</a:t>
            </a:r>
            <a:r>
              <a:rPr lang="zh-CN" altLang="en-US"/>
              <a:t>唯一的虚拟地址</a:t>
            </a:r>
            <a:r>
              <a:rPr lang="en-US" altLang="zh-CN"/>
              <a:t>-&gt;</a:t>
            </a:r>
            <a:r>
              <a:rPr lang="zh-CN" altLang="en-US"/>
              <a:t>到数组的索引</a:t>
            </a:r>
          </a:p>
          <a:p>
            <a:endParaRPr lang="zh-CN" altLang="en-US"/>
          </a:p>
          <a:p>
            <a:r>
              <a:rPr lang="zh-CN" altLang="en-US"/>
              <a:t>磁盘上的数据被分割成块</a:t>
            </a:r>
            <a:r>
              <a:rPr lang="en-US" altLang="zh-CN"/>
              <a:t> </a:t>
            </a:r>
            <a:r>
              <a:rPr lang="zh-CN" altLang="en-US"/>
              <a:t>作为磁盘和主存之间的传输单元</a:t>
            </a:r>
          </a:p>
          <a:p>
            <a:endParaRPr lang="zh-CN" altLang="en-US"/>
          </a:p>
          <a:p>
            <a:r>
              <a:rPr lang="en-US" altLang="zh-CN"/>
              <a:t>VM</a:t>
            </a:r>
            <a:r>
              <a:rPr lang="zh-CN" altLang="en-US"/>
              <a:t>系统通过将虚拟内存分割为虚拟页</a:t>
            </a:r>
            <a:r>
              <a:rPr lang="en-US" altLang="zh-CN"/>
              <a:t>(Virtual Page,VP)</a:t>
            </a:r>
            <a:r>
              <a:rPr lang="zh-CN" altLang="en-US"/>
              <a:t>来处理</a:t>
            </a:r>
          </a:p>
          <a:p>
            <a:pPr marL="0" indent="0">
              <a:buNone/>
            </a:pPr>
            <a:r>
              <a:rPr lang="en-US" altLang="zh-CN"/>
              <a:t>P=2^p</a:t>
            </a:r>
          </a:p>
          <a:p>
            <a:pPr marL="0" indent="0">
              <a:buNone/>
            </a:pPr>
            <a:r>
              <a:rPr lang="zh-CN" altLang="en-US"/>
              <a:t>相似地</a:t>
            </a:r>
            <a:r>
              <a:rPr lang="en-US" altLang="zh-CN"/>
              <a:t> </a:t>
            </a:r>
            <a:r>
              <a:rPr lang="zh-CN" altLang="en-US"/>
              <a:t>有物理页</a:t>
            </a:r>
            <a:r>
              <a:rPr lang="en-US" altLang="zh-CN"/>
              <a:t>(Physical Page,PP),</a:t>
            </a:r>
            <a:r>
              <a:rPr lang="zh-CN" altLang="en-US"/>
              <a:t>大小也为</a:t>
            </a:r>
            <a:r>
              <a:rPr lang="en-US" altLang="zh-CN"/>
              <a:t>P,</a:t>
            </a:r>
            <a:r>
              <a:rPr lang="zh-CN" altLang="en-US"/>
              <a:t>也可称页桢</a:t>
            </a:r>
          </a:p>
        </p:txBody>
      </p:sp>
      <p:sp>
        <p:nvSpPr>
          <p:cNvPr id="11" name="PA-文本框 44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截屏2022-11-22 00.12.2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089150"/>
            <a:ext cx="5181600" cy="339534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7177405" cy="4351655"/>
          </a:xfrm>
        </p:spPr>
        <p:txBody>
          <a:bodyPr/>
          <a:lstStyle/>
          <a:p>
            <a:r>
              <a:rPr lang="zh-CN" altLang="en-US"/>
              <a:t>虚拟页面的集合：</a:t>
            </a:r>
          </a:p>
          <a:p>
            <a:pPr marL="0" indent="0">
              <a:buNone/>
            </a:pPr>
            <a:r>
              <a:rPr lang="zh-CN" altLang="en-US"/>
              <a:t>未分配的：</a:t>
            </a:r>
            <a:r>
              <a:rPr lang="en-US" altLang="zh-CN"/>
              <a:t>VM</a:t>
            </a:r>
            <a:r>
              <a:rPr lang="zh-CN" altLang="en-US"/>
              <a:t>系统还未分配</a:t>
            </a:r>
            <a:r>
              <a:rPr lang="en-US" altLang="zh-CN"/>
              <a:t>(</a:t>
            </a:r>
            <a:r>
              <a:rPr lang="zh-CN" altLang="en-US"/>
              <a:t>或者创</a:t>
            </a:r>
          </a:p>
          <a:p>
            <a:pPr marL="0" indent="0">
              <a:buNone/>
            </a:pPr>
            <a:r>
              <a:rPr lang="zh-CN" altLang="en-US"/>
              <a:t>建的页</a:t>
            </a:r>
            <a:r>
              <a:rPr lang="en-US" altLang="zh-CN"/>
              <a:t>) </a:t>
            </a:r>
            <a:r>
              <a:rPr lang="zh-CN" altLang="en-US"/>
              <a:t>不占用任何磁盘空间</a:t>
            </a:r>
          </a:p>
          <a:p>
            <a:pPr marL="0" indent="0">
              <a:buNone/>
            </a:pPr>
            <a:r>
              <a:rPr lang="zh-CN" altLang="en-US"/>
              <a:t>缓存的：当前已经缓存在物理内存中的</a:t>
            </a:r>
          </a:p>
          <a:p>
            <a:pPr marL="0" indent="0">
              <a:buNone/>
            </a:pPr>
            <a:r>
              <a:rPr lang="zh-CN" altLang="en-US"/>
              <a:t>已分配页</a:t>
            </a:r>
          </a:p>
          <a:p>
            <a:pPr marL="0" indent="0">
              <a:buNone/>
            </a:pPr>
            <a:r>
              <a:rPr lang="zh-CN" altLang="en-US"/>
              <a:t>未缓存的：未缓存在物理内存中的已分</a:t>
            </a:r>
          </a:p>
          <a:p>
            <a:pPr marL="0" indent="0">
              <a:buNone/>
            </a:pPr>
            <a:r>
              <a:rPr lang="zh-CN" altLang="en-US"/>
              <a:t>配页</a:t>
            </a:r>
          </a:p>
        </p:txBody>
      </p:sp>
      <p:sp>
        <p:nvSpPr>
          <p:cNvPr id="48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160145"/>
            <a:ext cx="10515600" cy="5017135"/>
          </a:xfrm>
        </p:spPr>
        <p:txBody>
          <a:bodyPr/>
          <a:lstStyle/>
          <a:p>
            <a:r>
              <a:rPr lang="en-US" altLang="zh-CN"/>
              <a:t>DRAM</a:t>
            </a:r>
            <a:r>
              <a:rPr lang="zh-CN" altLang="en-US"/>
              <a:t>缓存的组织结构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其表示虚拟内存系统的缓存</a:t>
            </a:r>
            <a:r>
              <a:rPr lang="en-US" altLang="zh-CN"/>
              <a:t> </a:t>
            </a:r>
            <a:r>
              <a:rPr lang="zh-CN" altLang="en-US"/>
              <a:t>在主存中缓存虚拟页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DRAM</a:t>
            </a:r>
            <a:r>
              <a:rPr lang="zh-CN" altLang="en-US"/>
              <a:t>的组织结构完全由巨大的不命中开销驱动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对磁盘的访问时间很长</a:t>
            </a:r>
            <a:r>
              <a:rPr lang="en-US" altLang="zh-CN"/>
              <a:t> DRAM</a:t>
            </a:r>
            <a:r>
              <a:rPr lang="zh-CN" altLang="en-US"/>
              <a:t>缓存总是使用写回而不是直写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9" name="PA-文本框 44_1"/>
          <p:cNvSpPr txBox="1"/>
          <p:nvPr>
            <p:custDataLst>
              <p:tags r:id="rId1"/>
            </p:custDataLst>
          </p:nvPr>
        </p:nvSpPr>
        <p:spPr>
          <a:xfrm>
            <a:off x="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 descr="截屏2022-11-22 15.28.5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6260"/>
            <a:ext cx="5334000" cy="3950335"/>
          </a:xfrm>
          <a:prstGeom prst="rect">
            <a:avLst/>
          </a:prstGeom>
        </p:spPr>
      </p:pic>
      <p:sp>
        <p:nvSpPr>
          <p:cNvPr id="17" name="内容占位符 1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127875" cy="4351655"/>
          </a:xfrm>
        </p:spPr>
        <p:txBody>
          <a:bodyPr>
            <a:normAutofit/>
          </a:bodyPr>
          <a:lstStyle/>
          <a:p>
            <a:r>
              <a:rPr lang="zh-CN" altLang="en-US"/>
              <a:t>同任何缓存一样，虚拟内存系统必须</a:t>
            </a:r>
          </a:p>
          <a:p>
            <a:pPr marL="0" indent="0">
              <a:buNone/>
            </a:pPr>
            <a:r>
              <a:rPr lang="zh-CN" altLang="en-US"/>
              <a:t>有某种方法来判定一个虚拟页是否缓</a:t>
            </a:r>
          </a:p>
          <a:p>
            <a:pPr marL="0" indent="0">
              <a:buNone/>
            </a:pPr>
            <a:r>
              <a:rPr lang="zh-CN" altLang="en-US"/>
              <a:t>存在</a:t>
            </a:r>
            <a:r>
              <a:rPr lang="en-US" altLang="zh-CN"/>
              <a:t>DRAM</a:t>
            </a:r>
            <a:r>
              <a:rPr lang="zh-CN" altLang="en-US"/>
              <a:t>的某个地方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页表</a:t>
            </a:r>
            <a:r>
              <a:rPr lang="en-US" altLang="zh-CN"/>
              <a:t>(page table</a:t>
            </a:r>
            <a:r>
              <a:rPr lang="zh-CN" altLang="en-US"/>
              <a:t>）</a:t>
            </a:r>
          </a:p>
          <a:p>
            <a:pPr marL="0" indent="0">
              <a:buNone/>
            </a:pPr>
            <a:r>
              <a:rPr lang="zh-CN" altLang="en-US"/>
              <a:t>一个页表条目</a:t>
            </a:r>
            <a:r>
              <a:rPr lang="en-US" altLang="zh-CN"/>
              <a:t>(Page Table Entry)</a:t>
            </a:r>
            <a:r>
              <a:rPr lang="zh-CN" altLang="en-US"/>
              <a:t>的</a:t>
            </a:r>
          </a:p>
          <a:p>
            <a:pPr marL="0" indent="0">
              <a:buNone/>
            </a:pP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将虚拟页映到物理页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8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 descr="截屏2022-11-22 15.28.5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6260"/>
            <a:ext cx="5334000" cy="3950335"/>
          </a:xfrm>
          <a:prstGeom prst="rect">
            <a:avLst/>
          </a:prstGeom>
        </p:spPr>
      </p:pic>
      <p:sp>
        <p:nvSpPr>
          <p:cNvPr id="17" name="内容占位符 1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127875" cy="435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虚拟地址空间当中的每个页在页表中</a:t>
            </a:r>
          </a:p>
          <a:p>
            <a:pPr marL="0" indent="0">
              <a:buNone/>
            </a:pPr>
            <a:r>
              <a:rPr lang="zh-CN" altLang="en-US"/>
              <a:t>的一个固定位置偏移量处都有一个</a:t>
            </a:r>
            <a:r>
              <a:rPr lang="en-US" altLang="zh-CN"/>
              <a:t>PTE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每一个</a:t>
            </a:r>
            <a:r>
              <a:rPr lang="en-US" altLang="zh-CN"/>
              <a:t>PTE</a:t>
            </a:r>
            <a:r>
              <a:rPr lang="zh-CN" altLang="en-US"/>
              <a:t>由一个有效位</a:t>
            </a:r>
            <a:r>
              <a:rPr lang="en-US" altLang="zh-CN"/>
              <a:t>(valid bit)</a:t>
            </a:r>
            <a:r>
              <a:rPr lang="zh-CN" altLang="en-US"/>
              <a:t>和</a:t>
            </a:r>
          </a:p>
          <a:p>
            <a:pPr marL="0" indent="0">
              <a:buNone/>
            </a:pPr>
            <a:r>
              <a:rPr lang="zh-CN" altLang="en-US"/>
              <a:t>一个</a:t>
            </a:r>
            <a:r>
              <a:rPr lang="en-US" altLang="zh-CN"/>
              <a:t>n</a:t>
            </a:r>
            <a:r>
              <a:rPr lang="zh-CN" altLang="en-US"/>
              <a:t>位地址字段组成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如右图所示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PTE=(2^n)/P (n</a:t>
            </a:r>
            <a:r>
              <a:rPr lang="zh-CN" altLang="en-US"/>
              <a:t>为虚拟地址大小</a:t>
            </a:r>
            <a:r>
              <a:rPr lang="en-US" altLang="zh-CN"/>
              <a:t>)</a:t>
            </a:r>
          </a:p>
        </p:txBody>
      </p:sp>
      <p:sp>
        <p:nvSpPr>
          <p:cNvPr id="78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内容占位符 30" descr="截屏2022-11-22 15.46.3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6065" y="1691005"/>
            <a:ext cx="5753735" cy="4219575"/>
          </a:xfrm>
          <a:prstGeom prst="rect">
            <a:avLst/>
          </a:prstGeom>
        </p:spPr>
      </p:pic>
      <p:sp>
        <p:nvSpPr>
          <p:cNvPr id="30" name="内容占位符 29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085330" cy="4351655"/>
          </a:xfrm>
        </p:spPr>
        <p:txBody>
          <a:bodyPr/>
          <a:lstStyle/>
          <a:p>
            <a:r>
              <a:rPr lang="zh-CN" altLang="en-US"/>
              <a:t>页命中</a:t>
            </a:r>
            <a:r>
              <a:rPr lang="en-US" altLang="zh-CN"/>
              <a:t>(Page Hit)</a:t>
            </a:r>
          </a:p>
          <a:p>
            <a:endParaRPr lang="en-US" altLang="zh-CN"/>
          </a:p>
          <a:p>
            <a:r>
              <a:rPr lang="zh-CN" altLang="en-US"/>
              <a:t>若要读取</a:t>
            </a:r>
            <a:r>
              <a:rPr lang="en-US" altLang="zh-CN"/>
              <a:t>VP2</a:t>
            </a:r>
          </a:p>
          <a:p>
            <a:pPr marL="0" indent="0">
              <a:buNone/>
            </a:pPr>
            <a:r>
              <a:rPr lang="zh-CN" altLang="en-US"/>
              <a:t>虚拟内存地址</a:t>
            </a:r>
            <a:r>
              <a:rPr lang="en-US" altLang="zh-CN"/>
              <a:t>-&gt;</a:t>
            </a:r>
            <a:r>
              <a:rPr lang="zh-CN" altLang="en-US"/>
              <a:t>地址翻译</a:t>
            </a:r>
            <a:r>
              <a:rPr lang="en-US" altLang="zh-CN"/>
              <a:t>-&gt;</a:t>
            </a:r>
            <a:r>
              <a:rPr lang="zh-CN" altLang="en-US"/>
              <a:t>一个定位</a:t>
            </a:r>
          </a:p>
          <a:p>
            <a:pPr marL="0" indent="0">
              <a:buNone/>
            </a:pPr>
            <a:r>
              <a:rPr lang="en-US" altLang="zh-CN"/>
              <a:t>PTE2</a:t>
            </a:r>
            <a:r>
              <a:rPr lang="zh-CN" altLang="en-US"/>
              <a:t>的索引</a:t>
            </a:r>
            <a:r>
              <a:rPr lang="en-US" altLang="zh-CN"/>
              <a:t>-&gt;</a:t>
            </a:r>
            <a:r>
              <a:rPr lang="zh-CN" altLang="en-US"/>
              <a:t>读取他</a:t>
            </a:r>
            <a:r>
              <a:rPr lang="en-US" altLang="zh-CN"/>
              <a:t>-&gt;PTE</a:t>
            </a:r>
            <a:r>
              <a:rPr lang="zh-CN" altLang="en-US"/>
              <a:t>中的物理内</a:t>
            </a:r>
          </a:p>
          <a:p>
            <a:pPr marL="0" indent="0">
              <a:buNone/>
            </a:pPr>
            <a:r>
              <a:rPr lang="zh-CN" altLang="en-US"/>
              <a:t>存地址</a:t>
            </a:r>
            <a:r>
              <a:rPr lang="en-US" altLang="zh-CN"/>
              <a:t>-&gt;</a:t>
            </a:r>
            <a:r>
              <a:rPr lang="zh-CN" altLang="en-US"/>
              <a:t>物理地址</a:t>
            </a:r>
          </a:p>
        </p:txBody>
      </p:sp>
      <p:sp>
        <p:nvSpPr>
          <p:cNvPr id="37" name="PA-文本框 44_1"/>
          <p:cNvSpPr txBox="1"/>
          <p:nvPr>
            <p:custDataLst>
              <p:tags r:id="rId1"/>
            </p:custDataLst>
          </p:nvPr>
        </p:nvSpPr>
        <p:spPr>
          <a:xfrm>
            <a:off x="-37465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085330" cy="4351655"/>
          </a:xfrm>
        </p:spPr>
        <p:txBody>
          <a:bodyPr/>
          <a:lstStyle/>
          <a:p>
            <a:r>
              <a:rPr lang="zh-CN" altLang="en-US"/>
              <a:t>缺页</a:t>
            </a:r>
            <a:r>
              <a:rPr lang="en-US" altLang="zh-CN"/>
              <a:t>(Page Fault) </a:t>
            </a:r>
            <a:r>
              <a:rPr lang="zh-CN" altLang="en-US"/>
              <a:t>即</a:t>
            </a:r>
            <a:r>
              <a:rPr lang="en-US" altLang="zh-CN"/>
              <a:t>DRAM</a:t>
            </a:r>
            <a:r>
              <a:rPr lang="zh-CN" altLang="en-US"/>
              <a:t>缓存不命</a:t>
            </a:r>
          </a:p>
          <a:p>
            <a:pPr marL="0" indent="0">
              <a:buNone/>
            </a:pPr>
            <a:r>
              <a:rPr lang="zh-CN" altLang="en-US"/>
              <a:t>中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例如左图，</a:t>
            </a:r>
            <a:r>
              <a:rPr lang="en-US" altLang="zh-CN"/>
              <a:t>CPU</a:t>
            </a:r>
            <a:r>
              <a:rPr lang="zh-CN" altLang="en-US"/>
              <a:t>引用了</a:t>
            </a:r>
            <a:r>
              <a:rPr lang="en-US" altLang="zh-CN"/>
              <a:t>VP3</a:t>
            </a:r>
            <a:r>
              <a:rPr lang="zh-CN" altLang="en-US"/>
              <a:t>中的一个字</a:t>
            </a:r>
          </a:p>
          <a:p>
            <a:pPr marL="0" indent="0">
              <a:buNone/>
            </a:pPr>
            <a:r>
              <a:rPr lang="zh-CN" altLang="en-US"/>
              <a:t>但是其并没有在缓存当中</a:t>
            </a:r>
            <a:r>
              <a:rPr lang="en-US" altLang="zh-CN"/>
              <a:t> </a:t>
            </a:r>
            <a:r>
              <a:rPr lang="zh-CN" altLang="en-US"/>
              <a:t>不命中</a:t>
            </a:r>
            <a:r>
              <a:rPr lang="en-US" altLang="zh-CN"/>
              <a:t>-&gt;</a:t>
            </a:r>
            <a:r>
              <a:rPr lang="zh-CN" altLang="en-US"/>
              <a:t>缺</a:t>
            </a:r>
          </a:p>
          <a:p>
            <a:pPr marL="0" indent="0">
              <a:buNone/>
            </a:pPr>
            <a:r>
              <a:rPr lang="zh-CN" altLang="en-US"/>
              <a:t>页</a:t>
            </a:r>
          </a:p>
        </p:txBody>
      </p:sp>
      <p:sp>
        <p:nvSpPr>
          <p:cNvPr id="37" name="PA-文本框 44_1"/>
          <p:cNvSpPr txBox="1"/>
          <p:nvPr>
            <p:custDataLst>
              <p:tags r:id="rId1"/>
            </p:custDataLst>
          </p:nvPr>
        </p:nvSpPr>
        <p:spPr>
          <a:xfrm>
            <a:off x="-37465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  <p:pic>
        <p:nvPicPr>
          <p:cNvPr id="3" name="内容占位符 2" descr="截屏2022-11-22 15.54.3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5196205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sz="half" idx="2"/>
          </p:nvPr>
        </p:nvSpPr>
        <p:spPr>
          <a:xfrm>
            <a:off x="6172200" y="1352550"/>
            <a:ext cx="7085330" cy="5769610"/>
          </a:xfrm>
        </p:spPr>
        <p:txBody>
          <a:bodyPr/>
          <a:lstStyle/>
          <a:p>
            <a:r>
              <a:rPr lang="zh-CN" altLang="en-US"/>
              <a:t>缺页的解决</a:t>
            </a:r>
          </a:p>
          <a:p>
            <a:pPr marL="0" indent="0">
              <a:buNone/>
            </a:pPr>
            <a:r>
              <a:rPr lang="zh-CN" altLang="en-US"/>
              <a:t>程序会选择一个牺牲页</a:t>
            </a:r>
            <a:r>
              <a:rPr lang="en-US" altLang="zh-CN"/>
              <a:t> </a:t>
            </a:r>
            <a:r>
              <a:rPr lang="zh-CN" altLang="en-US"/>
              <a:t>在左图当中就</a:t>
            </a:r>
          </a:p>
          <a:p>
            <a:pPr marL="0" indent="0">
              <a:buNone/>
            </a:pPr>
            <a:r>
              <a:rPr lang="zh-CN" altLang="en-US"/>
              <a:t>是存放在</a:t>
            </a:r>
            <a:r>
              <a:rPr lang="en-US" altLang="zh-CN"/>
              <a:t>PP3</a:t>
            </a:r>
            <a:r>
              <a:rPr lang="zh-CN" altLang="en-US"/>
              <a:t>中的</a:t>
            </a:r>
            <a:r>
              <a:rPr lang="en-US" altLang="zh-CN"/>
              <a:t>VP4</a:t>
            </a:r>
          </a:p>
          <a:p>
            <a:pPr marL="0" indent="0">
              <a:buNone/>
            </a:pPr>
            <a:r>
              <a:rPr lang="zh-CN" altLang="en-US"/>
              <a:t>修改</a:t>
            </a:r>
            <a:r>
              <a:rPr lang="en-US" altLang="zh-CN"/>
              <a:t>VP4</a:t>
            </a:r>
            <a:r>
              <a:rPr lang="zh-CN" altLang="en-US"/>
              <a:t>的</a:t>
            </a:r>
            <a:r>
              <a:rPr lang="en-US" altLang="zh-CN"/>
              <a:t>PTE</a:t>
            </a:r>
          </a:p>
          <a:p>
            <a:pPr marL="0" indent="0">
              <a:buNone/>
            </a:pPr>
            <a:r>
              <a:rPr lang="zh-CN" altLang="en-US"/>
              <a:t>更新</a:t>
            </a:r>
            <a:r>
              <a:rPr lang="en-US" altLang="zh-CN"/>
              <a:t>PTE3</a:t>
            </a:r>
            <a:r>
              <a:rPr lang="zh-CN" altLang="en-US"/>
              <a:t>后返回</a:t>
            </a:r>
          </a:p>
          <a:p>
            <a:pPr marL="0" indent="0">
              <a:buNone/>
            </a:pPr>
            <a:r>
              <a:rPr lang="zh-CN" altLang="en-US"/>
              <a:t>重新启动导致缺页的指令</a:t>
            </a:r>
            <a:r>
              <a:rPr lang="en-US" altLang="zh-CN"/>
              <a:t> </a:t>
            </a:r>
            <a:r>
              <a:rPr lang="zh-CN" altLang="en-US"/>
              <a:t>接下来的过</a:t>
            </a:r>
          </a:p>
          <a:p>
            <a:pPr marL="0" indent="0">
              <a:buNone/>
            </a:pPr>
            <a:r>
              <a:rPr lang="zh-CN" altLang="en-US"/>
              <a:t>程正常进行</a:t>
            </a:r>
          </a:p>
          <a:p>
            <a:pPr marL="0" indent="0">
              <a:buNone/>
            </a:pPr>
            <a:r>
              <a:rPr lang="zh-CN" altLang="en-US"/>
              <a:t>磁盘和内存之间传送页的活动叫交换</a:t>
            </a:r>
            <a:r>
              <a:rPr lang="en-US" altLang="zh-CN"/>
              <a:t>/</a:t>
            </a:r>
          </a:p>
          <a:p>
            <a:pPr marL="0" indent="0">
              <a:buNone/>
            </a:pPr>
            <a:r>
              <a:rPr lang="zh-CN" altLang="en-US"/>
              <a:t>页面调度</a:t>
            </a:r>
          </a:p>
          <a:p>
            <a:pPr marL="0" indent="0">
              <a:buNone/>
            </a:pPr>
            <a:r>
              <a:rPr lang="zh-CN" altLang="en-US"/>
              <a:t>不命中发生时：按需页面调度</a:t>
            </a:r>
          </a:p>
        </p:txBody>
      </p:sp>
      <p:sp>
        <p:nvSpPr>
          <p:cNvPr id="37" name="PA-文本框 44_1"/>
          <p:cNvSpPr txBox="1"/>
          <p:nvPr>
            <p:custDataLst>
              <p:tags r:id="rId1"/>
            </p:custDataLst>
          </p:nvPr>
        </p:nvSpPr>
        <p:spPr>
          <a:xfrm>
            <a:off x="-37465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  <p:pic>
        <p:nvPicPr>
          <p:cNvPr id="3" name="内容占位符 2" descr="截屏2022-11-22 15.54.3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5625"/>
            <a:ext cx="5196205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sz="half" idx="2"/>
          </p:nvPr>
        </p:nvSpPr>
        <p:spPr>
          <a:xfrm>
            <a:off x="6172200" y="1982470"/>
            <a:ext cx="7085330" cy="4566920"/>
          </a:xfrm>
        </p:spPr>
        <p:txBody>
          <a:bodyPr/>
          <a:lstStyle/>
          <a:p>
            <a:r>
              <a:rPr lang="zh-CN" altLang="en-US"/>
              <a:t>页面分配</a:t>
            </a:r>
            <a:r>
              <a:rPr lang="en-US" altLang="zh-CN"/>
              <a:t>(Allocating Pages)</a:t>
            </a:r>
          </a:p>
          <a:p>
            <a:endParaRPr lang="en-US" altLang="zh-CN"/>
          </a:p>
          <a:p>
            <a:r>
              <a:rPr lang="zh-CN" altLang="en-US"/>
              <a:t>若分配</a:t>
            </a:r>
            <a:r>
              <a:rPr lang="en-US" altLang="zh-CN"/>
              <a:t>VP5 </a:t>
            </a:r>
            <a:r>
              <a:rPr lang="zh-CN" altLang="en-US"/>
              <a:t>在磁盘上面创建空间并更</a:t>
            </a:r>
          </a:p>
          <a:p>
            <a:pPr marL="0" indent="0">
              <a:buNone/>
            </a:pPr>
            <a:r>
              <a:rPr lang="zh-CN" altLang="en-US"/>
              <a:t>新</a:t>
            </a:r>
            <a:r>
              <a:rPr lang="en-US" altLang="zh-CN"/>
              <a:t>PTE5</a:t>
            </a:r>
          </a:p>
        </p:txBody>
      </p:sp>
      <p:sp>
        <p:nvSpPr>
          <p:cNvPr id="37" name="PA-文本框 44_1"/>
          <p:cNvSpPr txBox="1"/>
          <p:nvPr>
            <p:custDataLst>
              <p:tags r:id="rId1"/>
            </p:custDataLst>
          </p:nvPr>
        </p:nvSpPr>
        <p:spPr>
          <a:xfrm>
            <a:off x="-37465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  <p:pic>
        <p:nvPicPr>
          <p:cNvPr id="4" name="内容占位符 3" descr="截屏2022-11-22 16.15.2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983105"/>
            <a:ext cx="522478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椭圆 2"/>
          <p:cNvSpPr/>
          <p:nvPr>
            <p:custDataLst>
              <p:tags r:id="rId1"/>
            </p:custDataLst>
          </p:nvPr>
        </p:nvSpPr>
        <p:spPr>
          <a:xfrm>
            <a:off x="1340977" y="1909732"/>
            <a:ext cx="2587625" cy="2487930"/>
          </a:xfrm>
          <a:prstGeom prst="ellipse">
            <a:avLst/>
          </a:prstGeom>
          <a:noFill/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0" name="PA-组合 49"/>
          <p:cNvGrpSpPr/>
          <p:nvPr>
            <p:custDataLst>
              <p:tags r:id="rId2"/>
            </p:custDataLst>
          </p:nvPr>
        </p:nvGrpSpPr>
        <p:grpSpPr>
          <a:xfrm>
            <a:off x="1642843" y="2401637"/>
            <a:ext cx="2031325" cy="1569661"/>
            <a:chOff x="4665928" y="2600737"/>
            <a:chExt cx="2031325" cy="1569661"/>
          </a:xfrm>
        </p:grpSpPr>
        <p:sp>
          <p:nvSpPr>
            <p:cNvPr id="2" name="PA-文本框 1"/>
            <p:cNvSpPr txBox="1"/>
            <p:nvPr>
              <p:custDataLst>
                <p:tags r:id="rId12"/>
              </p:custDataLst>
            </p:nvPr>
          </p:nvSpPr>
          <p:spPr>
            <a:xfrm flipH="1">
              <a:off x="4665928" y="2600737"/>
              <a:ext cx="20313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solidFill>
                    <a:srgbClr val="B8497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目录</a:t>
              </a:r>
            </a:p>
          </p:txBody>
        </p:sp>
        <p:sp>
          <p:nvSpPr>
            <p:cNvPr id="49" name="PA-文本框 48"/>
            <p:cNvSpPr txBox="1"/>
            <p:nvPr>
              <p:custDataLst>
                <p:tags r:id="rId13"/>
              </p:custDataLst>
            </p:nvPr>
          </p:nvSpPr>
          <p:spPr>
            <a:xfrm flipH="1">
              <a:off x="4749406" y="3801066"/>
              <a:ext cx="18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pc="-300" dirty="0">
                  <a:solidFill>
                    <a:srgbClr val="4C6D78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22" name="PA-文本框 21"/>
          <p:cNvSpPr txBox="1"/>
          <p:nvPr>
            <p:custDataLst>
              <p:tags r:id="rId3"/>
            </p:custDataLst>
          </p:nvPr>
        </p:nvSpPr>
        <p:spPr>
          <a:xfrm>
            <a:off x="5685601" y="1350921"/>
            <a:ext cx="697627" cy="646331"/>
          </a:xfrm>
          <a:prstGeom prst="rect">
            <a:avLst/>
          </a:prstGeom>
          <a:noFill/>
          <a:ln w="25400" cap="flat" cmpd="sng" algn="ctr">
            <a:solidFill>
              <a:srgbClr val="4C6D7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B8497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</a:p>
        </p:txBody>
      </p:sp>
      <p:sp>
        <p:nvSpPr>
          <p:cNvPr id="8" name="PA-文本框 7"/>
          <p:cNvSpPr txBox="1"/>
          <p:nvPr>
            <p:custDataLst>
              <p:tags r:id="rId4"/>
            </p:custDataLst>
          </p:nvPr>
        </p:nvSpPr>
        <p:spPr>
          <a:xfrm>
            <a:off x="5689017" y="2518748"/>
            <a:ext cx="697627" cy="646331"/>
          </a:xfrm>
          <a:prstGeom prst="rect">
            <a:avLst/>
          </a:prstGeom>
          <a:noFill/>
          <a:ln w="25400" cap="flat" cmpd="sng" algn="ctr">
            <a:solidFill>
              <a:srgbClr val="4C6D7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B8497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</a:p>
        </p:txBody>
      </p:sp>
      <p:sp>
        <p:nvSpPr>
          <p:cNvPr id="5" name="PA-文本框 4"/>
          <p:cNvSpPr txBox="1"/>
          <p:nvPr>
            <p:custDataLst>
              <p:tags r:id="rId5"/>
            </p:custDataLst>
          </p:nvPr>
        </p:nvSpPr>
        <p:spPr>
          <a:xfrm>
            <a:off x="5688834" y="3675881"/>
            <a:ext cx="697627" cy="646331"/>
          </a:xfrm>
          <a:prstGeom prst="rect">
            <a:avLst/>
          </a:prstGeom>
          <a:noFill/>
          <a:ln w="25400" cap="flat" cmpd="sng" algn="ctr">
            <a:solidFill>
              <a:srgbClr val="4C6D7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B8497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</a:p>
        </p:txBody>
      </p:sp>
      <p:sp>
        <p:nvSpPr>
          <p:cNvPr id="12" name="PA-矩形 11"/>
          <p:cNvSpPr/>
          <p:nvPr>
            <p:custDataLst>
              <p:tags r:id="rId6"/>
            </p:custDataLst>
          </p:nvPr>
        </p:nvSpPr>
        <p:spPr>
          <a:xfrm>
            <a:off x="6775593" y="1351506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4C6D7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地址空间</a:t>
            </a:r>
          </a:p>
        </p:txBody>
      </p:sp>
      <p:sp>
        <p:nvSpPr>
          <p:cNvPr id="19" name="PA-矩形 18"/>
          <p:cNvSpPr/>
          <p:nvPr>
            <p:custDataLst>
              <p:tags r:id="rId7"/>
            </p:custDataLst>
          </p:nvPr>
        </p:nvSpPr>
        <p:spPr>
          <a:xfrm>
            <a:off x="6775593" y="2519333"/>
            <a:ext cx="33966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C6D7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作为缓存工具</a:t>
            </a:r>
          </a:p>
        </p:txBody>
      </p:sp>
      <p:sp>
        <p:nvSpPr>
          <p:cNvPr id="25" name="PA-矩形 24"/>
          <p:cNvSpPr/>
          <p:nvPr>
            <p:custDataLst>
              <p:tags r:id="rId8"/>
            </p:custDataLst>
          </p:nvPr>
        </p:nvSpPr>
        <p:spPr>
          <a:xfrm>
            <a:off x="6775593" y="3676466"/>
            <a:ext cx="43033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4C6D7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作为内存管理的工具</a:t>
            </a:r>
          </a:p>
        </p:txBody>
      </p:sp>
      <p:sp>
        <p:nvSpPr>
          <p:cNvPr id="15" name="PA-矩形 14"/>
          <p:cNvSpPr/>
          <p:nvPr>
            <p:custDataLst>
              <p:tags r:id="rId9"/>
            </p:custDataLst>
          </p:nvPr>
        </p:nvSpPr>
        <p:spPr>
          <a:xfrm>
            <a:off x="0" y="6400594"/>
            <a:ext cx="12192000" cy="457406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PA-文本框 4"/>
          <p:cNvSpPr txBox="1"/>
          <p:nvPr>
            <p:custDataLst>
              <p:tags r:id="rId10"/>
            </p:custDataLst>
          </p:nvPr>
        </p:nvSpPr>
        <p:spPr>
          <a:xfrm>
            <a:off x="5688965" y="4833620"/>
            <a:ext cx="697865" cy="645160"/>
          </a:xfrm>
          <a:prstGeom prst="rect">
            <a:avLst/>
          </a:prstGeom>
          <a:noFill/>
          <a:ln w="25400" cap="flat" cmpd="sng" algn="ctr">
            <a:solidFill>
              <a:srgbClr val="4C6D7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B8497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</a:p>
        </p:txBody>
      </p:sp>
      <p:sp>
        <p:nvSpPr>
          <p:cNvPr id="9" name="PA-矩形 24"/>
          <p:cNvSpPr/>
          <p:nvPr>
            <p:custDataLst>
              <p:tags r:id="rId11"/>
            </p:custDataLst>
          </p:nvPr>
        </p:nvSpPr>
        <p:spPr>
          <a:xfrm>
            <a:off x="6775593" y="4834071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4C6D7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几道题目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8" grpId="0" bldLvl="0" animBg="1"/>
      <p:bldP spid="5" grpId="0" bldLvl="0" animBg="1"/>
      <p:bldP spid="12" grpId="0"/>
      <p:bldP spid="19" grpId="0"/>
      <p:bldP spid="25" grpId="0"/>
      <p:bldP spid="4" grpId="0" bldLvl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181735"/>
            <a:ext cx="10515600" cy="4995545"/>
          </a:xfrm>
        </p:spPr>
        <p:txBody>
          <a:bodyPr/>
          <a:lstStyle/>
          <a:p>
            <a:r>
              <a:rPr lang="zh-CN" altLang="en-US"/>
              <a:t>局部性的优越性</a:t>
            </a:r>
          </a:p>
          <a:p>
            <a:endParaRPr lang="zh-CN" altLang="en-US"/>
          </a:p>
          <a:p>
            <a:r>
              <a:rPr lang="zh-CN" altLang="en-US"/>
              <a:t>按照先前的理解</a:t>
            </a:r>
            <a:r>
              <a:rPr lang="en-US" altLang="zh-CN"/>
              <a:t> </a:t>
            </a:r>
            <a:r>
              <a:rPr lang="zh-CN" altLang="en-US"/>
              <a:t>虚拟内存的效率应该非常低</a:t>
            </a:r>
            <a:r>
              <a:rPr lang="en-US" altLang="zh-CN"/>
              <a:t> </a:t>
            </a:r>
            <a:r>
              <a:rPr lang="zh-CN" altLang="en-US"/>
              <a:t>因为他由非常巨大的不命中处罚</a:t>
            </a:r>
            <a:r>
              <a:rPr lang="en-US" altLang="zh-CN"/>
              <a:t> </a:t>
            </a:r>
            <a:r>
              <a:rPr lang="zh-CN" altLang="en-US"/>
              <a:t>但其实由于局部性</a:t>
            </a:r>
            <a:r>
              <a:rPr lang="en-US" altLang="zh-CN"/>
              <a:t> </a:t>
            </a:r>
            <a:r>
              <a:rPr lang="zh-CN" altLang="en-US"/>
              <a:t>他能工作得很好！</a:t>
            </a:r>
          </a:p>
          <a:p>
            <a:r>
              <a:rPr lang="zh-CN" altLang="en-US"/>
              <a:t>程序会趋向于在一个较小的活动页面集合</a:t>
            </a:r>
            <a:r>
              <a:rPr lang="en-US" altLang="zh-CN"/>
              <a:t>(</a:t>
            </a:r>
            <a:r>
              <a:rPr lang="zh-CN" altLang="en-US"/>
              <a:t>工作集</a:t>
            </a:r>
            <a:r>
              <a:rPr lang="en-US" altLang="zh-CN"/>
              <a:t> </a:t>
            </a:r>
            <a:r>
              <a:rPr lang="zh-CN" altLang="en-US"/>
              <a:t>常驻集合</a:t>
            </a:r>
            <a:r>
              <a:rPr lang="en-US" altLang="zh-CN"/>
              <a:t>)</a:t>
            </a:r>
            <a:r>
              <a:rPr lang="zh-CN" altLang="en-US"/>
              <a:t>上工作</a:t>
            </a:r>
            <a:r>
              <a:rPr lang="en-US" altLang="zh-CN"/>
              <a:t> </a:t>
            </a:r>
          </a:p>
          <a:p>
            <a:r>
              <a:rPr lang="zh-CN" altLang="en-US"/>
              <a:t>只要能呈现良好的时间局部性</a:t>
            </a:r>
            <a:r>
              <a:rPr lang="en-US" altLang="zh-CN"/>
              <a:t> </a:t>
            </a:r>
            <a:r>
              <a:rPr lang="zh-CN" altLang="en-US"/>
              <a:t>程序就能工作得很好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 </a:t>
            </a:r>
            <a:r>
              <a:rPr lang="zh-CN" altLang="en-US"/>
              <a:t>如果工作集的大小超出了物理内存的大小</a:t>
            </a:r>
            <a:r>
              <a:rPr lang="en-US" altLang="zh-CN"/>
              <a:t> </a:t>
            </a:r>
            <a:r>
              <a:rPr lang="zh-CN" altLang="en-US"/>
              <a:t>那么会产生抖动</a:t>
            </a:r>
          </a:p>
          <a:p>
            <a:pPr marL="0" indent="0">
              <a:buNone/>
            </a:pPr>
            <a:r>
              <a:rPr lang="en-US" altLang="zh-CN"/>
              <a:t>(thrashing)</a:t>
            </a:r>
          </a:p>
        </p:txBody>
      </p:sp>
      <p:sp>
        <p:nvSpPr>
          <p:cNvPr id="37" name="PA-文本框 44_1"/>
          <p:cNvSpPr txBox="1"/>
          <p:nvPr>
            <p:custDataLst>
              <p:tags r:id="rId1"/>
            </p:custDataLst>
          </p:nvPr>
        </p:nvSpPr>
        <p:spPr>
          <a:xfrm>
            <a:off x="-37465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作为缓存工具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5"/>
              </p:custDataLst>
            </p:nvPr>
          </p:nvSpPr>
          <p:spPr>
            <a:xfrm flipH="1">
              <a:off x="4980403" y="2594200"/>
              <a:ext cx="1322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B8497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0" name="PA-文本框 9"/>
            <p:cNvSpPr txBox="1"/>
            <p:nvPr>
              <p:custDataLst>
                <p:tags r:id="rId6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three   </a:t>
              </a:r>
            </a:p>
          </p:txBody>
        </p:sp>
      </p:grp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5074587" y="2876785"/>
            <a:ext cx="636651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作为内存管理的工具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 descr="截屏2022-11-22 16.28.3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65760" y="1825625"/>
            <a:ext cx="5654040" cy="3638550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6172200" y="1010285"/>
            <a:ext cx="6020435" cy="5166995"/>
          </a:xfrm>
        </p:spPr>
        <p:txBody>
          <a:bodyPr/>
          <a:lstStyle/>
          <a:p>
            <a:r>
              <a:rPr lang="zh-CN" altLang="en-US"/>
              <a:t>操作系统为每个进程提供了独立的页表</a:t>
            </a:r>
            <a:r>
              <a:rPr lang="en-US" altLang="zh-CN"/>
              <a:t> </a:t>
            </a:r>
            <a:r>
              <a:rPr lang="zh-CN" altLang="en-US"/>
              <a:t>也就是一个独立的虚拟地址空间</a:t>
            </a:r>
          </a:p>
          <a:p>
            <a:endParaRPr lang="zh-CN" altLang="en-US"/>
          </a:p>
          <a:p>
            <a:r>
              <a:rPr lang="zh-CN" altLang="en-US"/>
              <a:t>如右图所示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 </a:t>
            </a:r>
            <a:r>
              <a:rPr lang="zh-CN" altLang="en-US"/>
              <a:t>多个虚拟页面可以映射到同一个共享物理页面</a:t>
            </a:r>
          </a:p>
          <a:p>
            <a:endParaRPr lang="zh-CN" altLang="en-US"/>
          </a:p>
          <a:p>
            <a:r>
              <a:rPr lang="en-US" altLang="zh-CN"/>
              <a:t>VM</a:t>
            </a:r>
            <a:r>
              <a:rPr lang="zh-CN" altLang="en-US"/>
              <a:t>简化了链接和加载</a:t>
            </a:r>
            <a:r>
              <a:rPr lang="en-US" altLang="zh-CN"/>
              <a:t> </a:t>
            </a:r>
            <a:r>
              <a:rPr lang="zh-CN" altLang="en-US"/>
              <a:t>代码和数据共享</a:t>
            </a:r>
          </a:p>
        </p:txBody>
      </p:sp>
      <p:sp>
        <p:nvSpPr>
          <p:cNvPr id="22" name="PA-文本框 44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03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作为内存管理工具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5"/>
              </p:custDataLst>
            </p:nvPr>
          </p:nvSpPr>
          <p:spPr>
            <a:xfrm flipH="1">
              <a:off x="4980403" y="2594200"/>
              <a:ext cx="1322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B8497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0" name="PA-文本框 9"/>
            <p:cNvSpPr txBox="1"/>
            <p:nvPr>
              <p:custDataLst>
                <p:tags r:id="rId6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four   </a:t>
              </a:r>
            </a:p>
          </p:txBody>
        </p:sp>
      </p:grp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5174917" y="2876150"/>
            <a:ext cx="293116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几道题目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以下关于缺页异常和系统调用的描述，不正确的是：</a:t>
            </a:r>
          </a:p>
          <a:p>
            <a:r>
              <a:rPr lang="en-US" altLang="zh-CN"/>
              <a:t>A.两个异常都是同步异常</a:t>
            </a:r>
          </a:p>
          <a:p>
            <a:endParaRPr lang="en-US" altLang="zh-CN"/>
          </a:p>
          <a:p>
            <a:r>
              <a:rPr lang="en-US" altLang="zh-CN"/>
              <a:t>B.两个异常的触发都是由于执行某一条指令</a:t>
            </a:r>
          </a:p>
          <a:p>
            <a:endParaRPr lang="en-US" altLang="zh-CN"/>
          </a:p>
          <a:p>
            <a:r>
              <a:rPr lang="en-US" altLang="zh-CN"/>
              <a:t>C.两个异常在正常退出时，都需要判断是否有非阻塞的待处理信号</a:t>
            </a:r>
          </a:p>
          <a:p>
            <a:endParaRPr lang="en-US" altLang="zh-CN"/>
          </a:p>
          <a:p>
            <a:r>
              <a:rPr lang="en-US" altLang="zh-CN"/>
              <a:t>D.两个异常在正常退出后，都需要重新执行触发异常的指令</a:t>
            </a:r>
          </a:p>
        </p:txBody>
      </p:sp>
      <p:sp>
        <p:nvSpPr>
          <p:cNvPr id="36" name="PA-文本框 44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04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几道题目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以下关于缺页异常和系统调用的描述，不正确的是：</a:t>
            </a:r>
            <a:r>
              <a:rPr lang="en-US" altLang="zh-CN"/>
              <a:t>D</a:t>
            </a:r>
            <a:endParaRPr lang="zh-CN" altLang="en-US"/>
          </a:p>
          <a:p>
            <a:r>
              <a:rPr lang="en-US" altLang="zh-CN"/>
              <a:t>A.两个异常都是同步异常</a:t>
            </a:r>
          </a:p>
          <a:p>
            <a:endParaRPr lang="en-US" altLang="zh-CN"/>
          </a:p>
          <a:p>
            <a:r>
              <a:rPr lang="en-US" altLang="zh-CN"/>
              <a:t>B.两个异常的触发都是由于执行某一条指令</a:t>
            </a:r>
          </a:p>
          <a:p>
            <a:endParaRPr lang="en-US" altLang="zh-CN"/>
          </a:p>
          <a:p>
            <a:r>
              <a:rPr lang="en-US" altLang="zh-CN"/>
              <a:t>C.两个异常在正常退出时，都需要判断是否有非阻塞的待处理信号</a:t>
            </a:r>
          </a:p>
          <a:p>
            <a:endParaRPr lang="en-US" altLang="zh-CN"/>
          </a:p>
          <a:p>
            <a:r>
              <a:rPr lang="en-US" altLang="zh-CN"/>
              <a:t>D.两个异常在正常退出后，都需要</a:t>
            </a:r>
            <a:r>
              <a:rPr lang="en-US" altLang="zh-CN">
                <a:solidFill>
                  <a:srgbClr val="FF0000"/>
                </a:solidFill>
              </a:rPr>
              <a:t>重新执行触发异常的指令</a:t>
            </a:r>
          </a:p>
        </p:txBody>
      </p:sp>
      <p:sp>
        <p:nvSpPr>
          <p:cNvPr id="36" name="PA-文本框 44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04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几道题目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880"/>
          </a:xfrm>
        </p:spPr>
        <p:txBody>
          <a:bodyPr/>
          <a:lstStyle/>
          <a:p>
            <a:r>
              <a:rPr lang="zh-CN" altLang="en-US"/>
              <a:t>下列与虚拟内存有关的说法中哪些是不对的？</a:t>
            </a:r>
          </a:p>
          <a:p>
            <a:r>
              <a:rPr lang="zh-CN" altLang="en-US"/>
              <a:t>A. 操作系统为每个进程提供一个独立的页表，用于将其虚拟地址空间映射到物理地址空间</a:t>
            </a:r>
          </a:p>
          <a:p>
            <a:endParaRPr lang="zh-CN" altLang="en-US"/>
          </a:p>
          <a:p>
            <a:r>
              <a:rPr lang="zh-CN" altLang="en-US"/>
              <a:t>B. MMU 使用页表进行地址翻译时，虚拟地址的虚拟页面偏移与物理地址的物理页面偏移是相同的</a:t>
            </a:r>
          </a:p>
          <a:p>
            <a:endParaRPr lang="zh-CN" altLang="en-US"/>
          </a:p>
          <a:p>
            <a:r>
              <a:rPr lang="zh-CN" altLang="en-US"/>
              <a:t>C. 若某个进程的工作集大小超出了物理内存的大小，则可能出现抖动现象。</a:t>
            </a:r>
          </a:p>
        </p:txBody>
      </p:sp>
      <p:sp>
        <p:nvSpPr>
          <p:cNvPr id="15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04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相关观点及总结</a:t>
            </a:r>
          </a:p>
        </p:txBody>
      </p:sp>
      <p:sp>
        <p:nvSpPr>
          <p:cNvPr id="16" name="PA-文本框 44_2"/>
          <p:cNvSpPr txBox="1"/>
          <p:nvPr>
            <p:custDataLst>
              <p:tags r:id="rId2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04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几道题目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/>
          <p:cNvSpPr/>
          <p:nvPr>
            <p:custDataLst>
              <p:tags r:id="rId1"/>
            </p:custDataLst>
          </p:nvPr>
        </p:nvSpPr>
        <p:spPr>
          <a:xfrm>
            <a:off x="0" y="-14954"/>
            <a:ext cx="12192000" cy="2066290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2"/>
            </p:custDataLst>
          </p:nvPr>
        </p:nvSpPr>
        <p:spPr>
          <a:xfrm>
            <a:off x="2701474" y="3415223"/>
            <a:ext cx="678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B84971"/>
                </a:solidFill>
                <a:effectLst>
                  <a:innerShdw blurRad="546100">
                    <a:prstClr val="black">
                      <a:alpha val="24000"/>
                    </a:prstClr>
                  </a:inn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感谢您的聆听</a:t>
            </a:r>
          </a:p>
        </p:txBody>
      </p:sp>
      <p:grpSp>
        <p:nvGrpSpPr>
          <p:cNvPr id="2" name="PA-组合 1"/>
          <p:cNvGrpSpPr/>
          <p:nvPr>
            <p:custDataLst>
              <p:tags r:id="rId3"/>
            </p:custDataLst>
          </p:nvPr>
        </p:nvGrpSpPr>
        <p:grpSpPr>
          <a:xfrm>
            <a:off x="5009061" y="964679"/>
            <a:ext cx="2173876" cy="2066290"/>
            <a:chOff x="4715503" y="1486535"/>
            <a:chExt cx="2617470" cy="2487930"/>
          </a:xfrm>
        </p:grpSpPr>
        <p:sp useBgFill="1">
          <p:nvSpPr>
            <p:cNvPr id="3" name="PA-椭圆 2"/>
            <p:cNvSpPr/>
            <p:nvPr>
              <p:custDataLst>
                <p:tags r:id="rId4"/>
              </p:custDataLst>
            </p:nvPr>
          </p:nvSpPr>
          <p:spPr>
            <a:xfrm>
              <a:off x="4715503" y="1486535"/>
              <a:ext cx="2617470" cy="2487930"/>
            </a:xfrm>
            <a:prstGeom prst="ellipse">
              <a:avLst/>
            </a:prstGeom>
            <a:ln w="44450" cap="flat" cmpd="sng" algn="ctr">
              <a:solidFill>
                <a:srgbClr val="C5D6D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6000" b="1" dirty="0">
                <a:solidFill>
                  <a:schemeClr val="tx2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4883108" y="2038538"/>
              <a:ext cx="2282259" cy="133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B84971"/>
                  </a:solidFill>
                  <a:latin typeface="Impact" panose="020B080603090205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2301041" y="2675534"/>
            <a:ext cx="2102109" cy="1384369"/>
            <a:chOff x="4546340" y="2594200"/>
            <a:chExt cx="2102109" cy="1384369"/>
          </a:xfrm>
        </p:grpSpPr>
        <p:sp>
          <p:nvSpPr>
            <p:cNvPr id="9" name="PA-文本框 8"/>
            <p:cNvSpPr txBox="1"/>
            <p:nvPr>
              <p:custDataLst>
                <p:tags r:id="rId5"/>
              </p:custDataLst>
            </p:nvPr>
          </p:nvSpPr>
          <p:spPr>
            <a:xfrm flipH="1">
              <a:off x="4980404" y="2594200"/>
              <a:ext cx="13227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B8497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0" name="PA-文本框 9"/>
            <p:cNvSpPr txBox="1"/>
            <p:nvPr>
              <p:custDataLst>
                <p:tags r:id="rId6"/>
              </p:custDataLst>
            </p:nvPr>
          </p:nvSpPr>
          <p:spPr>
            <a:xfrm flipH="1">
              <a:off x="4546340" y="3579789"/>
              <a:ext cx="210210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84970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Part   one   </a:t>
              </a:r>
            </a:p>
          </p:txBody>
        </p:sp>
      </p:grp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6135037" y="2876150"/>
            <a:ext cx="293116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地址空间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内容占位符 25" descr="截屏2022-11-21 23.27.2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91005"/>
            <a:ext cx="5334000" cy="4485640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045960" cy="4351655"/>
          </a:xfrm>
        </p:spPr>
        <p:txBody>
          <a:bodyPr/>
          <a:lstStyle/>
          <a:p>
            <a:r>
              <a:rPr lang="zh-CN" altLang="en-US"/>
              <a:t>物理寻址（</a:t>
            </a:r>
            <a:r>
              <a:rPr lang="en-US" altLang="zh-CN"/>
              <a:t>physical addressing)</a:t>
            </a:r>
          </a:p>
          <a:p>
            <a:r>
              <a:rPr lang="zh-CN" altLang="en-US"/>
              <a:t>如左图所示，某条加载指令，读取</a:t>
            </a:r>
          </a:p>
          <a:p>
            <a:pPr marL="0" indent="0">
              <a:buNone/>
            </a:pPr>
            <a:r>
              <a:rPr lang="zh-CN" altLang="en-US"/>
              <a:t>从地址</a:t>
            </a:r>
            <a:r>
              <a:rPr lang="en-US" altLang="zh-CN"/>
              <a:t>4</a:t>
            </a:r>
            <a:r>
              <a:rPr lang="zh-CN" altLang="en-US"/>
              <a:t>处开始的</a:t>
            </a:r>
            <a:r>
              <a:rPr lang="en-US" altLang="zh-CN"/>
              <a:t>4</a:t>
            </a:r>
            <a:r>
              <a:rPr lang="zh-CN" altLang="en-US"/>
              <a:t>字节。</a:t>
            </a:r>
          </a:p>
          <a:p>
            <a:pPr marL="0" indent="0">
              <a:buNone/>
            </a:pPr>
            <a:r>
              <a:rPr lang="en-US" altLang="zh-CN"/>
              <a:t>CPU</a:t>
            </a:r>
            <a:r>
              <a:rPr lang="zh-CN" altLang="en-US"/>
              <a:t>生成有效物理地址</a:t>
            </a:r>
            <a:r>
              <a:rPr lang="en-US" altLang="zh-CN"/>
              <a:t>-&gt;</a:t>
            </a:r>
            <a:r>
              <a:rPr lang="zh-CN" altLang="en-US"/>
              <a:t>内存总线</a:t>
            </a:r>
            <a:r>
              <a:rPr lang="en-US" altLang="zh-CN"/>
              <a:t>-&gt;</a:t>
            </a:r>
          </a:p>
          <a:p>
            <a:pPr marL="0" indent="0">
              <a:buNone/>
            </a:pPr>
            <a:r>
              <a:rPr lang="zh-CN" altLang="en-US"/>
              <a:t>主存</a:t>
            </a:r>
            <a:r>
              <a:rPr lang="en-US" altLang="zh-CN"/>
              <a:t>-&gt;</a:t>
            </a:r>
            <a:r>
              <a:rPr lang="zh-CN" altLang="en-US"/>
              <a:t>取出地址</a:t>
            </a:r>
            <a:r>
              <a:rPr lang="en-US" altLang="zh-CN"/>
              <a:t>-&gt;CPU</a:t>
            </a:r>
            <a:r>
              <a:rPr lang="zh-CN" altLang="en-US"/>
              <a:t>放入寄存器</a:t>
            </a:r>
          </a:p>
          <a:p>
            <a:pPr marL="0" indent="0">
              <a:buNone/>
            </a:pPr>
            <a:r>
              <a:rPr lang="zh-CN" altLang="en-US"/>
              <a:t>应用：早期的</a:t>
            </a:r>
            <a:r>
              <a:rPr lang="en-US" altLang="zh-CN"/>
              <a:t>PC</a:t>
            </a:r>
            <a:r>
              <a:rPr lang="zh-CN" altLang="en-US"/>
              <a:t>、数字信号处理器、</a:t>
            </a:r>
          </a:p>
          <a:p>
            <a:pPr marL="0" indent="0">
              <a:buNone/>
            </a:pPr>
            <a:r>
              <a:rPr lang="zh-CN" altLang="en-US"/>
              <a:t>嵌入式微控制器、</a:t>
            </a:r>
            <a:r>
              <a:rPr lang="en-US" altLang="zh-CN"/>
              <a:t>Cray</a:t>
            </a:r>
            <a:r>
              <a:rPr lang="zh-CN" altLang="en-US"/>
              <a:t>超级计算机</a:t>
            </a:r>
          </a:p>
        </p:txBody>
      </p:sp>
      <p:sp>
        <p:nvSpPr>
          <p:cNvPr id="45" name="PA-文本框 44"/>
          <p:cNvSpPr txBox="1"/>
          <p:nvPr>
            <p:custDataLst>
              <p:tags r:id="rId1"/>
            </p:custDataLst>
          </p:nvPr>
        </p:nvSpPr>
        <p:spPr>
          <a:xfrm>
            <a:off x="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内容占位符 37" descr="截屏2022-11-21 23.34.2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7350" y="1825625"/>
            <a:ext cx="5784215" cy="4107180"/>
          </a:xfrm>
          <a:prstGeom prst="rect">
            <a:avLst/>
          </a:prstGeom>
        </p:spPr>
      </p:pic>
      <p:sp>
        <p:nvSpPr>
          <p:cNvPr id="37" name="内容占位符 3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604760" cy="4351655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/>
              <a:t>虚拟寻址</a:t>
            </a:r>
            <a:r>
              <a:rPr lang="en-US" altLang="zh-CN"/>
              <a:t>(virtual addressing)</a:t>
            </a:r>
          </a:p>
          <a:p>
            <a:r>
              <a:rPr lang="zh-CN" altLang="en-US"/>
              <a:t>如右图所示</a:t>
            </a:r>
            <a:r>
              <a:rPr lang="en-US" altLang="zh-CN"/>
              <a:t> </a:t>
            </a:r>
            <a:r>
              <a:rPr lang="zh-CN" altLang="en-US"/>
              <a:t>与物理寻址不同</a:t>
            </a:r>
            <a:r>
              <a:rPr lang="en-US" altLang="zh-CN"/>
              <a:t> </a:t>
            </a:r>
            <a:r>
              <a:rPr lang="zh-CN" altLang="en-US"/>
              <a:t>虚拟寻</a:t>
            </a:r>
          </a:p>
          <a:p>
            <a:pPr marL="0" indent="0">
              <a:buNone/>
            </a:pPr>
            <a:r>
              <a:rPr lang="zh-CN" altLang="en-US"/>
              <a:t>址在产生</a:t>
            </a:r>
            <a:r>
              <a:rPr lang="en-US" altLang="zh-CN"/>
              <a:t>PA(physical address)</a:t>
            </a:r>
            <a:r>
              <a:rPr lang="zh-CN" altLang="en-US"/>
              <a:t>之前：</a:t>
            </a:r>
          </a:p>
          <a:p>
            <a:pPr marL="0" indent="0">
              <a:buNone/>
            </a:pPr>
            <a:r>
              <a:rPr lang="zh-CN" altLang="en-US"/>
              <a:t>生成一个虚拟地址</a:t>
            </a:r>
            <a:r>
              <a:rPr lang="en-US" altLang="zh-CN"/>
              <a:t>-&gt;</a:t>
            </a:r>
            <a:r>
              <a:rPr lang="zh-CN" altLang="en-US"/>
              <a:t>物理地址</a:t>
            </a:r>
          </a:p>
          <a:p>
            <a:pPr marL="0" indent="0">
              <a:buNone/>
            </a:pPr>
            <a:r>
              <a:rPr lang="zh-CN" altLang="en-US"/>
              <a:t>该过程称为</a:t>
            </a:r>
            <a:r>
              <a:rPr lang="zh-CN" altLang="en-US" u="sng"/>
              <a:t>地址翻译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6" name="PA-文本框 44_1"/>
          <p:cNvSpPr txBox="1"/>
          <p:nvPr>
            <p:custDataLst>
              <p:tags r:id="rId1"/>
            </p:custDataLst>
          </p:nvPr>
        </p:nvSpPr>
        <p:spPr>
          <a:xfrm>
            <a:off x="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截屏2022-11-21 23.34.2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90600" y="1825625"/>
            <a:ext cx="5181600" cy="379920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7153910" cy="4351655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/>
              <a:t>为了完成地址翻译</a:t>
            </a:r>
            <a:r>
              <a:rPr lang="en-US" altLang="zh-CN"/>
              <a:t> </a:t>
            </a:r>
            <a:r>
              <a:rPr lang="zh-CN" altLang="en-US"/>
              <a:t>我们需要</a:t>
            </a:r>
          </a:p>
          <a:p>
            <a:pPr marL="0" indent="0">
              <a:buNone/>
            </a:pPr>
            <a:r>
              <a:rPr lang="en-US" altLang="zh-CN"/>
              <a:t>CPU</a:t>
            </a:r>
            <a:r>
              <a:rPr lang="zh-CN" altLang="en-US"/>
              <a:t>芯片上叫做内存管理单元</a:t>
            </a:r>
            <a:r>
              <a:rPr lang="en-US" altLang="zh-CN"/>
              <a:t>(Memo</a:t>
            </a:r>
          </a:p>
          <a:p>
            <a:pPr marL="0" indent="0">
              <a:buNone/>
            </a:pPr>
            <a:r>
              <a:rPr lang="en-US" altLang="zh-CN"/>
              <a:t>ry Management Unit,MMU)</a:t>
            </a:r>
            <a:r>
              <a:rPr lang="zh-CN" altLang="en-US"/>
              <a:t>来利用</a:t>
            </a:r>
          </a:p>
          <a:p>
            <a:pPr marL="0" indent="0">
              <a:buNone/>
            </a:pPr>
            <a:r>
              <a:rPr lang="zh-CN" altLang="en-US"/>
              <a:t>主存中的查询表来动态翻译虚拟地址</a:t>
            </a:r>
          </a:p>
          <a:p>
            <a:pPr marL="0" indent="0">
              <a:buNone/>
            </a:pPr>
            <a:r>
              <a:rPr lang="zh-CN" altLang="en-US"/>
              <a:t>而该查询表的内容</a:t>
            </a:r>
            <a:r>
              <a:rPr lang="en-US" altLang="zh-CN"/>
              <a:t> </a:t>
            </a:r>
            <a:r>
              <a:rPr lang="zh-CN" altLang="en-US"/>
              <a:t>由操作系统管理</a:t>
            </a:r>
          </a:p>
        </p:txBody>
      </p:sp>
      <p:sp>
        <p:nvSpPr>
          <p:cNvPr id="76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截屏2022-11-21 23.45.0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635" y="1691005"/>
            <a:ext cx="6400165" cy="3565525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>
          <a:xfrm>
            <a:off x="5958840" y="1691005"/>
            <a:ext cx="7866380" cy="4351655"/>
          </a:xfrm>
        </p:spPr>
        <p:txBody>
          <a:bodyPr/>
          <a:lstStyle/>
          <a:p>
            <a:r>
              <a:rPr lang="zh-CN" altLang="en-US"/>
              <a:t>地址空间</a:t>
            </a:r>
            <a:r>
              <a:rPr lang="en-US" altLang="zh-CN"/>
              <a:t>(address space)</a:t>
            </a:r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一个非负整数地址的有序集合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线性地址空间</a:t>
            </a:r>
            <a:r>
              <a:rPr lang="en-US" altLang="zh-CN"/>
              <a:t>(linear address space)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虚拟地址空间</a:t>
            </a:r>
            <a:r>
              <a:rPr lang="en-US" altLang="zh-CN"/>
              <a:t>(virtual address space)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物理地址空间</a:t>
            </a:r>
            <a:r>
              <a:rPr lang="en-US" altLang="zh-CN"/>
              <a:t>(physical address spa</a:t>
            </a:r>
          </a:p>
          <a:p>
            <a:pPr marL="0" indent="0">
              <a:buNone/>
            </a:pPr>
            <a:r>
              <a:rPr lang="en-US" altLang="zh-CN"/>
              <a:t>  ce)  </a:t>
            </a:r>
          </a:p>
        </p:txBody>
      </p:sp>
      <p:sp>
        <p:nvSpPr>
          <p:cNvPr id="69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截屏2022-11-21 23.45.0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635" y="1691005"/>
            <a:ext cx="6400165" cy="3565525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>
          <a:xfrm>
            <a:off x="6399530" y="1691005"/>
            <a:ext cx="7866380" cy="4351655"/>
          </a:xfrm>
        </p:spPr>
        <p:txBody>
          <a:bodyPr/>
          <a:lstStyle/>
          <a:p>
            <a:r>
              <a:rPr lang="zh-CN" altLang="en-US"/>
              <a:t>有关的单位：</a:t>
            </a:r>
          </a:p>
          <a:p>
            <a:endParaRPr lang="zh-CN" altLang="en-US"/>
          </a:p>
          <a:p>
            <a:r>
              <a:rPr lang="en-US" altLang="zh-CN"/>
              <a:t>K=2^10</a:t>
            </a:r>
          </a:p>
          <a:p>
            <a:r>
              <a:rPr lang="en-US" altLang="zh-CN"/>
              <a:t>M=2^20</a:t>
            </a:r>
          </a:p>
          <a:p>
            <a:r>
              <a:rPr lang="en-US" altLang="zh-CN"/>
              <a:t>G=2^30</a:t>
            </a:r>
          </a:p>
          <a:p>
            <a:r>
              <a:rPr lang="en-US" altLang="zh-CN"/>
              <a:t>T=2^40</a:t>
            </a:r>
          </a:p>
          <a:p>
            <a:r>
              <a:rPr lang="en-US" altLang="zh-CN"/>
              <a:t>P=2^50</a:t>
            </a:r>
          </a:p>
          <a:p>
            <a:r>
              <a:rPr lang="en-US" altLang="zh-CN"/>
              <a:t>E=2^60</a:t>
            </a:r>
          </a:p>
        </p:txBody>
      </p:sp>
      <p:sp>
        <p:nvSpPr>
          <p:cNvPr id="69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313815"/>
            <a:ext cx="10515600" cy="5051425"/>
          </a:xfrm>
        </p:spPr>
        <p:txBody>
          <a:bodyPr/>
          <a:lstStyle/>
          <a:p>
            <a:r>
              <a:rPr lang="zh-CN" altLang="en-US"/>
              <a:t>我们为什么选择</a:t>
            </a:r>
            <a:r>
              <a:rPr lang="en-US" altLang="zh-CN"/>
              <a:t>VM</a:t>
            </a:r>
            <a:r>
              <a:rPr lang="zh-CN" altLang="en-US"/>
              <a:t>？</a:t>
            </a:r>
          </a:p>
          <a:p>
            <a:r>
              <a:rPr lang="zh-CN" altLang="en-US"/>
              <a:t>他将主存看成一个存储在磁盘上的地址空间的高速缓存</a:t>
            </a:r>
            <a:r>
              <a:rPr lang="en-US" altLang="zh-CN"/>
              <a:t> </a:t>
            </a:r>
            <a:r>
              <a:rPr lang="zh-CN" altLang="en-US"/>
              <a:t>在主存中只保留了活动区域</a:t>
            </a:r>
            <a:r>
              <a:rPr lang="en-US" altLang="zh-CN"/>
              <a:t> </a:t>
            </a:r>
            <a:r>
              <a:rPr lang="zh-CN" altLang="en-US"/>
              <a:t>并根据需要在磁盘和主存之间来回传送数据</a:t>
            </a:r>
            <a:r>
              <a:rPr lang="en-US" altLang="zh-CN"/>
              <a:t> </a:t>
            </a:r>
            <a:r>
              <a:rPr lang="zh-CN" altLang="en-US"/>
              <a:t>高效地使用主存</a:t>
            </a:r>
          </a:p>
          <a:p>
            <a:endParaRPr lang="zh-CN" altLang="en-US"/>
          </a:p>
          <a:p>
            <a:r>
              <a:rPr lang="zh-CN" altLang="en-US"/>
              <a:t>他为每个进程提供了一致的地址空间</a:t>
            </a:r>
            <a:r>
              <a:rPr lang="en-US" altLang="zh-CN"/>
              <a:t> </a:t>
            </a:r>
            <a:r>
              <a:rPr lang="zh-CN" altLang="en-US"/>
              <a:t>从而简化了内存管理</a:t>
            </a:r>
          </a:p>
          <a:p>
            <a:endParaRPr lang="zh-CN" altLang="en-US"/>
          </a:p>
          <a:p>
            <a:r>
              <a:rPr lang="zh-CN" altLang="en-US"/>
              <a:t>他保护了每个进程的地址空间不被其他进程破坏</a:t>
            </a:r>
          </a:p>
        </p:txBody>
      </p:sp>
      <p:sp>
        <p:nvSpPr>
          <p:cNvPr id="44" name="PA-文本框 44_1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037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地址空间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1159</Words>
  <Application>Microsoft Office PowerPoint</Application>
  <PresentationFormat>宽屏</PresentationFormat>
  <Paragraphs>204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华文细黑</vt:lpstr>
      <vt:lpstr>思源黑体 CN Light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Desong Meng</cp:lastModifiedBy>
  <cp:revision>24</cp:revision>
  <dcterms:created xsi:type="dcterms:W3CDTF">2022-11-22T09:06:15Z</dcterms:created>
  <dcterms:modified xsi:type="dcterms:W3CDTF">2022-11-22T13:07:34Z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0C1FC6AABB951669DA907C637804C075</vt:lpwstr>
  </property>
</Properties>
</file>