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2" r:id="rId9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97" d="100"/>
          <a:sy n="97" d="100"/>
        </p:scale>
        <p:origin x="72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322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84BB38A-523B-485D-91D5-95A972448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MO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95DE92-052A-4909-90BB-8F11228E07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999DA-28FA-4122-9CC5-81F3CAF0E352}" type="datetimeFigureOut">
              <a:rPr lang="zh-MO" altLang="en-US" smtClean="0"/>
              <a:t>13/12/2022</a:t>
            </a:fld>
            <a:endParaRPr lang="zh-MO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99DF6D-C688-48A3-AFD1-5F193C8B94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MO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E4C140-8C54-4350-8317-2C1A136BD4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EF6E1-BE80-4EEC-B373-5D2DDAD73A19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151629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1"/>
          <p:cNvSpPr/>
          <p:nvPr/>
        </p:nvSpPr>
        <p:spPr>
          <a:xfrm>
            <a:off x="557365" y="458737"/>
            <a:ext cx="10442283" cy="5584929"/>
          </a:xfrm>
          <a:custGeom>
            <a:avLst/>
            <a:gdLst/>
            <a:ahLst/>
            <a:cxnLst/>
            <a:rect l="l" t="t" r="r" b="b"/>
            <a:pathLst>
              <a:path w="10442283" h="5584929">
                <a:moveTo>
                  <a:pt x="0" y="0"/>
                </a:moveTo>
                <a:lnTo>
                  <a:pt x="10442283" y="0"/>
                </a:lnTo>
                <a:lnTo>
                  <a:pt x="10442283" y="5584929"/>
                </a:lnTo>
                <a:lnTo>
                  <a:pt x="0" y="5584929"/>
                </a:lnTo>
                <a:close/>
              </a:path>
            </a:pathLst>
          </a:custGeom>
          <a:solidFill>
            <a:srgbClr val="FFFFFF"/>
          </a:solidFill>
          <a:effectLst>
            <a:outerShdw blurRad="50800" dir="16200000" algn="br">
              <a:srgbClr val="000000">
                <a:alpha val="50000"/>
              </a:srgbClr>
            </a:outerShdw>
          </a:effectLst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70" name="Freeform 2"/>
          <p:cNvSpPr/>
          <p:nvPr/>
        </p:nvSpPr>
        <p:spPr>
          <a:xfrm>
            <a:off x="715189" y="619990"/>
            <a:ext cx="10140518" cy="5257295"/>
          </a:xfrm>
          <a:custGeom>
            <a:avLst/>
            <a:gdLst/>
            <a:ahLst/>
            <a:cxnLst/>
            <a:rect l="l" t="t" r="r" b="b"/>
            <a:pathLst>
              <a:path w="10140518" h="5257295">
                <a:moveTo>
                  <a:pt x="0" y="0"/>
                </a:moveTo>
                <a:lnTo>
                  <a:pt x="10140518" y="0"/>
                </a:lnTo>
                <a:lnTo>
                  <a:pt x="10140518" y="5257295"/>
                </a:lnTo>
                <a:lnTo>
                  <a:pt x="0" y="5257295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rgbClr val="3B3838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171" name="Group 3"/>
          <p:cNvGrpSpPr/>
          <p:nvPr/>
        </p:nvGrpSpPr>
        <p:grpSpPr>
          <a:xfrm>
            <a:off x="444500" y="2590800"/>
            <a:ext cx="10681895" cy="1315830"/>
            <a:chOff x="444500" y="2590800"/>
            <a:chExt cx="10681895" cy="1315830"/>
          </a:xfrm>
        </p:grpSpPr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00" y="2590952"/>
              <a:ext cx="491822" cy="1315678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634573" y="2590800"/>
              <a:ext cx="491822" cy="1315678"/>
            </a:xfrm>
            <a:prstGeom prst="rect">
              <a:avLst/>
            </a:prstGeom>
          </p:spPr>
        </p:pic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E0CC30E6-6E87-46F1-9BBC-BCAAD05498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247" y="849527"/>
            <a:ext cx="757149" cy="75714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048892-3F01-B411-447F-69F53CB6E9B1}"/>
              </a:ext>
            </a:extLst>
          </p:cNvPr>
          <p:cNvSpPr txBox="1"/>
          <p:nvPr/>
        </p:nvSpPr>
        <p:spPr>
          <a:xfrm>
            <a:off x="936322" y="757053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 Black" panose="020B0A04020102020204" pitchFamily="34" charset="0"/>
              </a:rPr>
              <a:t>Semaphores(</a:t>
            </a:r>
            <a:r>
              <a:rPr lang="zh-CN" altLang="en-US" sz="3600" dirty="0">
                <a:latin typeface="Arial Black" panose="020B0A04020102020204" pitchFamily="34" charset="0"/>
              </a:rPr>
              <a:t>信号量</a:t>
            </a:r>
            <a:r>
              <a:rPr lang="en-US" altLang="zh-CN" sz="3600" dirty="0">
                <a:latin typeface="Arial Black" panose="020B0A04020102020204" pitchFamily="34" charset="0"/>
              </a:rPr>
              <a:t>)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D71D69-936A-8444-6FCB-4FEC7601A17B}"/>
              </a:ext>
            </a:extLst>
          </p:cNvPr>
          <p:cNvSpPr txBox="1"/>
          <p:nvPr/>
        </p:nvSpPr>
        <p:spPr>
          <a:xfrm>
            <a:off x="1656118" y="1422400"/>
            <a:ext cx="731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非负全局变量</a:t>
            </a:r>
            <a:r>
              <a:rPr lang="en-US" altLang="zh-CN" dirty="0"/>
              <a:t>,</a:t>
            </a:r>
            <a:r>
              <a:rPr lang="zh-CN" altLang="en-US" dirty="0"/>
              <a:t>由两种操作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来处理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P(s):</a:t>
            </a:r>
          </a:p>
          <a:p>
            <a:r>
              <a:rPr lang="en-US" altLang="zh-CN" dirty="0"/>
              <a:t>   s!=0:P</a:t>
            </a:r>
            <a:r>
              <a:rPr lang="zh-CN" altLang="en-US" dirty="0"/>
              <a:t>将</a:t>
            </a:r>
            <a:r>
              <a:rPr lang="en-US" altLang="zh-CN" dirty="0"/>
              <a:t>s</a:t>
            </a:r>
            <a:r>
              <a:rPr lang="zh-CN" altLang="en-US" dirty="0"/>
              <a:t>减一并立即返回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  s==0:P</a:t>
            </a:r>
            <a:r>
              <a:rPr lang="zh-CN" altLang="en-US" dirty="0"/>
              <a:t>将挂起进程</a:t>
            </a:r>
            <a:r>
              <a:rPr lang="en-US" altLang="zh-CN" dirty="0"/>
              <a:t>,</a:t>
            </a:r>
            <a:r>
              <a:rPr lang="zh-CN" altLang="en-US" dirty="0"/>
              <a:t>直到</a:t>
            </a:r>
            <a:r>
              <a:rPr lang="en-US" altLang="zh-CN" dirty="0"/>
              <a:t>s</a:t>
            </a:r>
            <a:r>
              <a:rPr lang="zh-CN" altLang="en-US" dirty="0"/>
              <a:t>变为非零</a:t>
            </a:r>
            <a:r>
              <a:rPr lang="en-US" altLang="zh-CN" dirty="0"/>
              <a:t>,V</a:t>
            </a:r>
            <a:r>
              <a:rPr lang="zh-CN" altLang="en-US" dirty="0"/>
              <a:t>操作将会重启这个进程</a:t>
            </a:r>
            <a:r>
              <a:rPr lang="en-US" altLang="zh-CN" dirty="0"/>
              <a:t>,</a:t>
            </a:r>
            <a:r>
              <a:rPr lang="zh-CN" altLang="en-US" dirty="0"/>
              <a:t>重新启动后，</a:t>
            </a:r>
            <a:r>
              <a:rPr lang="en-US" altLang="zh-CN" dirty="0"/>
              <a:t>P</a:t>
            </a:r>
            <a:r>
              <a:rPr lang="zh-CN" altLang="en-US" dirty="0"/>
              <a:t>操作减小</a:t>
            </a:r>
            <a:r>
              <a:rPr lang="en-US" altLang="zh-CN" dirty="0"/>
              <a:t>s</a:t>
            </a:r>
            <a:r>
              <a:rPr lang="zh-CN" altLang="en-US" dirty="0"/>
              <a:t>并将控制返回到调用者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V(s):</a:t>
            </a:r>
          </a:p>
          <a:p>
            <a:r>
              <a:rPr lang="en-US" altLang="zh-CN" dirty="0"/>
              <a:t>   </a:t>
            </a:r>
            <a:r>
              <a:rPr lang="zh-CN" altLang="en-US" dirty="0"/>
              <a:t>将</a:t>
            </a:r>
            <a:r>
              <a:rPr lang="en-US" altLang="zh-CN" dirty="0"/>
              <a:t>s</a:t>
            </a:r>
            <a:r>
              <a:rPr lang="zh-CN" altLang="en-US" dirty="0"/>
              <a:t>加一</a:t>
            </a:r>
            <a:r>
              <a:rPr lang="en-US" altLang="zh-CN" dirty="0"/>
              <a:t>,</a:t>
            </a:r>
            <a:r>
              <a:rPr lang="zh-CN" altLang="en-US" dirty="0"/>
              <a:t> 如果在</a:t>
            </a:r>
            <a:r>
              <a:rPr lang="en-US" altLang="zh-CN" dirty="0"/>
              <a:t>P</a:t>
            </a:r>
            <a:r>
              <a:rPr lang="zh-CN" altLang="en-US" dirty="0"/>
              <a:t>操作中有任何线程被阻塞，等待</a:t>
            </a:r>
            <a:r>
              <a:rPr lang="en-US" altLang="zh-CN" dirty="0"/>
              <a:t>s</a:t>
            </a:r>
            <a:r>
              <a:rPr lang="zh-CN" altLang="en-US" dirty="0"/>
              <a:t>变为非零，则只重新启动其中一个线程，然后通过递减</a:t>
            </a:r>
            <a:r>
              <a:rPr lang="en-US" altLang="zh-CN" dirty="0"/>
              <a:t>s</a:t>
            </a:r>
            <a:r>
              <a:rPr lang="zh-CN" altLang="en-US" dirty="0"/>
              <a:t>来完成</a:t>
            </a:r>
            <a:r>
              <a:rPr lang="en-US" altLang="zh-CN" dirty="0"/>
              <a:t>P</a:t>
            </a:r>
            <a:r>
              <a:rPr lang="zh-CN" altLang="en-US" dirty="0"/>
              <a:t>操作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当有多个线程被阻塞时</a:t>
            </a:r>
            <a:r>
              <a:rPr lang="en-US" altLang="zh-CN" dirty="0"/>
              <a:t>,</a:t>
            </a:r>
            <a:r>
              <a:rPr lang="zh-CN" altLang="en-US" dirty="0"/>
              <a:t>我们没有办法预测是哪一个线程被重启动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zh-CN" altLang="en-US" dirty="0"/>
              <a:t>中的测试和减一操作是不可分割的</a:t>
            </a:r>
            <a:endParaRPr lang="en-US" altLang="zh-CN" dirty="0"/>
          </a:p>
          <a:p>
            <a:r>
              <a:rPr lang="en-US" altLang="zh-CN" dirty="0"/>
              <a:t>V</a:t>
            </a:r>
            <a:r>
              <a:rPr lang="zh-CN" altLang="en-US" dirty="0"/>
              <a:t>中的加一操作也是不可分割的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42089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1"/>
          <p:cNvSpPr/>
          <p:nvPr/>
        </p:nvSpPr>
        <p:spPr>
          <a:xfrm>
            <a:off x="557365" y="458737"/>
            <a:ext cx="10442283" cy="5584929"/>
          </a:xfrm>
          <a:custGeom>
            <a:avLst/>
            <a:gdLst/>
            <a:ahLst/>
            <a:cxnLst/>
            <a:rect l="l" t="t" r="r" b="b"/>
            <a:pathLst>
              <a:path w="10442283" h="5584929">
                <a:moveTo>
                  <a:pt x="0" y="0"/>
                </a:moveTo>
                <a:lnTo>
                  <a:pt x="10442283" y="0"/>
                </a:lnTo>
                <a:lnTo>
                  <a:pt x="10442283" y="5584929"/>
                </a:lnTo>
                <a:lnTo>
                  <a:pt x="0" y="5584929"/>
                </a:lnTo>
                <a:close/>
              </a:path>
            </a:pathLst>
          </a:custGeom>
          <a:solidFill>
            <a:srgbClr val="FFFFFF"/>
          </a:solidFill>
          <a:effectLst>
            <a:outerShdw blurRad="50800" dir="16200000" algn="br">
              <a:srgbClr val="000000">
                <a:alpha val="50000"/>
              </a:srgbClr>
            </a:outerShdw>
          </a:effectLst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70" name="Freeform 2"/>
          <p:cNvSpPr/>
          <p:nvPr/>
        </p:nvSpPr>
        <p:spPr>
          <a:xfrm>
            <a:off x="715189" y="619990"/>
            <a:ext cx="10140518" cy="5257295"/>
          </a:xfrm>
          <a:custGeom>
            <a:avLst/>
            <a:gdLst/>
            <a:ahLst/>
            <a:cxnLst/>
            <a:rect l="l" t="t" r="r" b="b"/>
            <a:pathLst>
              <a:path w="10140518" h="5257295">
                <a:moveTo>
                  <a:pt x="0" y="0"/>
                </a:moveTo>
                <a:lnTo>
                  <a:pt x="10140518" y="0"/>
                </a:lnTo>
                <a:lnTo>
                  <a:pt x="10140518" y="5257295"/>
                </a:lnTo>
                <a:lnTo>
                  <a:pt x="0" y="5257295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rgbClr val="3B3838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171" name="Group 3"/>
          <p:cNvGrpSpPr/>
          <p:nvPr/>
        </p:nvGrpSpPr>
        <p:grpSpPr>
          <a:xfrm>
            <a:off x="444500" y="2590800"/>
            <a:ext cx="10681895" cy="1315830"/>
            <a:chOff x="444500" y="2590800"/>
            <a:chExt cx="10681895" cy="1315830"/>
          </a:xfrm>
        </p:grpSpPr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00" y="2590952"/>
              <a:ext cx="491822" cy="1315678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634573" y="2590800"/>
              <a:ext cx="491822" cy="1315678"/>
            </a:xfrm>
            <a:prstGeom prst="rect">
              <a:avLst/>
            </a:prstGeom>
          </p:spPr>
        </p:pic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E0CC30E6-6E87-46F1-9BBC-BCAAD05498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247" y="849527"/>
            <a:ext cx="757149" cy="75714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048892-3F01-B411-447F-69F53CB6E9B1}"/>
              </a:ext>
            </a:extLst>
          </p:cNvPr>
          <p:cNvSpPr txBox="1"/>
          <p:nvPr/>
        </p:nvSpPr>
        <p:spPr>
          <a:xfrm>
            <a:off x="936322" y="757053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 Black" panose="020B0A04020102020204" pitchFamily="34" charset="0"/>
              </a:rPr>
              <a:t>Semaphores(</a:t>
            </a:r>
            <a:r>
              <a:rPr lang="zh-CN" altLang="en-US" sz="3600" dirty="0">
                <a:latin typeface="Arial Black" panose="020B0A04020102020204" pitchFamily="34" charset="0"/>
              </a:rPr>
              <a:t>信号量</a:t>
            </a:r>
            <a:r>
              <a:rPr lang="en-US" altLang="zh-CN" sz="3600" dirty="0">
                <a:latin typeface="Arial Black" panose="020B0A04020102020204" pitchFamily="34" charset="0"/>
              </a:rPr>
              <a:t>)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FE6B7A-7E5E-B1A2-A337-A50829B6F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04" y="1510113"/>
            <a:ext cx="8852355" cy="19622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D0059E-EF0D-7AA8-A4CA-BF495DA07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704" y="4026610"/>
            <a:ext cx="7906156" cy="14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386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1"/>
          <p:cNvSpPr/>
          <p:nvPr/>
        </p:nvSpPr>
        <p:spPr>
          <a:xfrm>
            <a:off x="557365" y="458737"/>
            <a:ext cx="10442283" cy="5584929"/>
          </a:xfrm>
          <a:custGeom>
            <a:avLst/>
            <a:gdLst/>
            <a:ahLst/>
            <a:cxnLst/>
            <a:rect l="l" t="t" r="r" b="b"/>
            <a:pathLst>
              <a:path w="10442283" h="5584929">
                <a:moveTo>
                  <a:pt x="0" y="0"/>
                </a:moveTo>
                <a:lnTo>
                  <a:pt x="10442283" y="0"/>
                </a:lnTo>
                <a:lnTo>
                  <a:pt x="10442283" y="5584929"/>
                </a:lnTo>
                <a:lnTo>
                  <a:pt x="0" y="5584929"/>
                </a:lnTo>
                <a:close/>
              </a:path>
            </a:pathLst>
          </a:custGeom>
          <a:solidFill>
            <a:srgbClr val="FFFFFF"/>
          </a:solidFill>
          <a:effectLst>
            <a:outerShdw blurRad="50800" dir="16200000" algn="br">
              <a:srgbClr val="000000">
                <a:alpha val="50000"/>
              </a:srgbClr>
            </a:outerShdw>
          </a:effectLst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70" name="Freeform 2"/>
          <p:cNvSpPr/>
          <p:nvPr/>
        </p:nvSpPr>
        <p:spPr>
          <a:xfrm>
            <a:off x="715189" y="619990"/>
            <a:ext cx="10140518" cy="5257295"/>
          </a:xfrm>
          <a:custGeom>
            <a:avLst/>
            <a:gdLst/>
            <a:ahLst/>
            <a:cxnLst/>
            <a:rect l="l" t="t" r="r" b="b"/>
            <a:pathLst>
              <a:path w="10140518" h="5257295">
                <a:moveTo>
                  <a:pt x="0" y="0"/>
                </a:moveTo>
                <a:lnTo>
                  <a:pt x="10140518" y="0"/>
                </a:lnTo>
                <a:lnTo>
                  <a:pt x="10140518" y="5257295"/>
                </a:lnTo>
                <a:lnTo>
                  <a:pt x="0" y="5257295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rgbClr val="3B3838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171" name="Group 3"/>
          <p:cNvGrpSpPr/>
          <p:nvPr/>
        </p:nvGrpSpPr>
        <p:grpSpPr>
          <a:xfrm>
            <a:off x="444500" y="2590800"/>
            <a:ext cx="10681895" cy="1315830"/>
            <a:chOff x="444500" y="2590800"/>
            <a:chExt cx="10681895" cy="1315830"/>
          </a:xfrm>
        </p:grpSpPr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00" y="2590952"/>
              <a:ext cx="491822" cy="1315678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634573" y="2590800"/>
              <a:ext cx="491822" cy="1315678"/>
            </a:xfrm>
            <a:prstGeom prst="rect">
              <a:avLst/>
            </a:prstGeom>
          </p:spPr>
        </p:pic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E0CC30E6-6E87-46F1-9BBC-BCAAD05498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247" y="849527"/>
            <a:ext cx="757149" cy="75714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048892-3F01-B411-447F-69F53CB6E9B1}"/>
              </a:ext>
            </a:extLst>
          </p:cNvPr>
          <p:cNvSpPr txBox="1"/>
          <p:nvPr/>
        </p:nvSpPr>
        <p:spPr>
          <a:xfrm>
            <a:off x="936322" y="757053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Arial Black" panose="020B0A04020102020204" pitchFamily="34" charset="0"/>
              </a:rPr>
              <a:t>使用信号量实现互斥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D71D69-936A-8444-6FCB-4FEC7601A17B}"/>
              </a:ext>
            </a:extLst>
          </p:cNvPr>
          <p:cNvSpPr txBox="1"/>
          <p:nvPr/>
        </p:nvSpPr>
        <p:spPr>
          <a:xfrm>
            <a:off x="1656118" y="14224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将一个唯一的信号量</a:t>
            </a:r>
            <a:r>
              <a:rPr lang="en-US" altLang="zh-CN" dirty="0"/>
              <a:t>(</a:t>
            </a:r>
            <a:r>
              <a:rPr lang="zh-CN" altLang="en-US" dirty="0"/>
              <a:t>初始为</a:t>
            </a:r>
            <a:r>
              <a:rPr lang="en-US" altLang="zh-CN" dirty="0"/>
              <a:t>1)</a:t>
            </a:r>
            <a:r>
              <a:rPr lang="zh-CN" altLang="en-US" dirty="0"/>
              <a:t>与每个共享变量相关联。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P(s)</a:t>
            </a:r>
            <a:r>
              <a:rPr lang="zh-CN" altLang="en-US" dirty="0"/>
              <a:t>和</a:t>
            </a:r>
            <a:r>
              <a:rPr lang="en-US" altLang="zh-CN" dirty="0"/>
              <a:t>V(s)</a:t>
            </a:r>
            <a:r>
              <a:rPr lang="zh-CN" altLang="en-US" dirty="0"/>
              <a:t>操作包围相应的关键部分。</a:t>
            </a:r>
            <a:endParaRPr lang="en-US" altLang="zh-CN" dirty="0"/>
          </a:p>
          <a:p>
            <a:r>
              <a:rPr lang="zh-CN" altLang="en-US" dirty="0"/>
              <a:t>称之为二元信号量</a:t>
            </a:r>
            <a:r>
              <a:rPr lang="en-US" altLang="zh-CN" dirty="0"/>
              <a:t>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65F3A8-958D-DD74-6D17-72FDD609C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513" y="2503796"/>
            <a:ext cx="8763450" cy="14923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FB475F-F434-9EC6-6D56-5DE17F864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700" y="4023090"/>
            <a:ext cx="5112013" cy="15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990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1"/>
          <p:cNvSpPr/>
          <p:nvPr/>
        </p:nvSpPr>
        <p:spPr>
          <a:xfrm>
            <a:off x="557365" y="458737"/>
            <a:ext cx="10442283" cy="5584929"/>
          </a:xfrm>
          <a:custGeom>
            <a:avLst/>
            <a:gdLst/>
            <a:ahLst/>
            <a:cxnLst/>
            <a:rect l="l" t="t" r="r" b="b"/>
            <a:pathLst>
              <a:path w="10442283" h="5584929">
                <a:moveTo>
                  <a:pt x="0" y="0"/>
                </a:moveTo>
                <a:lnTo>
                  <a:pt x="10442283" y="0"/>
                </a:lnTo>
                <a:lnTo>
                  <a:pt x="10442283" y="5584929"/>
                </a:lnTo>
                <a:lnTo>
                  <a:pt x="0" y="5584929"/>
                </a:lnTo>
                <a:close/>
              </a:path>
            </a:pathLst>
          </a:custGeom>
          <a:solidFill>
            <a:srgbClr val="FFFFFF"/>
          </a:solidFill>
          <a:effectLst>
            <a:outerShdw blurRad="50800" dir="16200000" algn="br">
              <a:srgbClr val="000000">
                <a:alpha val="50000"/>
              </a:srgbClr>
            </a:outerShdw>
          </a:effectLst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70" name="Freeform 2"/>
          <p:cNvSpPr/>
          <p:nvPr/>
        </p:nvSpPr>
        <p:spPr>
          <a:xfrm>
            <a:off x="715189" y="619990"/>
            <a:ext cx="10140518" cy="5257295"/>
          </a:xfrm>
          <a:custGeom>
            <a:avLst/>
            <a:gdLst/>
            <a:ahLst/>
            <a:cxnLst/>
            <a:rect l="l" t="t" r="r" b="b"/>
            <a:pathLst>
              <a:path w="10140518" h="5257295">
                <a:moveTo>
                  <a:pt x="0" y="0"/>
                </a:moveTo>
                <a:lnTo>
                  <a:pt x="10140518" y="0"/>
                </a:lnTo>
                <a:lnTo>
                  <a:pt x="10140518" y="5257295"/>
                </a:lnTo>
                <a:lnTo>
                  <a:pt x="0" y="5257295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rgbClr val="3B3838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171" name="Group 3"/>
          <p:cNvGrpSpPr/>
          <p:nvPr/>
        </p:nvGrpSpPr>
        <p:grpSpPr>
          <a:xfrm>
            <a:off x="444500" y="2590800"/>
            <a:ext cx="10681895" cy="1315830"/>
            <a:chOff x="444500" y="2590800"/>
            <a:chExt cx="10681895" cy="1315830"/>
          </a:xfrm>
        </p:grpSpPr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00" y="2590952"/>
              <a:ext cx="491822" cy="1315678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634573" y="2590800"/>
              <a:ext cx="491822" cy="1315678"/>
            </a:xfrm>
            <a:prstGeom prst="rect">
              <a:avLst/>
            </a:prstGeom>
          </p:spPr>
        </p:pic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E0CC30E6-6E87-46F1-9BBC-BCAAD05498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247" y="849527"/>
            <a:ext cx="757149" cy="75714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048892-3F01-B411-447F-69F53CB6E9B1}"/>
              </a:ext>
            </a:extLst>
          </p:cNvPr>
          <p:cNvSpPr txBox="1"/>
          <p:nvPr/>
        </p:nvSpPr>
        <p:spPr>
          <a:xfrm>
            <a:off x="936322" y="757053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Arial Black" panose="020B0A04020102020204" pitchFamily="34" charset="0"/>
              </a:rPr>
              <a:t>使用信号量实现互斥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FFB3A4-65E2-547F-01D7-093BB70AE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900" y="1540447"/>
            <a:ext cx="5493032" cy="40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519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1"/>
          <p:cNvSpPr/>
          <p:nvPr/>
        </p:nvSpPr>
        <p:spPr>
          <a:xfrm>
            <a:off x="557365" y="458737"/>
            <a:ext cx="10442283" cy="5584929"/>
          </a:xfrm>
          <a:custGeom>
            <a:avLst/>
            <a:gdLst/>
            <a:ahLst/>
            <a:cxnLst/>
            <a:rect l="l" t="t" r="r" b="b"/>
            <a:pathLst>
              <a:path w="10442283" h="5584929">
                <a:moveTo>
                  <a:pt x="0" y="0"/>
                </a:moveTo>
                <a:lnTo>
                  <a:pt x="10442283" y="0"/>
                </a:lnTo>
                <a:lnTo>
                  <a:pt x="10442283" y="5584929"/>
                </a:lnTo>
                <a:lnTo>
                  <a:pt x="0" y="5584929"/>
                </a:lnTo>
                <a:close/>
              </a:path>
            </a:pathLst>
          </a:custGeom>
          <a:solidFill>
            <a:srgbClr val="FFFFFF"/>
          </a:solidFill>
          <a:effectLst>
            <a:outerShdw blurRad="50800" dir="16200000" algn="br">
              <a:srgbClr val="000000">
                <a:alpha val="50000"/>
              </a:srgbClr>
            </a:outerShdw>
          </a:effectLst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70" name="Freeform 2"/>
          <p:cNvSpPr/>
          <p:nvPr/>
        </p:nvSpPr>
        <p:spPr>
          <a:xfrm>
            <a:off x="715189" y="619990"/>
            <a:ext cx="10140518" cy="5257295"/>
          </a:xfrm>
          <a:custGeom>
            <a:avLst/>
            <a:gdLst/>
            <a:ahLst/>
            <a:cxnLst/>
            <a:rect l="l" t="t" r="r" b="b"/>
            <a:pathLst>
              <a:path w="10140518" h="5257295">
                <a:moveTo>
                  <a:pt x="0" y="0"/>
                </a:moveTo>
                <a:lnTo>
                  <a:pt x="10140518" y="0"/>
                </a:lnTo>
                <a:lnTo>
                  <a:pt x="10140518" y="5257295"/>
                </a:lnTo>
                <a:lnTo>
                  <a:pt x="0" y="5257295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rgbClr val="3B3838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171" name="Group 3"/>
          <p:cNvGrpSpPr/>
          <p:nvPr/>
        </p:nvGrpSpPr>
        <p:grpSpPr>
          <a:xfrm>
            <a:off x="444500" y="2590800"/>
            <a:ext cx="10681895" cy="1315830"/>
            <a:chOff x="444500" y="2590800"/>
            <a:chExt cx="10681895" cy="1315830"/>
          </a:xfrm>
        </p:grpSpPr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00" y="2590952"/>
              <a:ext cx="491822" cy="1315678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634573" y="2590800"/>
              <a:ext cx="491822" cy="1315678"/>
            </a:xfrm>
            <a:prstGeom prst="rect">
              <a:avLst/>
            </a:prstGeom>
          </p:spPr>
        </p:pic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E0CC30E6-6E87-46F1-9BBC-BCAAD05498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247" y="849527"/>
            <a:ext cx="757149" cy="75714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048892-3F01-B411-447F-69F53CB6E9B1}"/>
              </a:ext>
            </a:extLst>
          </p:cNvPr>
          <p:cNvSpPr txBox="1"/>
          <p:nvPr/>
        </p:nvSpPr>
        <p:spPr>
          <a:xfrm>
            <a:off x="936322" y="757053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Arial Black" panose="020B0A04020102020204" pitchFamily="34" charset="0"/>
              </a:rPr>
              <a:t>生产者</a:t>
            </a:r>
            <a:r>
              <a:rPr lang="en-US" altLang="zh-CN" sz="3600" dirty="0">
                <a:latin typeface="Arial Black" panose="020B0A04020102020204" pitchFamily="34" charset="0"/>
              </a:rPr>
              <a:t>-</a:t>
            </a:r>
            <a:r>
              <a:rPr lang="zh-CN" altLang="en-US" sz="3600" dirty="0">
                <a:latin typeface="Arial Black" panose="020B0A04020102020204" pitchFamily="34" charset="0"/>
              </a:rPr>
              <a:t>消费者问题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D71D69-936A-8444-6FCB-4FEC7601A17B}"/>
              </a:ext>
            </a:extLst>
          </p:cNvPr>
          <p:cNvSpPr txBox="1"/>
          <p:nvPr/>
        </p:nvSpPr>
        <p:spPr>
          <a:xfrm>
            <a:off x="1656118" y="14224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除了提供互斥之外</a:t>
            </a:r>
            <a:r>
              <a:rPr lang="en-US" altLang="zh-CN" dirty="0"/>
              <a:t>,</a:t>
            </a:r>
            <a:r>
              <a:rPr lang="zh-CN" altLang="en-US" dirty="0"/>
              <a:t>信号量的另外一个重要的作用是调度对共享资源的访问</a:t>
            </a:r>
            <a:r>
              <a:rPr lang="en-US" altLang="zh-CN" dirty="0"/>
              <a:t>,</a:t>
            </a:r>
            <a:r>
              <a:rPr lang="zh-CN" altLang="en-US" dirty="0"/>
              <a:t>也就是一个线程用信号量来通知另外一个线程</a:t>
            </a:r>
            <a:r>
              <a:rPr lang="en-US" altLang="zh-CN" dirty="0"/>
              <a:t>,</a:t>
            </a:r>
            <a:r>
              <a:rPr lang="zh-CN" altLang="en-US" dirty="0"/>
              <a:t>程序状态中的某一个条件已经为真了</a:t>
            </a:r>
            <a:r>
              <a:rPr lang="en-US" altLang="zh-CN" dirty="0"/>
              <a:t>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DE2D74-A4C7-9053-6F1B-69EC80A33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787" y="2492851"/>
            <a:ext cx="6051861" cy="13526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8589119-0139-AA12-3A2D-C60BC639ECA6}"/>
              </a:ext>
            </a:extLst>
          </p:cNvPr>
          <p:cNvSpPr txBox="1"/>
          <p:nvPr/>
        </p:nvSpPr>
        <p:spPr>
          <a:xfrm>
            <a:off x="1656118" y="40894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生产者进程等待空槽，将项目插入缓冲区，并通知消费者</a:t>
            </a:r>
            <a:endParaRPr lang="en-US" altLang="zh-CN" dirty="0"/>
          </a:p>
          <a:p>
            <a:r>
              <a:rPr lang="zh-CN" altLang="en-US" dirty="0"/>
              <a:t>消费者进程等待商品，将其从缓冲区中删除，并通知生产者</a:t>
            </a:r>
            <a:endParaRPr lang="en-US" altLang="zh-CN" dirty="0"/>
          </a:p>
          <a:p>
            <a:r>
              <a:rPr lang="zh-CN" altLang="en-US" dirty="0"/>
              <a:t>插入和取出项目都涉及更新共享变量</a:t>
            </a:r>
            <a:r>
              <a:rPr lang="en-US" altLang="zh-CN" dirty="0"/>
              <a:t>,</a:t>
            </a:r>
            <a:r>
              <a:rPr lang="zh-CN" altLang="en-US" dirty="0"/>
              <a:t>因此我们需要保证对缓冲区的调度是互斥的</a:t>
            </a:r>
            <a:r>
              <a:rPr lang="en-US" altLang="zh-CN" dirty="0"/>
              <a:t>,</a:t>
            </a:r>
            <a:r>
              <a:rPr lang="zh-CN" altLang="en-US" dirty="0"/>
              <a:t>除此之外还需要调度对缓冲区的访问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63238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1"/>
          <p:cNvSpPr/>
          <p:nvPr/>
        </p:nvSpPr>
        <p:spPr>
          <a:xfrm>
            <a:off x="557365" y="458737"/>
            <a:ext cx="10442283" cy="5584929"/>
          </a:xfrm>
          <a:custGeom>
            <a:avLst/>
            <a:gdLst/>
            <a:ahLst/>
            <a:cxnLst/>
            <a:rect l="l" t="t" r="r" b="b"/>
            <a:pathLst>
              <a:path w="10442283" h="5584929">
                <a:moveTo>
                  <a:pt x="0" y="0"/>
                </a:moveTo>
                <a:lnTo>
                  <a:pt x="10442283" y="0"/>
                </a:lnTo>
                <a:lnTo>
                  <a:pt x="10442283" y="5584929"/>
                </a:lnTo>
                <a:lnTo>
                  <a:pt x="0" y="5584929"/>
                </a:lnTo>
                <a:close/>
              </a:path>
            </a:pathLst>
          </a:custGeom>
          <a:solidFill>
            <a:srgbClr val="FFFFFF"/>
          </a:solidFill>
          <a:effectLst>
            <a:outerShdw blurRad="50800" dir="16200000" algn="br">
              <a:srgbClr val="000000">
                <a:alpha val="50000"/>
              </a:srgbClr>
            </a:outerShdw>
          </a:effectLst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70" name="Freeform 2"/>
          <p:cNvSpPr/>
          <p:nvPr/>
        </p:nvSpPr>
        <p:spPr>
          <a:xfrm>
            <a:off x="715189" y="619990"/>
            <a:ext cx="10140518" cy="5257295"/>
          </a:xfrm>
          <a:custGeom>
            <a:avLst/>
            <a:gdLst/>
            <a:ahLst/>
            <a:cxnLst/>
            <a:rect l="l" t="t" r="r" b="b"/>
            <a:pathLst>
              <a:path w="10140518" h="5257295">
                <a:moveTo>
                  <a:pt x="0" y="0"/>
                </a:moveTo>
                <a:lnTo>
                  <a:pt x="10140518" y="0"/>
                </a:lnTo>
                <a:lnTo>
                  <a:pt x="10140518" y="5257295"/>
                </a:lnTo>
                <a:lnTo>
                  <a:pt x="0" y="5257295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rgbClr val="3B3838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171" name="Group 3"/>
          <p:cNvGrpSpPr/>
          <p:nvPr/>
        </p:nvGrpSpPr>
        <p:grpSpPr>
          <a:xfrm>
            <a:off x="444500" y="2590800"/>
            <a:ext cx="10681895" cy="1315830"/>
            <a:chOff x="444500" y="2590800"/>
            <a:chExt cx="10681895" cy="1315830"/>
          </a:xfrm>
        </p:grpSpPr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00" y="2590952"/>
              <a:ext cx="491822" cy="1315678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634573" y="2590800"/>
              <a:ext cx="491822" cy="1315678"/>
            </a:xfrm>
            <a:prstGeom prst="rect">
              <a:avLst/>
            </a:prstGeom>
          </p:spPr>
        </p:pic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E0CC30E6-6E87-46F1-9BBC-BCAAD05498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247" y="849527"/>
            <a:ext cx="757149" cy="75714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048892-3F01-B411-447F-69F53CB6E9B1}"/>
              </a:ext>
            </a:extLst>
          </p:cNvPr>
          <p:cNvSpPr txBox="1"/>
          <p:nvPr/>
        </p:nvSpPr>
        <p:spPr>
          <a:xfrm>
            <a:off x="936322" y="757053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Arial Black" panose="020B0A04020102020204" pitchFamily="34" charset="0"/>
              </a:rPr>
              <a:t>生产者</a:t>
            </a:r>
            <a:r>
              <a:rPr lang="en-US" altLang="zh-CN" sz="3600" dirty="0">
                <a:latin typeface="Arial Black" panose="020B0A04020102020204" pitchFamily="34" charset="0"/>
              </a:rPr>
              <a:t>-</a:t>
            </a:r>
            <a:r>
              <a:rPr lang="zh-CN" altLang="en-US" sz="3600" dirty="0">
                <a:latin typeface="Arial Black" panose="020B0A04020102020204" pitchFamily="34" charset="0"/>
              </a:rPr>
              <a:t>消费者问题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7FD0DE-AC37-1492-DB3B-7667C0B01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100" y="3175000"/>
            <a:ext cx="6693244" cy="25274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71D46D-096B-65FC-3C5B-8628B7E19C93}"/>
              </a:ext>
            </a:extLst>
          </p:cNvPr>
          <p:cNvSpPr txBox="1"/>
          <p:nvPr/>
        </p:nvSpPr>
        <p:spPr>
          <a:xfrm>
            <a:off x="1656118" y="14224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有限缓冲区</a:t>
            </a:r>
            <a:r>
              <a:rPr lang="en-US" altLang="zh-CN" dirty="0"/>
              <a:t>,</a:t>
            </a:r>
            <a:r>
              <a:rPr lang="en-US" altLang="zh-CN" dirty="0" err="1"/>
              <a:t>sbuf_t</a:t>
            </a:r>
            <a:endParaRPr lang="en-US" altLang="zh-CN" dirty="0"/>
          </a:p>
          <a:p>
            <a:r>
              <a:rPr lang="zh-CN" altLang="en-US" dirty="0"/>
              <a:t>项目存放在动态分配的</a:t>
            </a:r>
            <a:r>
              <a:rPr lang="en-US" altLang="zh-CN" dirty="0"/>
              <a:t>n</a:t>
            </a:r>
            <a:r>
              <a:rPr lang="zh-CN" altLang="en-US" dirty="0"/>
              <a:t>项整数数组中</a:t>
            </a:r>
            <a:endParaRPr lang="en-US" altLang="zh-CN" dirty="0"/>
          </a:p>
          <a:p>
            <a:r>
              <a:rPr lang="en-US" altLang="zh-CN" dirty="0"/>
              <a:t>front</a:t>
            </a:r>
            <a:r>
              <a:rPr lang="zh-CN" altLang="en-US" dirty="0"/>
              <a:t>和</a:t>
            </a:r>
            <a:r>
              <a:rPr lang="en-US" altLang="zh-CN" dirty="0"/>
              <a:t>rear</a:t>
            </a:r>
            <a:r>
              <a:rPr lang="zh-CN" altLang="en-US" dirty="0"/>
              <a:t>记录数组中的第一项和最后一项</a:t>
            </a:r>
            <a:endParaRPr lang="en-US" altLang="zh-CN" dirty="0"/>
          </a:p>
          <a:p>
            <a:r>
              <a:rPr lang="en-US" altLang="zh-CN" dirty="0"/>
              <a:t>mutex</a:t>
            </a:r>
            <a:r>
              <a:rPr lang="zh-CN" altLang="en-US" dirty="0"/>
              <a:t>提供互斥的缓冲区访问</a:t>
            </a:r>
            <a:endParaRPr lang="en-US" altLang="zh-CN" dirty="0"/>
          </a:p>
          <a:p>
            <a:r>
              <a:rPr lang="en-US" altLang="zh-CN" dirty="0"/>
              <a:t>slots</a:t>
            </a:r>
            <a:r>
              <a:rPr lang="zh-CN" altLang="en-US" dirty="0"/>
              <a:t>和</a:t>
            </a:r>
            <a:r>
              <a:rPr lang="en-US" altLang="zh-CN" dirty="0"/>
              <a:t>items</a:t>
            </a:r>
            <a:r>
              <a:rPr lang="zh-CN" altLang="en-US" dirty="0"/>
              <a:t>信号量分别记录空槽位和可用项目的数量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50788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1"/>
          <p:cNvSpPr/>
          <p:nvPr/>
        </p:nvSpPr>
        <p:spPr>
          <a:xfrm>
            <a:off x="557365" y="458737"/>
            <a:ext cx="10442283" cy="5584929"/>
          </a:xfrm>
          <a:custGeom>
            <a:avLst/>
            <a:gdLst/>
            <a:ahLst/>
            <a:cxnLst/>
            <a:rect l="l" t="t" r="r" b="b"/>
            <a:pathLst>
              <a:path w="10442283" h="5584929">
                <a:moveTo>
                  <a:pt x="0" y="0"/>
                </a:moveTo>
                <a:lnTo>
                  <a:pt x="10442283" y="0"/>
                </a:lnTo>
                <a:lnTo>
                  <a:pt x="10442283" y="5584929"/>
                </a:lnTo>
                <a:lnTo>
                  <a:pt x="0" y="5584929"/>
                </a:lnTo>
                <a:close/>
              </a:path>
            </a:pathLst>
          </a:custGeom>
          <a:solidFill>
            <a:srgbClr val="FFFFFF"/>
          </a:solidFill>
          <a:effectLst>
            <a:outerShdw blurRad="50800" dir="16200000" algn="br">
              <a:srgbClr val="000000">
                <a:alpha val="50000"/>
              </a:srgbClr>
            </a:outerShdw>
          </a:effectLst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70" name="Freeform 2"/>
          <p:cNvSpPr/>
          <p:nvPr/>
        </p:nvSpPr>
        <p:spPr>
          <a:xfrm>
            <a:off x="715189" y="619990"/>
            <a:ext cx="10140518" cy="5257295"/>
          </a:xfrm>
          <a:custGeom>
            <a:avLst/>
            <a:gdLst/>
            <a:ahLst/>
            <a:cxnLst/>
            <a:rect l="l" t="t" r="r" b="b"/>
            <a:pathLst>
              <a:path w="10140518" h="5257295">
                <a:moveTo>
                  <a:pt x="0" y="0"/>
                </a:moveTo>
                <a:lnTo>
                  <a:pt x="10140518" y="0"/>
                </a:lnTo>
                <a:lnTo>
                  <a:pt x="10140518" y="5257295"/>
                </a:lnTo>
                <a:lnTo>
                  <a:pt x="0" y="5257295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rgbClr val="3B3838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171" name="Group 3"/>
          <p:cNvGrpSpPr/>
          <p:nvPr/>
        </p:nvGrpSpPr>
        <p:grpSpPr>
          <a:xfrm>
            <a:off x="444500" y="2590800"/>
            <a:ext cx="10681895" cy="1315830"/>
            <a:chOff x="444500" y="2590800"/>
            <a:chExt cx="10681895" cy="1315830"/>
          </a:xfrm>
        </p:grpSpPr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00" y="2590952"/>
              <a:ext cx="491822" cy="1315678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634573" y="2590800"/>
              <a:ext cx="491822" cy="1315678"/>
            </a:xfrm>
            <a:prstGeom prst="rect">
              <a:avLst/>
            </a:prstGeom>
          </p:spPr>
        </p:pic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E0CC30E6-6E87-46F1-9BBC-BCAAD05498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247" y="849527"/>
            <a:ext cx="757149" cy="75714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048892-3F01-B411-447F-69F53CB6E9B1}"/>
              </a:ext>
            </a:extLst>
          </p:cNvPr>
          <p:cNvSpPr txBox="1"/>
          <p:nvPr/>
        </p:nvSpPr>
        <p:spPr>
          <a:xfrm>
            <a:off x="936322" y="757053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Arial Black" panose="020B0A04020102020204" pitchFamily="34" charset="0"/>
              </a:rPr>
              <a:t>生产者</a:t>
            </a:r>
            <a:r>
              <a:rPr lang="en-US" altLang="zh-CN" sz="3600" dirty="0">
                <a:latin typeface="Arial Black" panose="020B0A04020102020204" pitchFamily="34" charset="0"/>
              </a:rPr>
              <a:t>-</a:t>
            </a:r>
            <a:r>
              <a:rPr lang="zh-CN" altLang="en-US" sz="3600" dirty="0">
                <a:latin typeface="Arial Black" panose="020B0A04020102020204" pitchFamily="34" charset="0"/>
              </a:rPr>
              <a:t>消费者问题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4B6E48-B1F5-56F6-A947-C68E42DE8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479" y="1803400"/>
            <a:ext cx="6902805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927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1"/>
          <p:cNvSpPr/>
          <p:nvPr/>
        </p:nvSpPr>
        <p:spPr>
          <a:xfrm>
            <a:off x="557365" y="458737"/>
            <a:ext cx="10442283" cy="5584929"/>
          </a:xfrm>
          <a:custGeom>
            <a:avLst/>
            <a:gdLst/>
            <a:ahLst/>
            <a:cxnLst/>
            <a:rect l="l" t="t" r="r" b="b"/>
            <a:pathLst>
              <a:path w="10442283" h="5584929">
                <a:moveTo>
                  <a:pt x="0" y="0"/>
                </a:moveTo>
                <a:lnTo>
                  <a:pt x="10442283" y="0"/>
                </a:lnTo>
                <a:lnTo>
                  <a:pt x="10442283" y="5584929"/>
                </a:lnTo>
                <a:lnTo>
                  <a:pt x="0" y="5584929"/>
                </a:lnTo>
                <a:close/>
              </a:path>
            </a:pathLst>
          </a:custGeom>
          <a:solidFill>
            <a:srgbClr val="FFFFFF"/>
          </a:solidFill>
          <a:effectLst>
            <a:outerShdw blurRad="50800" dir="16200000" algn="br">
              <a:srgbClr val="000000">
                <a:alpha val="50000"/>
              </a:srgbClr>
            </a:outerShdw>
          </a:effectLst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70" name="Freeform 2"/>
          <p:cNvSpPr/>
          <p:nvPr/>
        </p:nvSpPr>
        <p:spPr>
          <a:xfrm>
            <a:off x="715189" y="619990"/>
            <a:ext cx="10140518" cy="5257295"/>
          </a:xfrm>
          <a:custGeom>
            <a:avLst/>
            <a:gdLst/>
            <a:ahLst/>
            <a:cxnLst/>
            <a:rect l="l" t="t" r="r" b="b"/>
            <a:pathLst>
              <a:path w="10140518" h="5257295">
                <a:moveTo>
                  <a:pt x="0" y="0"/>
                </a:moveTo>
                <a:lnTo>
                  <a:pt x="10140518" y="0"/>
                </a:lnTo>
                <a:lnTo>
                  <a:pt x="10140518" y="5257295"/>
                </a:lnTo>
                <a:lnTo>
                  <a:pt x="0" y="5257295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rgbClr val="3B3838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171" name="Group 3"/>
          <p:cNvGrpSpPr/>
          <p:nvPr/>
        </p:nvGrpSpPr>
        <p:grpSpPr>
          <a:xfrm>
            <a:off x="444500" y="2590800"/>
            <a:ext cx="10681895" cy="1315830"/>
            <a:chOff x="444500" y="2590800"/>
            <a:chExt cx="10681895" cy="1315830"/>
          </a:xfrm>
        </p:grpSpPr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00" y="2590952"/>
              <a:ext cx="491822" cy="1315678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634573" y="2590800"/>
              <a:ext cx="491822" cy="1315678"/>
            </a:xfrm>
            <a:prstGeom prst="rect">
              <a:avLst/>
            </a:prstGeom>
          </p:spPr>
        </p:pic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E0CC30E6-6E87-46F1-9BBC-BCAAD05498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247" y="849527"/>
            <a:ext cx="757149" cy="75714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048892-3F01-B411-447F-69F53CB6E9B1}"/>
              </a:ext>
            </a:extLst>
          </p:cNvPr>
          <p:cNvSpPr txBox="1"/>
          <p:nvPr/>
        </p:nvSpPr>
        <p:spPr>
          <a:xfrm>
            <a:off x="936322" y="757053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Arial Black" panose="020B0A04020102020204" pitchFamily="34" charset="0"/>
              </a:rPr>
              <a:t>生产者</a:t>
            </a:r>
            <a:r>
              <a:rPr lang="en-US" altLang="zh-CN" sz="3600" dirty="0">
                <a:latin typeface="Arial Black" panose="020B0A04020102020204" pitchFamily="34" charset="0"/>
              </a:rPr>
              <a:t>-</a:t>
            </a:r>
            <a:r>
              <a:rPr lang="zh-CN" altLang="en-US" sz="3600" dirty="0">
                <a:latin typeface="Arial Black" panose="020B0A04020102020204" pitchFamily="34" charset="0"/>
              </a:rPr>
              <a:t>消费者问题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086ED2-A3A3-39EC-2230-DBB06C9C7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900" y="1403384"/>
            <a:ext cx="6509085" cy="1949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800069-2135-8C4F-5EA6-8BF0AB3C6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149" y="3327629"/>
            <a:ext cx="6540836" cy="234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296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383</Words>
  <Application>Microsoft Office PowerPoint</Application>
  <PresentationFormat>自定义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Season Lo</dc:creator>
  <cp:lastModifiedBy>李 世昌</cp:lastModifiedBy>
  <cp:revision>10</cp:revision>
  <dcterms:created xsi:type="dcterms:W3CDTF">2006-08-16T00:00:00Z</dcterms:created>
  <dcterms:modified xsi:type="dcterms:W3CDTF">2022-12-13T10:36:57Z</dcterms:modified>
</cp:coreProperties>
</file>