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46"/>
  </p:notesMasterIdLst>
  <p:sldIdLst>
    <p:sldId id="256" r:id="rId2"/>
    <p:sldId id="343" r:id="rId3"/>
    <p:sldId id="388" r:id="rId4"/>
    <p:sldId id="397" r:id="rId5"/>
    <p:sldId id="398" r:id="rId6"/>
    <p:sldId id="399" r:id="rId7"/>
    <p:sldId id="400" r:id="rId8"/>
    <p:sldId id="346" r:id="rId9"/>
    <p:sldId id="348" r:id="rId10"/>
    <p:sldId id="401" r:id="rId11"/>
    <p:sldId id="376" r:id="rId12"/>
    <p:sldId id="377" r:id="rId13"/>
    <p:sldId id="378" r:id="rId14"/>
    <p:sldId id="402" r:id="rId15"/>
    <p:sldId id="403" r:id="rId16"/>
    <p:sldId id="390" r:id="rId17"/>
    <p:sldId id="349" r:id="rId18"/>
    <p:sldId id="367" r:id="rId19"/>
    <p:sldId id="361" r:id="rId20"/>
    <p:sldId id="368" r:id="rId21"/>
    <p:sldId id="369" r:id="rId22"/>
    <p:sldId id="389" r:id="rId23"/>
    <p:sldId id="391" r:id="rId24"/>
    <p:sldId id="392" r:id="rId25"/>
    <p:sldId id="393" r:id="rId26"/>
    <p:sldId id="394" r:id="rId27"/>
    <p:sldId id="395" r:id="rId28"/>
    <p:sldId id="350" r:id="rId29"/>
    <p:sldId id="396" r:id="rId30"/>
    <p:sldId id="352" r:id="rId31"/>
    <p:sldId id="355" r:id="rId32"/>
    <p:sldId id="353" r:id="rId33"/>
    <p:sldId id="357" r:id="rId34"/>
    <p:sldId id="356" r:id="rId35"/>
    <p:sldId id="358" r:id="rId36"/>
    <p:sldId id="359" r:id="rId37"/>
    <p:sldId id="360" r:id="rId38"/>
    <p:sldId id="363" r:id="rId39"/>
    <p:sldId id="365" r:id="rId40"/>
    <p:sldId id="366" r:id="rId41"/>
    <p:sldId id="362" r:id="rId42"/>
    <p:sldId id="364" r:id="rId43"/>
    <p:sldId id="374" r:id="rId44"/>
    <p:sldId id="375" r:id="rId4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C9FF"/>
    <a:srgbClr val="2D0922"/>
    <a:srgbClr val="8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323"/>
    <p:restoredTop sz="96405"/>
  </p:normalViewPr>
  <p:slideViewPr>
    <p:cSldViewPr snapToGrid="0">
      <p:cViewPr>
        <p:scale>
          <a:sx n="100" d="100"/>
          <a:sy n="100" d="100"/>
        </p:scale>
        <p:origin x="150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431210-30B3-4E19-965C-0C5A0A76A792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67968-E7E2-4584-BB09-521209AB6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88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E892-2012-4D0C-A36B-2C5595CBAC0F}" type="datetime1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361950"/>
          </a:xfrm>
          <a:prstGeom prst="rect">
            <a:avLst/>
          </a:prstGeom>
          <a:solidFill>
            <a:srgbClr val="8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 flipV="1">
            <a:off x="0" y="6740527"/>
            <a:ext cx="9144000" cy="117475"/>
          </a:xfrm>
          <a:prstGeom prst="rect">
            <a:avLst/>
          </a:prstGeom>
          <a:solidFill>
            <a:srgbClr val="8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932708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44D2-6C8C-46FE-AFDE-8289265E3AA4}" type="datetime1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48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8477-E3F4-4E82-BC95-69E0EE6B65C1}" type="datetime1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97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梯形 7"/>
          <p:cNvSpPr/>
          <p:nvPr userDrawn="1"/>
        </p:nvSpPr>
        <p:spPr>
          <a:xfrm flipV="1">
            <a:off x="-8931" y="0"/>
            <a:ext cx="1275163" cy="365126"/>
          </a:xfrm>
          <a:custGeom>
            <a:avLst/>
            <a:gdLst>
              <a:gd name="connsiteX0" fmla="*/ 0 w 1743075"/>
              <a:gd name="connsiteY0" fmla="*/ 576261 h 576261"/>
              <a:gd name="connsiteX1" fmla="*/ 467912 w 1743075"/>
              <a:gd name="connsiteY1" fmla="*/ 0 h 576261"/>
              <a:gd name="connsiteX2" fmla="*/ 1275163 w 1743075"/>
              <a:gd name="connsiteY2" fmla="*/ 0 h 576261"/>
              <a:gd name="connsiteX3" fmla="*/ 1743075 w 1743075"/>
              <a:gd name="connsiteY3" fmla="*/ 576261 h 576261"/>
              <a:gd name="connsiteX4" fmla="*/ 0 w 1743075"/>
              <a:gd name="connsiteY4" fmla="*/ 576261 h 576261"/>
              <a:gd name="connsiteX0" fmla="*/ 8338 w 1275163"/>
              <a:gd name="connsiteY0" fmla="*/ 576261 h 576261"/>
              <a:gd name="connsiteX1" fmla="*/ 0 w 1275163"/>
              <a:gd name="connsiteY1" fmla="*/ 0 h 576261"/>
              <a:gd name="connsiteX2" fmla="*/ 807251 w 1275163"/>
              <a:gd name="connsiteY2" fmla="*/ 0 h 576261"/>
              <a:gd name="connsiteX3" fmla="*/ 1275163 w 1275163"/>
              <a:gd name="connsiteY3" fmla="*/ 576261 h 576261"/>
              <a:gd name="connsiteX4" fmla="*/ 8338 w 1275163"/>
              <a:gd name="connsiteY4" fmla="*/ 576261 h 576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5163" h="576261">
                <a:moveTo>
                  <a:pt x="8338" y="576261"/>
                </a:moveTo>
                <a:lnTo>
                  <a:pt x="0" y="0"/>
                </a:lnTo>
                <a:lnTo>
                  <a:pt x="807251" y="0"/>
                </a:lnTo>
                <a:lnTo>
                  <a:pt x="1275163" y="576261"/>
                </a:lnTo>
                <a:lnTo>
                  <a:pt x="8338" y="576261"/>
                </a:lnTo>
                <a:close/>
              </a:path>
            </a:pathLst>
          </a:custGeom>
          <a:solidFill>
            <a:srgbClr val="8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矩形 8"/>
          <p:cNvSpPr/>
          <p:nvPr userDrawn="1"/>
        </p:nvSpPr>
        <p:spPr>
          <a:xfrm>
            <a:off x="-8932" y="0"/>
            <a:ext cx="9152932" cy="114300"/>
          </a:xfrm>
          <a:prstGeom prst="rect">
            <a:avLst/>
          </a:prstGeom>
          <a:solidFill>
            <a:srgbClr val="8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ECB8-4EEF-4A65-98C7-CC825DD50BC1}" type="datetime1">
              <a:rPr lang="zh-CN" altLang="en-US" smtClean="0"/>
              <a:t>2022/12/14</a:t>
            </a:fld>
            <a:r>
              <a:rPr lang="zh-CN" altLang="en-US"/>
              <a:t> </a:t>
            </a:r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-19051" y="2"/>
            <a:ext cx="647700" cy="365125"/>
          </a:xfr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fld id="{AB03D48E-8AEE-4D6C-9154-88A27571F82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1213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4C11C-70FD-4EB6-BD59-354650C02EAF}" type="datetime1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141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A530-8CFF-4165-85FD-BCB58DA3F47E}" type="datetime1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089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45159-7042-440E-B22A-1FBF0E99BC3A}" type="datetime1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207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1156-399B-4075-B622-B4FA1047314C}" type="datetime1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95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3C0-F53A-466D-A070-F775A1BCB3B4}" type="datetime1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92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19BC-30D6-48A9-A1CA-ECD805CD4491}" type="datetime1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59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80D9-666E-40AC-A06C-19E7B59DFC7B}" type="datetime1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114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75FEE-A3ED-4210-8C21-22C4CAFE9BE8}" type="datetime1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3D48E-8AEE-4D6C-9154-88A27571F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00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6F4CA-F67C-48A5-AAA3-50C5897B87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并发编程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BB6A52-195D-42BF-BFE3-A651F6DAE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1664" y="3650806"/>
            <a:ext cx="6858000" cy="1655762"/>
          </a:xfrm>
        </p:spPr>
        <p:txBody>
          <a:bodyPr/>
          <a:lstStyle/>
          <a:p>
            <a:r>
              <a:rPr lang="zh-CN" altLang="en-US" dirty="0"/>
              <a:t>金超 章梓立</a:t>
            </a:r>
            <a:endParaRPr lang="en-US" altLang="zh-CN" dirty="0"/>
          </a:p>
          <a:p>
            <a:r>
              <a:rPr lang="en-US" altLang="zh-CN" dirty="0"/>
              <a:t>2021-12-21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5796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68256-D38A-449D-8B90-CE3E8C0B2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4F89AB6-C425-4106-88DB-71060B09E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</p:spPr>
        <p:txBody>
          <a:bodyPr/>
          <a:lstStyle/>
          <a:p>
            <a:r>
              <a:rPr lang="zh-CN" altLang="en-US" dirty="0"/>
              <a:t>其他并发问题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CD9118E-4D13-48B8-A6DA-23B87A888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78133"/>
            <a:ext cx="7886700" cy="4068066"/>
          </a:xfrm>
        </p:spPr>
        <p:txBody>
          <a:bodyPr>
            <a:normAutofit/>
          </a:bodyPr>
          <a:lstStyle/>
          <a:p>
            <a:pPr marL="457200" lvl="1"/>
            <a:r>
              <a:rPr lang="zh-CN" altLang="en-US" sz="2000" dirty="0">
                <a:latin typeface="+mn-ea"/>
              </a:rPr>
              <a:t>竞争：定义详见讲义</a:t>
            </a:r>
            <a:endParaRPr lang="en-US" altLang="zh-CN" sz="2000" dirty="0">
              <a:latin typeface="+mn-ea"/>
            </a:endParaRPr>
          </a:p>
          <a:p>
            <a:pPr marL="457200" lvl="1"/>
            <a:r>
              <a:rPr lang="zh-CN" altLang="en-US" sz="2000" dirty="0">
                <a:latin typeface="+mn-ea"/>
              </a:rPr>
              <a:t>死锁：一个程序等待一个不可能为真的条件</a:t>
            </a:r>
            <a:endParaRPr lang="en-US" altLang="zh-CN" sz="2000" dirty="0">
              <a:latin typeface="+mn-ea"/>
            </a:endParaRPr>
          </a:p>
          <a:p>
            <a:pPr marL="457200" lvl="1"/>
            <a:r>
              <a:rPr lang="zh-CN" altLang="en-US" sz="2000" dirty="0">
                <a:latin typeface="+mn-ea"/>
              </a:rPr>
              <a:t>线程不安全：在多个线程调用这个函数的时候，不会产生错误的结果</a:t>
            </a:r>
            <a:endParaRPr lang="en-US" altLang="zh-CN" sz="2000" dirty="0">
              <a:latin typeface="+mn-ea"/>
            </a:endParaRPr>
          </a:p>
          <a:p>
            <a:pPr marL="457200" lvl="1"/>
            <a:r>
              <a:rPr lang="zh-CN" altLang="en-US" sz="2000" dirty="0">
                <a:latin typeface="+mn-ea"/>
              </a:rPr>
              <a:t>饥饿：见读者</a:t>
            </a:r>
            <a:r>
              <a:rPr lang="en-US" altLang="zh-CN" sz="2000" dirty="0">
                <a:latin typeface="+mn-ea"/>
              </a:rPr>
              <a:t>-</a:t>
            </a:r>
            <a:r>
              <a:rPr lang="zh-CN" altLang="en-US" sz="2000" dirty="0">
                <a:latin typeface="+mn-ea"/>
              </a:rPr>
              <a:t>写者问题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757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81429-4BDB-A344-A1DF-88A151306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死锁产生的必要条件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47B4F-F9D1-C34A-B254-177C195A1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101693" cy="4351338"/>
          </a:xfrm>
        </p:spPr>
        <p:txBody>
          <a:bodyPr/>
          <a:lstStyle/>
          <a:p>
            <a:r>
              <a:rPr lang="zh-CN" altLang="en-US" dirty="0"/>
              <a:t>互斥使用</a:t>
            </a:r>
            <a:r>
              <a:rPr lang="en-US" altLang="zh-CN" dirty="0"/>
              <a:t>:</a:t>
            </a:r>
            <a:r>
              <a:rPr lang="zh-CN" altLang="en-US" dirty="0"/>
              <a:t>一个资源每次只能给一个进程使用 </a:t>
            </a:r>
          </a:p>
          <a:p>
            <a:r>
              <a:rPr lang="zh-CN" altLang="en-US" dirty="0"/>
              <a:t>占有且等待</a:t>
            </a:r>
            <a:r>
              <a:rPr lang="en-US" altLang="zh-CN" dirty="0"/>
              <a:t>:</a:t>
            </a:r>
            <a:r>
              <a:rPr lang="zh-CN" altLang="en-US" dirty="0"/>
              <a:t>进程在申请新的资源的同时，保持对原来资源的占有 </a:t>
            </a:r>
          </a:p>
          <a:p>
            <a:r>
              <a:rPr lang="zh-CN" altLang="en-US" dirty="0"/>
              <a:t>不可抢占 </a:t>
            </a:r>
          </a:p>
          <a:p>
            <a:r>
              <a:rPr lang="zh-CN" altLang="en-US" dirty="0"/>
              <a:t>循环等待，存在一个等待队列 </a:t>
            </a:r>
            <a:r>
              <a:rPr lang="en-US" altLang="zh-CN" dirty="0"/>
              <a:t>Pi </a:t>
            </a:r>
            <a:r>
              <a:rPr lang="zh-CN" altLang="en-US" dirty="0"/>
              <a:t>等 </a:t>
            </a:r>
            <a:r>
              <a:rPr lang="en-US" altLang="zh-CN" dirty="0"/>
              <a:t>Pi+1 </a:t>
            </a:r>
            <a:r>
              <a:rPr lang="zh-CN" altLang="en-US" dirty="0"/>
              <a:t> </a:t>
            </a:r>
            <a:br>
              <a:rPr lang="en-US" altLang="zh-CN" dirty="0"/>
            </a:br>
            <a:r>
              <a:rPr lang="en-US" altLang="zh-CN" dirty="0"/>
              <a:t>(</a:t>
            </a:r>
            <a:r>
              <a:rPr lang="ja-JP" altLang="en-US"/>
              <a:t>占有</a:t>
            </a:r>
            <a:r>
              <a:rPr lang="en-US" altLang="ja-JP" dirty="0"/>
              <a:t>Pi</a:t>
            </a:r>
            <a:r>
              <a:rPr lang="ja-JP" altLang="en-US"/>
              <a:t>资源</a:t>
            </a:r>
            <a:r>
              <a:rPr lang="zh-CN" altLang="en-US" dirty="0"/>
              <a:t>，</a:t>
            </a:r>
            <a:r>
              <a:rPr lang="ja-JP" altLang="en-US"/>
              <a:t>请求</a:t>
            </a:r>
            <a:r>
              <a:rPr lang="en-US" altLang="ja-JP" dirty="0"/>
              <a:t>Pi+1</a:t>
            </a:r>
            <a:r>
              <a:rPr lang="ja-JP" altLang="en-US"/>
              <a:t>资源</a:t>
            </a:r>
            <a:r>
              <a:rPr lang="en-US" altLang="zh-CN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7552F-54CF-D846-99D9-912E918C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0698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0180A-1F22-A74A-B4DB-4E5C14520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哲学家就餐问题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8E76CE-2449-FF41-96F2-30CA01730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3900" y="1937544"/>
            <a:ext cx="5156200" cy="41275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D1BA41-0605-D74D-97A5-E7606A39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5937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28A6B-C503-F841-92DB-F0EA45FFB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如何解决死锁</a:t>
            </a:r>
            <a:r>
              <a:rPr lang="zh-CN" altLang="en-US" dirty="0"/>
              <a:t>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A66C9-396F-9549-B8D2-0D4CA7542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互斥使用</a:t>
            </a:r>
            <a:r>
              <a:rPr lang="en-US" altLang="zh-CN" dirty="0"/>
              <a:t>:</a:t>
            </a:r>
            <a:r>
              <a:rPr lang="zh-CN" altLang="en-US" dirty="0"/>
              <a:t>一个资源每次只能给一个进程使用 </a:t>
            </a:r>
          </a:p>
          <a:p>
            <a:r>
              <a:rPr lang="zh-CN" altLang="en-US" dirty="0"/>
              <a:t>占有且等待</a:t>
            </a:r>
            <a:r>
              <a:rPr lang="en-US" altLang="zh-CN" dirty="0"/>
              <a:t>:</a:t>
            </a:r>
            <a:r>
              <a:rPr lang="zh-CN" altLang="en-US" dirty="0"/>
              <a:t>进程在申请新的资源的同时，保持对原来资源的占有 </a:t>
            </a:r>
          </a:p>
          <a:p>
            <a:r>
              <a:rPr lang="zh-CN" altLang="en-US" dirty="0"/>
              <a:t>不可抢占 </a:t>
            </a:r>
          </a:p>
          <a:p>
            <a:r>
              <a:rPr lang="zh-CN" altLang="en-US" dirty="0"/>
              <a:t>循环等待，存在一个等待队列 </a:t>
            </a:r>
            <a:r>
              <a:rPr lang="en-US" altLang="zh-CN" dirty="0"/>
              <a:t>Pi </a:t>
            </a:r>
            <a:r>
              <a:rPr lang="zh-CN" altLang="en-US" dirty="0"/>
              <a:t>等 </a:t>
            </a:r>
            <a:r>
              <a:rPr lang="en-US" altLang="zh-CN" dirty="0"/>
              <a:t>Pi+1 </a:t>
            </a:r>
          </a:p>
          <a:p>
            <a:endParaRPr lang="en-US" altLang="zh-CN" dirty="0"/>
          </a:p>
          <a:p>
            <a:r>
              <a:rPr lang="zh-CN" altLang="en-US" dirty="0"/>
              <a:t>两个哲学家一起使用叉子，把独占资源变为共享资源 </a:t>
            </a:r>
            <a:r>
              <a:rPr lang="en-US" altLang="zh-CN" dirty="0"/>
              <a:t>(x </a:t>
            </a:r>
            <a:endParaRPr lang="zh-CN" altLang="en-US" dirty="0"/>
          </a:p>
          <a:p>
            <a:r>
              <a:rPr lang="zh-CN" altLang="en-US" dirty="0"/>
              <a:t>每次同时申请两个叉子</a:t>
            </a:r>
            <a:r>
              <a:rPr lang="en-US" altLang="zh-CN" dirty="0"/>
              <a:t>(</a:t>
            </a:r>
            <a:r>
              <a:rPr lang="zh-CN" altLang="en-US" dirty="0"/>
              <a:t>破坏“占有且申请”条件</a:t>
            </a:r>
            <a:r>
              <a:rPr lang="en-US" altLang="zh-CN" dirty="0"/>
              <a:t>)</a:t>
            </a:r>
            <a:r>
              <a:rPr lang="zh-CN" altLang="en-US" dirty="0"/>
              <a:t>。 </a:t>
            </a:r>
          </a:p>
          <a:p>
            <a:r>
              <a:rPr lang="zh-CN" altLang="en-US" dirty="0"/>
              <a:t>给哲学家安排优先级，优先级高的可以抢占低的叉子</a:t>
            </a:r>
            <a:br>
              <a:rPr lang="en-US" altLang="zh-CN" dirty="0"/>
            </a:br>
            <a:r>
              <a:rPr lang="en-US" altLang="zh-CN" dirty="0"/>
              <a:t>(</a:t>
            </a:r>
            <a:r>
              <a:rPr lang="zh-CN" altLang="en-US" dirty="0"/>
              <a:t>破坏 不可抢占</a:t>
            </a:r>
            <a:r>
              <a:rPr lang="en-US" altLang="zh-CN" dirty="0"/>
              <a:t>) </a:t>
            </a:r>
            <a:endParaRPr lang="zh-CN" altLang="en-US" dirty="0"/>
          </a:p>
          <a:p>
            <a:r>
              <a:rPr lang="zh-CN" altLang="en-US" dirty="0"/>
              <a:t>给叉子编号，每个哲学家需要先申请编号小的叉子</a:t>
            </a:r>
            <a:br>
              <a:rPr lang="en-US" altLang="zh-CN" dirty="0"/>
            </a:br>
            <a:r>
              <a:rPr lang="en-US" altLang="zh-CN" dirty="0"/>
              <a:t>(</a:t>
            </a:r>
            <a:r>
              <a:rPr lang="zh-CN" altLang="en-US" dirty="0"/>
              <a:t>破坏“循环等待”条件</a:t>
            </a:r>
            <a:r>
              <a:rPr lang="en-US" altLang="zh-CN" dirty="0"/>
              <a:t>); 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E99A0-BB1F-2E4A-8C3E-9674EFAB5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1423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EE527-C6C0-DAD1-3E0A-00BA6A2D7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如何避免死锁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2DA94C-A248-4C48-39B5-D07FA1CC2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787525"/>
            <a:ext cx="7886700" cy="4351338"/>
          </a:xfrm>
        </p:spPr>
        <p:txBody>
          <a:bodyPr/>
          <a:lstStyle/>
          <a:p>
            <a:r>
              <a:rPr lang="zh-CN" altLang="en-US" dirty="0"/>
              <a:t>有一个统计：死锁在所有并发问题中占</a:t>
            </a:r>
            <a:r>
              <a:rPr lang="en-US" altLang="zh-CN" dirty="0"/>
              <a:t>40%</a:t>
            </a:r>
            <a:r>
              <a:rPr lang="zh-CN" altLang="en-US" dirty="0"/>
              <a:t>左右</a:t>
            </a:r>
            <a:endParaRPr lang="en-US" altLang="zh-CN" dirty="0"/>
          </a:p>
          <a:p>
            <a:r>
              <a:rPr lang="zh-CN" altLang="en-US" dirty="0"/>
              <a:t>书</a:t>
            </a:r>
            <a:r>
              <a:rPr lang="en-US" altLang="zh-CN" dirty="0"/>
              <a:t>P722</a:t>
            </a:r>
            <a:r>
              <a:rPr lang="zh-CN" altLang="en-US" dirty="0"/>
              <a:t>页：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**</a:t>
            </a:r>
            <a:r>
              <a:rPr lang="zh-CN" altLang="en-US" dirty="0"/>
              <a:t>释放锁的顺序并不重要</a:t>
            </a:r>
            <a:r>
              <a:rPr lang="en-US" altLang="zh-CN" dirty="0"/>
              <a:t>**</a:t>
            </a:r>
            <a:r>
              <a:rPr lang="zh-CN" altLang="en-US" dirty="0"/>
              <a:t>，只要可以保证每个资源申请者都以一个同样的顺序获得锁，就可以保证没有死锁</a:t>
            </a:r>
            <a:endParaRPr lang="en-US" altLang="zh-CN" dirty="0"/>
          </a:p>
          <a:p>
            <a:r>
              <a:rPr lang="en-US" altLang="zh-CN" dirty="0"/>
              <a:t>E.g.:</a:t>
            </a:r>
          </a:p>
          <a:p>
            <a:r>
              <a:rPr lang="zh-CN" altLang="en-US" dirty="0"/>
              <a:t>线程一</a:t>
            </a:r>
            <a:r>
              <a:rPr lang="en-US" altLang="zh-CN" dirty="0"/>
              <a:t>: P(A) P(B) P(C) V(B) V(A) V(C)</a:t>
            </a:r>
          </a:p>
          <a:p>
            <a:r>
              <a:rPr lang="zh-CN" altLang="en-US" dirty="0"/>
              <a:t>线程二</a:t>
            </a:r>
            <a:r>
              <a:rPr lang="en-US" altLang="zh-CN" dirty="0"/>
              <a:t>: P(A) P(B) P(C) V(A) V(B) V(C)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CA201C-6301-3986-3191-0DA5F9295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BDAE760-9F83-9B0D-C919-5266B0ABF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2647950"/>
            <a:ext cx="85915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455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EE527-C6C0-DAD1-3E0A-00BA6A2D7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用进度图理解为什么满足顺序的获得锁不会造成死锁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2DA94C-A248-4C48-39B5-D07FA1CC2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787525"/>
            <a:ext cx="7886700" cy="4351338"/>
          </a:xfrm>
        </p:spPr>
        <p:txBody>
          <a:bodyPr/>
          <a:lstStyle/>
          <a:p>
            <a:r>
              <a:rPr lang="zh-CN" altLang="en-US" dirty="0"/>
              <a:t>线程一</a:t>
            </a:r>
            <a:r>
              <a:rPr lang="en-US" altLang="zh-CN" dirty="0"/>
              <a:t>: P(A) P(B) P(C) V(B) V(A) V(C)</a:t>
            </a:r>
          </a:p>
          <a:p>
            <a:r>
              <a:rPr lang="zh-CN" altLang="en-US" dirty="0"/>
              <a:t>线程二</a:t>
            </a:r>
            <a:r>
              <a:rPr lang="en-US" altLang="zh-CN" dirty="0"/>
              <a:t>: P(A) P(B) P(C) V(A) V(B) V(C)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CA201C-6301-3986-3191-0DA5F9295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082E6A-9700-0A9A-C47D-4BD984BBA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7" y="2647950"/>
            <a:ext cx="6029324" cy="434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79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DBF14-81E2-4416-A450-FFC095B80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</p:spPr>
        <p:txBody>
          <a:bodyPr/>
          <a:lstStyle/>
          <a:p>
            <a:r>
              <a:rPr lang="zh-CN" altLang="en-US" dirty="0"/>
              <a:t>死锁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399D8-6AF6-4906-881A-A2D8B6E38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2697EFD-D85A-4CF1-AE32-21D7EA978669}"/>
              </a:ext>
            </a:extLst>
          </p:cNvPr>
          <p:cNvSpPr txBox="1"/>
          <p:nvPr/>
        </p:nvSpPr>
        <p:spPr>
          <a:xfrm>
            <a:off x="727969" y="1690691"/>
            <a:ext cx="7723573" cy="2064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C66DF1CF-091F-4F16-99B7-D01B94067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69" y="1690691"/>
            <a:ext cx="7754077" cy="125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341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DBF14-81E2-4416-A450-FFC095B80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死锁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399D8-6AF6-4906-881A-A2D8B6E38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0B0EE-1038-4F51-AC1A-6B7DE2673C07}"/>
              </a:ext>
            </a:extLst>
          </p:cNvPr>
          <p:cNvSpPr/>
          <p:nvPr/>
        </p:nvSpPr>
        <p:spPr>
          <a:xfrm>
            <a:off x="774441" y="1762829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P(w)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A85091-6499-4552-955D-82E7F39F1C34}"/>
              </a:ext>
            </a:extLst>
          </p:cNvPr>
          <p:cNvSpPr/>
          <p:nvPr/>
        </p:nvSpPr>
        <p:spPr>
          <a:xfrm>
            <a:off x="6484777" y="1762829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P(x)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55EA04-145F-4265-8007-B8458F4685BC}"/>
              </a:ext>
            </a:extLst>
          </p:cNvPr>
          <p:cNvSpPr/>
          <p:nvPr/>
        </p:nvSpPr>
        <p:spPr>
          <a:xfrm>
            <a:off x="774441" y="2318309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P(x)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B85B11-AF1D-49C5-A5B6-819227A1B379}"/>
              </a:ext>
            </a:extLst>
          </p:cNvPr>
          <p:cNvSpPr/>
          <p:nvPr/>
        </p:nvSpPr>
        <p:spPr>
          <a:xfrm>
            <a:off x="774441" y="2873789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P(y)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23D6D8-41ED-4F2A-9F8B-C2665583A6F4}"/>
              </a:ext>
            </a:extLst>
          </p:cNvPr>
          <p:cNvSpPr/>
          <p:nvPr/>
        </p:nvSpPr>
        <p:spPr>
          <a:xfrm>
            <a:off x="774441" y="3429000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P(z)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CE1937-ADE1-40C8-A6DB-4670093F17C1}"/>
              </a:ext>
            </a:extLst>
          </p:cNvPr>
          <p:cNvSpPr/>
          <p:nvPr/>
        </p:nvSpPr>
        <p:spPr>
          <a:xfrm>
            <a:off x="6484775" y="2318174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P(z)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EDD3BC-EC44-4FDF-BF8A-B1A414913333}"/>
              </a:ext>
            </a:extLst>
          </p:cNvPr>
          <p:cNvSpPr/>
          <p:nvPr/>
        </p:nvSpPr>
        <p:spPr>
          <a:xfrm>
            <a:off x="6484775" y="2873789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P(y)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F13AF4-1B5A-4F0A-9995-0D63C7B2CB18}"/>
              </a:ext>
            </a:extLst>
          </p:cNvPr>
          <p:cNvSpPr/>
          <p:nvPr/>
        </p:nvSpPr>
        <p:spPr>
          <a:xfrm>
            <a:off x="6484775" y="3428999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P(w)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54F41-6A5A-4213-B62E-83504E9ECFFE}"/>
              </a:ext>
            </a:extLst>
          </p:cNvPr>
          <p:cNvSpPr/>
          <p:nvPr/>
        </p:nvSpPr>
        <p:spPr>
          <a:xfrm>
            <a:off x="774441" y="3984211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V(w)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9CF23E-1547-4A93-B7C5-83ABE59D6959}"/>
              </a:ext>
            </a:extLst>
          </p:cNvPr>
          <p:cNvSpPr/>
          <p:nvPr/>
        </p:nvSpPr>
        <p:spPr>
          <a:xfrm>
            <a:off x="774441" y="4539422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V(x)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89BA0D-64C7-4B69-8979-DFEB85551D01}"/>
              </a:ext>
            </a:extLst>
          </p:cNvPr>
          <p:cNvSpPr/>
          <p:nvPr/>
        </p:nvSpPr>
        <p:spPr>
          <a:xfrm>
            <a:off x="774441" y="5094633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V(y)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6EE6C-138B-44A3-B00F-2187766FFC5D}"/>
              </a:ext>
            </a:extLst>
          </p:cNvPr>
          <p:cNvSpPr/>
          <p:nvPr/>
        </p:nvSpPr>
        <p:spPr>
          <a:xfrm>
            <a:off x="774441" y="5649844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V(z)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47FBC2-9B7B-408E-9E1F-1C06456D74A2}"/>
              </a:ext>
            </a:extLst>
          </p:cNvPr>
          <p:cNvSpPr/>
          <p:nvPr/>
        </p:nvSpPr>
        <p:spPr>
          <a:xfrm>
            <a:off x="6484777" y="3983674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V(x)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371AA4-1854-4C7E-B89E-3CA1C6C75643}"/>
              </a:ext>
            </a:extLst>
          </p:cNvPr>
          <p:cNvSpPr/>
          <p:nvPr/>
        </p:nvSpPr>
        <p:spPr>
          <a:xfrm>
            <a:off x="6484775" y="4539019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V(y)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979765-C321-4C9E-89E8-19985572C43F}"/>
              </a:ext>
            </a:extLst>
          </p:cNvPr>
          <p:cNvSpPr/>
          <p:nvPr/>
        </p:nvSpPr>
        <p:spPr>
          <a:xfrm>
            <a:off x="6484775" y="5094634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V(w)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3AF1F9-C9A8-48AD-B479-0BDB83689152}"/>
              </a:ext>
            </a:extLst>
          </p:cNvPr>
          <p:cNvSpPr/>
          <p:nvPr/>
        </p:nvSpPr>
        <p:spPr>
          <a:xfrm>
            <a:off x="6484775" y="5649844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V(z)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113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DBF14-81E2-4416-A450-FFC095B80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死锁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399D8-6AF6-4906-881A-A2D8B6E38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0B0EE-1038-4F51-AC1A-6B7DE2673C07}"/>
              </a:ext>
            </a:extLst>
          </p:cNvPr>
          <p:cNvSpPr/>
          <p:nvPr/>
        </p:nvSpPr>
        <p:spPr>
          <a:xfrm>
            <a:off x="3629608" y="1762829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P(w)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A85091-6499-4552-955D-82E7F39F1C34}"/>
              </a:ext>
            </a:extLst>
          </p:cNvPr>
          <p:cNvSpPr/>
          <p:nvPr/>
        </p:nvSpPr>
        <p:spPr>
          <a:xfrm>
            <a:off x="3629608" y="2318174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P(x)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55EA04-145F-4265-8007-B8458F4685BC}"/>
              </a:ext>
            </a:extLst>
          </p:cNvPr>
          <p:cNvSpPr/>
          <p:nvPr/>
        </p:nvSpPr>
        <p:spPr>
          <a:xfrm>
            <a:off x="774441" y="2318309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P(x)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B85B11-AF1D-49C5-A5B6-819227A1B379}"/>
              </a:ext>
            </a:extLst>
          </p:cNvPr>
          <p:cNvSpPr/>
          <p:nvPr/>
        </p:nvSpPr>
        <p:spPr>
          <a:xfrm>
            <a:off x="774441" y="2873789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P(y)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23D6D8-41ED-4F2A-9F8B-C2665583A6F4}"/>
              </a:ext>
            </a:extLst>
          </p:cNvPr>
          <p:cNvSpPr/>
          <p:nvPr/>
        </p:nvSpPr>
        <p:spPr>
          <a:xfrm>
            <a:off x="774441" y="3429000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P(z)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CE1937-ADE1-40C8-A6DB-4670093F17C1}"/>
              </a:ext>
            </a:extLst>
          </p:cNvPr>
          <p:cNvSpPr/>
          <p:nvPr/>
        </p:nvSpPr>
        <p:spPr>
          <a:xfrm>
            <a:off x="3629608" y="2873184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P(z)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EDD3BC-EC44-4FDF-BF8A-B1A414913333}"/>
              </a:ext>
            </a:extLst>
          </p:cNvPr>
          <p:cNvSpPr/>
          <p:nvPr/>
        </p:nvSpPr>
        <p:spPr>
          <a:xfrm>
            <a:off x="3629608" y="3428194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P(y)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F13AF4-1B5A-4F0A-9995-0D63C7B2CB18}"/>
              </a:ext>
            </a:extLst>
          </p:cNvPr>
          <p:cNvSpPr/>
          <p:nvPr/>
        </p:nvSpPr>
        <p:spPr>
          <a:xfrm>
            <a:off x="6484775" y="3428999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P(w)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54F41-6A5A-4213-B62E-83504E9ECFFE}"/>
              </a:ext>
            </a:extLst>
          </p:cNvPr>
          <p:cNvSpPr/>
          <p:nvPr/>
        </p:nvSpPr>
        <p:spPr>
          <a:xfrm>
            <a:off x="774441" y="3984211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V(w)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9CF23E-1547-4A93-B7C5-83ABE59D6959}"/>
              </a:ext>
            </a:extLst>
          </p:cNvPr>
          <p:cNvSpPr/>
          <p:nvPr/>
        </p:nvSpPr>
        <p:spPr>
          <a:xfrm>
            <a:off x="774441" y="4539422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V(x)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89BA0D-64C7-4B69-8979-DFEB85551D01}"/>
              </a:ext>
            </a:extLst>
          </p:cNvPr>
          <p:cNvSpPr/>
          <p:nvPr/>
        </p:nvSpPr>
        <p:spPr>
          <a:xfrm>
            <a:off x="774441" y="5094633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V(y)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6EE6C-138B-44A3-B00F-2187766FFC5D}"/>
              </a:ext>
            </a:extLst>
          </p:cNvPr>
          <p:cNvSpPr/>
          <p:nvPr/>
        </p:nvSpPr>
        <p:spPr>
          <a:xfrm>
            <a:off x="774441" y="5649844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V(z)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47FBC2-9B7B-408E-9E1F-1C06456D74A2}"/>
              </a:ext>
            </a:extLst>
          </p:cNvPr>
          <p:cNvSpPr/>
          <p:nvPr/>
        </p:nvSpPr>
        <p:spPr>
          <a:xfrm>
            <a:off x="6484777" y="3983674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V(x)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371AA4-1854-4C7E-B89E-3CA1C6C75643}"/>
              </a:ext>
            </a:extLst>
          </p:cNvPr>
          <p:cNvSpPr/>
          <p:nvPr/>
        </p:nvSpPr>
        <p:spPr>
          <a:xfrm>
            <a:off x="6484775" y="4539019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V(y)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979765-C321-4C9E-89E8-19985572C43F}"/>
              </a:ext>
            </a:extLst>
          </p:cNvPr>
          <p:cNvSpPr/>
          <p:nvPr/>
        </p:nvSpPr>
        <p:spPr>
          <a:xfrm>
            <a:off x="6484775" y="5094634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V(w)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3AF1F9-C9A8-48AD-B479-0BDB83689152}"/>
              </a:ext>
            </a:extLst>
          </p:cNvPr>
          <p:cNvSpPr/>
          <p:nvPr/>
        </p:nvSpPr>
        <p:spPr>
          <a:xfrm>
            <a:off x="6484775" y="5649844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V(z)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535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DBF14-81E2-4416-A450-FFC095B80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这样会引发死锁吗？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399D8-6AF6-4906-881A-A2D8B6E38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0B0EE-1038-4F51-AC1A-6B7DE2673C07}"/>
              </a:ext>
            </a:extLst>
          </p:cNvPr>
          <p:cNvSpPr/>
          <p:nvPr/>
        </p:nvSpPr>
        <p:spPr>
          <a:xfrm>
            <a:off x="774441" y="1762829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P(w)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A85091-6499-4552-955D-82E7F39F1C34}"/>
              </a:ext>
            </a:extLst>
          </p:cNvPr>
          <p:cNvSpPr/>
          <p:nvPr/>
        </p:nvSpPr>
        <p:spPr>
          <a:xfrm>
            <a:off x="6484777" y="1762829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P(w)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55EA04-145F-4265-8007-B8458F4685BC}"/>
              </a:ext>
            </a:extLst>
          </p:cNvPr>
          <p:cNvSpPr/>
          <p:nvPr/>
        </p:nvSpPr>
        <p:spPr>
          <a:xfrm>
            <a:off x="774441" y="2318309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P(x)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B85B11-AF1D-49C5-A5B6-819227A1B379}"/>
              </a:ext>
            </a:extLst>
          </p:cNvPr>
          <p:cNvSpPr/>
          <p:nvPr/>
        </p:nvSpPr>
        <p:spPr>
          <a:xfrm>
            <a:off x="774441" y="2873789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P(y)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23D6D8-41ED-4F2A-9F8B-C2665583A6F4}"/>
              </a:ext>
            </a:extLst>
          </p:cNvPr>
          <p:cNvSpPr/>
          <p:nvPr/>
        </p:nvSpPr>
        <p:spPr>
          <a:xfrm>
            <a:off x="774441" y="3429000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P(z)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CE1937-ADE1-40C8-A6DB-4670093F17C1}"/>
              </a:ext>
            </a:extLst>
          </p:cNvPr>
          <p:cNvSpPr/>
          <p:nvPr/>
        </p:nvSpPr>
        <p:spPr>
          <a:xfrm>
            <a:off x="6484775" y="2318174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P(z)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EDD3BC-EC44-4FDF-BF8A-B1A414913333}"/>
              </a:ext>
            </a:extLst>
          </p:cNvPr>
          <p:cNvSpPr/>
          <p:nvPr/>
        </p:nvSpPr>
        <p:spPr>
          <a:xfrm>
            <a:off x="6484775" y="2873789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P(y)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F13AF4-1B5A-4F0A-9995-0D63C7B2CB18}"/>
              </a:ext>
            </a:extLst>
          </p:cNvPr>
          <p:cNvSpPr/>
          <p:nvPr/>
        </p:nvSpPr>
        <p:spPr>
          <a:xfrm>
            <a:off x="6484775" y="3428999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P(x)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54F41-6A5A-4213-B62E-83504E9ECFFE}"/>
              </a:ext>
            </a:extLst>
          </p:cNvPr>
          <p:cNvSpPr/>
          <p:nvPr/>
        </p:nvSpPr>
        <p:spPr>
          <a:xfrm>
            <a:off x="774441" y="3984211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V(w)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9CF23E-1547-4A93-B7C5-83ABE59D6959}"/>
              </a:ext>
            </a:extLst>
          </p:cNvPr>
          <p:cNvSpPr/>
          <p:nvPr/>
        </p:nvSpPr>
        <p:spPr>
          <a:xfrm>
            <a:off x="774441" y="4539422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V(x)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89BA0D-64C7-4B69-8979-DFEB85551D01}"/>
              </a:ext>
            </a:extLst>
          </p:cNvPr>
          <p:cNvSpPr/>
          <p:nvPr/>
        </p:nvSpPr>
        <p:spPr>
          <a:xfrm>
            <a:off x="774441" y="5094633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V(y)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6EE6C-138B-44A3-B00F-2187766FFC5D}"/>
              </a:ext>
            </a:extLst>
          </p:cNvPr>
          <p:cNvSpPr/>
          <p:nvPr/>
        </p:nvSpPr>
        <p:spPr>
          <a:xfrm>
            <a:off x="774441" y="5649844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V(z)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47FBC2-9B7B-408E-9E1F-1C06456D74A2}"/>
              </a:ext>
            </a:extLst>
          </p:cNvPr>
          <p:cNvSpPr/>
          <p:nvPr/>
        </p:nvSpPr>
        <p:spPr>
          <a:xfrm>
            <a:off x="6484777" y="3983674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V(x)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371AA4-1854-4C7E-B89E-3CA1C6C75643}"/>
              </a:ext>
            </a:extLst>
          </p:cNvPr>
          <p:cNvSpPr/>
          <p:nvPr/>
        </p:nvSpPr>
        <p:spPr>
          <a:xfrm>
            <a:off x="6484775" y="4539019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V(y)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979765-C321-4C9E-89E8-19985572C43F}"/>
              </a:ext>
            </a:extLst>
          </p:cNvPr>
          <p:cNvSpPr/>
          <p:nvPr/>
        </p:nvSpPr>
        <p:spPr>
          <a:xfrm>
            <a:off x="6484775" y="5094634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V(w)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3AF1F9-C9A8-48AD-B479-0BDB83689152}"/>
              </a:ext>
            </a:extLst>
          </p:cNvPr>
          <p:cNvSpPr/>
          <p:nvPr/>
        </p:nvSpPr>
        <p:spPr>
          <a:xfrm>
            <a:off x="6484775" y="5649844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V(z)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18EFCC-F7AE-46B8-AE9F-0DB190895A6F}"/>
              </a:ext>
            </a:extLst>
          </p:cNvPr>
          <p:cNvSpPr txBox="1"/>
          <p:nvPr/>
        </p:nvSpPr>
        <p:spPr>
          <a:xfrm>
            <a:off x="4147457" y="2550475"/>
            <a:ext cx="849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不会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328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7C3D3-EE50-49E5-8767-1995D839B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Keywords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B7305-65E3-4F47-AC1A-19CACF19F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89779"/>
          </a:xfrm>
        </p:spPr>
        <p:txBody>
          <a:bodyPr>
            <a:normAutofit/>
          </a:bodyPr>
          <a:lstStyle/>
          <a:p>
            <a:r>
              <a:rPr lang="zh-CN" altLang="en-US" dirty="0"/>
              <a:t>线程</a:t>
            </a:r>
            <a:endParaRPr lang="en-US" altLang="zh-CN" dirty="0"/>
          </a:p>
          <a:p>
            <a:pPr lvl="1"/>
            <a:r>
              <a:rPr lang="zh-CN" altLang="en-US" dirty="0"/>
              <a:t>并发和并行的区别</a:t>
            </a:r>
            <a:endParaRPr lang="en-US" altLang="zh-CN" dirty="0"/>
          </a:p>
          <a:p>
            <a:pPr lvl="1"/>
            <a:r>
              <a:rPr lang="zh-CN" altLang="en-US" dirty="0"/>
              <a:t>并发</a:t>
            </a:r>
            <a:r>
              <a:rPr lang="en-US" altLang="zh-CN" dirty="0" err="1"/>
              <a:t>echoserver</a:t>
            </a:r>
            <a:r>
              <a:rPr lang="zh-CN" altLang="en-US" dirty="0"/>
              <a:t>的三种实现方式</a:t>
            </a:r>
            <a:endParaRPr lang="en-US" altLang="zh-CN" dirty="0"/>
          </a:p>
          <a:p>
            <a:pPr lvl="1"/>
            <a:r>
              <a:rPr lang="zh-CN" altLang="en-US" dirty="0"/>
              <a:t>线程和进程的区别</a:t>
            </a:r>
            <a:endParaRPr lang="en-US" altLang="zh-CN" dirty="0"/>
          </a:p>
          <a:p>
            <a:pPr lvl="1"/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</a:t>
            </a:r>
            <a:r>
              <a:rPr lang="zh-CN" altLang="en-US" dirty="0"/>
              <a:t>函数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同步</a:t>
            </a:r>
            <a:endParaRPr lang="en-US" altLang="zh-CN" dirty="0"/>
          </a:p>
          <a:p>
            <a:pPr lvl="1"/>
            <a:r>
              <a:rPr lang="zh-CN" altLang="en-US" dirty="0"/>
              <a:t>不安全区</a:t>
            </a:r>
            <a:endParaRPr lang="en-US" altLang="zh-CN" dirty="0"/>
          </a:p>
          <a:p>
            <a:pPr lvl="1"/>
            <a:r>
              <a:rPr lang="zh-CN" altLang="en-US" dirty="0"/>
              <a:t>信号量</a:t>
            </a:r>
            <a:r>
              <a:rPr lang="en-US" altLang="zh-CN" dirty="0"/>
              <a:t> P V </a:t>
            </a:r>
            <a:r>
              <a:rPr lang="zh-CN" altLang="en-US" dirty="0"/>
              <a:t>禁止区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同步问题：竞争 死锁 饥饿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68256-D38A-449D-8B90-CE3E8C0B2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7227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DBF14-81E2-4416-A450-FFC095B80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这样会引发死锁吗？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399D8-6AF6-4906-881A-A2D8B6E38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0B0EE-1038-4F51-AC1A-6B7DE2673C07}"/>
              </a:ext>
            </a:extLst>
          </p:cNvPr>
          <p:cNvSpPr/>
          <p:nvPr/>
        </p:nvSpPr>
        <p:spPr>
          <a:xfrm>
            <a:off x="774441" y="1762829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P(w)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A85091-6499-4552-955D-82E7F39F1C34}"/>
              </a:ext>
            </a:extLst>
          </p:cNvPr>
          <p:cNvSpPr/>
          <p:nvPr/>
        </p:nvSpPr>
        <p:spPr>
          <a:xfrm>
            <a:off x="6484777" y="1762829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P(w)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55EA04-145F-4265-8007-B8458F4685BC}"/>
              </a:ext>
            </a:extLst>
          </p:cNvPr>
          <p:cNvSpPr/>
          <p:nvPr/>
        </p:nvSpPr>
        <p:spPr>
          <a:xfrm>
            <a:off x="774441" y="2318309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V(w)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B85B11-AF1D-49C5-A5B6-819227A1B379}"/>
              </a:ext>
            </a:extLst>
          </p:cNvPr>
          <p:cNvSpPr/>
          <p:nvPr/>
        </p:nvSpPr>
        <p:spPr>
          <a:xfrm>
            <a:off x="774441" y="2873789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P(x)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23D6D8-41ED-4F2A-9F8B-C2665583A6F4}"/>
              </a:ext>
            </a:extLst>
          </p:cNvPr>
          <p:cNvSpPr/>
          <p:nvPr/>
        </p:nvSpPr>
        <p:spPr>
          <a:xfrm>
            <a:off x="774441" y="3429000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P(y)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CE1937-ADE1-40C8-A6DB-4670093F17C1}"/>
              </a:ext>
            </a:extLst>
          </p:cNvPr>
          <p:cNvSpPr/>
          <p:nvPr/>
        </p:nvSpPr>
        <p:spPr>
          <a:xfrm>
            <a:off x="6484775" y="2318174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P(z)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EDD3BC-EC44-4FDF-BF8A-B1A414913333}"/>
              </a:ext>
            </a:extLst>
          </p:cNvPr>
          <p:cNvSpPr/>
          <p:nvPr/>
        </p:nvSpPr>
        <p:spPr>
          <a:xfrm>
            <a:off x="6484775" y="2873789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P(y)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F13AF4-1B5A-4F0A-9995-0D63C7B2CB18}"/>
              </a:ext>
            </a:extLst>
          </p:cNvPr>
          <p:cNvSpPr/>
          <p:nvPr/>
        </p:nvSpPr>
        <p:spPr>
          <a:xfrm>
            <a:off x="6484775" y="3428999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P(x)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54F41-6A5A-4213-B62E-83504E9ECFFE}"/>
              </a:ext>
            </a:extLst>
          </p:cNvPr>
          <p:cNvSpPr/>
          <p:nvPr/>
        </p:nvSpPr>
        <p:spPr>
          <a:xfrm>
            <a:off x="774441" y="3984211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P(z)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9CF23E-1547-4A93-B7C5-83ABE59D6959}"/>
              </a:ext>
            </a:extLst>
          </p:cNvPr>
          <p:cNvSpPr/>
          <p:nvPr/>
        </p:nvSpPr>
        <p:spPr>
          <a:xfrm>
            <a:off x="774441" y="4539422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V(x)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89BA0D-64C7-4B69-8979-DFEB85551D01}"/>
              </a:ext>
            </a:extLst>
          </p:cNvPr>
          <p:cNvSpPr/>
          <p:nvPr/>
        </p:nvSpPr>
        <p:spPr>
          <a:xfrm>
            <a:off x="774441" y="5094633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V(y)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6EE6C-138B-44A3-B00F-2187766FFC5D}"/>
              </a:ext>
            </a:extLst>
          </p:cNvPr>
          <p:cNvSpPr/>
          <p:nvPr/>
        </p:nvSpPr>
        <p:spPr>
          <a:xfrm>
            <a:off x="774441" y="5649844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V(z)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47FBC2-9B7B-408E-9E1F-1C06456D74A2}"/>
              </a:ext>
            </a:extLst>
          </p:cNvPr>
          <p:cNvSpPr/>
          <p:nvPr/>
        </p:nvSpPr>
        <p:spPr>
          <a:xfrm>
            <a:off x="6484777" y="3983674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V(x)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371AA4-1854-4C7E-B89E-3CA1C6C75643}"/>
              </a:ext>
            </a:extLst>
          </p:cNvPr>
          <p:cNvSpPr/>
          <p:nvPr/>
        </p:nvSpPr>
        <p:spPr>
          <a:xfrm>
            <a:off x="6484775" y="4539019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V(y)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979765-C321-4C9E-89E8-19985572C43F}"/>
              </a:ext>
            </a:extLst>
          </p:cNvPr>
          <p:cNvSpPr/>
          <p:nvPr/>
        </p:nvSpPr>
        <p:spPr>
          <a:xfrm>
            <a:off x="6484775" y="5094634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V(w)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3AF1F9-C9A8-48AD-B479-0BDB83689152}"/>
              </a:ext>
            </a:extLst>
          </p:cNvPr>
          <p:cNvSpPr/>
          <p:nvPr/>
        </p:nvSpPr>
        <p:spPr>
          <a:xfrm>
            <a:off x="6484775" y="5649844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V(z)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621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DBF14-81E2-4416-A450-FFC095B80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这样会引发死锁吗？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399D8-6AF6-4906-881A-A2D8B6E38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0B0EE-1038-4F51-AC1A-6B7DE2673C07}"/>
              </a:ext>
            </a:extLst>
          </p:cNvPr>
          <p:cNvSpPr/>
          <p:nvPr/>
        </p:nvSpPr>
        <p:spPr>
          <a:xfrm>
            <a:off x="3629608" y="1762761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P(w)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A85091-6499-4552-955D-82E7F39F1C34}"/>
              </a:ext>
            </a:extLst>
          </p:cNvPr>
          <p:cNvSpPr/>
          <p:nvPr/>
        </p:nvSpPr>
        <p:spPr>
          <a:xfrm>
            <a:off x="3629608" y="2873789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P(w)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55EA04-145F-4265-8007-B8458F4685BC}"/>
              </a:ext>
            </a:extLst>
          </p:cNvPr>
          <p:cNvSpPr/>
          <p:nvPr/>
        </p:nvSpPr>
        <p:spPr>
          <a:xfrm>
            <a:off x="3629608" y="2318173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V(w)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B85B11-AF1D-49C5-A5B6-819227A1B379}"/>
              </a:ext>
            </a:extLst>
          </p:cNvPr>
          <p:cNvSpPr/>
          <p:nvPr/>
        </p:nvSpPr>
        <p:spPr>
          <a:xfrm>
            <a:off x="3629608" y="3983674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P(x)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23D6D8-41ED-4F2A-9F8B-C2665583A6F4}"/>
              </a:ext>
            </a:extLst>
          </p:cNvPr>
          <p:cNvSpPr/>
          <p:nvPr/>
        </p:nvSpPr>
        <p:spPr>
          <a:xfrm>
            <a:off x="774441" y="3429000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P(y)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CE1937-ADE1-40C8-A6DB-4670093F17C1}"/>
              </a:ext>
            </a:extLst>
          </p:cNvPr>
          <p:cNvSpPr/>
          <p:nvPr/>
        </p:nvSpPr>
        <p:spPr>
          <a:xfrm>
            <a:off x="3629608" y="3430600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P(z)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EDD3BC-EC44-4FDF-BF8A-B1A414913333}"/>
              </a:ext>
            </a:extLst>
          </p:cNvPr>
          <p:cNvSpPr/>
          <p:nvPr/>
        </p:nvSpPr>
        <p:spPr>
          <a:xfrm>
            <a:off x="3629608" y="4539019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P(y)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F13AF4-1B5A-4F0A-9995-0D63C7B2CB18}"/>
              </a:ext>
            </a:extLst>
          </p:cNvPr>
          <p:cNvSpPr/>
          <p:nvPr/>
        </p:nvSpPr>
        <p:spPr>
          <a:xfrm>
            <a:off x="6484775" y="3428999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P(x)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54F41-6A5A-4213-B62E-83504E9ECFFE}"/>
              </a:ext>
            </a:extLst>
          </p:cNvPr>
          <p:cNvSpPr/>
          <p:nvPr/>
        </p:nvSpPr>
        <p:spPr>
          <a:xfrm>
            <a:off x="774441" y="3984211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P(z)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9CF23E-1547-4A93-B7C5-83ABE59D6959}"/>
              </a:ext>
            </a:extLst>
          </p:cNvPr>
          <p:cNvSpPr/>
          <p:nvPr/>
        </p:nvSpPr>
        <p:spPr>
          <a:xfrm>
            <a:off x="774441" y="4539422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V(x)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89BA0D-64C7-4B69-8979-DFEB85551D01}"/>
              </a:ext>
            </a:extLst>
          </p:cNvPr>
          <p:cNvSpPr/>
          <p:nvPr/>
        </p:nvSpPr>
        <p:spPr>
          <a:xfrm>
            <a:off x="774441" y="5094633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V(y)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6EE6C-138B-44A3-B00F-2187766FFC5D}"/>
              </a:ext>
            </a:extLst>
          </p:cNvPr>
          <p:cNvSpPr/>
          <p:nvPr/>
        </p:nvSpPr>
        <p:spPr>
          <a:xfrm>
            <a:off x="774441" y="5649844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V(z)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47FBC2-9B7B-408E-9E1F-1C06456D74A2}"/>
              </a:ext>
            </a:extLst>
          </p:cNvPr>
          <p:cNvSpPr/>
          <p:nvPr/>
        </p:nvSpPr>
        <p:spPr>
          <a:xfrm>
            <a:off x="6484777" y="3983674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V(x)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371AA4-1854-4C7E-B89E-3CA1C6C75643}"/>
              </a:ext>
            </a:extLst>
          </p:cNvPr>
          <p:cNvSpPr/>
          <p:nvPr/>
        </p:nvSpPr>
        <p:spPr>
          <a:xfrm>
            <a:off x="6484775" y="4539019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V(y)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979765-C321-4C9E-89E8-19985572C43F}"/>
              </a:ext>
            </a:extLst>
          </p:cNvPr>
          <p:cNvSpPr/>
          <p:nvPr/>
        </p:nvSpPr>
        <p:spPr>
          <a:xfrm>
            <a:off x="6484775" y="5094634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V(w)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3AF1F9-C9A8-48AD-B479-0BDB83689152}"/>
              </a:ext>
            </a:extLst>
          </p:cNvPr>
          <p:cNvSpPr/>
          <p:nvPr/>
        </p:nvSpPr>
        <p:spPr>
          <a:xfrm>
            <a:off x="6484775" y="5649844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V(z)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09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68256-D38A-449D-8B90-CE3E8C0B2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4F89AB6-C425-4106-88DB-71060B09E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</p:spPr>
        <p:txBody>
          <a:bodyPr/>
          <a:lstStyle/>
          <a:p>
            <a:r>
              <a:rPr lang="zh-CN" altLang="en-US" dirty="0"/>
              <a:t>线程安全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CD9118E-4D13-48B8-A6DA-23B87A888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78133"/>
            <a:ext cx="7886700" cy="4068066"/>
          </a:xfrm>
        </p:spPr>
        <p:txBody>
          <a:bodyPr>
            <a:normAutofit/>
          </a:bodyPr>
          <a:lstStyle/>
          <a:p>
            <a:pPr marL="457200" lvl="1"/>
            <a:r>
              <a:rPr lang="zh-CN" altLang="en-US" sz="2000" dirty="0">
                <a:latin typeface="+mn-ea"/>
              </a:rPr>
              <a:t>定义：在多个线程调用这个函数的时候，不会产生错误的结果</a:t>
            </a:r>
            <a:endParaRPr lang="en-US" altLang="zh-CN" sz="2000" dirty="0">
              <a:latin typeface="+mn-ea"/>
            </a:endParaRPr>
          </a:p>
          <a:p>
            <a:pPr marL="457200" lvl="1"/>
            <a:r>
              <a:rPr lang="zh-CN" altLang="en-US" sz="2000" dirty="0">
                <a:latin typeface="+mn-ea"/>
              </a:rPr>
              <a:t>线程不安全函数</a:t>
            </a:r>
            <a:endParaRPr lang="en-US" altLang="zh-CN" sz="2000" dirty="0">
              <a:latin typeface="+mn-ea"/>
            </a:endParaRPr>
          </a:p>
          <a:p>
            <a:pPr lvl="2"/>
            <a:r>
              <a:rPr lang="zh-CN" altLang="en-US" sz="1800" dirty="0">
                <a:latin typeface="+mn-ea"/>
              </a:rPr>
              <a:t>不保护共享变量</a:t>
            </a:r>
            <a:endParaRPr lang="en-US" altLang="zh-CN" sz="1800" dirty="0">
              <a:latin typeface="+mn-ea"/>
            </a:endParaRPr>
          </a:p>
          <a:p>
            <a:pPr lvl="2"/>
            <a:r>
              <a:rPr lang="zh-CN" altLang="en-US" sz="1800" dirty="0">
                <a:latin typeface="+mn-ea"/>
              </a:rPr>
              <a:t>保持跨越多个调用的状态</a:t>
            </a:r>
            <a:endParaRPr lang="en-US" altLang="zh-CN" sz="1800" dirty="0">
              <a:latin typeface="+mn-ea"/>
            </a:endParaRPr>
          </a:p>
          <a:p>
            <a:pPr lvl="2"/>
            <a:r>
              <a:rPr lang="zh-CN" altLang="en-US" sz="1800" dirty="0">
                <a:latin typeface="+mn-ea"/>
              </a:rPr>
              <a:t>返回指向静态变量的指针</a:t>
            </a:r>
            <a:endParaRPr lang="en-US" altLang="zh-CN" sz="1800" dirty="0">
              <a:latin typeface="+mn-ea"/>
            </a:endParaRPr>
          </a:p>
          <a:p>
            <a:pPr lvl="2"/>
            <a:r>
              <a:rPr lang="zh-CN" altLang="en-US" sz="1800" dirty="0">
                <a:latin typeface="+mn-ea"/>
              </a:rPr>
              <a:t>调用线程不安全函数</a:t>
            </a:r>
            <a:endParaRPr lang="en-US" altLang="zh-CN" sz="1800" dirty="0">
              <a:latin typeface="+mn-ea"/>
            </a:endParaRPr>
          </a:p>
          <a:p>
            <a:pPr marL="457200" lvl="1"/>
            <a:r>
              <a:rPr lang="zh-CN" altLang="en-US" sz="2000" dirty="0">
                <a:latin typeface="+mn-ea"/>
              </a:rPr>
              <a:t>可重入函数</a:t>
            </a:r>
            <a:endParaRPr lang="en-US" altLang="zh-CN" sz="2000" dirty="0">
              <a:latin typeface="+mn-ea"/>
            </a:endParaRPr>
          </a:p>
          <a:p>
            <a:pPr marL="342900" lvl="1" indent="0">
              <a:buNone/>
            </a:pPr>
            <a:endParaRPr lang="zh-CN" altLang="en-US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373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7825A-BDDB-4CEB-87DE-CD24793C7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狒狒过峡谷问题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88FBC-F667-409E-B051-BC1407AB2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一个主修人类学、辅修计算机科学的学生参加了一个研究课题，调查是否可以教会非洲狒狒理解死锁。他找到一处很深的峡谷，在上边固定了一根横跨峡谷的绳索，这样狒狒就可以攀住绳索越过峡谷。</a:t>
            </a:r>
            <a:r>
              <a:rPr lang="zh-CN" altLang="en-US" dirty="0">
                <a:solidFill>
                  <a:srgbClr val="FF0000"/>
                </a:solidFill>
              </a:rPr>
              <a:t>同一时刻，只要朝着相同的方向就可以有几只狒狒通过。但如果向东和向西的狒狒同时攀在绳索上那么会产生死锁（狒狒会被卡在中间），由于它们无法在绳索上从另一只的背上翻过去。如果一只狒狒想越过峡谷， 它必须看当前是否有别的狒狒正在逆向通行。</a:t>
            </a:r>
            <a:r>
              <a:rPr lang="zh-CN" altLang="en-US" dirty="0"/>
              <a:t>利用信号量编写一个避免死锁的程序来解决该问题。不考虑连续东行的狒狒会使得西行的狒狒无限制地等待的情况。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98DC-70A7-456B-80BF-725FFF449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0451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7825A-BDDB-4CEB-87DE-CD24793C7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狒狒过峡谷问题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88FBC-F667-409E-B051-BC1407AB2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70519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读者</a:t>
            </a:r>
            <a:r>
              <a:rPr lang="en-US" altLang="zh-CN" dirty="0"/>
              <a:t>/</a:t>
            </a:r>
            <a:r>
              <a:rPr lang="zh-CN" altLang="en-US" dirty="0"/>
              <a:t>写者问题</a:t>
            </a:r>
            <a:endParaRPr lang="en-US" altLang="zh-CN" dirty="0"/>
          </a:p>
          <a:p>
            <a:pPr marL="514350" lvl="2">
              <a:lnSpc>
                <a:spcPct val="100000"/>
              </a:lnSpc>
              <a:spcBef>
                <a:spcPts val="750"/>
              </a:spcBef>
            </a:pPr>
            <a:r>
              <a:rPr lang="zh-CN" altLang="en-US" sz="1800" dirty="0"/>
              <a:t>读者共享</a:t>
            </a:r>
            <a:endParaRPr lang="en-US" altLang="zh-CN" sz="1800" dirty="0"/>
          </a:p>
          <a:p>
            <a:pPr marL="514350" lvl="2">
              <a:lnSpc>
                <a:spcPct val="100000"/>
              </a:lnSpc>
              <a:spcBef>
                <a:spcPts val="750"/>
              </a:spcBef>
            </a:pPr>
            <a:r>
              <a:rPr lang="zh-CN" altLang="en-US" sz="1800" dirty="0"/>
              <a:t>写者互斥</a:t>
            </a:r>
            <a:endParaRPr lang="en-US" altLang="zh-CN" sz="1800" dirty="0"/>
          </a:p>
          <a:p>
            <a:pPr marL="514350" lvl="2">
              <a:lnSpc>
                <a:spcPct val="100000"/>
              </a:lnSpc>
              <a:spcBef>
                <a:spcPts val="750"/>
              </a:spcBef>
            </a:pPr>
            <a:r>
              <a:rPr lang="zh-CN" altLang="en-US" sz="1800" dirty="0"/>
              <a:t>读者写者之间互斥</a:t>
            </a:r>
            <a:endParaRPr lang="en-US" altLang="zh-CN" sz="1800" dirty="0"/>
          </a:p>
          <a:p>
            <a:pPr>
              <a:lnSpc>
                <a:spcPct val="100000"/>
              </a:lnSpc>
            </a:pPr>
            <a:r>
              <a:rPr lang="zh-CN" altLang="en-US" dirty="0"/>
              <a:t>狒狒过峡谷</a:t>
            </a:r>
            <a:r>
              <a:rPr lang="en-US" altLang="zh-CN" dirty="0"/>
              <a:t>/</a:t>
            </a:r>
            <a:r>
              <a:rPr lang="zh-CN" altLang="en-US" dirty="0"/>
              <a:t>北大学生过校门闸机</a:t>
            </a:r>
            <a:endParaRPr lang="en-US" altLang="zh-CN" dirty="0"/>
          </a:p>
          <a:p>
            <a:pPr marL="514350" lvl="2">
              <a:lnSpc>
                <a:spcPct val="100000"/>
              </a:lnSpc>
              <a:spcBef>
                <a:spcPts val="750"/>
              </a:spcBef>
            </a:pPr>
            <a:r>
              <a:rPr lang="zh-CN" altLang="en-US" sz="1800" dirty="0"/>
              <a:t>同向共享</a:t>
            </a:r>
            <a:endParaRPr lang="en-US" altLang="zh-CN" sz="1800" dirty="0"/>
          </a:p>
          <a:p>
            <a:pPr marL="514350" lvl="2">
              <a:lnSpc>
                <a:spcPct val="100000"/>
              </a:lnSpc>
              <a:spcBef>
                <a:spcPts val="750"/>
              </a:spcBef>
            </a:pPr>
            <a:r>
              <a:rPr lang="zh-CN" altLang="en-US" sz="1800" dirty="0"/>
              <a:t>异向互斥</a:t>
            </a:r>
            <a:endParaRPr lang="en-US" altLang="zh-CN" sz="1800" dirty="0"/>
          </a:p>
          <a:p>
            <a:pPr marL="514350" lvl="2">
              <a:lnSpc>
                <a:spcPct val="100000"/>
              </a:lnSpc>
              <a:spcBef>
                <a:spcPts val="750"/>
              </a:spcBef>
            </a:pPr>
            <a:r>
              <a:rPr lang="zh-CN" altLang="en-US" sz="1800" dirty="0"/>
              <a:t>可以看作两拨读者</a:t>
            </a:r>
            <a:endParaRPr lang="en-US" altLang="zh-CN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98DC-70A7-456B-80BF-725FFF449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430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7825A-BDDB-4CEB-87DE-CD24793C7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</p:spPr>
        <p:txBody>
          <a:bodyPr/>
          <a:lstStyle/>
          <a:p>
            <a:r>
              <a:rPr lang="zh-CN" altLang="en-US" dirty="0"/>
              <a:t>狒狒过峡谷问题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98DC-70A7-456B-80BF-725FFF449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53B4830-31A3-4E84-BFA3-017A0C51C38B}"/>
              </a:ext>
            </a:extLst>
          </p:cNvPr>
          <p:cNvSpPr/>
          <p:nvPr/>
        </p:nvSpPr>
        <p:spPr>
          <a:xfrm>
            <a:off x="236244" y="1275327"/>
            <a:ext cx="4051671" cy="480587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dirty="0">
              <a:solidFill>
                <a:srgbClr val="A626A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reader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() 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P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(mutex);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 err="1">
                <a:solidFill>
                  <a:srgbClr val="333333"/>
                </a:solidFill>
                <a:latin typeface="Consolas" panose="020B0609020204030204" pitchFamily="49" charset="0"/>
              </a:rPr>
              <a:t>rc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Consolas" panose="020B0609020204030204" pitchFamily="49" charset="0"/>
              </a:rPr>
              <a:t>rc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+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dirty="0" err="1">
                <a:solidFill>
                  <a:srgbClr val="333333"/>
                </a:solidFill>
                <a:latin typeface="Consolas" panose="020B0609020204030204" pitchFamily="49" charset="0"/>
              </a:rPr>
              <a:t>rc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==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P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(w);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V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(mutex);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i="1" dirty="0">
                <a:solidFill>
                  <a:srgbClr val="A0A1A7"/>
                </a:solidFill>
                <a:latin typeface="Consolas" panose="020B0609020204030204" pitchFamily="49" charset="0"/>
              </a:rPr>
              <a:t>/* reading... */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P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(mutex);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 err="1">
                <a:solidFill>
                  <a:srgbClr val="333333"/>
                </a:solidFill>
                <a:latin typeface="Consolas" panose="020B0609020204030204" pitchFamily="49" charset="0"/>
              </a:rPr>
              <a:t>rc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Consolas" panose="020B0609020204030204" pitchFamily="49" charset="0"/>
              </a:rPr>
              <a:t>rc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-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dirty="0" err="1">
                <a:solidFill>
                  <a:srgbClr val="333333"/>
                </a:solidFill>
                <a:latin typeface="Consolas" panose="020B0609020204030204" pitchFamily="49" charset="0"/>
              </a:rPr>
              <a:t>rc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==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V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(w);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V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(mutex);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4E5809B-E907-47EA-9401-EAFED5DB1395}"/>
              </a:ext>
            </a:extLst>
          </p:cNvPr>
          <p:cNvSpPr/>
          <p:nvPr/>
        </p:nvSpPr>
        <p:spPr>
          <a:xfrm>
            <a:off x="4572000" y="1272270"/>
            <a:ext cx="4051671" cy="480587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dirty="0">
              <a:solidFill>
                <a:srgbClr val="A626A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writer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P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(w);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i="1" dirty="0">
                <a:solidFill>
                  <a:srgbClr val="A0A1A7"/>
                </a:solidFill>
                <a:latin typeface="Consolas" panose="020B0609020204030204" pitchFamily="49" charset="0"/>
              </a:rPr>
              <a:t>/* writing... */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V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(w);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25E4EFD-B6A6-445C-BA86-8831764D279F}"/>
              </a:ext>
            </a:extLst>
          </p:cNvPr>
          <p:cNvGrpSpPr/>
          <p:nvPr/>
        </p:nvGrpSpPr>
        <p:grpSpPr>
          <a:xfrm>
            <a:off x="1756435" y="3192869"/>
            <a:ext cx="6218907" cy="2571610"/>
            <a:chOff x="2688590" y="3370421"/>
            <a:chExt cx="6565316" cy="2696885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111E666-435C-45AF-8377-6C747DFD3B66}"/>
                </a:ext>
              </a:extLst>
            </p:cNvPr>
            <p:cNvSpPr/>
            <p:nvPr/>
          </p:nvSpPr>
          <p:spPr>
            <a:xfrm>
              <a:off x="2688590" y="3370421"/>
              <a:ext cx="721360" cy="72136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08BDCD42-57CD-4646-A48A-E36DB4828634}"/>
                </a:ext>
              </a:extLst>
            </p:cNvPr>
            <p:cNvCxnSpPr>
              <a:cxnSpLocks/>
              <a:endCxn id="8" idx="5"/>
            </p:cNvCxnSpPr>
            <p:nvPr/>
          </p:nvCxnSpPr>
          <p:spPr>
            <a:xfrm flipH="1" flipV="1">
              <a:off x="3304309" y="3986140"/>
              <a:ext cx="1552172" cy="125017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0F977F6-B636-4D81-9E01-FB394F1D8703}"/>
                </a:ext>
              </a:extLst>
            </p:cNvPr>
            <p:cNvSpPr/>
            <p:nvPr/>
          </p:nvSpPr>
          <p:spPr>
            <a:xfrm>
              <a:off x="4080695" y="5236309"/>
              <a:ext cx="5173211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w</a:t>
              </a:r>
              <a:r>
                <a:rPr lang="zh-CN" altLang="en-US" sz="24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作为</a:t>
              </a:r>
              <a:r>
                <a:rPr lang="en-US" altLang="zh-CN" sz="24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0-1</a:t>
              </a:r>
              <a:r>
                <a:rPr lang="zh-CN" altLang="en-US" sz="24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互斥信号量来实现读写互斥</a:t>
              </a:r>
              <a:endPara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  <a:p>
              <a:r>
                <a:rPr lang="zh-CN" altLang="en-US" sz="24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第一个读者和写者竞争这个信号量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574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7825A-BDDB-4CEB-87DE-CD24793C7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狒狒过峡谷问题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98DC-70A7-456B-80BF-725FFF449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441712-F7E7-4ED7-B04E-681A2188ED11}"/>
              </a:ext>
            </a:extLst>
          </p:cNvPr>
          <p:cNvSpPr/>
          <p:nvPr/>
        </p:nvSpPr>
        <p:spPr>
          <a:xfrm>
            <a:off x="280633" y="1452880"/>
            <a:ext cx="3856361" cy="453954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dirty="0">
              <a:solidFill>
                <a:srgbClr val="A626A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Westward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() 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P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(W);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(CW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==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P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(mutex);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CW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CW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+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V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(W);</a:t>
            </a:r>
          </a:p>
          <a:p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cross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P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(W);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CW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CW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-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(CW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==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V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(mutex);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V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(W);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36B1FEC-C5CA-4173-82D9-B47DDA58BA95}"/>
              </a:ext>
            </a:extLst>
          </p:cNvPr>
          <p:cNvSpPr/>
          <p:nvPr/>
        </p:nvSpPr>
        <p:spPr>
          <a:xfrm>
            <a:off x="4842276" y="1452879"/>
            <a:ext cx="3856361" cy="453954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dirty="0">
              <a:solidFill>
                <a:srgbClr val="A626A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Eastward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() 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P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(E);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(CE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==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P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(mutex);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CE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CE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+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V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(E);</a:t>
            </a:r>
          </a:p>
          <a:p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cross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P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(E);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CE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CE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-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(CE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==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V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(mutex);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V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(E);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77407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7825A-BDDB-4CEB-87DE-CD24793C7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狒狒过峡谷问题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88FBC-F667-409E-B051-BC1407AB2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70519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读者</a:t>
            </a:r>
            <a:r>
              <a:rPr lang="en-US" altLang="zh-CN" dirty="0"/>
              <a:t>/</a:t>
            </a:r>
            <a:r>
              <a:rPr lang="zh-CN" altLang="en-US" dirty="0"/>
              <a:t>写者问题</a:t>
            </a:r>
            <a:endParaRPr lang="en-US" altLang="zh-CN" dirty="0"/>
          </a:p>
          <a:p>
            <a:pPr marL="514350" lvl="2">
              <a:lnSpc>
                <a:spcPct val="100000"/>
              </a:lnSpc>
              <a:spcBef>
                <a:spcPts val="750"/>
              </a:spcBef>
            </a:pPr>
            <a:r>
              <a:rPr lang="zh-CN" altLang="en-US" sz="1800" dirty="0"/>
              <a:t>读者共享</a:t>
            </a:r>
            <a:endParaRPr lang="en-US" altLang="zh-CN" sz="1800" dirty="0"/>
          </a:p>
          <a:p>
            <a:pPr marL="514350" lvl="2">
              <a:lnSpc>
                <a:spcPct val="100000"/>
              </a:lnSpc>
              <a:spcBef>
                <a:spcPts val="750"/>
              </a:spcBef>
            </a:pPr>
            <a:r>
              <a:rPr lang="zh-CN" altLang="en-US" sz="1800" dirty="0"/>
              <a:t>写者互斥</a:t>
            </a:r>
            <a:endParaRPr lang="en-US" altLang="zh-CN" sz="1800" dirty="0"/>
          </a:p>
          <a:p>
            <a:pPr marL="514350" lvl="2">
              <a:lnSpc>
                <a:spcPct val="100000"/>
              </a:lnSpc>
              <a:spcBef>
                <a:spcPts val="750"/>
              </a:spcBef>
            </a:pPr>
            <a:r>
              <a:rPr lang="zh-CN" altLang="en-US" sz="1800" dirty="0"/>
              <a:t>读者写者之间互斥</a:t>
            </a:r>
            <a:endParaRPr lang="en-US" altLang="zh-CN" sz="1800" dirty="0"/>
          </a:p>
          <a:p>
            <a:pPr marL="514350" lvl="2">
              <a:lnSpc>
                <a:spcPct val="100000"/>
              </a:lnSpc>
              <a:spcBef>
                <a:spcPts val="750"/>
              </a:spcBef>
            </a:pP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写者饥饿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第二类读者写者问题</a:t>
            </a:r>
            <a:endParaRPr lang="en-US" altLang="zh-CN" sz="1800" dirty="0"/>
          </a:p>
          <a:p>
            <a:pPr>
              <a:lnSpc>
                <a:spcPct val="100000"/>
              </a:lnSpc>
            </a:pPr>
            <a:r>
              <a:rPr lang="zh-CN" altLang="en-US" dirty="0"/>
              <a:t>狒狒过峡谷</a:t>
            </a:r>
            <a:r>
              <a:rPr lang="en-US" altLang="zh-CN" dirty="0"/>
              <a:t>/</a:t>
            </a:r>
            <a:r>
              <a:rPr lang="zh-CN" altLang="en-US" dirty="0"/>
              <a:t>北大学生过校门闸机</a:t>
            </a:r>
            <a:endParaRPr lang="en-US" altLang="zh-CN" dirty="0"/>
          </a:p>
          <a:p>
            <a:pPr marL="514350" lvl="2">
              <a:lnSpc>
                <a:spcPct val="100000"/>
              </a:lnSpc>
              <a:spcBef>
                <a:spcPts val="750"/>
              </a:spcBef>
            </a:pPr>
            <a:r>
              <a:rPr lang="zh-CN" altLang="en-US" sz="1800" dirty="0"/>
              <a:t>同向共享</a:t>
            </a:r>
            <a:endParaRPr lang="en-US" altLang="zh-CN" sz="1800" dirty="0"/>
          </a:p>
          <a:p>
            <a:pPr marL="514350" lvl="2">
              <a:lnSpc>
                <a:spcPct val="100000"/>
              </a:lnSpc>
              <a:spcBef>
                <a:spcPts val="750"/>
              </a:spcBef>
            </a:pPr>
            <a:r>
              <a:rPr lang="zh-CN" altLang="en-US" sz="1800" dirty="0"/>
              <a:t>异向互斥</a:t>
            </a:r>
            <a:endParaRPr lang="en-US" altLang="zh-CN" sz="1800" dirty="0"/>
          </a:p>
          <a:p>
            <a:pPr marL="514350" lvl="2">
              <a:lnSpc>
                <a:spcPct val="100000"/>
              </a:lnSpc>
              <a:spcBef>
                <a:spcPts val="750"/>
              </a:spcBef>
            </a:pPr>
            <a:r>
              <a:rPr lang="zh-CN" altLang="en-US" sz="1800" dirty="0"/>
              <a:t>可以看作两拨读者</a:t>
            </a:r>
            <a:endParaRPr lang="en-US" altLang="zh-CN" sz="1800" dirty="0"/>
          </a:p>
          <a:p>
            <a:pPr marL="514350" lvl="2">
              <a:lnSpc>
                <a:spcPct val="100000"/>
              </a:lnSpc>
              <a:spcBef>
                <a:spcPts val="750"/>
              </a:spcBef>
            </a:pP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可以看作两拨读者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也存在饥饿问题，参考第二类读者写者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98DC-70A7-456B-80BF-725FFF449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pPr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80008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7825A-BDDB-4CEB-87DE-CD24793C7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考场问题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88FBC-F667-409E-B051-BC1407AB2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某次考试有</a:t>
            </a:r>
            <a:r>
              <a:rPr lang="en-US" altLang="zh-CN" dirty="0"/>
              <a:t>30</a:t>
            </a:r>
            <a:r>
              <a:rPr lang="zh-CN" altLang="zh-CN" dirty="0"/>
              <a:t>名学生与</a:t>
            </a:r>
            <a:r>
              <a:rPr lang="en-US" altLang="zh-CN" dirty="0"/>
              <a:t>1</a:t>
            </a:r>
            <a:r>
              <a:rPr lang="zh-CN" altLang="zh-CN" dirty="0"/>
              <a:t>名监考老师，该教室的门很狭窄，每次只能通过一人。</a:t>
            </a:r>
            <a:endParaRPr lang="en-US" altLang="zh-CN" dirty="0"/>
          </a:p>
          <a:p>
            <a:r>
              <a:rPr lang="zh-CN" altLang="zh-CN" dirty="0"/>
              <a:t>考试开始前，老师和学生进入考场（有的学生来得比老师早）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/>
              <a:t>当人来齐以后，老师开始发放试卷。</a:t>
            </a:r>
            <a:endParaRPr lang="en-US" altLang="zh-CN" dirty="0"/>
          </a:p>
          <a:p>
            <a:r>
              <a:rPr lang="zh-CN" altLang="zh-CN" dirty="0"/>
              <a:t>拿到试卷后，学生就可以开始答卷。</a:t>
            </a:r>
            <a:endParaRPr lang="en-US" altLang="zh-CN" dirty="0"/>
          </a:p>
          <a:p>
            <a:r>
              <a:rPr lang="zh-CN" altLang="zh-CN" dirty="0"/>
              <a:t>学生可以随时交卷，交卷后就可以离开考场。</a:t>
            </a:r>
            <a:endParaRPr lang="en-US" altLang="zh-CN" dirty="0"/>
          </a:p>
          <a:p>
            <a:r>
              <a:rPr lang="zh-CN" altLang="zh-CN" dirty="0"/>
              <a:t>当所有的学生都上交试卷以后，老师才能离开考场。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98DC-70A7-456B-80BF-725FFF449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pPr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5182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93158-F484-4071-9232-D2276F168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168B75-C73F-4DED-AD32-B4A9BAA02F17}"/>
              </a:ext>
            </a:extLst>
          </p:cNvPr>
          <p:cNvSpPr txBox="1"/>
          <p:nvPr/>
        </p:nvSpPr>
        <p:spPr>
          <a:xfrm>
            <a:off x="853750" y="2827340"/>
            <a:ext cx="3825551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Teacher: 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老师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从门进入考场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(3)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等待同学来齐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&lt;= 30;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(4)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给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号学生发放试卷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(5)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等待同学将试卷交齐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(6)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从门离开考场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DAB762-720D-4689-9669-F7CDA799D066}"/>
              </a:ext>
            </a:extLst>
          </p:cNvPr>
          <p:cNvSpPr txBox="1"/>
          <p:nvPr/>
        </p:nvSpPr>
        <p:spPr>
          <a:xfrm>
            <a:off x="5682733" y="365127"/>
            <a:ext cx="3386623" cy="5755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Student(x):  // x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号学生 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(8)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从门进入考场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(9)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30)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(10)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(11)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等待拿自己的卷子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学生答卷</a:t>
            </a: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0)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(12)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(13)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从门离开考场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F51499-A4AE-4F2A-A859-0F23C8935BDD}"/>
              </a:ext>
            </a:extLst>
          </p:cNvPr>
          <p:cNvSpPr txBox="1"/>
          <p:nvPr/>
        </p:nvSpPr>
        <p:spPr>
          <a:xfrm>
            <a:off x="0" y="365127"/>
            <a:ext cx="5533053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全局变量：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int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类型，表示考场中的学生数量，初值为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信号量：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保护全局变量，初值为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保证门每次通过一人，初值为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   ]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mutex_all_present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保证学生都到了，初值为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   ]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mutex_all_handin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保证学生都交了，初值为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   ]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[30]: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表示学生拿到了试卷，初值均为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   ]</a:t>
            </a:r>
          </a:p>
        </p:txBody>
      </p:sp>
    </p:spTree>
    <p:extLst>
      <p:ext uri="{BB962C8B-B14F-4D97-AF65-F5344CB8AC3E}">
        <p14:creationId xmlns:p14="http://schemas.microsoft.com/office/powerpoint/2010/main" val="1142940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68256-D38A-449D-8B90-CE3E8C0B2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4F89AB6-C425-4106-88DB-71060B09E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</p:spPr>
        <p:txBody>
          <a:bodyPr/>
          <a:lstStyle/>
          <a:p>
            <a:r>
              <a:rPr lang="zh-CN" altLang="en-US" dirty="0"/>
              <a:t>同步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CD9118E-4D13-48B8-A6DA-23B87A888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78133"/>
            <a:ext cx="7886700" cy="4068066"/>
          </a:xfrm>
        </p:spPr>
        <p:txBody>
          <a:bodyPr>
            <a:normAutofit lnSpcReduction="10000"/>
          </a:bodyPr>
          <a:lstStyle/>
          <a:p>
            <a:pPr lvl="0"/>
            <a:r>
              <a:rPr lang="zh-CN" altLang="en-US" sz="2000" dirty="0">
                <a:latin typeface="+mn-ea"/>
              </a:rPr>
              <a:t>竞争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zh-CN" altLang="en-US" dirty="0"/>
              <a:t>线程共享地址空间</a:t>
            </a:r>
            <a:endParaRPr lang="en-US" altLang="zh-CN" dirty="0"/>
          </a:p>
          <a:p>
            <a:pPr lvl="1"/>
            <a:r>
              <a:rPr lang="zh-CN" altLang="en-US" dirty="0"/>
              <a:t>绝大多数操作不是原子性的</a:t>
            </a:r>
            <a:endParaRPr lang="en-US" altLang="zh-CN" dirty="0"/>
          </a:p>
          <a:p>
            <a:pPr lvl="1"/>
            <a:r>
              <a:rPr lang="en-US" altLang="zh-CN" dirty="0" err="1"/>
              <a:t>i</a:t>
            </a:r>
            <a:r>
              <a:rPr lang="en-US" altLang="zh-CN" dirty="0"/>
              <a:t>++;   -&gt;  mov(load), add(use), mov(store)</a:t>
            </a:r>
          </a:p>
          <a:p>
            <a:pPr lvl="0"/>
            <a:r>
              <a:rPr lang="zh-CN" altLang="en-US" dirty="0"/>
              <a:t>死锁</a:t>
            </a:r>
            <a:endParaRPr lang="en-US" altLang="zh-CN" dirty="0"/>
          </a:p>
          <a:p>
            <a:pPr lvl="1"/>
            <a:r>
              <a:rPr lang="zh-CN" altLang="en-US" dirty="0"/>
              <a:t>进度图</a:t>
            </a:r>
            <a:r>
              <a:rPr lang="en-US" altLang="zh-CN" dirty="0"/>
              <a:t> &amp; </a:t>
            </a:r>
            <a:r>
              <a:rPr lang="zh-CN" altLang="en-US" dirty="0"/>
              <a:t>禁止区</a:t>
            </a:r>
            <a:endParaRPr lang="en-US" altLang="zh-CN" dirty="0"/>
          </a:p>
          <a:p>
            <a:pPr lvl="0"/>
            <a:r>
              <a:rPr lang="zh-CN" altLang="en-US" dirty="0"/>
              <a:t>信号量</a:t>
            </a:r>
            <a:endParaRPr lang="en-US" altLang="zh-CN" dirty="0"/>
          </a:p>
          <a:p>
            <a:pPr lvl="1"/>
            <a:r>
              <a:rPr lang="en-US" altLang="zh-CN" dirty="0"/>
              <a:t>P</a:t>
            </a:r>
            <a:r>
              <a:rPr lang="zh-CN" altLang="en-US" dirty="0"/>
              <a:t>，</a:t>
            </a:r>
            <a:r>
              <a:rPr lang="en-US" altLang="zh-CN" dirty="0"/>
              <a:t>V</a:t>
            </a:r>
            <a:r>
              <a:rPr lang="zh-CN" altLang="en-US" dirty="0"/>
              <a:t>都是原子操作</a:t>
            </a:r>
            <a:endParaRPr lang="en-US" altLang="zh-CN" dirty="0"/>
          </a:p>
          <a:p>
            <a:pPr lvl="1"/>
            <a:r>
              <a:rPr lang="en-US" altLang="zh-CN" dirty="0"/>
              <a:t>P(&amp;s) while(s == 0) {wait() } s--; </a:t>
            </a:r>
            <a:r>
              <a:rPr lang="zh-CN" altLang="en-US" dirty="0"/>
              <a:t>等待直到可以运行</a:t>
            </a:r>
          </a:p>
          <a:p>
            <a:pPr lvl="1"/>
            <a:r>
              <a:rPr lang="en-US" altLang="zh-CN" dirty="0"/>
              <a:t>V(&amp;s) s++; </a:t>
            </a:r>
            <a:r>
              <a:rPr lang="zh-CN" altLang="en-US" dirty="0"/>
              <a:t>好了</a:t>
            </a:r>
            <a:endParaRPr lang="en-US" altLang="zh-CN" dirty="0"/>
          </a:p>
          <a:p>
            <a:pPr lvl="1"/>
            <a:r>
              <a:rPr lang="zh-CN" altLang="en-US" dirty="0"/>
              <a:t>生产者</a:t>
            </a:r>
            <a:r>
              <a:rPr lang="en-US" altLang="zh-CN" dirty="0"/>
              <a:t>-</a:t>
            </a:r>
            <a:r>
              <a:rPr lang="zh-CN" altLang="en-US" dirty="0"/>
              <a:t>消费者问题（当缓冲区满</a:t>
            </a:r>
            <a:r>
              <a:rPr lang="en-US" altLang="zh-CN" dirty="0"/>
              <a:t>/</a:t>
            </a:r>
            <a:r>
              <a:rPr lang="zh-CN" altLang="en-US" dirty="0"/>
              <a:t>空时，生产者</a:t>
            </a:r>
            <a:r>
              <a:rPr lang="en-US" altLang="zh-CN" dirty="0"/>
              <a:t>/</a:t>
            </a:r>
            <a:r>
              <a:rPr lang="zh-CN" altLang="en-US" dirty="0"/>
              <a:t>消费者不能继续）</a:t>
            </a:r>
          </a:p>
          <a:p>
            <a:pPr lvl="1"/>
            <a:r>
              <a:rPr lang="zh-CN" altLang="en-US" dirty="0"/>
              <a:t>读者</a:t>
            </a:r>
            <a:r>
              <a:rPr lang="en-US" altLang="zh-CN" dirty="0"/>
              <a:t>-</a:t>
            </a:r>
            <a:r>
              <a:rPr lang="zh-CN" altLang="en-US" dirty="0"/>
              <a:t>写者问题（当读者</a:t>
            </a:r>
            <a:r>
              <a:rPr lang="en-US" altLang="zh-CN" dirty="0"/>
              <a:t>or</a:t>
            </a:r>
            <a:r>
              <a:rPr lang="zh-CN" altLang="en-US" dirty="0"/>
              <a:t>写者在访问时，写者不能继续；当写者在访问时，读者不能继续）</a:t>
            </a:r>
          </a:p>
          <a:p>
            <a:pPr lvl="1"/>
            <a:r>
              <a:rPr lang="zh-CN" altLang="en-US" dirty="0"/>
              <a:t>把复杂问题转化成已经学过的两个问题</a:t>
            </a:r>
          </a:p>
          <a:p>
            <a:pPr lvl="1"/>
            <a:endParaRPr lang="zh-CN" altLang="en-US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81244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93158-F484-4071-9232-D2276F168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168B75-C73F-4DED-AD32-B4A9BAA02F17}"/>
              </a:ext>
            </a:extLst>
          </p:cNvPr>
          <p:cNvSpPr txBox="1"/>
          <p:nvPr/>
        </p:nvSpPr>
        <p:spPr>
          <a:xfrm>
            <a:off x="853750" y="2827340"/>
            <a:ext cx="3825551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Teacher: 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老师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从门进入考场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(3)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等待同学来齐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&lt;= 30;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(4)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给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号学生发放试卷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(5)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等待同学将试卷交齐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(6)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从门离开考场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DAB762-720D-4689-9669-F7CDA799D066}"/>
              </a:ext>
            </a:extLst>
          </p:cNvPr>
          <p:cNvSpPr txBox="1"/>
          <p:nvPr/>
        </p:nvSpPr>
        <p:spPr>
          <a:xfrm>
            <a:off x="5682733" y="365127"/>
            <a:ext cx="3386623" cy="5755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Student(x):  // x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号学生 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(8)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从门进入考场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(9)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30)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(10)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(11)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等待拿自己的卷子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学生答卷</a:t>
            </a: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0)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(12)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(13)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从门离开考场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F51499-A4AE-4F2A-A859-0F23C8935BDD}"/>
              </a:ext>
            </a:extLst>
          </p:cNvPr>
          <p:cNvSpPr txBox="1"/>
          <p:nvPr/>
        </p:nvSpPr>
        <p:spPr>
          <a:xfrm>
            <a:off x="0" y="365127"/>
            <a:ext cx="5533053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全局变量：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int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类型，表示考场中的学生数量，初值为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信号量：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保护全局变量，初值为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保证门每次通过一人，初值为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   ]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mutex_all_present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保证学生都到了，初值为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   ]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mutex_all_handin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保证学生都交了，初值为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   ]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[30]: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表示学生拿到了试卷，初值均为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   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02441D-7096-4C5E-9923-FADDEF283376}"/>
              </a:ext>
            </a:extLst>
          </p:cNvPr>
          <p:cNvSpPr/>
          <p:nvPr/>
        </p:nvSpPr>
        <p:spPr>
          <a:xfrm>
            <a:off x="93306" y="662473"/>
            <a:ext cx="3396343" cy="75578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7348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93158-F484-4071-9232-D2276F168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168B75-C73F-4DED-AD32-B4A9BAA02F17}"/>
              </a:ext>
            </a:extLst>
          </p:cNvPr>
          <p:cNvSpPr txBox="1"/>
          <p:nvPr/>
        </p:nvSpPr>
        <p:spPr>
          <a:xfrm>
            <a:off x="853750" y="2827340"/>
            <a:ext cx="3825551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Teacher: 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老师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从门进入考场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(3)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等待同学来齐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&lt;= 30;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(4)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给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号学生发放试卷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(5)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等待同学将试卷交齐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(6)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从门离开考场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DAB762-720D-4689-9669-F7CDA799D066}"/>
              </a:ext>
            </a:extLst>
          </p:cNvPr>
          <p:cNvSpPr txBox="1"/>
          <p:nvPr/>
        </p:nvSpPr>
        <p:spPr>
          <a:xfrm>
            <a:off x="5682733" y="365127"/>
            <a:ext cx="3386623" cy="5755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Student(x):  // x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号学生 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(8)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从门进入考场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(9)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30)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(10)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(11)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等待拿自己的卷子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学生答卷</a:t>
            </a: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0)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(12)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(13)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从门离开考场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F51499-A4AE-4F2A-A859-0F23C8935BDD}"/>
              </a:ext>
            </a:extLst>
          </p:cNvPr>
          <p:cNvSpPr txBox="1"/>
          <p:nvPr/>
        </p:nvSpPr>
        <p:spPr>
          <a:xfrm>
            <a:off x="0" y="365127"/>
            <a:ext cx="5533053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全局变量：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int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类型，表示考场中的学生数量，初值为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信号量：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保护全局变量，初值为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保证门每次通过一人，初值为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   ]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mutex_all_present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保证学生都到了，初值为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   ]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mutex_all_handin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保证学生都交了，初值为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   ]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[30]: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表示学生拿到了试卷，初值均为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   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02441D-7096-4C5E-9923-FADDEF283376}"/>
              </a:ext>
            </a:extLst>
          </p:cNvPr>
          <p:cNvSpPr/>
          <p:nvPr/>
        </p:nvSpPr>
        <p:spPr>
          <a:xfrm>
            <a:off x="74644" y="1315616"/>
            <a:ext cx="1362270" cy="33590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3345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93158-F484-4071-9232-D2276F168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168B75-C73F-4DED-AD32-B4A9BAA02F17}"/>
              </a:ext>
            </a:extLst>
          </p:cNvPr>
          <p:cNvSpPr txBox="1"/>
          <p:nvPr/>
        </p:nvSpPr>
        <p:spPr>
          <a:xfrm>
            <a:off x="853750" y="2827340"/>
            <a:ext cx="3825551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Teacher: 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老师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从门进入考场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(3)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等待同学来齐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&lt;= 30;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(4)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给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号学生发放试卷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(5)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等待同学将试卷交齐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从门离开考场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DAB762-720D-4689-9669-F7CDA799D066}"/>
              </a:ext>
            </a:extLst>
          </p:cNvPr>
          <p:cNvSpPr txBox="1"/>
          <p:nvPr/>
        </p:nvSpPr>
        <p:spPr>
          <a:xfrm>
            <a:off x="5682733" y="365127"/>
            <a:ext cx="3386623" cy="5755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Student(x):  // x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号学生 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从门进入考场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30)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(10)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(11)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等待拿自己的卷子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学生答卷</a:t>
            </a: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0)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(12)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从门离开考场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F51499-A4AE-4F2A-A859-0F23C8935BDD}"/>
              </a:ext>
            </a:extLst>
          </p:cNvPr>
          <p:cNvSpPr txBox="1"/>
          <p:nvPr/>
        </p:nvSpPr>
        <p:spPr>
          <a:xfrm>
            <a:off x="0" y="365127"/>
            <a:ext cx="5533053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全局变量：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int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类型，表示考场中的学生数量，初值为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信号量：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保护全局变量，初值为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保证门每次通过一人，初值为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mutex_all_present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保证学生都到了，初值为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   ]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mutex_all_handin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保证学生都交了，初值为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   ]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[30]: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表示学生拿到了试卷，初值均为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   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02441D-7096-4C5E-9923-FADDEF283376}"/>
              </a:ext>
            </a:extLst>
          </p:cNvPr>
          <p:cNvSpPr/>
          <p:nvPr/>
        </p:nvSpPr>
        <p:spPr>
          <a:xfrm>
            <a:off x="74644" y="1315616"/>
            <a:ext cx="1362270" cy="33590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4439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93158-F484-4071-9232-D2276F168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168B75-C73F-4DED-AD32-B4A9BAA02F17}"/>
              </a:ext>
            </a:extLst>
          </p:cNvPr>
          <p:cNvSpPr txBox="1"/>
          <p:nvPr/>
        </p:nvSpPr>
        <p:spPr>
          <a:xfrm>
            <a:off x="853750" y="2827340"/>
            <a:ext cx="3825551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Teacher: 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老师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从门进入考场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(3)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等待同学来齐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&lt;= 30;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(4) // </a:t>
            </a:r>
            <a:r>
              <a:rPr lang="zh-CN" altLang="en-US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给</a:t>
            </a:r>
            <a:r>
              <a:rPr lang="en-US" altLang="zh-CN" sz="16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号学生发放试卷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(5)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等待同学将试卷交齐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从门离开考场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DAB762-720D-4689-9669-F7CDA799D066}"/>
              </a:ext>
            </a:extLst>
          </p:cNvPr>
          <p:cNvSpPr txBox="1"/>
          <p:nvPr/>
        </p:nvSpPr>
        <p:spPr>
          <a:xfrm>
            <a:off x="5682733" y="365127"/>
            <a:ext cx="3386623" cy="5755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Student(x):  // x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号学生 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从门进入考场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30)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(10)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(11) // </a:t>
            </a:r>
            <a:r>
              <a:rPr lang="zh-CN" altLang="en-US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等待拿自己的卷子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学生答卷</a:t>
            </a: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0)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(12)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从门离开考场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F51499-A4AE-4F2A-A859-0F23C8935BDD}"/>
              </a:ext>
            </a:extLst>
          </p:cNvPr>
          <p:cNvSpPr txBox="1"/>
          <p:nvPr/>
        </p:nvSpPr>
        <p:spPr>
          <a:xfrm>
            <a:off x="0" y="365127"/>
            <a:ext cx="5533053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全局变量：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int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类型，表示考场中的学生数量，初值为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信号量：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保护全局变量，初值为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保证门每次通过一人，初值为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mutex_all_present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保证学生都到了，初值为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   ]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mutex_all_handin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保证学生都交了，初值为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   ]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[30]: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表示学生拿到了试卷，初值均为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   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02441D-7096-4C5E-9923-FADDEF283376}"/>
              </a:ext>
            </a:extLst>
          </p:cNvPr>
          <p:cNvSpPr/>
          <p:nvPr/>
        </p:nvSpPr>
        <p:spPr>
          <a:xfrm>
            <a:off x="74644" y="2091328"/>
            <a:ext cx="1875454" cy="33590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3921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93158-F484-4071-9232-D2276F168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168B75-C73F-4DED-AD32-B4A9BAA02F17}"/>
              </a:ext>
            </a:extLst>
          </p:cNvPr>
          <p:cNvSpPr txBox="1"/>
          <p:nvPr/>
        </p:nvSpPr>
        <p:spPr>
          <a:xfrm>
            <a:off x="853750" y="2827340"/>
            <a:ext cx="3825551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Teacher: 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老师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从门进入考场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(3)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等待同学来齐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&lt;= 30;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mutex_test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zh-CN" alt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(5)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等待同学将试卷交齐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从门离开考场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DAB762-720D-4689-9669-F7CDA799D066}"/>
              </a:ext>
            </a:extLst>
          </p:cNvPr>
          <p:cNvSpPr txBox="1"/>
          <p:nvPr/>
        </p:nvSpPr>
        <p:spPr>
          <a:xfrm>
            <a:off x="5682733" y="365127"/>
            <a:ext cx="3386623" cy="5755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Student(x):  // x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号学生 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从门进入考场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30)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(10)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mutex_test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zh-CN" alt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学生答卷</a:t>
            </a: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0)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(12)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从门离开考场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F51499-A4AE-4F2A-A859-0F23C8935BDD}"/>
              </a:ext>
            </a:extLst>
          </p:cNvPr>
          <p:cNvSpPr txBox="1"/>
          <p:nvPr/>
        </p:nvSpPr>
        <p:spPr>
          <a:xfrm>
            <a:off x="0" y="365127"/>
            <a:ext cx="5533053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全局变量：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int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类型，表示考场中的学生数量，初值为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信号量：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保护全局变量，初值为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保证门每次通过一人，初值为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mutex_all_present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保证学生都到了，初值为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   ]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mutex_all_handin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保证学生都交了，初值为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   ]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[30]: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表示学生拿到了试卷，初值均为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02441D-7096-4C5E-9923-FADDEF283376}"/>
              </a:ext>
            </a:extLst>
          </p:cNvPr>
          <p:cNvSpPr/>
          <p:nvPr/>
        </p:nvSpPr>
        <p:spPr>
          <a:xfrm>
            <a:off x="74644" y="2091328"/>
            <a:ext cx="1875454" cy="33590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300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93158-F484-4071-9232-D2276F168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168B75-C73F-4DED-AD32-B4A9BAA02F17}"/>
              </a:ext>
            </a:extLst>
          </p:cNvPr>
          <p:cNvSpPr txBox="1"/>
          <p:nvPr/>
        </p:nvSpPr>
        <p:spPr>
          <a:xfrm>
            <a:off x="853750" y="2827340"/>
            <a:ext cx="3825551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Teacher: 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老师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从门进入考场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(3) // </a:t>
            </a:r>
            <a:r>
              <a:rPr lang="zh-CN" altLang="en-US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等待同学来齐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&lt;= 30;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(5)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等待同学将试卷交齐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从门离开考场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DAB762-720D-4689-9669-F7CDA799D066}"/>
              </a:ext>
            </a:extLst>
          </p:cNvPr>
          <p:cNvSpPr txBox="1"/>
          <p:nvPr/>
        </p:nvSpPr>
        <p:spPr>
          <a:xfrm>
            <a:off x="5682733" y="365127"/>
            <a:ext cx="3386623" cy="5755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Student(x):  // x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号学生 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从门进入考场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altLang="zh-CN" sz="16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== 30)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学生答卷</a:t>
            </a: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0)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(12)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从门离开考场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F51499-A4AE-4F2A-A859-0F23C8935BDD}"/>
              </a:ext>
            </a:extLst>
          </p:cNvPr>
          <p:cNvSpPr txBox="1"/>
          <p:nvPr/>
        </p:nvSpPr>
        <p:spPr>
          <a:xfrm>
            <a:off x="0" y="365127"/>
            <a:ext cx="5533053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全局变量：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int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类型，表示考场中的学生数量，初值为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信号量：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保护全局变量，初值为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保证门每次通过一人，初值为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mutex_all_present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保证学生都到了，初值为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   ]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mutex_all_handin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保证学生都交了，初值为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   ]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[30]: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表示学生拿到了试卷，初值均为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02441D-7096-4C5E-9923-FADDEF283376}"/>
              </a:ext>
            </a:extLst>
          </p:cNvPr>
          <p:cNvSpPr/>
          <p:nvPr/>
        </p:nvSpPr>
        <p:spPr>
          <a:xfrm>
            <a:off x="74643" y="1623527"/>
            <a:ext cx="2286001" cy="26125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7748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93158-F484-4071-9232-D2276F168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168B75-C73F-4DED-AD32-B4A9BAA02F17}"/>
              </a:ext>
            </a:extLst>
          </p:cNvPr>
          <p:cNvSpPr txBox="1"/>
          <p:nvPr/>
        </p:nvSpPr>
        <p:spPr>
          <a:xfrm>
            <a:off x="853750" y="2827340"/>
            <a:ext cx="3825551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Teacher: 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老师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从门进入考场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mutex_all_present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&lt;= 30;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(5)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等待同学将试卷交齐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从门离开考场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DAB762-720D-4689-9669-F7CDA799D066}"/>
              </a:ext>
            </a:extLst>
          </p:cNvPr>
          <p:cNvSpPr txBox="1"/>
          <p:nvPr/>
        </p:nvSpPr>
        <p:spPr>
          <a:xfrm>
            <a:off x="5682733" y="365127"/>
            <a:ext cx="3386623" cy="5755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Student(x):  // x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号学生 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从门进入考场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30)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mutex_all_present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学生答卷</a:t>
            </a: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0)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(12)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从门离开考场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F51499-A4AE-4F2A-A859-0F23C8935BDD}"/>
              </a:ext>
            </a:extLst>
          </p:cNvPr>
          <p:cNvSpPr txBox="1"/>
          <p:nvPr/>
        </p:nvSpPr>
        <p:spPr>
          <a:xfrm>
            <a:off x="0" y="365127"/>
            <a:ext cx="5533053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全局变量：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int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类型，表示考场中的学生数量，初值为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信号量：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保护全局变量，初值为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保证门每次通过一人，初值为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mutex_all_present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保证学生都到了，初值为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mutex_all_handin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保证学生都交了，初值为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   ]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[30]: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表示学生拿到了试卷，初值均为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02441D-7096-4C5E-9923-FADDEF283376}"/>
              </a:ext>
            </a:extLst>
          </p:cNvPr>
          <p:cNvSpPr/>
          <p:nvPr/>
        </p:nvSpPr>
        <p:spPr>
          <a:xfrm>
            <a:off x="74643" y="1623527"/>
            <a:ext cx="2286001" cy="26125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768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93158-F484-4071-9232-D2276F168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168B75-C73F-4DED-AD32-B4A9BAA02F17}"/>
              </a:ext>
            </a:extLst>
          </p:cNvPr>
          <p:cNvSpPr txBox="1"/>
          <p:nvPr/>
        </p:nvSpPr>
        <p:spPr>
          <a:xfrm>
            <a:off x="853750" y="2827340"/>
            <a:ext cx="3825551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Teacher: 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老师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从门进入考场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mutex_all_present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&lt;= 30;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mutex_all_handin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从门离开考场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DAB762-720D-4689-9669-F7CDA799D066}"/>
              </a:ext>
            </a:extLst>
          </p:cNvPr>
          <p:cNvSpPr txBox="1"/>
          <p:nvPr/>
        </p:nvSpPr>
        <p:spPr>
          <a:xfrm>
            <a:off x="5682733" y="365127"/>
            <a:ext cx="3386623" cy="5755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Student(x):  // x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号学生 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从门进入考场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30)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mutex_all_present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学生答卷</a:t>
            </a: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0)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mutex_all_handin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从门离开考场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F51499-A4AE-4F2A-A859-0F23C8935BDD}"/>
              </a:ext>
            </a:extLst>
          </p:cNvPr>
          <p:cNvSpPr txBox="1"/>
          <p:nvPr/>
        </p:nvSpPr>
        <p:spPr>
          <a:xfrm>
            <a:off x="0" y="365127"/>
            <a:ext cx="5533053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全局变量：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int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类型，表示考场中的学生数量，初值为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信号量：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保护全局变量，初值为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保证门每次通过一人，初值为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mutex_all_present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保证学生都到了，初值为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mutex_all_handin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保证学生都交了，初值为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[30]: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表示学生拿到了试卷，初值均为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02441D-7096-4C5E-9923-FADDEF283376}"/>
              </a:ext>
            </a:extLst>
          </p:cNvPr>
          <p:cNvSpPr/>
          <p:nvPr/>
        </p:nvSpPr>
        <p:spPr>
          <a:xfrm>
            <a:off x="74645" y="1856792"/>
            <a:ext cx="2118050" cy="27991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082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355AD-406F-4847-9A80-CEC399BBE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考场问题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2899F-E25E-4850-A783-5FE2E94F3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问：改成右边这样，运行结果正确吗？</a:t>
            </a:r>
          </a:p>
          <a:p>
            <a:r>
              <a:rPr lang="zh-CN" altLang="en-US" dirty="0"/>
              <a:t>运行结果正确，但没有保护好全局变量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E10B5-D90F-41DB-907D-7323AC402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A80F72-A5C5-4104-920D-02C5C51241CE}"/>
              </a:ext>
            </a:extLst>
          </p:cNvPr>
          <p:cNvSpPr txBox="1"/>
          <p:nvPr/>
        </p:nvSpPr>
        <p:spPr>
          <a:xfrm>
            <a:off x="853750" y="2827340"/>
            <a:ext cx="3825551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Teacher: 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老师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从门进入考场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mutex_all_present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&lt;= 30;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mutex_all_handin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从门离开考场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91209C-307D-4DAA-9F6E-7EA7C1823C67}"/>
              </a:ext>
            </a:extLst>
          </p:cNvPr>
          <p:cNvSpPr txBox="1"/>
          <p:nvPr/>
        </p:nvSpPr>
        <p:spPr>
          <a:xfrm>
            <a:off x="5682733" y="365127"/>
            <a:ext cx="3386623" cy="5755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Student(x):  // x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号学生 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从门进入考场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30)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mutex_all_present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学生答卷</a:t>
            </a: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0)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mutex_all_handin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从门离开考场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9340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355AD-406F-4847-9A80-CEC399BBE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考场问题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2899F-E25E-4850-A783-5FE2E94F3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问：能否将两个信号量合为一个？</a:t>
            </a:r>
            <a:endParaRPr lang="en-US" altLang="zh-CN" dirty="0"/>
          </a:p>
          <a:p>
            <a:r>
              <a:rPr lang="zh-CN" altLang="en-US" dirty="0"/>
              <a:t>初始值为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E10B5-D90F-41DB-907D-7323AC402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A80F72-A5C5-4104-920D-02C5C51241CE}"/>
              </a:ext>
            </a:extLst>
          </p:cNvPr>
          <p:cNvSpPr txBox="1"/>
          <p:nvPr/>
        </p:nvSpPr>
        <p:spPr>
          <a:xfrm>
            <a:off x="853750" y="2827340"/>
            <a:ext cx="3825551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Teacher: 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老师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从门进入考场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mutex_all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&lt;= 30;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mutex_all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从门离开考场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91209C-307D-4DAA-9F6E-7EA7C1823C67}"/>
              </a:ext>
            </a:extLst>
          </p:cNvPr>
          <p:cNvSpPr txBox="1"/>
          <p:nvPr/>
        </p:nvSpPr>
        <p:spPr>
          <a:xfrm>
            <a:off x="5682733" y="365127"/>
            <a:ext cx="3386623" cy="5755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Student(x):  // x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号学生 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从门进入考场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30)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mutex_all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学生答卷</a:t>
            </a: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0)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mutex_all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从门离开考场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8158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BCE1D-1459-226D-678D-ED98586F0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读者</a:t>
            </a:r>
            <a:r>
              <a:rPr lang="en-US" altLang="zh-CN" dirty="0"/>
              <a:t>-</a:t>
            </a:r>
            <a:r>
              <a:rPr lang="zh-CN" altLang="en-US" dirty="0"/>
              <a:t>写者问题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151C36-5F1A-DF54-3A88-09938754D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例子：最简单的例子：</a:t>
            </a:r>
            <a:r>
              <a:rPr lang="en-US" altLang="zh-CN" dirty="0" err="1"/>
              <a:t>badcnt.c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全是写者，没有读者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D8A214-EE98-1574-78D0-A564EF6D4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6E0578C-A154-9184-3F83-D9A58B24A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64" y="2189890"/>
            <a:ext cx="8092686" cy="330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4170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355AD-406F-4847-9A80-CEC399BBE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考场问题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2899F-E25E-4850-A783-5FE2E94F3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问：将两个信号量合为一个以后，能否</a:t>
            </a:r>
            <a:br>
              <a:rPr lang="en-US" altLang="zh-CN" dirty="0"/>
            </a:br>
            <a:r>
              <a:rPr lang="zh-CN" altLang="en-US" dirty="0"/>
              <a:t>像刚才一样缩小保护全局变量的范围？</a:t>
            </a:r>
            <a:endParaRPr lang="en-US" altLang="zh-CN" dirty="0"/>
          </a:p>
          <a:p>
            <a:r>
              <a:rPr lang="zh-CN" altLang="en-US" dirty="0"/>
              <a:t>运行结果不正确</a:t>
            </a: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E10B5-D90F-41DB-907D-7323AC402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A80F72-A5C5-4104-920D-02C5C51241CE}"/>
              </a:ext>
            </a:extLst>
          </p:cNvPr>
          <p:cNvSpPr txBox="1"/>
          <p:nvPr/>
        </p:nvSpPr>
        <p:spPr>
          <a:xfrm>
            <a:off x="853750" y="2827340"/>
            <a:ext cx="3825551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Teacher: 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老师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从门进入考场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mutex_all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&lt;= 30;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mutex_all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从门离开考场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91209C-307D-4DAA-9F6E-7EA7C1823C67}"/>
              </a:ext>
            </a:extLst>
          </p:cNvPr>
          <p:cNvSpPr txBox="1"/>
          <p:nvPr/>
        </p:nvSpPr>
        <p:spPr>
          <a:xfrm>
            <a:off x="5682733" y="365127"/>
            <a:ext cx="3386623" cy="5755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Student(x):  // x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号学生 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从门进入考场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30)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mutex_all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学生答卷</a:t>
            </a: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0)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mutex_all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从门离开考场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0518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355AD-406F-4847-9A80-CEC399BBE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考场问题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2899F-E25E-4850-A783-5FE2E94F3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问：有没有不用全局变量的办法？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E10B5-D90F-41DB-907D-7323AC402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pPr/>
              <a:t>41</a:t>
            </a:fld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A80F72-A5C5-4104-920D-02C5C51241CE}"/>
              </a:ext>
            </a:extLst>
          </p:cNvPr>
          <p:cNvSpPr txBox="1"/>
          <p:nvPr/>
        </p:nvSpPr>
        <p:spPr>
          <a:xfrm>
            <a:off x="853750" y="2827340"/>
            <a:ext cx="3825551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Teacher: 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老师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从门进入考场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mutex_all_present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&lt;= 30;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mutex_all_handin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从门离开考场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91209C-307D-4DAA-9F6E-7EA7C1823C67}"/>
              </a:ext>
            </a:extLst>
          </p:cNvPr>
          <p:cNvSpPr txBox="1"/>
          <p:nvPr/>
        </p:nvSpPr>
        <p:spPr>
          <a:xfrm>
            <a:off x="5682733" y="365127"/>
            <a:ext cx="3386623" cy="5755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Student(x):  // x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号学生 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从门进入考场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30)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mutex_all_present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学生答卷</a:t>
            </a: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0)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mutex_all_handin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从门离开考场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743783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355AD-406F-4847-9A80-CEC399BBE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考场问题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2899F-E25E-4850-A783-5FE2E94F3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问：有没有不用全局变量的办法？</a:t>
            </a:r>
            <a:endParaRPr lang="en-US" altLang="zh-CN" dirty="0"/>
          </a:p>
          <a:p>
            <a:r>
              <a:rPr lang="zh-CN" altLang="en-US" dirty="0"/>
              <a:t>初值均为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E10B5-D90F-41DB-907D-7323AC402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pPr/>
              <a:t>42</a:t>
            </a:fld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A80F72-A5C5-4104-920D-02C5C51241CE}"/>
              </a:ext>
            </a:extLst>
          </p:cNvPr>
          <p:cNvSpPr txBox="1"/>
          <p:nvPr/>
        </p:nvSpPr>
        <p:spPr>
          <a:xfrm>
            <a:off x="853750" y="2827340"/>
            <a:ext cx="3825551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Teacher: 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老师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从门进入考场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30;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mutex_arrive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&lt;= 30;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30;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mutex_leave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从门离开考场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91209C-307D-4DAA-9F6E-7EA7C1823C67}"/>
              </a:ext>
            </a:extLst>
          </p:cNvPr>
          <p:cNvSpPr txBox="1"/>
          <p:nvPr/>
        </p:nvSpPr>
        <p:spPr>
          <a:xfrm>
            <a:off x="5682733" y="365127"/>
            <a:ext cx="3386623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Student(x):  // x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号学生 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从门进入考场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mutex_arrive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学生答卷</a:t>
            </a: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mutex_leave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从门离开考场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372184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355AD-406F-4847-9A80-CEC399BBE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考场问题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2899F-E25E-4850-A783-5FE2E94F3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问：有没有不用信号量数组的办法？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E10B5-D90F-41DB-907D-7323AC402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pPr/>
              <a:t>43</a:t>
            </a:fld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A80F72-A5C5-4104-920D-02C5C51241CE}"/>
              </a:ext>
            </a:extLst>
          </p:cNvPr>
          <p:cNvSpPr txBox="1"/>
          <p:nvPr/>
        </p:nvSpPr>
        <p:spPr>
          <a:xfrm>
            <a:off x="853750" y="2827340"/>
            <a:ext cx="3825551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Teacher: 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老师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从门进入考场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mutex_all_present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&lt;= 30;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mutex_test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mutex_all_handin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从门离开考场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91209C-307D-4DAA-9F6E-7EA7C1823C67}"/>
              </a:ext>
            </a:extLst>
          </p:cNvPr>
          <p:cNvSpPr txBox="1"/>
          <p:nvPr/>
        </p:nvSpPr>
        <p:spPr>
          <a:xfrm>
            <a:off x="5682733" y="365127"/>
            <a:ext cx="3386623" cy="5755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Student(x):  // x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号学生 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从门进入考场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30)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mutex_all_present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mutex_test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学生答卷</a:t>
            </a: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0)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mutex_all_handin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从门离开考场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597128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355AD-406F-4847-9A80-CEC399BBE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考场问题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2899F-E25E-4850-A783-5FE2E94F3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问：有没有不用信号量数组的办法？</a:t>
            </a:r>
            <a:endParaRPr lang="en-US" altLang="zh-CN" dirty="0"/>
          </a:p>
          <a:p>
            <a:r>
              <a:rPr lang="zh-CN" altLang="en-US" dirty="0"/>
              <a:t>初值为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E10B5-D90F-41DB-907D-7323AC402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pPr/>
              <a:t>44</a:t>
            </a:fld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A80F72-A5C5-4104-920D-02C5C51241CE}"/>
              </a:ext>
            </a:extLst>
          </p:cNvPr>
          <p:cNvSpPr txBox="1"/>
          <p:nvPr/>
        </p:nvSpPr>
        <p:spPr>
          <a:xfrm>
            <a:off x="853750" y="2827340"/>
            <a:ext cx="3825551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Teacher: 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老师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从门进入考场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mutex_all_present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&lt;= 30;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mutex_test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mutex_all_handin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从门离开考场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91209C-307D-4DAA-9F6E-7EA7C1823C67}"/>
              </a:ext>
            </a:extLst>
          </p:cNvPr>
          <p:cNvSpPr txBox="1"/>
          <p:nvPr/>
        </p:nvSpPr>
        <p:spPr>
          <a:xfrm>
            <a:off x="5682733" y="365127"/>
            <a:ext cx="3386623" cy="5755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Student(x):  // x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号学生 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从门进入考场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30)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mutex_all_present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mutex_test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学生答卷</a:t>
            </a: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0)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mutex_all_handin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从门离开考场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4414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BCE1D-1459-226D-678D-ED98586F0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读者</a:t>
            </a:r>
            <a:r>
              <a:rPr lang="en-US" altLang="zh-CN" dirty="0"/>
              <a:t>-</a:t>
            </a:r>
            <a:r>
              <a:rPr lang="zh-CN" altLang="en-US" dirty="0"/>
              <a:t>写者问题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151C36-5F1A-DF54-3A88-09938754D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当然，也可以很容易地给出一个全是读者没有写者的例子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以上是两种最简单的情况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D8A214-EE98-1574-78D0-A564EF6D4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09CC3A8-D397-518B-DFEE-6B0355294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5" y="2314930"/>
            <a:ext cx="4757737" cy="318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071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BCE1D-1459-226D-678D-ED98586F0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读者</a:t>
            </a:r>
            <a:r>
              <a:rPr lang="en-US" altLang="zh-CN" dirty="0"/>
              <a:t>-</a:t>
            </a:r>
            <a:r>
              <a:rPr lang="zh-CN" altLang="en-US" dirty="0"/>
              <a:t>写者问题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151C36-5F1A-DF54-3A88-09938754D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一般地，需要满足：</a:t>
            </a:r>
            <a:r>
              <a:rPr lang="en-US" altLang="zh-CN" dirty="0"/>
              <a:t>	</a:t>
            </a:r>
          </a:p>
          <a:p>
            <a:pPr lvl="1"/>
            <a:r>
              <a:rPr lang="zh-CN" altLang="en-US" dirty="0"/>
              <a:t>写者之间互斥</a:t>
            </a:r>
            <a:endParaRPr lang="en-US" altLang="zh-CN" dirty="0"/>
          </a:p>
          <a:p>
            <a:pPr lvl="1"/>
            <a:r>
              <a:rPr lang="zh-CN" altLang="en-US" dirty="0"/>
              <a:t>写者和读者互斥</a:t>
            </a:r>
            <a:endParaRPr lang="en-US" altLang="zh-CN" dirty="0"/>
          </a:p>
          <a:p>
            <a:pPr lvl="1"/>
            <a:r>
              <a:rPr lang="zh-CN" altLang="en-US" dirty="0"/>
              <a:t>多个读者可以同时进行读操作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具体实现参见题目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D8A214-EE98-1574-78D0-A564EF6D4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1236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68256-D38A-449D-8B90-CE3E8C0B2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4F89AB6-C425-4106-88DB-71060B09E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</p:spPr>
        <p:txBody>
          <a:bodyPr/>
          <a:lstStyle/>
          <a:p>
            <a:r>
              <a:rPr lang="zh-CN" altLang="en-US" dirty="0"/>
              <a:t>其他并发问题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CD9118E-4D13-48B8-A6DA-23B87A888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78133"/>
            <a:ext cx="7886700" cy="4068066"/>
          </a:xfrm>
        </p:spPr>
        <p:txBody>
          <a:bodyPr>
            <a:normAutofit/>
          </a:bodyPr>
          <a:lstStyle/>
          <a:p>
            <a:pPr marL="457200" lvl="1"/>
            <a:r>
              <a:rPr lang="zh-CN" altLang="en-US" sz="2000" dirty="0">
                <a:latin typeface="+mn-ea"/>
              </a:rPr>
              <a:t>竞争：定义详见讲义</a:t>
            </a:r>
            <a:endParaRPr lang="en-US" altLang="zh-CN" sz="2000" dirty="0">
              <a:latin typeface="+mn-ea"/>
            </a:endParaRPr>
          </a:p>
          <a:p>
            <a:pPr marL="457200" lvl="1"/>
            <a:r>
              <a:rPr lang="zh-CN" altLang="en-US" sz="2000" dirty="0">
                <a:latin typeface="+mn-ea"/>
              </a:rPr>
              <a:t>死锁：一个程序等待一个不可能为真的条件</a:t>
            </a:r>
            <a:endParaRPr lang="en-US" altLang="zh-CN" sz="2000" dirty="0">
              <a:latin typeface="+mn-ea"/>
            </a:endParaRPr>
          </a:p>
          <a:p>
            <a:pPr marL="457200" lvl="1"/>
            <a:r>
              <a:rPr lang="zh-CN" altLang="en-US" sz="2000" dirty="0">
                <a:latin typeface="+mn-ea"/>
              </a:rPr>
              <a:t>线程不安全</a:t>
            </a:r>
            <a:endParaRPr lang="en-US" altLang="zh-CN" sz="2000" dirty="0">
              <a:latin typeface="+mn-ea"/>
            </a:endParaRPr>
          </a:p>
          <a:p>
            <a:pPr marL="457200" lvl="1"/>
            <a:r>
              <a:rPr lang="zh-CN" altLang="en-US" sz="2000" dirty="0">
                <a:latin typeface="+mn-ea"/>
              </a:rPr>
              <a:t>饥饿</a:t>
            </a:r>
            <a:endParaRPr lang="zh-CN" altLang="en-US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01648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CEB33-DB49-4C24-918E-F44B003EB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线程竞争</a:t>
            </a:r>
            <a:endParaRPr lang="zh-CN" altLang="en-US" sz="1800" dirty="0">
              <a:ea typeface="+mn-e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DF411B-02B1-49D7-A6E3-CFABF3A6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6A1D63-F4B8-44F3-ADAF-7EA215B1D13D}"/>
              </a:ext>
            </a:extLst>
          </p:cNvPr>
          <p:cNvSpPr txBox="1"/>
          <p:nvPr/>
        </p:nvSpPr>
        <p:spPr>
          <a:xfrm>
            <a:off x="1537406" y="2036920"/>
            <a:ext cx="5909389" cy="4524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long foo = 0, bar = 0;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*thread(void *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vargp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",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fflush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NULL;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tid1, tid2;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pthread_create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(&amp;tid1, NULL, thread, NULL);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pthread_create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(&amp;tid2, NULL, thread, NULL);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pthread_join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(tid1, NULL);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pthread_join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(tid2, NULL);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543A8E5-B0C6-439D-AADB-746142D0A0DE}"/>
              </a:ext>
            </a:extLst>
          </p:cNvPr>
          <p:cNvSpPr txBox="1"/>
          <p:nvPr/>
        </p:nvSpPr>
        <p:spPr>
          <a:xfrm>
            <a:off x="745724" y="1367525"/>
            <a:ext cx="7696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下面的程序会引发竞争。一个可能的输出结果为</a:t>
            </a:r>
            <a:r>
              <a:rPr lang="en-US" altLang="zh-CN" dirty="0"/>
              <a:t>2 1 2 2</a:t>
            </a:r>
            <a:r>
              <a:rPr lang="zh-CN" altLang="zh-CN" dirty="0"/>
              <a:t>。解释输出这一结果的原因。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9535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9A9F3-B4C0-4882-B0BF-05FFB4A30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线程竞争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B475BB-F4E4-4406-B885-AE80524E3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BC5B18-85BE-432D-ACDD-4509F451830E}"/>
              </a:ext>
            </a:extLst>
          </p:cNvPr>
          <p:cNvSpPr/>
          <p:nvPr/>
        </p:nvSpPr>
        <p:spPr>
          <a:xfrm>
            <a:off x="3629608" y="1521158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foo ++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E7F891-2BC8-415A-B29B-28200349831D}"/>
              </a:ext>
            </a:extLst>
          </p:cNvPr>
          <p:cNvSpPr/>
          <p:nvPr/>
        </p:nvSpPr>
        <p:spPr>
          <a:xfrm>
            <a:off x="3629608" y="2004500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bar ++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A76AAF-CCEC-435C-91F9-886F1D7A0F77}"/>
              </a:ext>
            </a:extLst>
          </p:cNvPr>
          <p:cNvSpPr/>
          <p:nvPr/>
        </p:nvSpPr>
        <p:spPr>
          <a:xfrm>
            <a:off x="3629608" y="2996374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push bar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6B3EE8-14C0-4553-9067-292D6ECB4904}"/>
              </a:ext>
            </a:extLst>
          </p:cNvPr>
          <p:cNvSpPr/>
          <p:nvPr/>
        </p:nvSpPr>
        <p:spPr>
          <a:xfrm>
            <a:off x="3629608" y="3479421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push foo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60A169-E5D7-47D4-A1AE-7B080630A942}"/>
              </a:ext>
            </a:extLst>
          </p:cNvPr>
          <p:cNvSpPr/>
          <p:nvPr/>
        </p:nvSpPr>
        <p:spPr>
          <a:xfrm>
            <a:off x="3629608" y="3962468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302767-F849-4E4C-B1B6-A66A4B7B5C80}"/>
              </a:ext>
            </a:extLst>
          </p:cNvPr>
          <p:cNvSpPr/>
          <p:nvPr/>
        </p:nvSpPr>
        <p:spPr>
          <a:xfrm>
            <a:off x="3629608" y="2513327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foo ++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9AD987-FBA8-4B15-9B90-19CC7DFBC022}"/>
              </a:ext>
            </a:extLst>
          </p:cNvPr>
          <p:cNvSpPr/>
          <p:nvPr/>
        </p:nvSpPr>
        <p:spPr>
          <a:xfrm>
            <a:off x="3629608" y="4433300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bar ++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0D3A3A-D6A4-4757-82E6-1E2D794524A2}"/>
              </a:ext>
            </a:extLst>
          </p:cNvPr>
          <p:cNvSpPr/>
          <p:nvPr/>
        </p:nvSpPr>
        <p:spPr>
          <a:xfrm>
            <a:off x="3629608" y="4916347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push bar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B446CF-1C3C-4528-9C2A-BCCF9DF7874B}"/>
              </a:ext>
            </a:extLst>
          </p:cNvPr>
          <p:cNvSpPr/>
          <p:nvPr/>
        </p:nvSpPr>
        <p:spPr>
          <a:xfrm>
            <a:off x="3629608" y="5399689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push foo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E2DE66-EB48-451D-9033-B4DE39398DA2}"/>
              </a:ext>
            </a:extLst>
          </p:cNvPr>
          <p:cNvSpPr/>
          <p:nvPr/>
        </p:nvSpPr>
        <p:spPr>
          <a:xfrm>
            <a:off x="3629608" y="5870226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424291-93EE-4D13-A1A2-C7D6285151D7}"/>
              </a:ext>
            </a:extLst>
          </p:cNvPr>
          <p:cNvSpPr txBox="1"/>
          <p:nvPr/>
        </p:nvSpPr>
        <p:spPr>
          <a:xfrm>
            <a:off x="5822302" y="2513327"/>
            <a:ext cx="245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foo = 2, bar = 1</a:t>
            </a:r>
            <a:endParaRPr lang="zh-CN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B7C1E4-7A6C-498F-A8CB-FBF45D173DE3}"/>
              </a:ext>
            </a:extLst>
          </p:cNvPr>
          <p:cNvSpPr txBox="1"/>
          <p:nvPr/>
        </p:nvSpPr>
        <p:spPr>
          <a:xfrm>
            <a:off x="5822301" y="4003374"/>
            <a:ext cx="245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2 1</a:t>
            </a:r>
            <a:endParaRPr lang="zh-CN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BF4FB2-FB20-4E63-B600-84E4645D1ADC}"/>
              </a:ext>
            </a:extLst>
          </p:cNvPr>
          <p:cNvSpPr txBox="1"/>
          <p:nvPr/>
        </p:nvSpPr>
        <p:spPr>
          <a:xfrm>
            <a:off x="5822300" y="5927231"/>
            <a:ext cx="245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2 2</a:t>
            </a:r>
            <a:endParaRPr lang="zh-CN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E2DB62-8459-493C-9E9D-677A32B08301}"/>
              </a:ext>
            </a:extLst>
          </p:cNvPr>
          <p:cNvSpPr txBox="1"/>
          <p:nvPr/>
        </p:nvSpPr>
        <p:spPr>
          <a:xfrm>
            <a:off x="5822300" y="2061505"/>
            <a:ext cx="245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foo = 1, bar = 1</a:t>
            </a:r>
            <a:endParaRPr lang="zh-CN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359E22-EC9D-48E6-86F4-4C7287D7E9EC}"/>
              </a:ext>
            </a:extLst>
          </p:cNvPr>
          <p:cNvSpPr txBox="1"/>
          <p:nvPr/>
        </p:nvSpPr>
        <p:spPr>
          <a:xfrm>
            <a:off x="5822300" y="4550597"/>
            <a:ext cx="245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foo = 2, bar = 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8351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1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2828"/>
      </a:accent1>
      <a:accent2>
        <a:srgbClr val="E61E1E"/>
      </a:accent2>
      <a:accent3>
        <a:srgbClr val="D21414"/>
      </a:accent3>
      <a:accent4>
        <a:srgbClr val="C80808"/>
      </a:accent4>
      <a:accent5>
        <a:srgbClr val="8C0000"/>
      </a:accent5>
      <a:accent6>
        <a:srgbClr val="640000"/>
      </a:accent6>
      <a:hlink>
        <a:srgbClr val="2998E3"/>
      </a:hlink>
      <a:folHlink>
        <a:srgbClr val="7F723D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6205</TotalTime>
  <Words>6320</Words>
  <Application>Microsoft Office PowerPoint</Application>
  <PresentationFormat>全屏显示(4:3)</PresentationFormat>
  <Paragraphs>1034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2" baseType="lpstr">
      <vt:lpstr>等线</vt:lpstr>
      <vt:lpstr>黑体</vt:lpstr>
      <vt:lpstr>微软雅黑</vt:lpstr>
      <vt:lpstr>Arial</vt:lpstr>
      <vt:lpstr>Consolas</vt:lpstr>
      <vt:lpstr>Courier New</vt:lpstr>
      <vt:lpstr>Times New Roman</vt:lpstr>
      <vt:lpstr>Office 主题​​</vt:lpstr>
      <vt:lpstr>并发编程</vt:lpstr>
      <vt:lpstr>Keywords</vt:lpstr>
      <vt:lpstr>同步</vt:lpstr>
      <vt:lpstr>读者-写者问题</vt:lpstr>
      <vt:lpstr>读者-写者问题</vt:lpstr>
      <vt:lpstr>读者-写者问题</vt:lpstr>
      <vt:lpstr>其他并发问题</vt:lpstr>
      <vt:lpstr>线程竞争</vt:lpstr>
      <vt:lpstr>线程竞争</vt:lpstr>
      <vt:lpstr>其他并发问题</vt:lpstr>
      <vt:lpstr>死锁产生的必要条件 </vt:lpstr>
      <vt:lpstr>哲学家就餐问题 </vt:lpstr>
      <vt:lpstr>如何解决死锁？</vt:lpstr>
      <vt:lpstr>如何避免死锁</vt:lpstr>
      <vt:lpstr>用进度图理解为什么满足顺序的获得锁不会造成死锁</vt:lpstr>
      <vt:lpstr>死锁</vt:lpstr>
      <vt:lpstr>死锁</vt:lpstr>
      <vt:lpstr>死锁</vt:lpstr>
      <vt:lpstr>这样会引发死锁吗？</vt:lpstr>
      <vt:lpstr>这样会引发死锁吗？</vt:lpstr>
      <vt:lpstr>这样会引发死锁吗？</vt:lpstr>
      <vt:lpstr>线程安全</vt:lpstr>
      <vt:lpstr>狒狒过峡谷问题</vt:lpstr>
      <vt:lpstr>狒狒过峡谷问题</vt:lpstr>
      <vt:lpstr>狒狒过峡谷问题</vt:lpstr>
      <vt:lpstr>狒狒过峡谷问题</vt:lpstr>
      <vt:lpstr>狒狒过峡谷问题</vt:lpstr>
      <vt:lpstr>考场问题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考场问题</vt:lpstr>
      <vt:lpstr>考场问题</vt:lpstr>
      <vt:lpstr>考场问题</vt:lpstr>
      <vt:lpstr>考场问题</vt:lpstr>
      <vt:lpstr>考场问题</vt:lpstr>
      <vt:lpstr>考场问题</vt:lpstr>
      <vt:lpstr>考场问题</vt:lpstr>
    </vt:vector>
  </TitlesOfParts>
  <Company>PKU2016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Sun Eugen</cp:lastModifiedBy>
  <cp:revision>509</cp:revision>
  <dcterms:created xsi:type="dcterms:W3CDTF">2018-12-21T13:45:03Z</dcterms:created>
  <dcterms:modified xsi:type="dcterms:W3CDTF">2022-12-14T11:01:58Z</dcterms:modified>
</cp:coreProperties>
</file>