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2" r:id="rId2"/>
    <p:sldId id="369" r:id="rId3"/>
    <p:sldId id="421" r:id="rId4"/>
    <p:sldId id="422" r:id="rId5"/>
    <p:sldId id="423" r:id="rId6"/>
    <p:sldId id="404" r:id="rId7"/>
    <p:sldId id="424" r:id="rId8"/>
    <p:sldId id="402" r:id="rId9"/>
    <p:sldId id="407" r:id="rId10"/>
    <p:sldId id="408" r:id="rId11"/>
    <p:sldId id="405" r:id="rId12"/>
    <p:sldId id="409" r:id="rId13"/>
    <p:sldId id="410" r:id="rId14"/>
    <p:sldId id="420" r:id="rId15"/>
    <p:sldId id="386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A9A"/>
    <a:srgbClr val="E7C8BA"/>
    <a:srgbClr val="01527F"/>
    <a:srgbClr val="011C27"/>
    <a:srgbClr val="FCF7DA"/>
    <a:srgbClr val="DF2123"/>
    <a:srgbClr val="F49E00"/>
    <a:srgbClr val="42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1"/>
    <p:restoredTop sz="96271"/>
  </p:normalViewPr>
  <p:slideViewPr>
    <p:cSldViewPr snapToGrid="0" snapToObjects="1">
      <p:cViewPr varScale="1">
        <p:scale>
          <a:sx n="113" d="100"/>
          <a:sy n="113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8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0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8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03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007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1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8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7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7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2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9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9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EE9A8B-758B-9649-98BC-7CD6EC465C08}"/>
              </a:ext>
            </a:extLst>
          </p:cNvPr>
          <p:cNvSpPr txBox="1"/>
          <p:nvPr/>
        </p:nvSpPr>
        <p:spPr>
          <a:xfrm>
            <a:off x="1972334" y="3014342"/>
            <a:ext cx="8247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ce Script MT" panose="030303020206070C0B05" pitchFamily="66" charset="0"/>
                <a:ea typeface="+mj-ea"/>
              </a:rPr>
              <a:t>Synchronization: Basic(1)</a:t>
            </a:r>
            <a:endParaRPr kumimoji="1"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Palace Script MT" panose="030303020206070C0B05" pitchFamily="66" charset="0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ACE752-37E4-6C41-BC6A-3B597B68656D}"/>
              </a:ext>
            </a:extLst>
          </p:cNvPr>
          <p:cNvSpPr txBox="1"/>
          <p:nvPr/>
        </p:nvSpPr>
        <p:spPr>
          <a:xfrm>
            <a:off x="3883959" y="2760426"/>
            <a:ext cx="4424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>
                <a:solidFill>
                  <a:schemeClr val="bg1">
                    <a:lumMod val="50000"/>
                  </a:schemeClr>
                </a:solidFill>
              </a:rPr>
              <a:t>PEKING UNIVERSITY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E80B8D-835D-064B-8FD3-AAB097032946}"/>
              </a:ext>
            </a:extLst>
          </p:cNvPr>
          <p:cNvSpPr txBox="1"/>
          <p:nvPr/>
        </p:nvSpPr>
        <p:spPr>
          <a:xfrm>
            <a:off x="4422304" y="4963019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汇报人：王融乐 李世昌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02" y="1433316"/>
            <a:ext cx="3139596" cy="9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对过程的深入分析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290998" y="1334044"/>
            <a:ext cx="10588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将线程的循环代码分解成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个部分：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H</a:t>
            </a:r>
            <a:r>
              <a:rPr lang="en-US" altLang="zh-CN" sz="1200" dirty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：循环头部的指令块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L</a:t>
            </a:r>
            <a:r>
              <a:rPr lang="en-US" altLang="zh-CN" sz="1200" dirty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：加载共享变量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cnt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到累加寄存器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12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U</a:t>
            </a:r>
            <a:r>
              <a:rPr lang="en-US" altLang="zh-CN" sz="1200" dirty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：更新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12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200" dirty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：将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%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rdx</a:t>
            </a:r>
            <a:r>
              <a:rPr lang="en-US" altLang="zh-CN" sz="12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更新值存回共享变量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cnt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2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rPr>
              <a:t>：循环尾部的指令块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0A49E4-84BA-CF53-04B1-6414D5C2D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794" y="1268730"/>
            <a:ext cx="4138019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1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10457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当两个对等进程在一个单处理器上并发运行时，机器指令以某种全序逐个完成。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★一般而言，无法预测操作系统是否为线程选择一个正确的顺序。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8298A4-131D-0DAD-7A5C-58BD03B6A7CD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对过程的深入分析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3DD6C76-6867-718D-4C02-0797C603DE9C}"/>
              </a:ext>
            </a:extLst>
          </p:cNvPr>
          <p:cNvGrpSpPr/>
          <p:nvPr/>
        </p:nvGrpSpPr>
        <p:grpSpPr>
          <a:xfrm>
            <a:off x="982537" y="2987369"/>
            <a:ext cx="10226926" cy="2507197"/>
            <a:chOff x="802243" y="2716781"/>
            <a:chExt cx="10226926" cy="250719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1A7A569-2E4C-AA33-6F79-D70CC17A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243" y="2716781"/>
              <a:ext cx="5692633" cy="245385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C4B70F-97D6-A4B0-09B3-D76BCF225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4876" y="2716781"/>
              <a:ext cx="4534293" cy="250719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4269874-4F0F-1397-AD3D-5AF0011005DB}"/>
              </a:ext>
            </a:extLst>
          </p:cNvPr>
          <p:cNvSpPr txBox="1"/>
          <p:nvPr/>
        </p:nvSpPr>
        <p:spPr>
          <a:xfrm>
            <a:off x="2268213" y="2098621"/>
            <a:ext cx="70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观察：</a:t>
            </a:r>
            <a:r>
              <a:rPr lang="en-US" altLang="zh-CN" dirty="0"/>
              <a:t>L,U,S</a:t>
            </a:r>
            <a:r>
              <a:rPr lang="zh-CN" altLang="en-US" dirty="0"/>
              <a:t>指令的分布十分关键！（同一个线程中的需要连贯）</a:t>
            </a:r>
          </a:p>
        </p:txBody>
      </p:sp>
    </p:spTree>
    <p:extLst>
      <p:ext uri="{BB962C8B-B14F-4D97-AF65-F5344CB8AC3E}">
        <p14:creationId xmlns:p14="http://schemas.microsoft.com/office/powerpoint/2010/main" val="8352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12.5.1 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进度图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9EF8F6B-AB79-9C2A-9ECF-A810603C9D70}"/>
                  </a:ext>
                </a:extLst>
              </p:cNvPr>
              <p:cNvSpPr txBox="1"/>
              <p:nvPr/>
            </p:nvSpPr>
            <p:spPr>
              <a:xfrm>
                <a:off x="857250" y="1182231"/>
                <a:ext cx="106380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·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进度图：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个并发线程的执行模型转化成的一条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维笛卡尔空间中的轨迹线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轴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k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线程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k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的进度</a:t>
                </a:r>
                <a:endPara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点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k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线程</m:t>
                    </m:r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k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已经完成了进度</a:t>
                </a:r>
                <a:r>
                  <a:rPr lang="en-US" altLang="zh-CN" sz="2000" dirty="0" err="1">
                    <a:latin typeface="Consolas" panose="020B0609020204030204" pitchFamily="49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1000" dirty="0" err="1">
                    <a:latin typeface="Consolas" panose="020B0609020204030204" pitchFamily="49" charset="0"/>
                    <a:ea typeface="宋体" panose="02010600030101010101" pitchFamily="2" charset="-122"/>
                  </a:rPr>
                  <a:t>k</a:t>
                </a:r>
                <a:endParaRPr lang="en-US" altLang="zh-CN" sz="24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有向边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↔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指令执行模型从一种状态到另一种状态</a:t>
                </a:r>
                <a:endPara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轨迹线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</m:t>
                    </m:r>
                  </m:oMath>
                </a14:m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程序的执行历史</a:t>
                </a:r>
                <a:endPara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*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二维进度图中，合法的转换是向右（线程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中一条指令完成）和向上（线程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中一条指令完成）</a:t>
                </a:r>
                <a:endPara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不允许对角线转换（两条指令同时完成）和向下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/</a:t>
                </a:r>
                <a:r>
                  <a:rPr lang="zh-CN" altLang="en-US" sz="2000" dirty="0">
                    <a:latin typeface="Consolas" panose="020B0609020204030204" pitchFamily="49" charset="0"/>
                    <a:ea typeface="宋体" panose="02010600030101010101" pitchFamily="2" charset="-122"/>
                  </a:rPr>
                  <a:t>左转换（反向运行）</a:t>
                </a:r>
                <a:endPara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9EF8F6B-AB79-9C2A-9ECF-A810603C9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182231"/>
                <a:ext cx="10638064" cy="2246769"/>
              </a:xfrm>
              <a:prstGeom prst="rect">
                <a:avLst/>
              </a:prstGeom>
              <a:blipFill>
                <a:blip r:embed="rId4"/>
                <a:stretch>
                  <a:fillRect l="-630" t="-1626" r="-1719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836DC88-3946-7197-2E27-13606E3D2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77"/>
          <a:stretch/>
        </p:blipFill>
        <p:spPr>
          <a:xfrm>
            <a:off x="2985209" y="3651117"/>
            <a:ext cx="6370872" cy="27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675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进度图实例：</a:t>
            </a:r>
            <a:r>
              <a:rPr lang="en-US" altLang="zh-CN" sz="28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badcnt.c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及其对应进度图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105884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临界区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：线程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中，操作共享变量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cnt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内容的指令（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L</a:t>
            </a:r>
            <a:r>
              <a:rPr lang="en-US" altLang="zh-CN" sz="1000" dirty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U</a:t>
            </a:r>
            <a:r>
              <a:rPr lang="en-US" altLang="zh-CN" sz="1000" dirty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000" dirty="0"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）构成临界区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临界区中，对共享变量的访问是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互斥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的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不安全区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</a:rPr>
              <a:t>badcnt.c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中，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个临界区的交集的状态空间区域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安全轨迹线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：绕开不安全区的轨迹线（能正确地更新程序计数器）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不安全轨迹线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：接触到不安全区的轨迹线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7089F-A17F-CF78-7856-19D79970A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65" y="3021951"/>
            <a:ext cx="4464463" cy="36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9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小练习（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期末）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5D2D4-BD88-C5FA-C532-45DA75FCB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960113"/>
            <a:ext cx="6447079" cy="56545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5CA4A4-A59D-FC50-E0BB-9C0612DF1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674" y="1596438"/>
            <a:ext cx="4915326" cy="4381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351F59-CF01-36D0-BBA4-3A98610FC5D4}"/>
              </a:ext>
            </a:extLst>
          </p:cNvPr>
          <p:cNvSpPr txBox="1"/>
          <p:nvPr/>
        </p:nvSpPr>
        <p:spPr>
          <a:xfrm>
            <a:off x="5486399" y="4782907"/>
            <a:ext cx="263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答案</a:t>
            </a:r>
            <a:r>
              <a:rPr lang="en-US" altLang="zh-CN" sz="2400" dirty="0"/>
              <a:t>】C</a:t>
            </a:r>
          </a:p>
        </p:txBody>
      </p:sp>
    </p:spTree>
    <p:extLst>
      <p:ext uri="{BB962C8B-B14F-4D97-AF65-F5344CB8AC3E}">
        <p14:creationId xmlns:p14="http://schemas.microsoft.com/office/powerpoint/2010/main" val="13933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82D948A-2DA2-0834-ED7B-1FA68E7C8223}"/>
              </a:ext>
            </a:extLst>
          </p:cNvPr>
          <p:cNvSpPr/>
          <p:nvPr/>
        </p:nvSpPr>
        <p:spPr>
          <a:xfrm>
            <a:off x="3182381" y="2767280"/>
            <a:ext cx="582723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nsolas" panose="020B0609020204030204" pitchFamily="49" charset="0"/>
              </a:rPr>
              <a:t>Thank</a:t>
            </a:r>
            <a:r>
              <a:rPr lang="zh-CN" alt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nsolas" panose="020B0609020204030204" pitchFamily="49" charset="0"/>
              </a:rPr>
              <a:t>you!</a:t>
            </a:r>
            <a:endParaRPr lang="zh-CN" alt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8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77EB76-199A-BA46-890A-8848F87CA82C}"/>
              </a:ext>
            </a:extLst>
          </p:cNvPr>
          <p:cNvSpPr txBox="1"/>
          <p:nvPr/>
        </p:nvSpPr>
        <p:spPr>
          <a:xfrm>
            <a:off x="952475" y="3027557"/>
            <a:ext cx="102870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Palace Script MT" panose="030303020206070C0B05" pitchFamily="66" charset="0"/>
                <a:ea typeface="+mj-ea"/>
              </a:rPr>
              <a:t>多线程程序中的共享变量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CE04CA-9475-8D8B-0012-493E44AD6FFD}"/>
              </a:ext>
            </a:extLst>
          </p:cNvPr>
          <p:cNvSpPr txBox="1"/>
          <p:nvPr/>
        </p:nvSpPr>
        <p:spPr>
          <a:xfrm>
            <a:off x="5008109" y="1638300"/>
            <a:ext cx="21757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Palace Script MT" panose="030303020206070C0B05" pitchFamily="66" charset="0"/>
              </a:rPr>
              <a:t>Part A</a:t>
            </a:r>
            <a:endParaRPr lang="zh-CN" altLang="en-US" sz="6600" dirty="0"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12.4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多线程程序中的共享变量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158314" y="1997839"/>
            <a:ext cx="57914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线程：运行在进程上下文中的逻辑流。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线程特点：多个线程很容易共享相同的程序变量。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latin typeface="+mn-ea"/>
              </a:rPr>
              <a:t>一个变量是</a:t>
            </a:r>
            <a:r>
              <a:rPr lang="zh-CN" altLang="en-US" sz="2000" b="1" dirty="0">
                <a:latin typeface="+mn-ea"/>
              </a:rPr>
              <a:t>共享</a:t>
            </a:r>
            <a:r>
              <a:rPr lang="zh-CN" altLang="en-US" sz="2000" dirty="0">
                <a:latin typeface="+mn-ea"/>
              </a:rPr>
              <a:t>的，当且仅当多个变量引用这个变量的某个实例。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需要回答的问题：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）线程的基础内存模型是什么？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）根据这个模型，变量实例是如何映射到内存的？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）最后，有多少个线程引用这些实例？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65521B-CE6E-A705-6BDD-0C992B352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205" y="1024377"/>
            <a:ext cx="5723116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12.4.1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线程内存模型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105884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·</a:t>
            </a:r>
            <a:r>
              <a:rPr lang="zh-CN" altLang="en-US" sz="2000" dirty="0">
                <a:latin typeface="+mn-ea"/>
              </a:rPr>
              <a:t>一组并发线程运行在一个进程的上下文中。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·</a:t>
            </a:r>
            <a:r>
              <a:rPr lang="zh-CN" altLang="en-US" sz="2000" dirty="0">
                <a:latin typeface="+mn-ea"/>
              </a:rPr>
              <a:t>每个线程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·</a:t>
            </a:r>
            <a:r>
              <a:rPr lang="zh-CN" altLang="en-US" sz="2000" dirty="0">
                <a:latin typeface="+mn-ea"/>
              </a:rPr>
              <a:t>寄存器是从不共享的，虚拟内存总是共享的。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6ECF46-565B-AAE4-7064-DDD5B0B8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270" y="4345523"/>
            <a:ext cx="5997460" cy="2270957"/>
          </a:xfrm>
          <a:prstGeom prst="rect">
            <a:avLst/>
          </a:prstGeom>
        </p:spPr>
      </p:pic>
      <p:sp>
        <p:nvSpPr>
          <p:cNvPr id="5" name="左大括号 4">
            <a:extLst>
              <a:ext uri="{FF2B5EF4-FFF2-40B4-BE49-F238E27FC236}">
                <a16:creationId xmlns:a16="http://schemas.microsoft.com/office/drawing/2014/main" id="{8330D806-23B7-2F8A-48E5-52625BA033C0}"/>
              </a:ext>
            </a:extLst>
          </p:cNvPr>
          <p:cNvSpPr/>
          <p:nvPr/>
        </p:nvSpPr>
        <p:spPr>
          <a:xfrm>
            <a:off x="1875453" y="1837424"/>
            <a:ext cx="326571" cy="15208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F063DF-B30F-05FB-FECE-738775C0DD71}"/>
              </a:ext>
            </a:extLst>
          </p:cNvPr>
          <p:cNvSpPr txBox="1"/>
          <p:nvPr/>
        </p:nvSpPr>
        <p:spPr>
          <a:xfrm>
            <a:off x="2388637" y="1775588"/>
            <a:ext cx="78003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拥有</a:t>
            </a:r>
            <a:r>
              <a:rPr lang="zh-CN" altLang="en-US" sz="2000" b="1" dirty="0"/>
              <a:t>独立的线程上下文</a:t>
            </a:r>
            <a:endParaRPr lang="en-US" altLang="zh-CN" sz="2000" b="1" dirty="0"/>
          </a:p>
          <a:p>
            <a:r>
              <a:rPr lang="zh-CN" altLang="en-US" dirty="0"/>
              <a:t>（包括线程</a:t>
            </a:r>
            <a:r>
              <a:rPr lang="en-US" altLang="zh-CN" dirty="0"/>
              <a:t>ID</a:t>
            </a:r>
            <a:r>
              <a:rPr lang="zh-CN" altLang="en-US" dirty="0"/>
              <a:t>、栈、栈指针、程序计数器、条件码和通用目的寄存器值）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200BF7-B48F-B3B0-3B3B-5479F0B0D366}"/>
              </a:ext>
            </a:extLst>
          </p:cNvPr>
          <p:cNvSpPr txBox="1"/>
          <p:nvPr/>
        </p:nvSpPr>
        <p:spPr>
          <a:xfrm>
            <a:off x="2388637" y="2686120"/>
            <a:ext cx="9470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共享</a:t>
            </a:r>
            <a:r>
              <a:rPr lang="zh-CN" altLang="en-US" sz="2000" dirty="0"/>
              <a:t>进程上下文的</a:t>
            </a:r>
            <a:r>
              <a:rPr lang="zh-CN" altLang="en-US" sz="2000" b="1" dirty="0"/>
              <a:t>剩余部分</a:t>
            </a:r>
            <a:endParaRPr lang="en-US" altLang="zh-CN" sz="2000" b="1" dirty="0"/>
          </a:p>
          <a:p>
            <a:r>
              <a:rPr lang="zh-CN" altLang="en-US" dirty="0"/>
              <a:t>（整个用户虚拟地址空间：只读文本（代码）、读</a:t>
            </a:r>
            <a:r>
              <a:rPr lang="en-US" altLang="zh-CN" dirty="0"/>
              <a:t>/</a:t>
            </a:r>
            <a:r>
              <a:rPr lang="zh-CN" altLang="en-US" dirty="0"/>
              <a:t>写数据、堆、所有共享库代码、数据区域）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29DBFF6-5E18-51E2-F6C6-7F72038ADD8E}"/>
              </a:ext>
            </a:extLst>
          </p:cNvPr>
          <p:cNvGrpSpPr/>
          <p:nvPr/>
        </p:nvGrpSpPr>
        <p:grpSpPr>
          <a:xfrm>
            <a:off x="5293893" y="1444802"/>
            <a:ext cx="5952929" cy="646331"/>
            <a:chOff x="5267131" y="1412994"/>
            <a:chExt cx="5952929" cy="646331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B52A6010-DEB8-F709-ED45-C33B6A9A03FD}"/>
                </a:ext>
              </a:extLst>
            </p:cNvPr>
            <p:cNvSpPr/>
            <p:nvPr/>
          </p:nvSpPr>
          <p:spPr>
            <a:xfrm rot="20640721">
              <a:off x="5267131" y="1635275"/>
              <a:ext cx="550506" cy="2806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9AFE76-0204-E5BA-9B43-7377653420FE}"/>
                </a:ext>
              </a:extLst>
            </p:cNvPr>
            <p:cNvSpPr txBox="1"/>
            <p:nvPr/>
          </p:nvSpPr>
          <p:spPr>
            <a:xfrm>
              <a:off x="5817637" y="1412994"/>
              <a:ext cx="5402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线程栈保存在虚拟地址空间的栈区域中，并不对其他线程设防，可由指向该线程的指针访问！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BF0D991-6FA6-4178-44A8-68B174D8F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891" y="4337902"/>
            <a:ext cx="5989839" cy="228619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F713B7-DBDE-E47A-F2A1-E026A727A3C5}"/>
              </a:ext>
            </a:extLst>
          </p:cNvPr>
          <p:cNvGrpSpPr/>
          <p:nvPr/>
        </p:nvGrpSpPr>
        <p:grpSpPr>
          <a:xfrm>
            <a:off x="5887216" y="2255299"/>
            <a:ext cx="5761860" cy="1692572"/>
            <a:chOff x="5887216" y="2255299"/>
            <a:chExt cx="5761860" cy="169257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ED68A48-4847-4E5A-BF1D-3FBBC3BD89F0}"/>
                </a:ext>
              </a:extLst>
            </p:cNvPr>
            <p:cNvSpPr txBox="1"/>
            <p:nvPr/>
          </p:nvSpPr>
          <p:spPr>
            <a:xfrm>
              <a:off x="5887216" y="3578539"/>
              <a:ext cx="576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概念模型和操作模型之间的不匹配是混淆和错误的来源！</a:t>
              </a:r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23DE16AF-B03A-B9C4-E7EF-56812670CBDC}"/>
                </a:ext>
              </a:extLst>
            </p:cNvPr>
            <p:cNvSpPr/>
            <p:nvPr/>
          </p:nvSpPr>
          <p:spPr>
            <a:xfrm>
              <a:off x="9803363" y="2255299"/>
              <a:ext cx="724960" cy="1239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04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12.4.2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将变量映射到内存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10588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·</a:t>
            </a:r>
            <a:r>
              <a:rPr lang="zh-CN" altLang="en-US" sz="2400" b="1" dirty="0">
                <a:latin typeface="+mn-ea"/>
              </a:rPr>
              <a:t>全局变量</a:t>
            </a:r>
            <a:r>
              <a:rPr lang="zh-CN" altLang="en-US" sz="2400" dirty="0">
                <a:latin typeface="+mn-ea"/>
              </a:rPr>
              <a:t>（定义在函数之外的变量）：在运行时，虚拟内存的读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写区域只包含</a:t>
            </a:r>
            <a:r>
              <a:rPr lang="zh-CN" altLang="en-US" sz="2400" b="1" i="1" dirty="0">
                <a:latin typeface="+mn-ea"/>
              </a:rPr>
              <a:t>每个全局变量的一个实例</a:t>
            </a:r>
            <a:r>
              <a:rPr lang="zh-CN" altLang="en-US" sz="2400" dirty="0">
                <a:latin typeface="+mn-ea"/>
              </a:rPr>
              <a:t>，任何线程都可加以引用。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·</a:t>
            </a:r>
            <a:r>
              <a:rPr lang="zh-CN" altLang="en-US" sz="2400" b="1" dirty="0">
                <a:latin typeface="+mn-ea"/>
              </a:rPr>
              <a:t>局部自动变量</a:t>
            </a:r>
            <a:r>
              <a:rPr lang="zh-CN" altLang="en-US" sz="2400" dirty="0">
                <a:latin typeface="+mn-ea"/>
              </a:rPr>
              <a:t>（定义在函数内部而无</a:t>
            </a:r>
            <a:r>
              <a:rPr lang="en-US" altLang="zh-CN" sz="2400" dirty="0">
                <a:latin typeface="+mn-ea"/>
              </a:rPr>
              <a:t>static</a:t>
            </a:r>
            <a:r>
              <a:rPr lang="zh-CN" altLang="en-US" sz="2400" dirty="0">
                <a:latin typeface="+mn-ea"/>
              </a:rPr>
              <a:t>属性的变量）：在运行时，每个线程的栈都包含</a:t>
            </a:r>
            <a:r>
              <a:rPr lang="zh-CN" altLang="en-US" sz="2400" b="1" i="1" dirty="0">
                <a:latin typeface="+mn-ea"/>
              </a:rPr>
              <a:t>它自己所有局部自动变量的实例</a:t>
            </a:r>
            <a:r>
              <a:rPr lang="zh-CN" altLang="en-US" sz="2400" dirty="0">
                <a:latin typeface="+mn-ea"/>
              </a:rPr>
              <a:t>，即使多个线程执行同一线程例程也如此。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·</a:t>
            </a:r>
            <a:r>
              <a:rPr lang="zh-CN" altLang="en-US" sz="2400" b="1" dirty="0">
                <a:latin typeface="+mn-ea"/>
              </a:rPr>
              <a:t>局部静态变量</a:t>
            </a:r>
            <a:r>
              <a:rPr lang="zh-CN" altLang="en-US" sz="2400" dirty="0">
                <a:latin typeface="+mn-ea"/>
              </a:rPr>
              <a:t>（定义在函数内部并有</a:t>
            </a:r>
            <a:r>
              <a:rPr lang="en-US" altLang="zh-CN" sz="2400" dirty="0">
                <a:latin typeface="+mn-ea"/>
              </a:rPr>
              <a:t>static</a:t>
            </a:r>
            <a:r>
              <a:rPr lang="zh-CN" altLang="en-US" sz="2400" dirty="0">
                <a:latin typeface="+mn-ea"/>
              </a:rPr>
              <a:t>属性的变量）：虚拟内存的读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写区域只包含在程序中声明的</a:t>
            </a:r>
            <a:r>
              <a:rPr lang="zh-CN" altLang="en-US" sz="2400" b="1" i="1" dirty="0">
                <a:latin typeface="+mn-ea"/>
              </a:rPr>
              <a:t>每个局部静态变量的一个实例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20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6299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E4D361-A39A-8A90-C8FA-7C1742F12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834" y="1029233"/>
            <a:ext cx="5938331" cy="57744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7A1238-3C7F-37CF-BF70-B78B715F340D}"/>
              </a:ext>
            </a:extLst>
          </p:cNvPr>
          <p:cNvSpPr txBox="1"/>
          <p:nvPr/>
        </p:nvSpPr>
        <p:spPr>
          <a:xfrm>
            <a:off x="8322906" y="5645020"/>
            <a:ext cx="296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Line26: </a:t>
            </a:r>
            <a:r>
              <a:rPr lang="zh-CN" altLang="en-US" dirty="0">
                <a:latin typeface="Consolas" panose="020B0609020204030204" pitchFamily="49" charset="0"/>
              </a:rPr>
              <a:t>通过全局变量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间接引用主线程的栈的内容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9ABF55-1440-3234-7E44-9F4EBABA68DF}"/>
              </a:ext>
            </a:extLst>
          </p:cNvPr>
          <p:cNvSpPr txBox="1"/>
          <p:nvPr/>
        </p:nvSpPr>
        <p:spPr>
          <a:xfrm>
            <a:off x="236375" y="5183355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Line24: </a:t>
            </a:r>
            <a:r>
              <a:rPr lang="en-US" altLang="zh-CN" dirty="0" err="1">
                <a:latin typeface="Consolas" panose="020B0609020204030204" pitchFamily="49" charset="0"/>
              </a:rPr>
              <a:t>myid</a:t>
            </a:r>
            <a:r>
              <a:rPr lang="zh-CN" altLang="en-US" dirty="0">
                <a:latin typeface="Consolas" panose="020B0609020204030204" pitchFamily="49" charset="0"/>
              </a:rPr>
              <a:t>有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个实例，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分别位于对等线程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的栈中。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478A85-572A-7A97-ED26-E70D8D6CE863}"/>
              </a:ext>
            </a:extLst>
          </p:cNvPr>
          <p:cNvSpPr txBox="1"/>
          <p:nvPr/>
        </p:nvSpPr>
        <p:spPr>
          <a:xfrm>
            <a:off x="236375" y="2779167"/>
            <a:ext cx="296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Line10: </a:t>
            </a:r>
            <a:r>
              <a:rPr lang="en-US" altLang="zh-CN" dirty="0" err="1">
                <a:latin typeface="Consolas" panose="020B0609020204030204" pitchFamily="49" charset="0"/>
              </a:rPr>
              <a:t>tid</a:t>
            </a:r>
            <a:r>
              <a:rPr lang="zh-CN" altLang="en-US" dirty="0">
                <a:latin typeface="Consolas" panose="020B0609020204030204" pitchFamily="49" charset="0"/>
              </a:rPr>
              <a:t>有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个实例，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保存在主线程的栈中。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8EE218-8DAD-2B41-83FC-44885ECF7007}"/>
              </a:ext>
            </a:extLst>
          </p:cNvPr>
          <p:cNvSpPr txBox="1"/>
          <p:nvPr/>
        </p:nvSpPr>
        <p:spPr>
          <a:xfrm>
            <a:off x="8322906" y="1581356"/>
            <a:ext cx="312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Line5: </a:t>
            </a:r>
            <a:r>
              <a:rPr lang="zh-CN" altLang="en-US" dirty="0">
                <a:latin typeface="Consolas" panose="020B0609020204030204" pitchFamily="49" charset="0"/>
              </a:rPr>
              <a:t>全局变量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zh-CN" altLang="en-US" dirty="0">
                <a:latin typeface="Consolas" panose="020B0609020204030204" pitchFamily="49" charset="0"/>
              </a:rPr>
              <a:t>在虚拟内存的读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写区域有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个实例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B7BE3C-B47E-1309-6038-56550F045BEB}"/>
              </a:ext>
            </a:extLst>
          </p:cNvPr>
          <p:cNvSpPr txBox="1"/>
          <p:nvPr/>
        </p:nvSpPr>
        <p:spPr>
          <a:xfrm>
            <a:off x="8322906" y="4953478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Line25: </a:t>
            </a:r>
            <a:r>
              <a:rPr lang="zh-CN" altLang="en-US" dirty="0">
                <a:latin typeface="Consolas" panose="020B0609020204030204" pitchFamily="49" charset="0"/>
              </a:rPr>
              <a:t>虚拟内存读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写区域只有一个</a:t>
            </a:r>
            <a:r>
              <a:rPr lang="en-US" altLang="zh-CN" dirty="0" err="1"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实例（</a:t>
            </a:r>
            <a:r>
              <a:rPr lang="en-US" altLang="zh-CN" dirty="0">
                <a:latin typeface="Consolas" panose="020B0609020204030204" pitchFamily="49" charset="0"/>
              </a:rPr>
              <a:t>static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B9B33C-2FB7-2455-807D-A3F52F4B9B1F}"/>
              </a:ext>
            </a:extLst>
          </p:cNvPr>
          <p:cNvGrpSpPr/>
          <p:nvPr/>
        </p:nvGrpSpPr>
        <p:grpSpPr>
          <a:xfrm>
            <a:off x="7734387" y="2779167"/>
            <a:ext cx="4303871" cy="989332"/>
            <a:chOff x="6696921" y="2705003"/>
            <a:chExt cx="4303871" cy="98933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4D5FAF4-5B11-BC42-BD02-D05099F6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8373" y="3102332"/>
              <a:ext cx="4262419" cy="592003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A335D37-6C58-38C9-5BE3-6CBD9AE9120E}"/>
                </a:ext>
              </a:extLst>
            </p:cNvPr>
            <p:cNvSpPr txBox="1"/>
            <p:nvPr/>
          </p:nvSpPr>
          <p:spPr>
            <a:xfrm>
              <a:off x="6696921" y="2705003"/>
              <a:ext cx="2354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sharing.c</a:t>
              </a:r>
              <a:r>
                <a:rPr lang="zh-CN" altLang="en-US" dirty="0"/>
                <a:t>的一种输出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65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12.4.3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共享变量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EF8F6B-AB79-9C2A-9ECF-A810603C9D70}"/>
              </a:ext>
            </a:extLst>
          </p:cNvPr>
          <p:cNvSpPr txBox="1"/>
          <p:nvPr/>
        </p:nvSpPr>
        <p:spPr>
          <a:xfrm>
            <a:off x="542924" y="1175424"/>
            <a:ext cx="110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·</a:t>
            </a:r>
            <a:r>
              <a:rPr lang="zh-CN" altLang="en-US" sz="2400" dirty="0">
                <a:latin typeface="+mn-ea"/>
              </a:rPr>
              <a:t>共享变量：一个变量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是共享的，当且仅当它的一个实例被一个以上的线程引用。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111EFCD-5DAB-E4D9-0BEC-4EF31E091E52}"/>
              </a:ext>
            </a:extLst>
          </p:cNvPr>
          <p:cNvGrpSpPr/>
          <p:nvPr/>
        </p:nvGrpSpPr>
        <p:grpSpPr>
          <a:xfrm>
            <a:off x="1181968" y="1723417"/>
            <a:ext cx="9445599" cy="4909766"/>
            <a:chOff x="1592515" y="1852400"/>
            <a:chExt cx="9006969" cy="46976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4CB75F8-98D9-5362-36FE-D69D4D8F7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2515" y="1852400"/>
              <a:ext cx="9006969" cy="410986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CF6D744-B1A0-7E54-162C-7D3FBB56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2515" y="5962263"/>
              <a:ext cx="9005510" cy="587827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A2AC182-6235-5A02-F32B-77E8CB270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156" y="4042477"/>
            <a:ext cx="7903340" cy="4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77EB76-199A-BA46-890A-8848F87CA82C}"/>
              </a:ext>
            </a:extLst>
          </p:cNvPr>
          <p:cNvSpPr txBox="1"/>
          <p:nvPr/>
        </p:nvSpPr>
        <p:spPr>
          <a:xfrm>
            <a:off x="2348580" y="2875002"/>
            <a:ext cx="749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Palace Script MT" panose="030303020206070C0B05" pitchFamily="66" charset="0"/>
                <a:ea typeface="+mj-ea"/>
              </a:rPr>
              <a:t>用信号量同步线程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CE04CA-9475-8D8B-0012-493E44AD6FFD}"/>
              </a:ext>
            </a:extLst>
          </p:cNvPr>
          <p:cNvSpPr txBox="1"/>
          <p:nvPr/>
        </p:nvSpPr>
        <p:spPr>
          <a:xfrm>
            <a:off x="5008109" y="1638300"/>
            <a:ext cx="21757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Palace Script MT" panose="030303020206070C0B05" pitchFamily="66" charset="0"/>
              </a:rPr>
              <a:t>Part B</a:t>
            </a:r>
            <a:endParaRPr lang="zh-CN" altLang="en-US" sz="6600" dirty="0"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5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23" y="224817"/>
            <a:ext cx="1436998" cy="4241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74BDB6-A543-6C59-DF03-C0366AF6BFA6}"/>
              </a:ext>
            </a:extLst>
          </p:cNvPr>
          <p:cNvSpPr txBox="1"/>
          <p:nvPr/>
        </p:nvSpPr>
        <p:spPr>
          <a:xfrm>
            <a:off x="857250" y="436893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12.5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用信号量同步线程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7B22CF-5799-D50C-8863-5439226F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2815"/>
            <a:ext cx="5906012" cy="41227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F07E57-3021-025C-FA15-8A51A2F01E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17"/>
          <a:stretch/>
        </p:blipFill>
        <p:spPr>
          <a:xfrm>
            <a:off x="5943058" y="2136993"/>
            <a:ext cx="6248942" cy="42841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14AE66C-8CED-37B0-9166-EDE511827FA3}"/>
              </a:ext>
            </a:extLst>
          </p:cNvPr>
          <p:cNvSpPr txBox="1"/>
          <p:nvPr/>
        </p:nvSpPr>
        <p:spPr>
          <a:xfrm>
            <a:off x="857250" y="1094229"/>
            <a:ext cx="6783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共享变量→同步错误？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badcnt.c</a:t>
            </a:r>
            <a:r>
              <a:rPr lang="zh-CN" altLang="en-US" sz="2000" dirty="0">
                <a:latin typeface="Consolas" panose="020B0609020204030204" pitchFamily="49" charset="0"/>
              </a:rPr>
              <a:t>：创建两个线程，每个线程对共享计数变量</a:t>
            </a:r>
            <a:r>
              <a:rPr lang="en-US" altLang="zh-CN" sz="2000" dirty="0">
                <a:latin typeface="Consolas" panose="020B0609020204030204" pitchFamily="49" charset="0"/>
              </a:rPr>
              <a:t>+1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3F5BE1-B665-940F-5280-ECD437BF5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825" y="369687"/>
            <a:ext cx="6242230" cy="28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9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7214</TotalTime>
  <Words>892</Words>
  <Application>Microsoft Office PowerPoint</Application>
  <PresentationFormat>宽屏</PresentationFormat>
  <Paragraphs>99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DengXian</vt:lpstr>
      <vt:lpstr>思源黑体 CN Regular</vt:lpstr>
      <vt:lpstr>宋体</vt:lpstr>
      <vt:lpstr>微软雅黑</vt:lpstr>
      <vt:lpstr>微软雅黑 Light</vt:lpstr>
      <vt:lpstr>Arial</vt:lpstr>
      <vt:lpstr>Cambria Math</vt:lpstr>
      <vt:lpstr>Consolas</vt:lpstr>
      <vt:lpstr>Palace Script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Sun Eugen</cp:lastModifiedBy>
  <cp:revision>681</cp:revision>
  <dcterms:created xsi:type="dcterms:W3CDTF">2018-06-17T04:53:58Z</dcterms:created>
  <dcterms:modified xsi:type="dcterms:W3CDTF">2022-12-13T01:59:48Z</dcterms:modified>
</cp:coreProperties>
</file>