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57" r:id="rId17"/>
    <p:sldId id="258" r:id="rId18"/>
    <p:sldId id="259" r:id="rId19"/>
    <p:sldId id="260" r:id="rId20"/>
    <p:sldId id="261" r:id="rId21"/>
    <p:sldId id="263" r:id="rId22"/>
    <p:sldId id="26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4B1EF-1F47-F149-B377-B0EA7554D3A9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98500-DD7F-7446-9238-59DD277561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3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建立</a:t>
            </a:r>
            <a:r>
              <a:rPr kumimoji="1" lang="en-US" altLang="zh-CN" dirty="0"/>
              <a:t>TCP</a:t>
            </a:r>
            <a:r>
              <a:rPr kumimoji="1" lang="zh-CN" altLang="en-US" dirty="0"/>
              <a:t>链接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客户端请求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内容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服务器返回内容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关闭连接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98500-DD7F-7446-9238-59DD277561C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43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</a:t>
            </a:r>
            <a:r>
              <a:rPr kumimoji="1" lang="zh-CN" altLang="en-US" dirty="0"/>
              <a:t>为最小的后缀，默认</a:t>
            </a:r>
            <a:r>
              <a:rPr kumimoji="1" lang="en-US" altLang="zh-CN" dirty="0" err="1"/>
              <a:t>index.html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98500-DD7F-7446-9238-59DD277561C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17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r>
              <a:rPr kumimoji="1" lang="zh-CN" altLang="en-US" dirty="0"/>
              <a:t>通常为</a:t>
            </a:r>
            <a:r>
              <a:rPr kumimoji="1" lang="en-US" altLang="zh-CN" dirty="0"/>
              <a:t>GET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98500-DD7F-7446-9238-59DD277561C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8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98500-DD7F-7446-9238-59DD277561C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86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226A8-E085-3EC0-3437-AD823E01A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502B5E-D6D2-20AA-2028-464B5EC13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787F-0BDB-94B5-7487-C6F09224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867-F7D1-1747-A4F7-F17C56D1C71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95C50-E934-DFDD-B5E2-49733768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A2E41-7828-8676-6619-1E75EDE1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28C-5A36-3A4B-9A0E-D6C81C37B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50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305C-8103-7864-352E-2E99AB78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A6C6EB-25E7-0FD3-EC7E-C122FF7DB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5CE09-3EF7-6CC4-EAE5-7BD0CBF8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867-F7D1-1747-A4F7-F17C56D1C71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5818E-121A-30B5-9433-BD8131A3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6405F-AE51-EB0B-B2EE-75E5128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28C-5A36-3A4B-9A0E-D6C81C37B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81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63304B-C21E-68A7-928E-18C4699E4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677942-E558-BF72-5E21-245E10A18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E6B39-98A9-F84E-29E9-E280CD3E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867-F7D1-1747-A4F7-F17C56D1C71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FD077-5B7E-C845-3016-5B322771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128A8-4EFD-7721-2038-C4B29C81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28C-5A36-3A4B-9A0E-D6C81C37B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43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0ECF3-C63C-C8EE-4B42-97A6DA40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8FB97-A36A-9FC9-C28E-A6D960F8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F1502-A781-096F-58CF-FEC4E8CA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867-F7D1-1747-A4F7-F17C56D1C71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096FD-507B-DCCD-2AF6-63DB1D52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27B78-305B-2A98-8A03-B9F7A50E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28C-5A36-3A4B-9A0E-D6C81C37B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52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9686E-51DF-0E7B-43C1-4BE53FA7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673C2-B734-DDE6-FD2E-9BECF89B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11ACA-7958-01BE-3774-6A11D7A3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867-F7D1-1747-A4F7-F17C56D1C71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21F69-3F87-E618-A277-AA8F96BE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C08C-7330-2F8A-7F49-0CA5B465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28C-5A36-3A4B-9A0E-D6C81C37B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07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19A1D-0BA9-F41F-641D-89BA53AC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A2C29-8E60-0592-2B3D-C383BD0A4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0B2F4-56AD-E2EC-4357-C04CEB5A2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1AF2C3-EB86-B28D-D865-82BA506E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867-F7D1-1747-A4F7-F17C56D1C71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B493CB-169E-E45D-93DC-D1BEA5A0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141B4-624C-FCD0-C85C-AFDEED82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28C-5A36-3A4B-9A0E-D6C81C37B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17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30968-19FA-D300-0160-5DA94C0A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AEB18-FE25-1D97-27CC-5C292FD57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55B862-72A4-3944-5080-BC593F891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4302FF-1DB7-892C-B7B1-74A6C2447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2DCB09-DEB6-F2F3-68C4-ACE807FD8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84A2D1-83DD-5CBB-E5CD-1BBD296C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867-F7D1-1747-A4F7-F17C56D1C71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00AD62-24BA-EF1E-AD6C-271FC1FD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B77BFD-BDE0-5E52-63AE-C45E9994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28C-5A36-3A4B-9A0E-D6C81C37B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27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9329D-7E20-FA41-7C8E-520D668D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4157A1-A2E2-0A45-B063-E94B6001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867-F7D1-1747-A4F7-F17C56D1C71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EC0309-EDB1-00DB-931F-94699AE9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D1088-71AF-0E73-6D50-EE9C7649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28C-5A36-3A4B-9A0E-D6C81C37B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23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E8AF1F-192E-4B9B-E9A8-47219D76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867-F7D1-1747-A4F7-F17C56D1C71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DE5FA8-4287-AC78-5EB8-E575E8F1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44FD93-2099-B92B-7075-90EDD1D8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28C-5A36-3A4B-9A0E-D6C81C37B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01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0FBBA-D2A7-B3B2-272C-49CD8489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EA530-2CF8-FE24-3D2D-5834AA5E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4D0475-9C0B-6B86-D435-75E936AD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4EC87-82B1-381C-94C7-BBFC0902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867-F7D1-1747-A4F7-F17C56D1C71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78AB4-BBAC-069A-5EE6-2A871E99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A072F-6CA2-FCD0-7B01-D173D982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28C-5A36-3A4B-9A0E-D6C81C37B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14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6C3D2-891B-5A8F-D9C9-1C1DB39D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9AAC4C-EDBF-7E45-61E0-4A8AED05A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9A97E-FA46-EF2A-3ADF-7692B44C8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46993-F8CC-1221-97DE-C9C3AE1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867-F7D1-1747-A4F7-F17C56D1C71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54AE8-1242-48A7-84DC-0153553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C9F7CF-F2D7-5BF0-9F81-C1C9E67C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7328C-5A36-3A4B-9A0E-D6C81C37B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82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E124E1-1520-A7B2-3953-7F591BEF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F4903-B3EC-53F7-AC47-27044FA78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E51A9-E244-6FF5-0DB2-EC926A116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9867-F7D1-1747-A4F7-F17C56D1C71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0739E-ED56-3D9B-8B42-C47D539E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380B3-52D6-6478-4181-160ACA634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328C-5A36-3A4B-9A0E-D6C81C37B9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0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94D9A-0D10-5C68-100A-521EC903D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Network Programming II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CE905F-510D-B32E-F7B5-BCAAA1AC5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李松毅 徐奕辰</a:t>
            </a:r>
            <a:endParaRPr kumimoji="1" lang="en-US" altLang="zh-CN" dirty="0"/>
          </a:p>
          <a:p>
            <a:r>
              <a:rPr kumimoji="1" lang="en-US" altLang="zh-CN" dirty="0"/>
              <a:t>2022.12.07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96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F653F8-C4C7-01BE-4DB6-AFD75EA5D358}"/>
              </a:ext>
            </a:extLst>
          </p:cNvPr>
          <p:cNvSpPr txBox="1"/>
          <p:nvPr/>
        </p:nvSpPr>
        <p:spPr>
          <a:xfrm>
            <a:off x="438149" y="468183"/>
            <a:ext cx="298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getaddrinfo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3346A5-B1A4-A1CD-D5D8-4A9A2B393157}"/>
              </a:ext>
            </a:extLst>
          </p:cNvPr>
          <p:cNvSpPr txBox="1"/>
          <p:nvPr/>
        </p:nvSpPr>
        <p:spPr>
          <a:xfrm>
            <a:off x="7396162" y="1133475"/>
            <a:ext cx="48686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addrinfo</a:t>
            </a:r>
            <a:r>
              <a:rPr lang="zh-CN" altLang="en-US" dirty="0"/>
              <a:t>结构链表中的每个</a:t>
            </a:r>
            <a:r>
              <a:rPr lang="en-US" altLang="zh-CN" dirty="0"/>
              <a:t>addrinfo</a:t>
            </a:r>
            <a:r>
              <a:rPr lang="zh-CN" altLang="en-US" dirty="0"/>
              <a:t>都存有</a:t>
            </a:r>
            <a:endParaRPr lang="en-US" altLang="zh-CN" dirty="0"/>
          </a:p>
          <a:p>
            <a:r>
              <a:rPr lang="zh-CN" altLang="en-US" dirty="0"/>
              <a:t>一个套接字地址结构。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对于客户端，在调用</a:t>
            </a:r>
            <a:r>
              <a:rPr lang="en-US" altLang="zh-CN" dirty="0"/>
              <a:t>getaddrinfo</a:t>
            </a:r>
            <a:r>
              <a:rPr lang="zh-CN" altLang="en-US" dirty="0"/>
              <a:t>后，遍历这</a:t>
            </a:r>
            <a:endParaRPr lang="en-US" altLang="zh-CN" dirty="0"/>
          </a:p>
          <a:p>
            <a:r>
              <a:rPr lang="zh-CN" altLang="en-US" dirty="0"/>
              <a:t>个列表，依次尝试每个套接字地址，直到调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socket</a:t>
            </a:r>
            <a:r>
              <a:rPr lang="zh-CN" altLang="en-US" dirty="0"/>
              <a:t>和</a:t>
            </a:r>
            <a:r>
              <a:rPr lang="en-US" altLang="zh-CN" dirty="0"/>
              <a:t>connect</a:t>
            </a:r>
            <a:r>
              <a:rPr lang="zh-CN" altLang="en-US" dirty="0"/>
              <a:t>成功，建立起连接。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97E2A3-0317-2D11-D6EF-C9122DB0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057275"/>
            <a:ext cx="6753225" cy="5181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93FA0B-3402-6E37-E4B8-C6C15656E108}"/>
              </a:ext>
            </a:extLst>
          </p:cNvPr>
          <p:cNvSpPr txBox="1"/>
          <p:nvPr/>
        </p:nvSpPr>
        <p:spPr>
          <a:xfrm>
            <a:off x="7572375" y="3829050"/>
            <a:ext cx="4637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对于服务器，调用</a:t>
            </a:r>
            <a:r>
              <a:rPr lang="en-US" altLang="zh-CN" dirty="0"/>
              <a:t>getaddrinfo</a:t>
            </a:r>
            <a:r>
              <a:rPr lang="zh-CN" altLang="en-US" dirty="0"/>
              <a:t>后，遍历这</a:t>
            </a:r>
            <a:endParaRPr lang="en-US" altLang="zh-CN" dirty="0"/>
          </a:p>
          <a:p>
            <a:r>
              <a:rPr lang="zh-CN" altLang="en-US" dirty="0"/>
              <a:t>个列表，尝试每个套接字地址，直到调用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和</a:t>
            </a:r>
            <a:r>
              <a:rPr lang="en-US" altLang="zh-CN" dirty="0"/>
              <a:t>bind</a:t>
            </a:r>
            <a:r>
              <a:rPr lang="zh-CN" altLang="en-US" dirty="0"/>
              <a:t>成功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3DEC25-0463-18B3-C294-9F45A2D1B9F9}"/>
              </a:ext>
            </a:extLst>
          </p:cNvPr>
          <p:cNvSpPr txBox="1"/>
          <p:nvPr/>
        </p:nvSpPr>
        <p:spPr>
          <a:xfrm>
            <a:off x="7572374" y="5355193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程序最后调用</a:t>
            </a:r>
            <a:r>
              <a:rPr lang="en-US" altLang="zh-CN" dirty="0"/>
              <a:t>freeaddrinfo</a:t>
            </a:r>
            <a:r>
              <a:rPr lang="zh-CN" altLang="en-US" dirty="0"/>
              <a:t>，释放该列表</a:t>
            </a:r>
          </a:p>
        </p:txBody>
      </p:sp>
    </p:spTree>
    <p:extLst>
      <p:ext uri="{BB962C8B-B14F-4D97-AF65-F5344CB8AC3E}">
        <p14:creationId xmlns:p14="http://schemas.microsoft.com/office/powerpoint/2010/main" val="428252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7C5F35-BEE4-8F87-9D12-78A5A6798108}"/>
              </a:ext>
            </a:extLst>
          </p:cNvPr>
          <p:cNvSpPr txBox="1"/>
          <p:nvPr/>
        </p:nvSpPr>
        <p:spPr>
          <a:xfrm>
            <a:off x="438149" y="468183"/>
            <a:ext cx="298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getaddrinfo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A2E1A5-37E9-AB8C-42AD-A0EA7EC5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603503"/>
            <a:ext cx="7896225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E5251A4-1818-A896-D849-1ED0677E7648}"/>
              </a:ext>
            </a:extLst>
          </p:cNvPr>
          <p:cNvSpPr txBox="1"/>
          <p:nvPr/>
        </p:nvSpPr>
        <p:spPr>
          <a:xfrm>
            <a:off x="614362" y="3191559"/>
            <a:ext cx="1120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Host</a:t>
            </a:r>
            <a:r>
              <a:rPr lang="zh-CN" altLang="en-US" dirty="0"/>
              <a:t>可以是域名，也可以是数字地址（如点分十进制</a:t>
            </a:r>
            <a:r>
              <a:rPr lang="en-US" altLang="zh-CN" dirty="0"/>
              <a:t>IP</a:t>
            </a:r>
            <a:r>
              <a:rPr lang="zh-CN" altLang="en-US" dirty="0"/>
              <a:t>地址），</a:t>
            </a:r>
            <a:r>
              <a:rPr lang="en-US" altLang="zh-CN" dirty="0"/>
              <a:t>service</a:t>
            </a:r>
            <a:r>
              <a:rPr lang="zh-CN" altLang="en-US" dirty="0"/>
              <a:t>可以是服务名（如</a:t>
            </a:r>
            <a:r>
              <a:rPr lang="en-US" altLang="zh-CN" dirty="0"/>
              <a:t>http</a:t>
            </a:r>
            <a:r>
              <a:rPr lang="zh-CN" altLang="en-US" dirty="0"/>
              <a:t>），也可以是</a:t>
            </a:r>
            <a:endParaRPr lang="en-US" altLang="zh-CN" dirty="0"/>
          </a:p>
          <a:p>
            <a:r>
              <a:rPr lang="zh-CN" altLang="en-US" dirty="0"/>
              <a:t>十进制端口号。二者可以设置为</a:t>
            </a:r>
            <a:r>
              <a:rPr lang="en-US" altLang="zh-CN" dirty="0"/>
              <a:t>NULL</a:t>
            </a:r>
            <a:r>
              <a:rPr lang="zh-CN" altLang="en-US" dirty="0"/>
              <a:t>，但必须至少指定一个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059312-567A-5B06-0ED8-7E741A2F5700}"/>
              </a:ext>
            </a:extLst>
          </p:cNvPr>
          <p:cNvSpPr txBox="1"/>
          <p:nvPr/>
        </p:nvSpPr>
        <p:spPr>
          <a:xfrm>
            <a:off x="614362" y="4772025"/>
            <a:ext cx="771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hints</a:t>
            </a:r>
            <a:r>
              <a:rPr lang="zh-CN" altLang="en-US" dirty="0"/>
              <a:t>是一个</a:t>
            </a:r>
            <a:r>
              <a:rPr lang="en-US" altLang="zh-CN" dirty="0"/>
              <a:t>addrinfo</a:t>
            </a:r>
            <a:r>
              <a:rPr lang="zh-CN" altLang="en-US" dirty="0"/>
              <a:t>结构，提供对</a:t>
            </a:r>
            <a:r>
              <a:rPr lang="en-US" altLang="zh-CN" dirty="0"/>
              <a:t>getaddrinfo</a:t>
            </a:r>
            <a:r>
              <a:rPr lang="zh-CN" altLang="en-US" dirty="0"/>
              <a:t>返回的</a:t>
            </a:r>
            <a:r>
              <a:rPr lang="en-US" altLang="zh-CN" dirty="0"/>
              <a:t>addrinfo</a:t>
            </a:r>
            <a:r>
              <a:rPr lang="zh-CN" altLang="en-US" dirty="0"/>
              <a:t>列表的控制</a:t>
            </a:r>
          </a:p>
        </p:txBody>
      </p:sp>
    </p:spTree>
    <p:extLst>
      <p:ext uri="{BB962C8B-B14F-4D97-AF65-F5344CB8AC3E}">
        <p14:creationId xmlns:p14="http://schemas.microsoft.com/office/powerpoint/2010/main" val="8561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959AA9-E40D-2365-47BA-6D5BC40C730D}"/>
              </a:ext>
            </a:extLst>
          </p:cNvPr>
          <p:cNvSpPr txBox="1"/>
          <p:nvPr/>
        </p:nvSpPr>
        <p:spPr>
          <a:xfrm>
            <a:off x="438149" y="468183"/>
            <a:ext cx="298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getaddrinfo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B54165-C095-9A7B-68FD-4C5E99E317B7}"/>
              </a:ext>
            </a:extLst>
          </p:cNvPr>
          <p:cNvSpPr txBox="1"/>
          <p:nvPr/>
        </p:nvSpPr>
        <p:spPr>
          <a:xfrm>
            <a:off x="895350" y="1173226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addrinfo</a:t>
            </a:r>
            <a:r>
              <a:rPr lang="zh-CN" altLang="en-US" dirty="0"/>
              <a:t>结构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FBF073-1364-75F7-3410-DFE527106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542558"/>
            <a:ext cx="8467725" cy="32861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408CF4-DABA-5010-B6D3-7BD2AD1878F2}"/>
              </a:ext>
            </a:extLst>
          </p:cNvPr>
          <p:cNvSpPr txBox="1"/>
          <p:nvPr/>
        </p:nvSpPr>
        <p:spPr>
          <a:xfrm>
            <a:off x="895350" y="5334000"/>
            <a:ext cx="943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hints</a:t>
            </a:r>
            <a:r>
              <a:rPr lang="zh-CN" altLang="en-US" dirty="0"/>
              <a:t>参数只能设置其中的</a:t>
            </a:r>
            <a:r>
              <a:rPr lang="en-US" altLang="zh-CN" dirty="0"/>
              <a:t>ai_family, ai_socktype, ai_protocol</a:t>
            </a:r>
            <a:r>
              <a:rPr lang="zh-CN" altLang="en-US" dirty="0"/>
              <a:t>和</a:t>
            </a:r>
            <a:r>
              <a:rPr lang="en-US" altLang="zh-CN" dirty="0"/>
              <a:t>ai_flags</a:t>
            </a:r>
            <a:r>
              <a:rPr lang="zh-CN" altLang="en-US" dirty="0"/>
              <a:t>字段，其余字段设置为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10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04B666-7007-5B58-497D-FAC0649CD391}"/>
              </a:ext>
            </a:extLst>
          </p:cNvPr>
          <p:cNvSpPr txBox="1"/>
          <p:nvPr/>
        </p:nvSpPr>
        <p:spPr>
          <a:xfrm>
            <a:off x="600075" y="468376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addrinfo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F7508D-B282-B948-F6B1-8E1CC3E64D3A}"/>
              </a:ext>
            </a:extLst>
          </p:cNvPr>
          <p:cNvSpPr txBox="1"/>
          <p:nvPr/>
        </p:nvSpPr>
        <p:spPr>
          <a:xfrm>
            <a:off x="1028700" y="1343025"/>
            <a:ext cx="1059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ai_family</a:t>
            </a:r>
            <a:r>
              <a:rPr lang="zh-CN" altLang="en-US" dirty="0"/>
              <a:t>设置为</a:t>
            </a:r>
            <a:r>
              <a:rPr lang="en-US" altLang="zh-CN" dirty="0"/>
              <a:t>AF_INET</a:t>
            </a:r>
            <a:r>
              <a:rPr lang="zh-CN" altLang="en-US" dirty="0"/>
              <a:t>则将列表中的套接字地址设置为</a:t>
            </a:r>
            <a:r>
              <a:rPr lang="en-US" altLang="zh-CN" dirty="0"/>
              <a:t>IPv4</a:t>
            </a:r>
            <a:r>
              <a:rPr lang="zh-CN" altLang="en-US" dirty="0"/>
              <a:t>地址；设置为</a:t>
            </a:r>
            <a:r>
              <a:rPr lang="en-US" altLang="zh-CN" dirty="0"/>
              <a:t>AF_INET6</a:t>
            </a:r>
            <a:r>
              <a:rPr lang="zh-CN" altLang="en-US" dirty="0"/>
              <a:t>则设置为</a:t>
            </a:r>
            <a:r>
              <a:rPr lang="en-US" altLang="zh-CN" dirty="0"/>
              <a:t>IPv6</a:t>
            </a:r>
            <a:r>
              <a:rPr lang="zh-CN" altLang="en-US" dirty="0"/>
              <a:t>地址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A8BC31-D4FF-BE80-FE4B-AF92C7CC9044}"/>
              </a:ext>
            </a:extLst>
          </p:cNvPr>
          <p:cNvSpPr txBox="1"/>
          <p:nvPr/>
        </p:nvSpPr>
        <p:spPr>
          <a:xfrm>
            <a:off x="1028700" y="2257425"/>
            <a:ext cx="10734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对于每个与</a:t>
            </a:r>
            <a:r>
              <a:rPr lang="en-US" altLang="zh-CN" dirty="0"/>
              <a:t>host</a:t>
            </a:r>
            <a:r>
              <a:rPr lang="zh-CN" altLang="en-US" dirty="0"/>
              <a:t>关联的地址，</a:t>
            </a:r>
            <a:r>
              <a:rPr lang="en-US" altLang="zh-CN" dirty="0"/>
              <a:t>getaddrinfo</a:t>
            </a:r>
            <a:r>
              <a:rPr lang="zh-CN" altLang="en-US" dirty="0"/>
              <a:t>函数默认最多返回三个</a:t>
            </a:r>
            <a:r>
              <a:rPr lang="en-US" altLang="zh-CN" dirty="0"/>
              <a:t>addrinfo</a:t>
            </a:r>
            <a:r>
              <a:rPr lang="zh-CN" altLang="en-US" dirty="0"/>
              <a:t>结构，每个的</a:t>
            </a:r>
            <a:r>
              <a:rPr lang="en-US" altLang="zh-CN" dirty="0"/>
              <a:t>ai_socktype</a:t>
            </a:r>
            <a:r>
              <a:rPr lang="zh-CN" altLang="en-US" dirty="0"/>
              <a:t>字段</a:t>
            </a:r>
            <a:endParaRPr lang="en-US" altLang="zh-CN" dirty="0"/>
          </a:p>
          <a:p>
            <a:r>
              <a:rPr lang="zh-CN" altLang="en-US" dirty="0"/>
              <a:t>不同：连接、数据报与原始套接字。将</a:t>
            </a:r>
            <a:r>
              <a:rPr lang="en-US" altLang="zh-CN" dirty="0"/>
              <a:t>hints</a:t>
            </a:r>
            <a:r>
              <a:rPr lang="zh-CN" altLang="en-US" dirty="0"/>
              <a:t>的</a:t>
            </a:r>
            <a:r>
              <a:rPr lang="en-US" altLang="zh-CN" dirty="0"/>
              <a:t>ai_socktype</a:t>
            </a:r>
            <a:r>
              <a:rPr lang="zh-CN" altLang="en-US" dirty="0"/>
              <a:t>设置为</a:t>
            </a:r>
            <a:r>
              <a:rPr lang="en-US" altLang="zh-CN" dirty="0"/>
              <a:t>SOCK_STREAM</a:t>
            </a:r>
            <a:r>
              <a:rPr lang="zh-CN" altLang="en-US" dirty="0"/>
              <a:t>将列表限制为对每个地址</a:t>
            </a:r>
            <a:endParaRPr lang="en-US" altLang="zh-CN" dirty="0"/>
          </a:p>
          <a:p>
            <a:r>
              <a:rPr lang="zh-CN" altLang="en-US" dirty="0"/>
              <a:t>最多一个</a:t>
            </a:r>
            <a:r>
              <a:rPr lang="en-US" altLang="zh-CN" dirty="0"/>
              <a:t>addrinfo</a:t>
            </a:r>
            <a:r>
              <a:rPr lang="zh-CN" altLang="en-US" dirty="0"/>
              <a:t>结构，该结构的套接字地址可以作为连接的一个端点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9A3889-941B-59DC-1364-8E0D47F7847B}"/>
              </a:ext>
            </a:extLst>
          </p:cNvPr>
          <p:cNvSpPr txBox="1"/>
          <p:nvPr/>
        </p:nvSpPr>
        <p:spPr>
          <a:xfrm>
            <a:off x="1028700" y="3660696"/>
            <a:ext cx="108237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ai_flags</a:t>
            </a:r>
            <a:r>
              <a:rPr lang="zh-CN" altLang="en-US" dirty="0"/>
              <a:t>字段是位掩码，可以通过把各种值用</a:t>
            </a:r>
            <a:r>
              <a:rPr lang="en-US" altLang="zh-CN" dirty="0"/>
              <a:t>OR</a:t>
            </a:r>
            <a:r>
              <a:rPr lang="zh-CN" altLang="en-US" dirty="0"/>
              <a:t>组合得到该掩码</a:t>
            </a:r>
            <a:endParaRPr lang="en-US" altLang="zh-CN" dirty="0"/>
          </a:p>
          <a:p>
            <a:r>
              <a:rPr lang="en-US" altLang="zh-CN" dirty="0"/>
              <a:t>     AI_ADDRCONFIG</a:t>
            </a:r>
            <a:r>
              <a:rPr lang="zh-CN" altLang="en-US" dirty="0"/>
              <a:t>：当主机使用</a:t>
            </a:r>
            <a:r>
              <a:rPr lang="en-US" altLang="zh-CN" dirty="0"/>
              <a:t>IPv4</a:t>
            </a:r>
            <a:r>
              <a:rPr lang="zh-CN" altLang="en-US" dirty="0"/>
              <a:t>地址时，</a:t>
            </a:r>
            <a:r>
              <a:rPr lang="en-US" altLang="zh-CN" dirty="0"/>
              <a:t>getaddrinfo</a:t>
            </a:r>
            <a:r>
              <a:rPr lang="zh-CN" altLang="en-US" dirty="0"/>
              <a:t>就返回</a:t>
            </a:r>
            <a:r>
              <a:rPr lang="en-US" altLang="zh-CN" dirty="0"/>
              <a:t>IPv4</a:t>
            </a:r>
            <a:r>
              <a:rPr lang="zh-CN" altLang="en-US" dirty="0"/>
              <a:t>地址，</a:t>
            </a:r>
            <a:r>
              <a:rPr lang="en-US" altLang="zh-CN" dirty="0"/>
              <a:t>IPv6</a:t>
            </a:r>
            <a:r>
              <a:rPr lang="zh-CN" altLang="en-US" dirty="0"/>
              <a:t>同理</a:t>
            </a:r>
            <a:endParaRPr lang="en-US" altLang="zh-CN" dirty="0"/>
          </a:p>
          <a:p>
            <a:r>
              <a:rPr lang="en-US" altLang="zh-CN" dirty="0"/>
              <a:t>     AI_CANONNAME</a:t>
            </a:r>
            <a:r>
              <a:rPr lang="zh-CN" altLang="en-US" dirty="0"/>
              <a:t>：</a:t>
            </a:r>
            <a:r>
              <a:rPr lang="en-US" altLang="zh-CN" dirty="0"/>
              <a:t>ai_canonname</a:t>
            </a:r>
            <a:r>
              <a:rPr lang="zh-CN" altLang="en-US" dirty="0"/>
              <a:t>字段默认为</a:t>
            </a:r>
            <a:r>
              <a:rPr lang="en-US" altLang="zh-CN" dirty="0"/>
              <a:t>NULL</a:t>
            </a:r>
            <a:r>
              <a:rPr lang="zh-CN" altLang="en-US" dirty="0"/>
              <a:t>，如果设置了该标志，则列表中的第一个</a:t>
            </a:r>
            <a:r>
              <a:rPr lang="en-US" altLang="zh-CN" dirty="0"/>
              <a:t>addrinfo</a:t>
            </a:r>
          </a:p>
          <a:p>
            <a:r>
              <a:rPr lang="en-US" altLang="zh-CN" dirty="0"/>
              <a:t>                                     </a:t>
            </a:r>
            <a:r>
              <a:rPr lang="zh-CN" altLang="en-US" dirty="0"/>
              <a:t>结构的</a:t>
            </a:r>
            <a:r>
              <a:rPr lang="en-US" altLang="zh-CN" dirty="0"/>
              <a:t>ai_canonname</a:t>
            </a:r>
            <a:r>
              <a:rPr lang="zh-CN" altLang="en-US" dirty="0"/>
              <a:t>字段指向</a:t>
            </a:r>
            <a:r>
              <a:rPr lang="en-US" altLang="zh-CN" dirty="0"/>
              <a:t>host</a:t>
            </a:r>
            <a:r>
              <a:rPr lang="zh-CN" altLang="en-US" dirty="0"/>
              <a:t>的官方名</a:t>
            </a:r>
            <a:endParaRPr lang="en-US" altLang="zh-CN" dirty="0"/>
          </a:p>
          <a:p>
            <a:r>
              <a:rPr lang="en-US" altLang="zh-CN" dirty="0"/>
              <a:t>     AI_NUMERICSERV</a:t>
            </a:r>
            <a:r>
              <a:rPr lang="zh-CN" altLang="en-US" dirty="0"/>
              <a:t>：强制参数</a:t>
            </a:r>
            <a:r>
              <a:rPr lang="en-US" altLang="zh-CN" dirty="0"/>
              <a:t>service</a:t>
            </a:r>
            <a:r>
              <a:rPr lang="zh-CN" altLang="en-US" dirty="0"/>
              <a:t>为端口号</a:t>
            </a:r>
            <a:endParaRPr lang="en-US" altLang="zh-CN" dirty="0"/>
          </a:p>
          <a:p>
            <a:r>
              <a:rPr lang="en-US" altLang="zh-CN" dirty="0"/>
              <a:t>     AI_PASSIVE</a:t>
            </a:r>
            <a:r>
              <a:rPr lang="zh-CN" altLang="en-US" dirty="0"/>
              <a:t>：设置该标志，告诉函数返回的套接字地址可能被服务器用作监听套接字，此时</a:t>
            </a:r>
            <a:r>
              <a:rPr lang="en-US" altLang="zh-CN" dirty="0"/>
              <a:t>host</a:t>
            </a:r>
            <a:r>
              <a:rPr lang="zh-CN" altLang="en-US" dirty="0"/>
              <a:t>要设置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为</a:t>
            </a:r>
            <a:r>
              <a:rPr lang="en-US" altLang="zh-CN" dirty="0"/>
              <a:t>NULL</a:t>
            </a:r>
            <a:r>
              <a:rPr lang="zh-CN" altLang="en-US" dirty="0"/>
              <a:t>，并且得到的套接字地址结构中的地址字段是通配符地址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941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DA937E-15E4-54D9-1C2B-1D90731BD147}"/>
              </a:ext>
            </a:extLst>
          </p:cNvPr>
          <p:cNvSpPr txBox="1"/>
          <p:nvPr/>
        </p:nvSpPr>
        <p:spPr>
          <a:xfrm>
            <a:off x="438149" y="468183"/>
            <a:ext cx="298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getnameinfo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BE2380-D41A-1CDD-0579-E0B9F5D43AC3}"/>
              </a:ext>
            </a:extLst>
          </p:cNvPr>
          <p:cNvSpPr txBox="1"/>
          <p:nvPr/>
        </p:nvSpPr>
        <p:spPr>
          <a:xfrm>
            <a:off x="647700" y="111442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将一个套接字地址结构转换成相应的主机和服务名字符串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68293D-DB9B-9744-2AF1-51585832A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9" y="1717418"/>
            <a:ext cx="8362950" cy="20288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87865AA-D274-1567-2419-5047FA0E3CB1}"/>
              </a:ext>
            </a:extLst>
          </p:cNvPr>
          <p:cNvSpPr txBox="1"/>
          <p:nvPr/>
        </p:nvSpPr>
        <p:spPr>
          <a:xfrm>
            <a:off x="647700" y="3979904"/>
            <a:ext cx="9575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函数会将套接字地址结构</a:t>
            </a:r>
            <a:r>
              <a:rPr lang="en-US" altLang="zh-CN" dirty="0" err="1"/>
              <a:t>sa</a:t>
            </a:r>
            <a:r>
              <a:rPr lang="zh-CN" altLang="en-US" dirty="0"/>
              <a:t>转换成对应的主机和服务名字符串，并复制到</a:t>
            </a:r>
            <a:r>
              <a:rPr lang="en-US" altLang="zh-CN" dirty="0"/>
              <a:t>host</a:t>
            </a:r>
            <a:r>
              <a:rPr lang="zh-CN" altLang="en-US" dirty="0"/>
              <a:t>和</a:t>
            </a:r>
            <a:r>
              <a:rPr lang="en-US" altLang="zh-CN" dirty="0"/>
              <a:t>service</a:t>
            </a:r>
            <a:r>
              <a:rPr lang="zh-CN" altLang="en-US" dirty="0"/>
              <a:t>缓冲区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flags</a:t>
            </a:r>
            <a:r>
              <a:rPr lang="zh-CN" altLang="en-US" dirty="0"/>
              <a:t>是位掩码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NI_NUMERICHOST: </a:t>
            </a:r>
            <a:r>
              <a:rPr lang="zh-CN" altLang="en-US" dirty="0"/>
              <a:t>设置该标志，会使得该函数返回一个数字地址字符串</a:t>
            </a:r>
            <a:endParaRPr lang="en-US" altLang="zh-CN" dirty="0"/>
          </a:p>
          <a:p>
            <a:r>
              <a:rPr lang="en-US" altLang="zh-CN" dirty="0"/>
              <a:t>        NI_NUMERICSERV: </a:t>
            </a:r>
            <a:r>
              <a:rPr lang="zh-CN" altLang="en-US" dirty="0"/>
              <a:t>设置该标志，简单地返回端口号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824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05AAE9-92D6-792A-41BF-3910179F414E}"/>
              </a:ext>
            </a:extLst>
          </p:cNvPr>
          <p:cNvSpPr txBox="1"/>
          <p:nvPr/>
        </p:nvSpPr>
        <p:spPr>
          <a:xfrm>
            <a:off x="438149" y="468183"/>
            <a:ext cx="3390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套接字接口辅助函数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4F8D7C-2027-D9BB-3502-C4FC953DD827}"/>
              </a:ext>
            </a:extLst>
          </p:cNvPr>
          <p:cNvSpPr txBox="1"/>
          <p:nvPr/>
        </p:nvSpPr>
        <p:spPr>
          <a:xfrm flipH="1">
            <a:off x="916759" y="1060192"/>
            <a:ext cx="929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用高级的辅助函数包装套接字接口函数，得到</a:t>
            </a:r>
            <a:r>
              <a:rPr lang="en-US" altLang="zh-CN" dirty="0"/>
              <a:t>open_clientfd</a:t>
            </a:r>
            <a:r>
              <a:rPr lang="zh-CN" altLang="en-US" dirty="0"/>
              <a:t>和</a:t>
            </a:r>
            <a:r>
              <a:rPr lang="en-US" altLang="zh-CN" dirty="0"/>
              <a:t>open_listenfd</a:t>
            </a:r>
            <a:r>
              <a:rPr lang="zh-CN" altLang="en-US" dirty="0"/>
              <a:t>函数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717A21-3617-D8A7-D15F-54BA24B7D749}"/>
              </a:ext>
            </a:extLst>
          </p:cNvPr>
          <p:cNvSpPr txBox="1"/>
          <p:nvPr/>
        </p:nvSpPr>
        <p:spPr>
          <a:xfrm>
            <a:off x="916759" y="1544464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open_clientfd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D9616F-E38E-2CEF-B8A6-CA155697D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3" t="5159"/>
          <a:stretch/>
        </p:blipFill>
        <p:spPr>
          <a:xfrm>
            <a:off x="916759" y="1913796"/>
            <a:ext cx="8362950" cy="13189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394184F-0B8F-E261-0D07-8EAEC31629E1}"/>
              </a:ext>
            </a:extLst>
          </p:cNvPr>
          <p:cNvSpPr txBox="1"/>
          <p:nvPr/>
        </p:nvSpPr>
        <p:spPr>
          <a:xfrm>
            <a:off x="916759" y="3232710"/>
            <a:ext cx="955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open_clientfd</a:t>
            </a:r>
            <a:r>
              <a:rPr lang="zh-CN" altLang="en-US" dirty="0"/>
              <a:t>函数建立与服务器的连接，该服务器运行在主机</a:t>
            </a:r>
            <a:r>
              <a:rPr lang="en-US" altLang="zh-CN" dirty="0"/>
              <a:t>hostname</a:t>
            </a:r>
            <a:r>
              <a:rPr lang="zh-CN" altLang="en-US" dirty="0"/>
              <a:t>上，并在端口号</a:t>
            </a:r>
            <a:r>
              <a:rPr lang="en-US" altLang="zh-CN" dirty="0"/>
              <a:t>port</a:t>
            </a:r>
            <a:r>
              <a:rPr lang="zh-CN" altLang="en-US" dirty="0"/>
              <a:t>上监听连接请求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BBE70B-7E0D-D9EE-02D3-02A3469000BA}"/>
              </a:ext>
            </a:extLst>
          </p:cNvPr>
          <p:cNvSpPr txBox="1"/>
          <p:nvPr/>
        </p:nvSpPr>
        <p:spPr>
          <a:xfrm>
            <a:off x="916759" y="3879041"/>
            <a:ext cx="242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open_listenfd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FCD6D2-783B-066F-9610-EE3E3F59D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4204141"/>
            <a:ext cx="8753475" cy="13811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3B67277-92C3-F749-0E41-212E4556BDAB}"/>
              </a:ext>
            </a:extLst>
          </p:cNvPr>
          <p:cNvSpPr txBox="1"/>
          <p:nvPr/>
        </p:nvSpPr>
        <p:spPr>
          <a:xfrm>
            <a:off x="916759" y="5797808"/>
            <a:ext cx="931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open_listenfd</a:t>
            </a:r>
            <a:r>
              <a:rPr lang="zh-CN" altLang="en-US" dirty="0"/>
              <a:t>函数打开并返回一个监听描述符，该描述符准备好在端口</a:t>
            </a:r>
            <a:r>
              <a:rPr lang="en-US" altLang="zh-CN" dirty="0"/>
              <a:t>port</a:t>
            </a:r>
            <a:r>
              <a:rPr lang="zh-CN" altLang="en-US" dirty="0"/>
              <a:t>上接受连接请求</a:t>
            </a:r>
          </a:p>
        </p:txBody>
      </p:sp>
    </p:spTree>
    <p:extLst>
      <p:ext uri="{BB962C8B-B14F-4D97-AF65-F5344CB8AC3E}">
        <p14:creationId xmlns:p14="http://schemas.microsoft.com/office/powerpoint/2010/main" val="221923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A886D-A4B9-89EA-8CD6-E04A27C6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服务器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BB73B-693F-3C35-028F-682EABDA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客户端和服务器交互使用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协议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（超文本标记语言）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特殊之处：页面可以包含指针，创建超链接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5B8E06-030E-69AE-FB3D-9773F64CB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6"/>
          <a:stretch/>
        </p:blipFill>
        <p:spPr>
          <a:xfrm>
            <a:off x="7095191" y="1398341"/>
            <a:ext cx="4601343" cy="45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7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22516-5E25-54F9-6E54-172E7B7D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38560-100B-4F12-89DD-2FCA41984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MIME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类型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静态内容：磁盘文件，返回给客户端的过程叫服务静态内容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动态内容：可执行文件，运行可执行文件并将输出返回客户端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每条由</a:t>
            </a:r>
            <a:r>
              <a:rPr kumimoji="1"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服务器返回的内容都是和它管理的某个文件相关联的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前缀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http://www.google.com:80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后缀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index.html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cgi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-bin/adder?15000&amp;213</a:t>
            </a:r>
          </a:p>
          <a:p>
            <a:pPr lvl="1"/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cgi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-bin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指示动态内容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 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分隔文件名和参数  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&amp; 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分隔每个参数   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或 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%20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空格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AFEE41-2B0E-BCA3-42B1-F156DA455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356" y="495794"/>
            <a:ext cx="5219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1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4EAE0-FCAD-3175-8EF8-BA0D3929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事务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3600D-77C7-71A8-A48F-B42E29D42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请求命令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GB" altLang="zh-CN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&lt;method&gt; &lt;</a:t>
            </a:r>
            <a:r>
              <a:rPr lang="en-GB" altLang="zh-CN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GB" altLang="zh-CN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 &lt;version&gt;</a:t>
            </a:r>
          </a:p>
          <a:p>
            <a:pPr lvl="1"/>
            <a:r>
              <a:rPr lang="en-GB" altLang="zh-C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统一资源标识符</a:t>
            </a:r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是一种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Proxy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是完整的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，对于服务器是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的后缀</a:t>
            </a:r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Header: </a:t>
            </a:r>
            <a:r>
              <a:rPr lang="en-GB" altLang="zh-CN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&lt;header name&gt;: &lt;header data</a:t>
            </a:r>
            <a:r>
              <a:rPr lang="en-GB" altLang="zh-CN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响应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GB" altLang="zh-CN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Line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&lt;version&gt; &lt;status code&gt; &lt;status </a:t>
            </a:r>
            <a:r>
              <a:rPr lang="en-GB" altLang="zh-CN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msg</a:t>
            </a:r>
            <a:r>
              <a:rPr lang="en-GB" altLang="zh-CN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GB" altLang="zh-CN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Header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&lt;header name&gt;: &lt;header data&gt;</a:t>
            </a:r>
          </a:p>
          <a:p>
            <a:pPr lvl="1"/>
            <a:r>
              <a:rPr lang="en-GB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Body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被请求的内容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每个文本行都要由一对回车</a:t>
            </a:r>
            <a:r>
              <a:rPr kumimoji="1"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kumimoji="1"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换行符结束</a:t>
            </a:r>
            <a:r>
              <a:rPr kumimoji="1"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(\r\n)</a:t>
            </a:r>
          </a:p>
          <a:p>
            <a:pPr lvl="1"/>
            <a:endParaRPr lang="en-GB" altLang="zh-CN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GB" altLang="zh-CN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50CE4B-2698-3F70-78E4-357936E8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86" y="1027906"/>
            <a:ext cx="5003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7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CE532-9D73-8FFA-3805-DEC44F27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服务动态内容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8E948-B807-71A5-9D5A-36635E685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客户端将参数传递给服务器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服务器将参数传递给子进程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环境变量</a:t>
            </a:r>
            <a:r>
              <a:rPr lang="en-GB" altLang="zh-CN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QUERY_STRING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将其他信息传给子进程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Fork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子进程并且</a:t>
            </a:r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execve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将输出重定向到客户端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EF6004-60E6-3516-11AD-CBE7D524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647" y="1825625"/>
            <a:ext cx="4991100" cy="1866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8F6E62-8A5E-A856-6ED6-11A206E7F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447" y="4686155"/>
            <a:ext cx="7772400" cy="162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1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561A00-EAD8-EDE2-0862-03B8B352E9AB}"/>
              </a:ext>
            </a:extLst>
          </p:cNvPr>
          <p:cNvSpPr txBox="1"/>
          <p:nvPr/>
        </p:nvSpPr>
        <p:spPr>
          <a:xfrm>
            <a:off x="466724" y="285750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套接字接口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CC7193-C490-6F4A-43FE-8BFCD57F9A31}"/>
              </a:ext>
            </a:extLst>
          </p:cNvPr>
          <p:cNvSpPr txBox="1"/>
          <p:nvPr/>
        </p:nvSpPr>
        <p:spPr>
          <a:xfrm>
            <a:off x="466724" y="1362075"/>
            <a:ext cx="1122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套接字接口（</a:t>
            </a:r>
            <a:r>
              <a:rPr lang="en-US" altLang="zh-CN" dirty="0"/>
              <a:t>socket interface</a:t>
            </a:r>
            <a:r>
              <a:rPr lang="zh-CN" altLang="en-US" dirty="0"/>
              <a:t>）是一组函数，它们和</a:t>
            </a:r>
            <a:r>
              <a:rPr lang="en-US" altLang="zh-CN" dirty="0"/>
              <a:t>Unix I/O</a:t>
            </a:r>
            <a:r>
              <a:rPr lang="zh-CN" altLang="en-US" dirty="0"/>
              <a:t>函数结合起来，用以创建网络应用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31C3F0-1380-EF41-457F-1ADB749C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5" y="1927171"/>
            <a:ext cx="6996115" cy="464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24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B20FF-0835-F766-5619-7E4BE853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E0313-B29A-AE77-6EE2-F812BB55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程序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在通过调用 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pen_ 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stenfd 函数打开一个监听套接字以后， TINY执行典型的无限服务器循环，不断地接受连接请求，执行事物，并关闭连接的它那一端</a:t>
            </a:r>
          </a:p>
          <a:p>
            <a:pPr lvl="0"/>
            <a:r>
              <a:rPr lang="en-US" altLang="zh-CN" sz="228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doit</a:t>
            </a:r>
            <a:r>
              <a:rPr lang="zh-CN" altLang="en-US" sz="228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函数</a:t>
            </a:r>
          </a:p>
          <a:p>
            <a:pPr lvl="1"/>
            <a:r>
              <a:rPr lang="zh-CN" altLang="en-US" sz="199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rio</a:t>
            </a:r>
            <a:r>
              <a:rPr lang="en-US" altLang="zh-CN" sz="199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199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readlineb 函数读取请求行</a:t>
            </a:r>
          </a:p>
          <a:p>
            <a:pPr lvl="1"/>
            <a:r>
              <a:rPr lang="zh-CN" altLang="en-US" sz="199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将 URI 解析为一个文件名和一个可能为 CGI 参数字符串</a:t>
            </a:r>
          </a:p>
          <a:p>
            <a:pPr lvl="1"/>
            <a:r>
              <a:rPr lang="zh-CN" altLang="en-US" sz="199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设置一个标志， 表明请求的是静态内容还是动态内容</a:t>
            </a:r>
          </a:p>
          <a:p>
            <a:pPr lvl="2"/>
            <a:r>
              <a:rPr lang="zh-CN" altLang="en-US" sz="171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静态</a:t>
            </a:r>
            <a:r>
              <a:rPr lang="en-US" altLang="zh-CN" sz="171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171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普通文件，有读权</a:t>
            </a:r>
          </a:p>
          <a:p>
            <a:pPr lvl="2"/>
            <a:r>
              <a:rPr lang="zh-CN" altLang="en-US" sz="171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动态</a:t>
            </a:r>
            <a:r>
              <a:rPr lang="en-US" altLang="zh-CN" sz="171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171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可执行文件</a:t>
            </a:r>
          </a:p>
          <a:p>
            <a:pPr lvl="0"/>
            <a:r>
              <a:rPr lang="en-US" altLang="zh-CN" sz="228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cl</a:t>
            </a:r>
            <a:r>
              <a:rPr lang="zh-CN" altLang="en-US" sz="228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ienterr</a:t>
            </a:r>
            <a:r>
              <a:rPr lang="en-US" altLang="zh-CN" sz="228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</a:t>
            </a:r>
            <a:r>
              <a:rPr lang="zh-CN" altLang="en-US" sz="228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函数</a:t>
            </a:r>
          </a:p>
          <a:p>
            <a:pPr lvl="1"/>
            <a:r>
              <a:rPr lang="zh-CN" altLang="en-US" sz="199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发送一个 HTTP 响应到客户端，在响应行中包含相应的状态码和状态消息。</a:t>
            </a:r>
          </a:p>
          <a:p>
            <a:pPr lvl="1"/>
            <a:r>
              <a:rPr lang="zh-CN" altLang="en-US" sz="1995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rio_writen函数</a:t>
            </a:r>
          </a:p>
          <a:p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0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8C46E-68EF-9FC9-EDD2-CF3A3AD7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3EDFE-3F95-1049-51E6-4EA6D678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read_requesthdrs</a:t>
            </a:r>
            <a:r>
              <a:rPr lang="en-GB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函数</a:t>
            </a:r>
          </a:p>
          <a:p>
            <a:pPr lvl="1"/>
            <a:r>
              <a:rPr lang="zh-CN" altLang="en-US" sz="2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处理请求报头</a:t>
            </a:r>
          </a:p>
          <a:p>
            <a:pPr lvl="0"/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parse_uri</a:t>
            </a:r>
            <a:r>
              <a:rPr lang="en-GB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函数</a:t>
            </a:r>
          </a:p>
          <a:p>
            <a:pPr lvl="1"/>
            <a:r>
              <a:rPr lang="zh-CN" altLang="en-US" sz="2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解析</a:t>
            </a:r>
            <a:r>
              <a:rPr lang="en-GB" altLang="zh-CN" sz="2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URI</a:t>
            </a:r>
          </a:p>
          <a:p>
            <a:pPr lvl="1"/>
            <a:r>
              <a:rPr lang="zh-CN" altLang="en-US" sz="2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得到</a:t>
            </a:r>
            <a:r>
              <a:rPr lang="en-GB" altLang="zh-CN" sz="2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CGI</a:t>
            </a:r>
            <a:r>
              <a:rPr lang="zh-CN" altLang="en-US" sz="2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参数，路径名</a:t>
            </a:r>
          </a:p>
          <a:p>
            <a:pPr lvl="0"/>
            <a:r>
              <a:rPr lang="en-GB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serve_static</a:t>
            </a:r>
            <a:r>
              <a:rPr lang="en-GB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函数</a:t>
            </a:r>
          </a:p>
          <a:p>
            <a:pPr lvl="1"/>
            <a:r>
              <a:rPr lang="zh-CN" altLang="en-US" sz="2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发送一个 </a:t>
            </a:r>
            <a:r>
              <a:rPr lang="en-GB" altLang="zh-CN" sz="2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HTTP </a:t>
            </a:r>
            <a:r>
              <a:rPr lang="zh-CN" altLang="en-US" sz="2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响应，其主体包含一个本地文件的内容</a:t>
            </a:r>
          </a:p>
          <a:p>
            <a:pPr lvl="1"/>
            <a:r>
              <a:rPr lang="zh-CN" altLang="en-US" sz="2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检查文件名的后缀来判断文件类型，并且发送响应行和响应报头给客户端</a:t>
            </a:r>
          </a:p>
          <a:p>
            <a:pPr lvl="0"/>
            <a:r>
              <a:rPr lang="en-GB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serve_dynamic</a:t>
            </a:r>
            <a:r>
              <a:rPr lang="en-GB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函数</a:t>
            </a:r>
          </a:p>
          <a:p>
            <a:pPr lvl="1"/>
            <a:r>
              <a:rPr lang="en-GB" altLang="zh-CN" sz="2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TINY </a:t>
            </a:r>
            <a:r>
              <a:rPr lang="zh-CN" altLang="en-US" sz="2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通过派生一个子进程并在子进程的上下文中运行一个 </a:t>
            </a:r>
            <a:r>
              <a:rPr lang="en-GB" altLang="zh-CN" sz="2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CGI </a:t>
            </a:r>
            <a:r>
              <a:rPr lang="zh-CN" altLang="en-US" sz="2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程序，来提供各种类型的动态内容。</a:t>
            </a:r>
          </a:p>
          <a:p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78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13BDD-024B-3699-1FEF-3254D9AC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059F6-0A30-A961-13B5-274E7AB2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2F59C3-6C2D-211B-6FF9-3A10C4A6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81953"/>
            <a:ext cx="7772400" cy="54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0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CFCA3B-3675-91DF-B67B-33507E5C4AC1}"/>
              </a:ext>
            </a:extLst>
          </p:cNvPr>
          <p:cNvSpPr txBox="1"/>
          <p:nvPr/>
        </p:nvSpPr>
        <p:spPr>
          <a:xfrm>
            <a:off x="466724" y="285750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套接字接口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58492F-6835-222C-B25D-1B738933F613}"/>
              </a:ext>
            </a:extLst>
          </p:cNvPr>
          <p:cNvSpPr txBox="1"/>
          <p:nvPr/>
        </p:nvSpPr>
        <p:spPr>
          <a:xfrm>
            <a:off x="771524" y="1534983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套接字地址结构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E35E6A-D4B6-632D-DCF5-ED02825519BD}"/>
              </a:ext>
            </a:extLst>
          </p:cNvPr>
          <p:cNvSpPr txBox="1"/>
          <p:nvPr/>
        </p:nvSpPr>
        <p:spPr>
          <a:xfrm>
            <a:off x="771524" y="2782758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套接字接口函数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586BA8-AB83-2CB2-3350-A7F8C54B61BC}"/>
              </a:ext>
            </a:extLst>
          </p:cNvPr>
          <p:cNvSpPr txBox="1"/>
          <p:nvPr/>
        </p:nvSpPr>
        <p:spPr>
          <a:xfrm>
            <a:off x="771524" y="3944809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getaddrinfo</a:t>
            </a:r>
            <a:r>
              <a:rPr lang="zh-CN" altLang="en-US" dirty="0"/>
              <a:t>函数、</a:t>
            </a:r>
            <a:r>
              <a:rPr lang="en-US" altLang="zh-CN" dirty="0"/>
              <a:t>getnameinfo</a:t>
            </a:r>
            <a:r>
              <a:rPr lang="zh-CN" altLang="en-US" dirty="0"/>
              <a:t>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161A0C-60E9-52A1-6EAA-37E8BD96C6FD}"/>
              </a:ext>
            </a:extLst>
          </p:cNvPr>
          <p:cNvSpPr txBox="1"/>
          <p:nvPr/>
        </p:nvSpPr>
        <p:spPr>
          <a:xfrm>
            <a:off x="771524" y="5192584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套接字接口辅助函数</a:t>
            </a:r>
          </a:p>
        </p:txBody>
      </p:sp>
    </p:spTree>
    <p:extLst>
      <p:ext uri="{BB962C8B-B14F-4D97-AF65-F5344CB8AC3E}">
        <p14:creationId xmlns:p14="http://schemas.microsoft.com/office/powerpoint/2010/main" val="104930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5F1A8E-0898-4037-6625-BAD0B568ECD8}"/>
              </a:ext>
            </a:extLst>
          </p:cNvPr>
          <p:cNvSpPr txBox="1"/>
          <p:nvPr/>
        </p:nvSpPr>
        <p:spPr>
          <a:xfrm>
            <a:off x="438149" y="468183"/>
            <a:ext cx="298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套接字地址结构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B149BC-411C-B145-12F9-B3199C9E539A}"/>
              </a:ext>
            </a:extLst>
          </p:cNvPr>
          <p:cNvSpPr txBox="1"/>
          <p:nvPr/>
        </p:nvSpPr>
        <p:spPr>
          <a:xfrm>
            <a:off x="704850" y="1205957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因特网的套接字地址存放在类型为</a:t>
            </a:r>
            <a:r>
              <a:rPr lang="en-US" altLang="zh-CN" dirty="0"/>
              <a:t>sockaddr_in</a:t>
            </a:r>
            <a:r>
              <a:rPr lang="zh-CN" altLang="en-US" dirty="0"/>
              <a:t>的</a:t>
            </a:r>
            <a:r>
              <a:rPr lang="en-US" altLang="zh-CN" dirty="0"/>
              <a:t>16</a:t>
            </a:r>
            <a:r>
              <a:rPr lang="zh-CN" altLang="en-US" dirty="0"/>
              <a:t>字节结构中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950E91-16EF-94FD-CC65-F73BF66FE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851398"/>
            <a:ext cx="7666384" cy="33835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68DE5E-D1A9-DD5D-C8BC-6B909BD00E6C}"/>
              </a:ext>
            </a:extLst>
          </p:cNvPr>
          <p:cNvSpPr txBox="1"/>
          <p:nvPr/>
        </p:nvSpPr>
        <p:spPr>
          <a:xfrm>
            <a:off x="704850" y="5467377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sin_family</a:t>
            </a:r>
            <a:r>
              <a:rPr lang="zh-CN" altLang="en-US" dirty="0"/>
              <a:t>通常设置为</a:t>
            </a:r>
            <a:r>
              <a:rPr lang="en-US" altLang="zh-CN" dirty="0"/>
              <a:t>AF_INEF</a:t>
            </a:r>
            <a:r>
              <a:rPr lang="zh-CN" altLang="en-US" dirty="0"/>
              <a:t>，表示使用</a:t>
            </a:r>
            <a:r>
              <a:rPr lang="en-US" altLang="zh-CN" dirty="0"/>
              <a:t>IPv4</a:t>
            </a:r>
            <a:r>
              <a:rPr lang="zh-CN" altLang="en-US" dirty="0"/>
              <a:t>地址，</a:t>
            </a:r>
            <a:r>
              <a:rPr lang="en-US" altLang="zh-CN" dirty="0"/>
              <a:t>in_addr</a:t>
            </a:r>
            <a:r>
              <a:rPr lang="zh-CN" altLang="en-US" dirty="0"/>
              <a:t>中存放了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114AE9-C420-A4B9-FF1F-04E203398229}"/>
              </a:ext>
            </a:extLst>
          </p:cNvPr>
          <p:cNvSpPr txBox="1"/>
          <p:nvPr/>
        </p:nvSpPr>
        <p:spPr>
          <a:xfrm>
            <a:off x="704850" y="6134332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sockaddr</a:t>
            </a:r>
            <a:r>
              <a:rPr lang="zh-CN" altLang="en-US" dirty="0"/>
              <a:t>是更为通用的套接字地址结构</a:t>
            </a:r>
          </a:p>
        </p:txBody>
      </p:sp>
    </p:spTree>
    <p:extLst>
      <p:ext uri="{BB962C8B-B14F-4D97-AF65-F5344CB8AC3E}">
        <p14:creationId xmlns:p14="http://schemas.microsoft.com/office/powerpoint/2010/main" val="179875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8A5AE0-3B91-889E-4773-A0D7C711DEDB}"/>
              </a:ext>
            </a:extLst>
          </p:cNvPr>
          <p:cNvSpPr txBox="1"/>
          <p:nvPr/>
        </p:nvSpPr>
        <p:spPr>
          <a:xfrm>
            <a:off x="438149" y="468183"/>
            <a:ext cx="298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套接字接口函数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A6AC72-62DB-06F2-8B1F-5ACE02C16C5C}"/>
              </a:ext>
            </a:extLst>
          </p:cNvPr>
          <p:cNvSpPr txBox="1"/>
          <p:nvPr/>
        </p:nvSpPr>
        <p:spPr>
          <a:xfrm>
            <a:off x="819150" y="1285875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socket</a:t>
            </a:r>
            <a:r>
              <a:rPr lang="zh-CN" altLang="en-US" sz="2000" b="1" dirty="0"/>
              <a:t>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B29736-7F0E-4915-0561-888E27F5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628900"/>
            <a:ext cx="9391650" cy="1600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953512-5218-F536-7C61-E54BBAD34ABB}"/>
              </a:ext>
            </a:extLst>
          </p:cNvPr>
          <p:cNvSpPr txBox="1"/>
          <p:nvPr/>
        </p:nvSpPr>
        <p:spPr>
          <a:xfrm>
            <a:off x="819150" y="4639746"/>
            <a:ext cx="681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要使套接字成为连接的一个端点，可以用如下方式调用</a:t>
            </a:r>
            <a:r>
              <a:rPr lang="en-US" altLang="zh-CN" dirty="0"/>
              <a:t>socket</a:t>
            </a:r>
            <a:r>
              <a:rPr lang="zh-CN" altLang="en-US" dirty="0"/>
              <a:t>函数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ED97A7-B39B-BE29-ED8A-7D9717198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5572125"/>
            <a:ext cx="5295900" cy="3429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813302A-F11E-8251-C008-CCA8E7AB8DB0}"/>
              </a:ext>
            </a:extLst>
          </p:cNvPr>
          <p:cNvSpPr txBox="1"/>
          <p:nvPr/>
        </p:nvSpPr>
        <p:spPr>
          <a:xfrm>
            <a:off x="819150" y="203358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客户端和服务器调用，创建一个套接字描述符</a:t>
            </a:r>
          </a:p>
        </p:txBody>
      </p:sp>
    </p:spTree>
    <p:extLst>
      <p:ext uri="{BB962C8B-B14F-4D97-AF65-F5344CB8AC3E}">
        <p14:creationId xmlns:p14="http://schemas.microsoft.com/office/powerpoint/2010/main" val="266277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FFC55D-EEEE-156C-7BB5-3A557A59F000}"/>
              </a:ext>
            </a:extLst>
          </p:cNvPr>
          <p:cNvSpPr txBox="1"/>
          <p:nvPr/>
        </p:nvSpPr>
        <p:spPr>
          <a:xfrm>
            <a:off x="676275" y="590550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connect</a:t>
            </a:r>
            <a:r>
              <a:rPr lang="zh-CN" altLang="en-US" sz="2000" b="1" dirty="0"/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A91794-F151-2844-CC7B-5F3AA81085A0}"/>
              </a:ext>
            </a:extLst>
          </p:cNvPr>
          <p:cNvSpPr txBox="1"/>
          <p:nvPr/>
        </p:nvSpPr>
        <p:spPr>
          <a:xfrm>
            <a:off x="990600" y="1228725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客户端调用函数，建立与服务器的连接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86BAD2-F366-FF55-B24E-B2488BB0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909762"/>
            <a:ext cx="9505950" cy="15906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566E8F-77CB-2CE1-012E-822E65E87F6D}"/>
              </a:ext>
            </a:extLst>
          </p:cNvPr>
          <p:cNvSpPr txBox="1"/>
          <p:nvPr/>
        </p:nvSpPr>
        <p:spPr>
          <a:xfrm>
            <a:off x="990600" y="4020382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若连接成功，则</a:t>
            </a:r>
            <a:r>
              <a:rPr lang="en-US" altLang="zh-CN" dirty="0"/>
              <a:t>clientfd</a:t>
            </a:r>
            <a:r>
              <a:rPr lang="zh-CN" altLang="en-US" dirty="0"/>
              <a:t>可以准备读写，并且得到的连接由如下套接字对刻画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D9103F-1C15-67C5-9384-7F243B178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943475"/>
            <a:ext cx="46672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1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48E615-B63B-BC85-83A9-6F4DBCAFC330}"/>
              </a:ext>
            </a:extLst>
          </p:cNvPr>
          <p:cNvSpPr txBox="1"/>
          <p:nvPr/>
        </p:nvSpPr>
        <p:spPr>
          <a:xfrm>
            <a:off x="828675" y="3533030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listen</a:t>
            </a:r>
            <a:r>
              <a:rPr lang="zh-CN" altLang="en-US" sz="2000" b="1" dirty="0"/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AD5613-8120-9BA5-9C4F-2DEF8D6121AB}"/>
              </a:ext>
            </a:extLst>
          </p:cNvPr>
          <p:cNvSpPr txBox="1"/>
          <p:nvPr/>
        </p:nvSpPr>
        <p:spPr>
          <a:xfrm>
            <a:off x="809625" y="1195417"/>
            <a:ext cx="826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服务器调用，将服务器套接字地址与套接字描述符</a:t>
            </a:r>
            <a:r>
              <a:rPr lang="en-US" altLang="zh-CN" dirty="0"/>
              <a:t>sockfd</a:t>
            </a:r>
            <a:r>
              <a:rPr lang="zh-CN" altLang="en-US" dirty="0"/>
              <a:t>联系起来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C44B3D-BE0E-7EDA-BC60-997AB483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694081"/>
            <a:ext cx="9677400" cy="19335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EB2A6BE-08EC-DF7F-BF77-7155507D473C}"/>
              </a:ext>
            </a:extLst>
          </p:cNvPr>
          <p:cNvSpPr txBox="1"/>
          <p:nvPr/>
        </p:nvSpPr>
        <p:spPr>
          <a:xfrm>
            <a:off x="828675" y="74295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bind</a:t>
            </a:r>
            <a:r>
              <a:rPr lang="zh-CN" altLang="en-US" sz="2000" b="1" dirty="0"/>
              <a:t>函数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2F8B88-6C16-4339-9A6F-A3C4C4A9BE59}"/>
              </a:ext>
            </a:extLst>
          </p:cNvPr>
          <p:cNvSpPr txBox="1"/>
          <p:nvPr/>
        </p:nvSpPr>
        <p:spPr>
          <a:xfrm>
            <a:off x="853125" y="412632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服务器调用，将</a:t>
            </a:r>
            <a:r>
              <a:rPr lang="en-US" altLang="zh-CN" dirty="0"/>
              <a:t>sockfd</a:t>
            </a:r>
            <a:r>
              <a:rPr lang="zh-CN" altLang="en-US" dirty="0"/>
              <a:t>从主动套接字转换成监听套接字，该套接字可以接受来自客户端的请求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B31971A-BDBC-8CED-DDEE-DAC73F54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4537888"/>
            <a:ext cx="94964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4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C45D6E-B031-672A-6E6D-27BF5F41FC72}"/>
              </a:ext>
            </a:extLst>
          </p:cNvPr>
          <p:cNvSpPr txBox="1"/>
          <p:nvPr/>
        </p:nvSpPr>
        <p:spPr>
          <a:xfrm>
            <a:off x="733425" y="172969"/>
            <a:ext cx="174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accept</a:t>
            </a:r>
            <a:r>
              <a:rPr lang="zh-CN" altLang="en-US" sz="2000" b="1" dirty="0"/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556450-56C2-1AB2-6750-199475EA17AE}"/>
              </a:ext>
            </a:extLst>
          </p:cNvPr>
          <p:cNvSpPr txBox="1"/>
          <p:nvPr/>
        </p:nvSpPr>
        <p:spPr>
          <a:xfrm>
            <a:off x="733425" y="700432"/>
            <a:ext cx="994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服务器调用，等待来自客户端的连接请求到达侦听描述符</a:t>
            </a:r>
            <a:r>
              <a:rPr lang="en-US" altLang="zh-CN" dirty="0"/>
              <a:t>listenfd</a:t>
            </a:r>
            <a:r>
              <a:rPr lang="zh-CN" altLang="en-US" dirty="0"/>
              <a:t>，创建一个已连接描述符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0C8115-38A7-74ED-A005-4207CC56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069764"/>
            <a:ext cx="9486900" cy="1514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EC63ED-F29A-76C2-A5DE-D6D91BDFDF5B}"/>
              </a:ext>
            </a:extLst>
          </p:cNvPr>
          <p:cNvSpPr txBox="1"/>
          <p:nvPr/>
        </p:nvSpPr>
        <p:spPr>
          <a:xfrm>
            <a:off x="704850" y="2584239"/>
            <a:ext cx="941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注意侦听描述符与已连接描述符的区别。前者通常只创建一次，存在于服务器的整个生命周期；后者在服务器每次接受连接请求时都会创建一次。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18043A-3068-BD22-AA64-40326F73A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3230570"/>
            <a:ext cx="6524625" cy="333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A619A3-23C9-042B-B263-FC20FF5ECE86}"/>
              </a:ext>
            </a:extLst>
          </p:cNvPr>
          <p:cNvSpPr txBox="1"/>
          <p:nvPr/>
        </p:nvSpPr>
        <p:spPr>
          <a:xfrm>
            <a:off x="438149" y="468183"/>
            <a:ext cx="298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getaddrinfo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90F5FE-5CCD-5438-7DF4-44B2236A3605}"/>
              </a:ext>
            </a:extLst>
          </p:cNvPr>
          <p:cNvSpPr txBox="1"/>
          <p:nvPr/>
        </p:nvSpPr>
        <p:spPr>
          <a:xfrm>
            <a:off x="714375" y="1123950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getaddrinfo</a:t>
            </a:r>
            <a:r>
              <a:rPr lang="zh-CN" altLang="en-US" dirty="0"/>
              <a:t>函数将主机名、主机地址、服务名和端口号的字符串表示转换成套接字地址结构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AC8B8A-72F8-F96C-0468-38BA9C63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658809"/>
            <a:ext cx="9105900" cy="33337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3C7517-0059-4082-F626-261580CB1B9D}"/>
              </a:ext>
            </a:extLst>
          </p:cNvPr>
          <p:cNvSpPr txBox="1"/>
          <p:nvPr/>
        </p:nvSpPr>
        <p:spPr>
          <a:xfrm>
            <a:off x="819150" y="5350729"/>
            <a:ext cx="665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getaddrinfo</a:t>
            </a:r>
            <a:r>
              <a:rPr lang="zh-CN" altLang="en-US" dirty="0"/>
              <a:t>函数将一个指向</a:t>
            </a:r>
            <a:r>
              <a:rPr lang="en-US" altLang="zh-CN" dirty="0"/>
              <a:t>addrinfo</a:t>
            </a:r>
            <a:r>
              <a:rPr lang="zh-CN" altLang="en-US" dirty="0"/>
              <a:t>结构的链表的指针赋给</a:t>
            </a:r>
            <a:r>
              <a:rPr lang="en-US" altLang="zh-CN" dirty="0"/>
              <a:t>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3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1487</Words>
  <Application>Microsoft Macintosh PowerPoint</Application>
  <PresentationFormat>宽屏</PresentationFormat>
  <Paragraphs>144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SimSun</vt:lpstr>
      <vt:lpstr>微软雅黑</vt:lpstr>
      <vt:lpstr>Arial</vt:lpstr>
      <vt:lpstr>Times New Roman</vt:lpstr>
      <vt:lpstr>Office 主题​​</vt:lpstr>
      <vt:lpstr>Network Programming 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Web服务器-基础</vt:lpstr>
      <vt:lpstr>Web内容</vt:lpstr>
      <vt:lpstr>HTTP事务</vt:lpstr>
      <vt:lpstr>服务动态内容</vt:lpstr>
      <vt:lpstr>Tiny Web Server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II</dc:title>
  <dc:creator>Xu Yichen</dc:creator>
  <cp:lastModifiedBy>Xu Yichen</cp:lastModifiedBy>
  <cp:revision>2</cp:revision>
  <dcterms:created xsi:type="dcterms:W3CDTF">2022-12-06T14:41:57Z</dcterms:created>
  <dcterms:modified xsi:type="dcterms:W3CDTF">2022-12-07T06:12:49Z</dcterms:modified>
</cp:coreProperties>
</file>