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479" r:id="rId10"/>
    <p:sldId id="264" r:id="rId11"/>
    <p:sldId id="265" r:id="rId12"/>
    <p:sldId id="269" r:id="rId13"/>
    <p:sldId id="270" r:id="rId14"/>
    <p:sldId id="469" r:id="rId15"/>
    <p:sldId id="483" r:id="rId16"/>
    <p:sldId id="266" r:id="rId17"/>
    <p:sldId id="268" r:id="rId18"/>
    <p:sldId id="267" r:id="rId19"/>
    <p:sldId id="454" r:id="rId20"/>
    <p:sldId id="480" r:id="rId21"/>
    <p:sldId id="481" r:id="rId22"/>
    <p:sldId id="462" r:id="rId23"/>
    <p:sldId id="271" r:id="rId24"/>
    <p:sldId id="465" r:id="rId25"/>
    <p:sldId id="466" r:id="rId26"/>
    <p:sldId id="471" r:id="rId27"/>
    <p:sldId id="473" r:id="rId28"/>
    <p:sldId id="468" r:id="rId29"/>
    <p:sldId id="484" r:id="rId30"/>
    <p:sldId id="470" r:id="rId31"/>
    <p:sldId id="475" r:id="rId32"/>
    <p:sldId id="476" r:id="rId33"/>
    <p:sldId id="477" r:id="rId34"/>
    <p:sldId id="478" r:id="rId35"/>
    <p:sldId id="524" r:id="rId36"/>
    <p:sldId id="523" r:id="rId37"/>
    <p:sldId id="52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A0F8D-63D0-45A3-937A-7A2A2F21063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842DA-9E01-49EF-B84B-D08E20511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59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4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20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28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9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7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19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1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0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82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7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2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9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53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28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A9C6C-6765-0736-245E-D0E07DC28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0270F3-B6D6-1BAC-B332-D94F39AC1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5E09F-DA62-7969-FC57-E141CA84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81BC3-B664-DCE4-2EDD-992BE1C7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DD5AF-E97E-E75B-4DAD-2495BEC6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2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521D-7F29-F24A-A17D-9A7825AA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23B838-9966-70C1-E75C-FB4801EBC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44159-938A-8F3E-CA9F-89E3A2C2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5743C-7C4E-632A-E379-4A8C64B8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E9D48-DBA8-658C-086F-D2317C0F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63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2267F3-9C0D-78EE-115C-E2E4279BB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4417EB-0998-A6EA-1665-2F65E94FA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333DB-48AC-87F4-2398-260CB30E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886FC-40B7-A3E7-1EB3-27DCECB5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FDC32-7DDD-343B-9C82-B2881066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9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8577E-0B38-AC47-649E-E760E306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361F1-0E8D-B1C8-F399-61EE64DA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605B8-AF80-0944-6F37-FF3258AE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3547D-F78A-9351-1F9D-8507B307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8501A-4F1F-33A5-0A44-E292550D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8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85899-844B-6B27-6BC7-5E3B858A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22E5A-80D0-AED2-89CF-4A207AD54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30F61-E730-5F52-A3F2-41E3E9DB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04955-B9D5-17C3-E5F9-7869C2B0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84DB7-C397-072F-45F9-1838E0CC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0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71F93-D9F8-CBE4-8F4F-44778C49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3CBAB-23B3-FC00-DAE8-9EB00CC9C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9F3831-DD44-3BA4-5D38-5C62AC781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322CA-1BEE-1943-F350-A88C3760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9E845-C338-99D0-3D5E-0948B40F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2E57D-3875-0B70-19E0-E2D9D19E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9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36379-501F-180D-D00A-D814B2F0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962A2-0839-A857-FD61-8B6C8083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63AE6-DF9E-FD2E-5048-DF45ADE7D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6A884A-ECDB-9992-BCC5-8AD370B89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960C0C-FABF-465C-9D06-54227DA77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59537C-BDF7-53E2-3248-7CECE2E9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8B3B7C-186D-B036-05CC-4CE16003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BD1B07-2219-A743-AB2C-A666E686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8EEAB-379D-5E55-2F4B-D31F013A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4A791D-55D7-EE83-D212-3433C647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C4264C-3125-F397-83C9-DF7B46BC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2F3A6C-5211-0E5C-AE45-546065D9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8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69291A-A48A-34ED-5595-B6A05F5D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1308D-2020-5156-5F99-D931F41E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5D1EE-0225-4322-07AD-5E855E0D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1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73259-1E53-4DDE-4866-D19F9C36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5852F-EA2D-02D6-7CCC-8D4C80827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4E0701-06E9-7DBC-0E89-309E70E2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B427F-117A-108D-68D2-B49E14A2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FC5F2-43B0-9902-AA3B-991FAE42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B1A55-3ABE-BBC2-74BE-B5A3BF0D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1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D4205-8475-22F8-F6A8-D4EF0084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D1D0AD-73C5-FA13-ED4C-403D36E98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77364D-8E1A-E760-2749-5307F65CF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19C70-7551-6A45-A5A4-E93B43FD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E3614-D854-B9FB-27E2-1B4DE626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6AFBF-900D-811D-7B3A-C99346DA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9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77CF9B-97F0-2D2A-267C-562D4031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784C31-7855-A2F9-6FDF-924994F68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65577-8937-D957-DC2C-A28E9D38C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DF7D-35DE-4DC5-9F69-72B09DE93032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C1ACF-F72D-23FF-8538-809A5002F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677B1-605F-F129-7928-13C8AF3E5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DD0B-E4F0-4FC3-98AC-4DCEC49AA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89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75FEB-0267-439B-1CFA-810C56617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17C471-2F9A-D00D-4A8D-287D1987C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30DFD-A979-D20C-1DA1-79C5092E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语言的编译过程</a:t>
            </a:r>
          </a:p>
        </p:txBody>
      </p:sp>
      <p:pic>
        <p:nvPicPr>
          <p:cNvPr id="70" name="内容占位符 69">
            <a:extLst>
              <a:ext uri="{FF2B5EF4-FFF2-40B4-BE49-F238E27FC236}">
                <a16:creationId xmlns:a16="http://schemas.microsoft.com/office/drawing/2014/main" id="{48295C31-2296-5AA1-F723-916DFCA00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473" y="2995425"/>
            <a:ext cx="8753398" cy="1443859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337686A5-952A-0945-ECCD-FB20879C07EF}"/>
              </a:ext>
            </a:extLst>
          </p:cNvPr>
          <p:cNvSpPr/>
          <p:nvPr/>
        </p:nvSpPr>
        <p:spPr>
          <a:xfrm>
            <a:off x="7180729" y="2421954"/>
            <a:ext cx="3653118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E30A2-C018-32F4-B8BC-0583C1FE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C927B-E8FB-E799-4F6B-4138F8E3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C</a:t>
            </a:r>
            <a:r>
              <a:rPr lang="zh-CN" altLang="en-US" dirty="0"/>
              <a:t>语言的声明、定义、链接器构建大型项目</a:t>
            </a:r>
            <a:endParaRPr lang="en-US" altLang="zh-CN" dirty="0"/>
          </a:p>
          <a:p>
            <a:pPr lvl="1"/>
            <a:r>
              <a:rPr lang="zh-CN" altLang="en-US" dirty="0"/>
              <a:t>编写时，一般的做法是：</a:t>
            </a:r>
            <a:endParaRPr lang="en-US" altLang="zh-CN" dirty="0"/>
          </a:p>
          <a:p>
            <a:pPr lvl="2"/>
            <a:r>
              <a:rPr lang="zh-CN" altLang="en-US" dirty="0"/>
              <a:t>把只在内部用到的函数</a:t>
            </a:r>
            <a:r>
              <a:rPr lang="en-US" altLang="zh-CN" dirty="0"/>
              <a:t>/</a:t>
            </a:r>
            <a:r>
              <a:rPr lang="zh-CN" altLang="en-US" dirty="0"/>
              <a:t>变量用</a:t>
            </a:r>
            <a:r>
              <a:rPr lang="en-US" altLang="zh-CN" dirty="0"/>
              <a:t>static</a:t>
            </a:r>
            <a:r>
              <a:rPr lang="zh-CN" altLang="en-US" dirty="0"/>
              <a:t>修饰</a:t>
            </a:r>
            <a:endParaRPr lang="en-US" altLang="zh-CN" dirty="0"/>
          </a:p>
          <a:p>
            <a:pPr lvl="2"/>
            <a:r>
              <a:rPr lang="zh-CN" altLang="en-US" dirty="0"/>
              <a:t>把函数的定义放在</a:t>
            </a:r>
            <a:r>
              <a:rPr lang="en-US" altLang="zh-CN" dirty="0"/>
              <a:t>*.c</a:t>
            </a:r>
            <a:r>
              <a:rPr lang="zh-CN" altLang="en-US" dirty="0"/>
              <a:t>文件中，在修改时重新编译</a:t>
            </a:r>
            <a:endParaRPr lang="en-US" altLang="zh-CN" dirty="0"/>
          </a:p>
          <a:p>
            <a:pPr lvl="2"/>
            <a:r>
              <a:rPr lang="zh-CN" altLang="en-US" dirty="0"/>
              <a:t>把对外暴露的</a:t>
            </a:r>
            <a:r>
              <a:rPr lang="en-US" altLang="zh-CN" dirty="0"/>
              <a:t>struct</a:t>
            </a:r>
            <a:r>
              <a:rPr lang="zh-CN" altLang="en-US" dirty="0"/>
              <a:t>、</a:t>
            </a:r>
            <a:r>
              <a:rPr lang="en-US" altLang="zh-CN" dirty="0"/>
              <a:t>variable, function</a:t>
            </a:r>
            <a:r>
              <a:rPr lang="zh-CN" altLang="en-US" dirty="0"/>
              <a:t>的</a:t>
            </a:r>
            <a:r>
              <a:rPr lang="zh-CN" altLang="en-US" b="1" dirty="0"/>
              <a:t>声明</a:t>
            </a:r>
            <a:r>
              <a:rPr lang="zh-CN" altLang="en-US" dirty="0"/>
              <a:t>放到</a:t>
            </a:r>
            <a:r>
              <a:rPr lang="en-US" altLang="zh-CN" dirty="0"/>
              <a:t>*.h</a:t>
            </a:r>
            <a:r>
              <a:rPr lang="zh-CN" altLang="en-US" dirty="0"/>
              <a:t>文件中，在其他文件使用时用</a:t>
            </a:r>
            <a:r>
              <a:rPr lang="en-US" altLang="zh-CN" dirty="0"/>
              <a:t>#include</a:t>
            </a:r>
            <a:r>
              <a:rPr lang="zh-CN" altLang="en-US" dirty="0"/>
              <a:t>引入</a:t>
            </a:r>
            <a:endParaRPr lang="en-US" altLang="zh-CN" dirty="0"/>
          </a:p>
          <a:p>
            <a:pPr lvl="2"/>
            <a:r>
              <a:rPr lang="zh-CN" altLang="en-US" dirty="0"/>
              <a:t>需要避免重复定义的问题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build</a:t>
            </a:r>
            <a:r>
              <a:rPr lang="zh-CN" altLang="en-US" dirty="0"/>
              <a:t>时，先编译各个</a:t>
            </a:r>
            <a:r>
              <a:rPr lang="en-US" altLang="zh-CN" dirty="0"/>
              <a:t>*.c</a:t>
            </a:r>
            <a:r>
              <a:rPr lang="zh-CN" altLang="en-US" dirty="0"/>
              <a:t>文件，生成</a:t>
            </a:r>
            <a:r>
              <a:rPr lang="en-US" altLang="zh-CN" dirty="0"/>
              <a:t>*.o</a:t>
            </a:r>
            <a:r>
              <a:rPr lang="zh-CN" altLang="en-US" dirty="0"/>
              <a:t>文件，随后将各个</a:t>
            </a:r>
            <a:r>
              <a:rPr lang="en-US" altLang="zh-CN" dirty="0"/>
              <a:t>*.o</a:t>
            </a:r>
            <a:r>
              <a:rPr lang="zh-CN" altLang="en-US" dirty="0"/>
              <a:t>文件，以及可能的库</a:t>
            </a:r>
            <a:r>
              <a:rPr lang="zh-CN" altLang="en-US" b="1" dirty="0"/>
              <a:t>链接</a:t>
            </a:r>
            <a:r>
              <a:rPr lang="zh-CN" altLang="en-US" dirty="0"/>
              <a:t>成可执行文件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658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3815C-4128-E789-3994-F974A4BB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程序的地址空间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266F2-6645-4D91-FB59-C3070F197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运行时，地址空间如右图所示</a:t>
            </a:r>
            <a:endParaRPr lang="en-US" altLang="zh-CN" dirty="0"/>
          </a:p>
          <a:p>
            <a:r>
              <a:rPr lang="zh-CN" altLang="en-US" dirty="0"/>
              <a:t>复习：运行时</a:t>
            </a:r>
            <a:endParaRPr lang="en-US" altLang="zh-CN" dirty="0"/>
          </a:p>
          <a:p>
            <a:pPr lvl="1"/>
            <a:r>
              <a:rPr lang="zh-CN" altLang="en-US" dirty="0"/>
              <a:t>代码在哪段</a:t>
            </a:r>
            <a:endParaRPr lang="en-US" altLang="zh-CN" dirty="0"/>
          </a:p>
          <a:p>
            <a:pPr lvl="1"/>
            <a:r>
              <a:rPr lang="zh-CN" altLang="en-US" dirty="0"/>
              <a:t>全局变量在哪段</a:t>
            </a:r>
            <a:endParaRPr lang="en-US" altLang="zh-CN" dirty="0"/>
          </a:p>
          <a:p>
            <a:pPr lvl="1"/>
            <a:r>
              <a:rPr lang="zh-CN" altLang="en-US" dirty="0"/>
              <a:t>静态局部变量在哪段</a:t>
            </a:r>
            <a:endParaRPr lang="en-US" altLang="zh-CN" dirty="0"/>
          </a:p>
          <a:p>
            <a:pPr lvl="1"/>
            <a:r>
              <a:rPr lang="zh-CN" altLang="en-US" dirty="0"/>
              <a:t>局部变量在哪段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运行时，怎么找到函数</a:t>
            </a:r>
            <a:r>
              <a:rPr lang="en-US" altLang="zh-CN" dirty="0"/>
              <a:t>/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/>
              <a:t>实际上访问的是某段内存</a:t>
            </a:r>
            <a:endParaRPr lang="en-US" altLang="zh-CN" dirty="0"/>
          </a:p>
          <a:p>
            <a:pPr lvl="1"/>
            <a:r>
              <a:rPr lang="zh-CN" altLang="en-US" dirty="0"/>
              <a:t>对于函数</a:t>
            </a:r>
            <a:r>
              <a:rPr lang="en-US" altLang="zh-CN" dirty="0"/>
              <a:t>/</a:t>
            </a:r>
            <a:r>
              <a:rPr lang="zh-CN" altLang="en-US" dirty="0"/>
              <a:t>全局变量的地址信息，实际上已经在可执行文件中编码好了！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A6B7E9-3B23-7437-9861-54DE00C4B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226546"/>
            <a:ext cx="62960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7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9C20B-308B-9EBA-5962-1488B261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格式</a:t>
            </a:r>
            <a:r>
              <a:rPr lang="en-US" altLang="zh-CN" dirty="0"/>
              <a:t>——Linux</a:t>
            </a:r>
            <a:r>
              <a:rPr lang="zh-CN" altLang="en-US" dirty="0"/>
              <a:t>系统上的可执行文件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B74CB-8B29-E177-1390-CE443FAF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292" y="1862449"/>
            <a:ext cx="290008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可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直接由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loader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加载执行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/>
              <a:t>.text</a:t>
            </a:r>
            <a:r>
              <a:rPr lang="zh-CN" altLang="en-US" dirty="0"/>
              <a:t>阶段的代码</a:t>
            </a:r>
            <a:endParaRPr lang="en-US" altLang="zh-CN" dirty="0"/>
          </a:p>
          <a:p>
            <a:pPr lvl="1"/>
            <a:r>
              <a:rPr lang="zh-CN" altLang="en-US" dirty="0"/>
              <a:t>能找到要引用的</a:t>
            </a:r>
            <a:r>
              <a:rPr lang="en-US" altLang="zh-CN" dirty="0"/>
              <a:t>data</a:t>
            </a:r>
            <a:r>
              <a:rPr lang="zh-CN" altLang="en-US" dirty="0"/>
              <a:t>的地址</a:t>
            </a:r>
            <a:endParaRPr lang="en-US" altLang="zh-CN" dirty="0"/>
          </a:p>
          <a:p>
            <a:pPr lvl="1"/>
            <a:r>
              <a:rPr lang="zh-CN" altLang="en-US" dirty="0"/>
              <a:t>能找到要调用的函数的地址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5027BC-F0B5-B71E-9ACB-E38C966A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7" y="1690688"/>
            <a:ext cx="8208525" cy="45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Program header table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(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也叫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segment header table)</a:t>
            </a:r>
            <a:endParaRPr lang="zh-CN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EACD908-FD1A-5145-A78A-F7949A428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5846"/>
                <a:ext cx="10515600" cy="4351338"/>
              </a:xfrm>
            </p:spPr>
            <p:txBody>
              <a:bodyPr/>
              <a:lstStyle/>
              <a:p>
                <a:r>
                  <a:rPr 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将</a:t>
                </a:r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>
                    <a:latin typeface="DengXian" panose="02010600030101010101" pitchFamily="2" charset="-122"/>
                    <a:ea typeface="DengXian" panose="02010600030101010101" pitchFamily="2" charset="-122"/>
                  </a:rPr>
                  <a:t>program header table </a:t>
                </a:r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中的块映射到虚拟地址空间</a:t>
                </a:r>
                <a:endParaRPr lang="en-US" altLang="zh-CN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lvl="1"/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作为 </a:t>
                </a:r>
                <a:r>
                  <a:rPr lang="en-US" altLang="zh-CN">
                    <a:latin typeface="DengXian" panose="02010600030101010101" pitchFamily="2" charset="-122"/>
                    <a:ea typeface="DengXian" panose="02010600030101010101" pitchFamily="2" charset="-122"/>
                  </a:rPr>
                  <a:t>loader </a:t>
                </a:r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的输入</a:t>
                </a:r>
                <a:endParaRPr lang="en-US" altLang="zh-CN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lvl="1"/>
                <a:r>
                  <a:rPr lang="en-US" altLang="zh-CN">
                    <a:latin typeface="DengXian" panose="02010600030101010101" pitchFamily="2" charset="-122"/>
                    <a:ea typeface="DengXian" panose="02010600030101010101" pitchFamily="2" charset="-122"/>
                  </a:rPr>
                  <a:t>segment</a:t>
                </a:r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 段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≠</m:t>
                    </m:r>
                  </m:oMath>
                </a14:m>
                <a:r>
                  <a:rPr 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 section 节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EACD908-FD1A-5145-A78A-F7949A428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5846"/>
                <a:ext cx="10515600" cy="4351338"/>
              </a:xfrm>
              <a:blipFill>
                <a:blip r:embed="rId3"/>
                <a:stretch>
                  <a:fillRect l="-1086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ECE760C5-A8F1-5443-B6B7-1BA82E9BD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3553"/>
            <a:ext cx="10515600" cy="36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0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加载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Loading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715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将每个段加载到虚拟地址空间的相应位置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_start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函数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26" name="Picture 2" descr="gcc - What is the use of _start() in C? - Stack Overflow">
            <a:extLst>
              <a:ext uri="{FF2B5EF4-FFF2-40B4-BE49-F238E27FC236}">
                <a16:creationId xmlns:a16="http://schemas.microsoft.com/office/drawing/2014/main" id="{4C4B21DC-ECF9-C3A7-2204-9D93E3B18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490537"/>
            <a:ext cx="7058025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2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0125A-EDB1-821A-E032-43E471DC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217FA-DC5F-5D99-BC43-CBD6324C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静态链接的目标</a:t>
            </a:r>
            <a:endParaRPr lang="en-US" altLang="zh-CN" dirty="0"/>
          </a:p>
          <a:p>
            <a:pPr lvl="1"/>
            <a:r>
              <a:rPr lang="zh-CN" altLang="en-US" dirty="0"/>
              <a:t>暂且不考虑静态库</a:t>
            </a:r>
            <a:endParaRPr lang="en-US" altLang="zh-CN" dirty="0"/>
          </a:p>
          <a:p>
            <a:pPr lvl="1"/>
            <a:r>
              <a:rPr lang="zh-CN" altLang="en-US" dirty="0"/>
              <a:t>把多个</a:t>
            </a:r>
            <a:r>
              <a:rPr lang="en-US" altLang="zh-CN" dirty="0"/>
              <a:t>*.c</a:t>
            </a:r>
            <a:r>
              <a:rPr lang="zh-CN" altLang="en-US" dirty="0"/>
              <a:t>文件编译出的</a:t>
            </a:r>
            <a:r>
              <a:rPr lang="en-US" altLang="zh-CN" dirty="0"/>
              <a:t>*.o</a:t>
            </a:r>
            <a:r>
              <a:rPr lang="zh-CN" altLang="en-US" dirty="0"/>
              <a:t>文件合并成一个可执行文件</a:t>
            </a:r>
            <a:endParaRPr lang="en-US" altLang="zh-CN" dirty="0"/>
          </a:p>
          <a:p>
            <a:r>
              <a:rPr lang="zh-CN" altLang="en-US" dirty="0"/>
              <a:t>静态链接需要解决以下问题</a:t>
            </a:r>
            <a:endParaRPr lang="en-US" altLang="zh-CN" dirty="0"/>
          </a:p>
          <a:p>
            <a:pPr lvl="1"/>
            <a:r>
              <a:rPr lang="zh-CN" altLang="en-US" dirty="0"/>
              <a:t>可重定位目标文件</a:t>
            </a:r>
            <a:r>
              <a:rPr lang="en-US" altLang="zh-CN" dirty="0"/>
              <a:t>*.o</a:t>
            </a:r>
            <a:r>
              <a:rPr lang="zh-CN" altLang="en-US" dirty="0"/>
              <a:t>中需要包含的内容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*.o</a:t>
            </a:r>
            <a:r>
              <a:rPr lang="zh-CN" altLang="en-US" dirty="0"/>
              <a:t>文件合并成可执行文件的算法</a:t>
            </a:r>
            <a:endParaRPr lang="en-US" altLang="zh-CN" dirty="0"/>
          </a:p>
          <a:p>
            <a:pPr lvl="1"/>
            <a:r>
              <a:rPr lang="en-US" altLang="zh-CN" dirty="0"/>
              <a:t>*.o</a:t>
            </a:r>
            <a:r>
              <a:rPr lang="zh-CN" altLang="en-US" dirty="0"/>
              <a:t>文件和可执行文件的格式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776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EFF63-80AD-9D13-C566-24C0EC6B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静态链接</a:t>
            </a:r>
            <a:r>
              <a:rPr lang="en-US" altLang="zh-CN" dirty="0"/>
              <a:t>——</a:t>
            </a:r>
            <a:r>
              <a:rPr lang="zh-CN" altLang="en-US" dirty="0"/>
              <a:t>可重定位目标文件包含什么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53047-08F5-7B79-3C60-0E8A2E8CA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187"/>
          </a:xfrm>
        </p:spPr>
        <p:txBody>
          <a:bodyPr>
            <a:normAutofit/>
          </a:bodyPr>
          <a:lstStyle/>
          <a:p>
            <a:r>
              <a:rPr lang="zh-CN" altLang="en-US" dirty="0"/>
              <a:t>为了之后能够链接成一个可执行文件，我们需要什么</a:t>
            </a:r>
            <a:endParaRPr lang="en-US" altLang="zh-CN" dirty="0"/>
          </a:p>
          <a:p>
            <a:pPr lvl="1"/>
            <a:r>
              <a:rPr lang="zh-CN" altLang="en-US" dirty="0"/>
              <a:t>可执行文件的</a:t>
            </a:r>
            <a:r>
              <a:rPr lang="en-US" altLang="zh-CN" dirty="0"/>
              <a:t>text</a:t>
            </a:r>
            <a:r>
              <a:rPr lang="zh-CN" altLang="en-US" dirty="0"/>
              <a:t>和</a:t>
            </a:r>
            <a:r>
              <a:rPr lang="en-US" altLang="zh-CN" dirty="0"/>
              <a:t>data</a:t>
            </a:r>
            <a:r>
              <a:rPr lang="zh-CN" altLang="en-US" dirty="0"/>
              <a:t>从何而来</a:t>
            </a:r>
            <a:endParaRPr lang="en-US" altLang="zh-CN" dirty="0"/>
          </a:p>
          <a:p>
            <a:pPr lvl="2"/>
            <a:r>
              <a:rPr lang="zh-CN" altLang="en-US" dirty="0"/>
              <a:t>输入是</a:t>
            </a:r>
            <a:r>
              <a:rPr lang="en-US" altLang="zh-CN" dirty="0"/>
              <a:t>*.o</a:t>
            </a:r>
            <a:r>
              <a:rPr lang="zh-CN" altLang="en-US" dirty="0"/>
              <a:t>，肯定是从</a:t>
            </a:r>
            <a:r>
              <a:rPr lang="en-US" altLang="zh-CN" dirty="0"/>
              <a:t>*.o</a:t>
            </a:r>
            <a:r>
              <a:rPr lang="zh-CN" altLang="en-US" dirty="0"/>
              <a:t>里来，所以</a:t>
            </a:r>
            <a:endParaRPr lang="en-US" altLang="zh-CN" dirty="0"/>
          </a:p>
          <a:p>
            <a:pPr lvl="2"/>
            <a:r>
              <a:rPr lang="en-US" altLang="zh-CN" dirty="0"/>
              <a:t>text</a:t>
            </a:r>
            <a:r>
              <a:rPr lang="zh-CN" altLang="en-US" dirty="0"/>
              <a:t>应该包含自身</a:t>
            </a:r>
            <a:r>
              <a:rPr lang="zh-CN" altLang="en-US" b="1" dirty="0"/>
              <a:t>定义</a:t>
            </a:r>
            <a:r>
              <a:rPr lang="zh-CN" altLang="en-US" dirty="0"/>
              <a:t>的函数的机器码 </a:t>
            </a:r>
            <a:r>
              <a:rPr lang="en-US" altLang="zh-CN" dirty="0"/>
              <a:t>=&gt; </a:t>
            </a:r>
            <a:r>
              <a:rPr lang="zh-CN" altLang="en-US" dirty="0"/>
              <a:t>链接的时候合起来</a:t>
            </a:r>
            <a:endParaRPr lang="en-US" altLang="zh-CN" dirty="0"/>
          </a:p>
          <a:p>
            <a:pPr lvl="2"/>
            <a:r>
              <a:rPr lang="en-US" altLang="zh-CN" dirty="0"/>
              <a:t>data</a:t>
            </a:r>
            <a:r>
              <a:rPr lang="zh-CN" altLang="en-US" dirty="0"/>
              <a:t>应该包含自身</a:t>
            </a:r>
            <a:r>
              <a:rPr lang="zh-CN" altLang="en-US" b="1" dirty="0"/>
              <a:t>定义</a:t>
            </a:r>
            <a:r>
              <a:rPr lang="zh-CN" altLang="en-US" dirty="0"/>
              <a:t>的全局变量 </a:t>
            </a:r>
            <a:r>
              <a:rPr lang="en-US" altLang="zh-CN" dirty="0"/>
              <a:t>=&gt; </a:t>
            </a:r>
            <a:r>
              <a:rPr lang="zh-CN" altLang="en-US" dirty="0"/>
              <a:t>链接的时候合起来</a:t>
            </a:r>
            <a:endParaRPr lang="en-US" altLang="zh-CN" dirty="0"/>
          </a:p>
          <a:p>
            <a:pPr lvl="2"/>
            <a:r>
              <a:rPr lang="en-US" altLang="zh-CN" dirty="0"/>
              <a:t>text</a:t>
            </a:r>
            <a:r>
              <a:rPr lang="zh-CN" altLang="en-US" dirty="0"/>
              <a:t>应该能够正确的引用 </a:t>
            </a:r>
            <a:r>
              <a:rPr lang="en-US" altLang="zh-CN" dirty="0"/>
              <a:t>=&gt; </a:t>
            </a:r>
            <a:r>
              <a:rPr lang="zh-CN" altLang="en-US" dirty="0"/>
              <a:t>出现问题</a:t>
            </a:r>
            <a:endParaRPr lang="en-US" altLang="zh-CN" dirty="0"/>
          </a:p>
          <a:p>
            <a:pPr lvl="1"/>
            <a:r>
              <a:rPr lang="zh-CN" altLang="en-US" dirty="0"/>
              <a:t>问题</a:t>
            </a:r>
            <a:endParaRPr lang="en-US" altLang="zh-CN" dirty="0"/>
          </a:p>
          <a:p>
            <a:pPr lvl="2"/>
            <a:r>
              <a:rPr lang="en-US" altLang="zh-CN" dirty="0"/>
              <a:t>text</a:t>
            </a:r>
            <a:r>
              <a:rPr lang="zh-CN" altLang="en-US" dirty="0"/>
              <a:t>不知道自己的准确地址</a:t>
            </a:r>
            <a:endParaRPr lang="en-US" altLang="zh-CN" dirty="0"/>
          </a:p>
          <a:p>
            <a:pPr lvl="3"/>
            <a:r>
              <a:rPr lang="zh-CN" altLang="en-US" dirty="0"/>
              <a:t>别的文件也有</a:t>
            </a:r>
            <a:r>
              <a:rPr lang="en-US" altLang="zh-CN" dirty="0"/>
              <a:t>text</a:t>
            </a:r>
            <a:r>
              <a:rPr lang="zh-CN" altLang="en-US" dirty="0"/>
              <a:t>；不知道先后、不知道自己的</a:t>
            </a:r>
            <a:r>
              <a:rPr lang="en-US" altLang="zh-CN" dirty="0"/>
              <a:t>text</a:t>
            </a:r>
            <a:r>
              <a:rPr lang="zh-CN" altLang="en-US" dirty="0"/>
              <a:t>始于哪个地址</a:t>
            </a:r>
            <a:endParaRPr lang="en-US" altLang="zh-CN" dirty="0"/>
          </a:p>
          <a:p>
            <a:pPr lvl="2"/>
            <a:r>
              <a:rPr lang="zh-CN" altLang="en-US" dirty="0"/>
              <a:t>同理</a:t>
            </a:r>
            <a:r>
              <a:rPr lang="en-US" altLang="zh-CN" dirty="0"/>
              <a:t>text</a:t>
            </a:r>
            <a:r>
              <a:rPr lang="zh-CN" altLang="en-US" dirty="0"/>
              <a:t>也不知道</a:t>
            </a:r>
            <a:r>
              <a:rPr lang="en-US" altLang="zh-CN" dirty="0"/>
              <a:t>data</a:t>
            </a:r>
            <a:r>
              <a:rPr lang="zh-CN" altLang="en-US" dirty="0"/>
              <a:t>在什么位置。自己定义的不知道，自己没定义的更不知道</a:t>
            </a:r>
            <a:endParaRPr lang="en-US" altLang="zh-CN" dirty="0"/>
          </a:p>
          <a:p>
            <a:pPr lvl="2"/>
            <a:r>
              <a:rPr lang="zh-CN" altLang="en-US" dirty="0"/>
              <a:t>解决方案：静态链接的算法</a:t>
            </a:r>
            <a:r>
              <a:rPr lang="en-US" altLang="zh-CN" dirty="0"/>
              <a:t>——</a:t>
            </a:r>
            <a:r>
              <a:rPr lang="zh-CN" altLang="en-US" dirty="0"/>
              <a:t>符号解析和重定位</a:t>
            </a:r>
            <a:endParaRPr lang="en-US" altLang="zh-CN" dirty="0"/>
          </a:p>
          <a:p>
            <a:pPr lvl="1"/>
            <a:r>
              <a:rPr lang="zh-CN" altLang="en-US" dirty="0"/>
              <a:t>结论：</a:t>
            </a:r>
            <a:r>
              <a:rPr lang="en-US" altLang="zh-CN" dirty="0"/>
              <a:t>*.o</a:t>
            </a:r>
            <a:r>
              <a:rPr lang="zh-CN" altLang="en-US" dirty="0"/>
              <a:t>文件中，除了必须包含原本</a:t>
            </a:r>
            <a:r>
              <a:rPr lang="en-US" altLang="zh-CN" dirty="0"/>
              <a:t>*.c</a:t>
            </a:r>
            <a:r>
              <a:rPr lang="zh-CN" altLang="en-US" dirty="0"/>
              <a:t>定义的函数、全局变量外，还得包含能够支持静态链接算法的信息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616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B7687-BFBC-511A-C4ED-0A64C4A9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静态链接</a:t>
            </a:r>
            <a:r>
              <a:rPr lang="en-US" altLang="zh-CN" dirty="0"/>
              <a:t>——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Relocatable ELF </a:t>
            </a:r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(generated by assembler)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的格式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7B720-F561-865B-BCCD-A4D8C888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243670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和可执行</a:t>
            </a:r>
            <a:r>
              <a:rPr lang="en-US" altLang="zh-CN" dirty="0"/>
              <a:t>ELF</a:t>
            </a:r>
            <a:r>
              <a:rPr lang="zh-CN" altLang="en-US" dirty="0"/>
              <a:t>的格式对比，多了什么？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71BDDC-AF62-7CC1-2CCA-73D9882D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77" y="1690688"/>
            <a:ext cx="4478742" cy="4351338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921A0C7-9F05-CD09-6CE9-7D0A6A79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8177" y="6356350"/>
            <a:ext cx="2743200" cy="365125"/>
          </a:xfrm>
        </p:spPr>
        <p:txBody>
          <a:bodyPr/>
          <a:lstStyle/>
          <a:p>
            <a:fld id="{ACBFB5A8-962C-4713-80BD-1277D7E30CA5}" type="slidenum">
              <a:rPr lang="zh-CN" altLang="en-US" smtClean="0"/>
              <a:t>18</a:t>
            </a:fld>
            <a:endParaRPr lang="zh-CN" altLang="en-US"/>
          </a:p>
        </p:txBody>
      </p: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5B9637BF-C4A0-C828-1F21-F4845A8F1D7B}"/>
              </a:ext>
            </a:extLst>
          </p:cNvPr>
          <p:cNvCxnSpPr/>
          <p:nvPr/>
        </p:nvCxnSpPr>
        <p:spPr>
          <a:xfrm>
            <a:off x="5026086" y="2444817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A3FD40BB-6375-827C-FCDF-A2ED42988061}"/>
              </a:ext>
            </a:extLst>
          </p:cNvPr>
          <p:cNvSpPr txBox="1"/>
          <p:nvPr/>
        </p:nvSpPr>
        <p:spPr>
          <a:xfrm>
            <a:off x="5699854" y="2276205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代码段</a:t>
            </a:r>
          </a:p>
        </p:txBody>
      </p: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7381C15B-2050-31EF-4CB5-F78FA2283720}"/>
              </a:ext>
            </a:extLst>
          </p:cNvPr>
          <p:cNvCxnSpPr/>
          <p:nvPr/>
        </p:nvCxnSpPr>
        <p:spPr>
          <a:xfrm>
            <a:off x="5026085" y="2780097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11">
            <a:extLst>
              <a:ext uri="{FF2B5EF4-FFF2-40B4-BE49-F238E27FC236}">
                <a16:creationId xmlns:a16="http://schemas.microsoft.com/office/drawing/2014/main" id="{2E96C426-9D74-EF59-B08F-54A7B12A4D07}"/>
              </a:ext>
            </a:extLst>
          </p:cNvPr>
          <p:cNvSpPr txBox="1"/>
          <p:nvPr/>
        </p:nvSpPr>
        <p:spPr>
          <a:xfrm>
            <a:off x="5699854" y="2629483"/>
            <a:ext cx="41024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只读数据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sz="1500">
                <a:latin typeface="DengXian" panose="02010600030101010101" pitchFamily="2" charset="-122"/>
                <a:ea typeface="DengXian" panose="02010600030101010101" pitchFamily="2" charset="-122"/>
              </a:rPr>
              <a:t>printf format string, jump table, ...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en-US" sz="15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0B9C0F20-FDCD-9390-669B-A5501BA90971}"/>
              </a:ext>
            </a:extLst>
          </p:cNvPr>
          <p:cNvCxnSpPr/>
          <p:nvPr/>
        </p:nvCxnSpPr>
        <p:spPr>
          <a:xfrm>
            <a:off x="5026085" y="3076876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3">
            <a:extLst>
              <a:ext uri="{FF2B5EF4-FFF2-40B4-BE49-F238E27FC236}">
                <a16:creationId xmlns:a16="http://schemas.microsoft.com/office/drawing/2014/main" id="{F5CD32A5-F1BF-8FF0-D5E5-727F3978C0DC}"/>
              </a:ext>
            </a:extLst>
          </p:cNvPr>
          <p:cNvSpPr txBox="1"/>
          <p:nvPr/>
        </p:nvSpPr>
        <p:spPr>
          <a:xfrm>
            <a:off x="5699853" y="2952648"/>
            <a:ext cx="29835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已初始化的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500">
                <a:latin typeface="DengXian" panose="02010600030101010101" pitchFamily="2" charset="-122"/>
                <a:ea typeface="DengXian" panose="02010600030101010101" pitchFamily="2" charset="-122"/>
              </a:rPr>
              <a:t>global 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和 </a:t>
            </a:r>
            <a:r>
              <a:rPr lang="en-US" altLang="zh-CN" sz="1500">
                <a:latin typeface="DengXian" panose="02010600030101010101" pitchFamily="2" charset="-122"/>
                <a:ea typeface="DengXian" panose="02010600030101010101" pitchFamily="2" charset="-122"/>
              </a:rPr>
              <a:t>static 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数据</a:t>
            </a:r>
            <a:endParaRPr lang="en-US" sz="15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319F89D7-4431-477D-C421-07F9C4124C37}"/>
              </a:ext>
            </a:extLst>
          </p:cNvPr>
          <p:cNvSpPr txBox="1"/>
          <p:nvPr/>
        </p:nvSpPr>
        <p:spPr>
          <a:xfrm>
            <a:off x="5688623" y="3249426"/>
            <a:ext cx="52132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未初始化的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500">
                <a:latin typeface="DengXian" panose="02010600030101010101" pitchFamily="2" charset="-122"/>
                <a:ea typeface="DengXian" panose="02010600030101010101" pitchFamily="2" charset="-122"/>
              </a:rPr>
              <a:t>static 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数据和初始化到 </a:t>
            </a:r>
            <a:r>
              <a:rPr lang="en-US" altLang="zh-CN" sz="1500"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 的 </a:t>
            </a:r>
            <a:r>
              <a:rPr lang="en-US" altLang="zh-CN" sz="1500">
                <a:latin typeface="DengXian" panose="02010600030101010101" pitchFamily="2" charset="-122"/>
                <a:ea typeface="DengXian" panose="02010600030101010101" pitchFamily="2" charset="-122"/>
              </a:rPr>
              <a:t>global &amp; static 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数据</a:t>
            </a:r>
            <a:endParaRPr lang="en-US" sz="15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8210AB23-1E6E-1ABC-13F7-71C60BA33D7C}"/>
              </a:ext>
            </a:extLst>
          </p:cNvPr>
          <p:cNvCxnSpPr/>
          <p:nvPr/>
        </p:nvCxnSpPr>
        <p:spPr>
          <a:xfrm>
            <a:off x="5014854" y="3354405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483DF7DF-BA20-D17B-5950-7025E04CC14E}"/>
              </a:ext>
            </a:extLst>
          </p:cNvPr>
          <p:cNvCxnSpPr/>
          <p:nvPr/>
        </p:nvCxnSpPr>
        <p:spPr>
          <a:xfrm>
            <a:off x="5026085" y="3680059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7">
                <a:extLst>
                  <a:ext uri="{FF2B5EF4-FFF2-40B4-BE49-F238E27FC236}">
                    <a16:creationId xmlns:a16="http://schemas.microsoft.com/office/drawing/2014/main" id="{4231B488-DD09-30A0-9A4E-7C79D897CCE1}"/>
                  </a:ext>
                </a:extLst>
              </p:cNvPr>
              <p:cNvSpPr txBox="1"/>
              <p:nvPr/>
            </p:nvSpPr>
            <p:spPr>
              <a:xfrm>
                <a:off x="5688622" y="3538771"/>
                <a:ext cx="223651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符号表</a:t>
                </a:r>
                <a:r>
                  <a:rPr lang="zh-CN" alt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 用于符号解析 </a:t>
                </a:r>
                <a:endParaRPr lang="en-US" sz="150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TextBox 17">
                <a:extLst>
                  <a:ext uri="{FF2B5EF4-FFF2-40B4-BE49-F238E27FC236}">
                    <a16:creationId xmlns:a16="http://schemas.microsoft.com/office/drawing/2014/main" id="{4231B488-DD09-30A0-9A4E-7C79D897C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622" y="3538771"/>
                <a:ext cx="2236510" cy="323165"/>
              </a:xfrm>
              <a:prstGeom prst="rect">
                <a:avLst/>
              </a:prstGeom>
              <a:blipFill>
                <a:blip r:embed="rId3"/>
                <a:stretch>
                  <a:fillRect l="-1090" t="-5660"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8">
            <a:extLst>
              <a:ext uri="{FF2B5EF4-FFF2-40B4-BE49-F238E27FC236}">
                <a16:creationId xmlns:a16="http://schemas.microsoft.com/office/drawing/2014/main" id="{3DD5EF82-1694-6D8D-D106-4D1981C5E08B}"/>
              </a:ext>
            </a:extLst>
          </p:cNvPr>
          <p:cNvCxnSpPr/>
          <p:nvPr/>
        </p:nvCxnSpPr>
        <p:spPr>
          <a:xfrm>
            <a:off x="5026084" y="3976838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9">
            <a:extLst>
              <a:ext uri="{FF2B5EF4-FFF2-40B4-BE49-F238E27FC236}">
                <a16:creationId xmlns:a16="http://schemas.microsoft.com/office/drawing/2014/main" id="{D6651A7A-1151-4C7D-306D-6F08743051BF}"/>
              </a:ext>
            </a:extLst>
          </p:cNvPr>
          <p:cNvSpPr txBox="1"/>
          <p:nvPr/>
        </p:nvSpPr>
        <p:spPr>
          <a:xfrm>
            <a:off x="5699853" y="3834943"/>
            <a:ext cx="19848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.text 段的重定位信息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lang="en-US" sz="15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5028B329-8850-EC07-3C91-D9CD6546AB34}"/>
              </a:ext>
            </a:extLst>
          </p:cNvPr>
          <p:cNvCxnSpPr/>
          <p:nvPr/>
        </p:nvCxnSpPr>
        <p:spPr>
          <a:xfrm>
            <a:off x="5014853" y="4302493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2CB7C16B-4A70-17AF-29E0-8971C67C8261}"/>
              </a:ext>
            </a:extLst>
          </p:cNvPr>
          <p:cNvSpPr txBox="1"/>
          <p:nvPr/>
        </p:nvSpPr>
        <p:spPr>
          <a:xfrm>
            <a:off x="5688622" y="4159316"/>
            <a:ext cx="20425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.data 段的重定位信息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lang="en-US" sz="15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747D4AE2-A9AA-B188-B63C-FF91EF594512}"/>
              </a:ext>
            </a:extLst>
          </p:cNvPr>
          <p:cNvCxnSpPr>
            <a:stCxn id="17" idx="3"/>
          </p:cNvCxnSpPr>
          <p:nvPr/>
        </p:nvCxnSpPr>
        <p:spPr>
          <a:xfrm>
            <a:off x="7684692" y="3996526"/>
            <a:ext cx="66364" cy="84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E68E77D8-6CB9-6A30-AED2-FF1FFABC41DB}"/>
              </a:ext>
            </a:extLst>
          </p:cNvPr>
          <p:cNvCxnSpPr>
            <a:cxnSpLocks/>
          </p:cNvCxnSpPr>
          <p:nvPr/>
        </p:nvCxnSpPr>
        <p:spPr>
          <a:xfrm>
            <a:off x="7751485" y="4081112"/>
            <a:ext cx="0" cy="15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7">
            <a:extLst>
              <a:ext uri="{FF2B5EF4-FFF2-40B4-BE49-F238E27FC236}">
                <a16:creationId xmlns:a16="http://schemas.microsoft.com/office/drawing/2014/main" id="{2395E77D-2C26-3E64-F32C-85F3D8480E68}"/>
              </a:ext>
            </a:extLst>
          </p:cNvPr>
          <p:cNvCxnSpPr>
            <a:cxnSpLocks/>
          </p:cNvCxnSpPr>
          <p:nvPr/>
        </p:nvCxnSpPr>
        <p:spPr>
          <a:xfrm flipV="1">
            <a:off x="7665342" y="4233513"/>
            <a:ext cx="85714" cy="107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31">
                <a:extLst>
                  <a:ext uri="{FF2B5EF4-FFF2-40B4-BE49-F238E27FC236}">
                    <a16:creationId xmlns:a16="http://schemas.microsoft.com/office/drawing/2014/main" id="{F624A7A3-2B5A-A271-175E-63DB868008D4}"/>
                  </a:ext>
                </a:extLst>
              </p:cNvPr>
              <p:cNvSpPr txBox="1"/>
              <p:nvPr/>
            </p:nvSpPr>
            <p:spPr>
              <a:xfrm>
                <a:off x="7759712" y="3995730"/>
                <a:ext cx="13612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 用于重定位</a:t>
                </a:r>
              </a:p>
            </p:txBody>
          </p:sp>
        </mc:Choice>
        <mc:Fallback xmlns="">
          <p:sp>
            <p:nvSpPr>
              <p:cNvPr id="23" name="TextBox 31">
                <a:extLst>
                  <a:ext uri="{FF2B5EF4-FFF2-40B4-BE49-F238E27FC236}">
                    <a16:creationId xmlns:a16="http://schemas.microsoft.com/office/drawing/2014/main" id="{F624A7A3-2B5A-A271-175E-63DB86800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12" y="3995730"/>
                <a:ext cx="1361270" cy="323165"/>
              </a:xfrm>
              <a:prstGeom prst="rect">
                <a:avLst/>
              </a:prstGeom>
              <a:blipFill>
                <a:blip r:embed="rId4"/>
                <a:stretch>
                  <a:fillRect t="-3774" r="-448"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33">
            <a:extLst>
              <a:ext uri="{FF2B5EF4-FFF2-40B4-BE49-F238E27FC236}">
                <a16:creationId xmlns:a16="http://schemas.microsoft.com/office/drawing/2014/main" id="{5977E32A-A391-0221-72F7-224C93FC7443}"/>
              </a:ext>
            </a:extLst>
          </p:cNvPr>
          <p:cNvCxnSpPr/>
          <p:nvPr/>
        </p:nvCxnSpPr>
        <p:spPr>
          <a:xfrm>
            <a:off x="5014852" y="5215289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>
            <a:extLst>
              <a:ext uri="{FF2B5EF4-FFF2-40B4-BE49-F238E27FC236}">
                <a16:creationId xmlns:a16="http://schemas.microsoft.com/office/drawing/2014/main" id="{C8AAAD00-9C84-E6BF-662D-047FA045C5C8}"/>
              </a:ext>
            </a:extLst>
          </p:cNvPr>
          <p:cNvSpPr txBox="1"/>
          <p:nvPr/>
        </p:nvSpPr>
        <p:spPr>
          <a:xfrm>
            <a:off x="5688621" y="5056623"/>
            <a:ext cx="48381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一列字符串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.symtab 中的符号名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、每个 </a:t>
            </a:r>
            <a:r>
              <a:rPr lang="en-US" altLang="zh-CN" sz="1500">
                <a:latin typeface="DengXian" panose="02010600030101010101" pitchFamily="2" charset="-122"/>
                <a:ea typeface="DengXian" panose="02010600030101010101" pitchFamily="2" charset="-122"/>
              </a:rPr>
              <a:t>section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 的名字</a:t>
            </a:r>
            <a:endParaRPr lang="en-US" sz="15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FA13EE18-07D4-B01E-E2CC-5C79E69A44CE}"/>
              </a:ext>
            </a:extLst>
          </p:cNvPr>
          <p:cNvCxnSpPr/>
          <p:nvPr/>
        </p:nvCxnSpPr>
        <p:spPr>
          <a:xfrm>
            <a:off x="5026084" y="4599272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36">
            <a:extLst>
              <a:ext uri="{FF2B5EF4-FFF2-40B4-BE49-F238E27FC236}">
                <a16:creationId xmlns:a16="http://schemas.microsoft.com/office/drawing/2014/main" id="{8E717EF2-900E-3B0F-8D16-72A3172B8429}"/>
              </a:ext>
            </a:extLst>
          </p:cNvPr>
          <p:cNvSpPr txBox="1"/>
          <p:nvPr/>
        </p:nvSpPr>
        <p:spPr>
          <a:xfrm>
            <a:off x="5688621" y="4457375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局部变量信息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等</a:t>
            </a:r>
            <a:endParaRPr lang="en-US" sz="15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8" name="Straight Arrow Connector 37">
            <a:extLst>
              <a:ext uri="{FF2B5EF4-FFF2-40B4-BE49-F238E27FC236}">
                <a16:creationId xmlns:a16="http://schemas.microsoft.com/office/drawing/2014/main" id="{D1CA7906-5DB8-D528-FE9F-4759F5D5DC6C}"/>
              </a:ext>
            </a:extLst>
          </p:cNvPr>
          <p:cNvCxnSpPr/>
          <p:nvPr/>
        </p:nvCxnSpPr>
        <p:spPr>
          <a:xfrm>
            <a:off x="5026083" y="4924927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38">
            <a:extLst>
              <a:ext uri="{FF2B5EF4-FFF2-40B4-BE49-F238E27FC236}">
                <a16:creationId xmlns:a16="http://schemas.microsoft.com/office/drawing/2014/main" id="{CA65B28D-EC8B-4B59-619A-081661670D91}"/>
              </a:ext>
            </a:extLst>
          </p:cNvPr>
          <p:cNvSpPr txBox="1"/>
          <p:nvPr/>
        </p:nvSpPr>
        <p:spPr>
          <a:xfrm>
            <a:off x="5699852" y="4765674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行号对应关系</a:t>
            </a:r>
          </a:p>
        </p:txBody>
      </p:sp>
      <p:cxnSp>
        <p:nvCxnSpPr>
          <p:cNvPr id="30" name="Straight Connector 39">
            <a:extLst>
              <a:ext uri="{FF2B5EF4-FFF2-40B4-BE49-F238E27FC236}">
                <a16:creationId xmlns:a16="http://schemas.microsoft.com/office/drawing/2014/main" id="{D1A86169-C84D-3D27-9DB2-1313AE8E3F8F}"/>
              </a:ext>
            </a:extLst>
          </p:cNvPr>
          <p:cNvCxnSpPr/>
          <p:nvPr/>
        </p:nvCxnSpPr>
        <p:spPr>
          <a:xfrm>
            <a:off x="7185768" y="4612377"/>
            <a:ext cx="66364" cy="84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2A375165-FBC4-1132-F3D5-F19E39B1BF6E}"/>
              </a:ext>
            </a:extLst>
          </p:cNvPr>
          <p:cNvCxnSpPr>
            <a:cxnSpLocks/>
          </p:cNvCxnSpPr>
          <p:nvPr/>
        </p:nvCxnSpPr>
        <p:spPr>
          <a:xfrm>
            <a:off x="7252561" y="4696963"/>
            <a:ext cx="0" cy="15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41">
            <a:extLst>
              <a:ext uri="{FF2B5EF4-FFF2-40B4-BE49-F238E27FC236}">
                <a16:creationId xmlns:a16="http://schemas.microsoft.com/office/drawing/2014/main" id="{ADE679FC-E04B-E5AC-3EBC-32836852E514}"/>
              </a:ext>
            </a:extLst>
          </p:cNvPr>
          <p:cNvCxnSpPr>
            <a:cxnSpLocks/>
          </p:cNvCxnSpPr>
          <p:nvPr/>
        </p:nvCxnSpPr>
        <p:spPr>
          <a:xfrm flipV="1">
            <a:off x="7166418" y="4849364"/>
            <a:ext cx="85714" cy="107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42">
                <a:extLst>
                  <a:ext uri="{FF2B5EF4-FFF2-40B4-BE49-F238E27FC236}">
                    <a16:creationId xmlns:a16="http://schemas.microsoft.com/office/drawing/2014/main" id="{3EF4A040-D662-F0D7-7743-9EA76DC55003}"/>
                  </a:ext>
                </a:extLst>
              </p:cNvPr>
              <p:cNvSpPr txBox="1"/>
              <p:nvPr/>
            </p:nvSpPr>
            <p:spPr>
              <a:xfrm>
                <a:off x="7228251" y="4601297"/>
                <a:ext cx="44646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 用于</a:t>
                </a:r>
                <a:r>
                  <a:rPr lang="zh-CN" alt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gdb debugging, </a:t>
                </a:r>
                <a:r>
                  <a:rPr lang="zh-CN" alt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编译时 </a:t>
                </a:r>
                <a:r>
                  <a:rPr lang="en-US" altLang="zh-CN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gcc </a:t>
                </a:r>
                <a:r>
                  <a:rPr lang="zh-CN" alt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需要加 </a:t>
                </a:r>
                <a:r>
                  <a:rPr lang="en-US" altLang="zh-CN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–g </a:t>
                </a:r>
                <a:r>
                  <a:rPr lang="zh-CN" alt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选项</a:t>
                </a:r>
                <a:endParaRPr lang="en-US" sz="150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TextBox 42">
                <a:extLst>
                  <a:ext uri="{FF2B5EF4-FFF2-40B4-BE49-F238E27FC236}">
                    <a16:creationId xmlns:a16="http://schemas.microsoft.com/office/drawing/2014/main" id="{3EF4A040-D662-F0D7-7743-9EA76DC55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251" y="4601297"/>
                <a:ext cx="4464684" cy="323165"/>
              </a:xfrm>
              <a:prstGeom prst="rect">
                <a:avLst/>
              </a:prstGeom>
              <a:blipFill>
                <a:blip r:embed="rId5"/>
                <a:stretch>
                  <a:fillRect t="-3774"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11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符号表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.symtab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在可执行文件里出现了吗？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什么会出现？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对符号解析有帮助的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>
                  <a:lnSpc>
                    <a:spcPts val="2440"/>
                  </a:lnSpc>
                </a:pPr>
                <a:r>
                  <a:rPr lang="zh-CN" altLang="en-US" sz="2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三种符号和对应的</a:t>
                </a:r>
                <a:r>
                  <a:rPr lang="en-US" altLang="zh-CN" sz="2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binding</a:t>
                </a:r>
                <a:r>
                  <a:rPr lang="zh-CN" altLang="en-US" sz="2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类型：</a:t>
                </a:r>
                <a:endParaRPr lang="en-US" altLang="zh-CN" sz="2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lvl="1">
                  <a:lnSpc>
                    <a:spcPts val="244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全局符号：非静态函数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+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非静态全局变量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 </m:t>
                    </m:r>
                    <m:r>
                      <a:rPr lang="zh-CN" altLang="en-US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 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global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lvl="1">
                  <a:lnSpc>
                    <a:spcPts val="244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外部符号：其他模块定义的全局符号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 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global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lvl="1">
                  <a:lnSpc>
                    <a:spcPts val="244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局部符号：静态函数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+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静态变量（包括静态全局和静态局部变量）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lo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al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lang="en-US" altLang="zh-CN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Ndx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数字，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UND,COM,ABS</a:t>
                </a:r>
              </a:p>
              <a:p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AADCC8B-AE81-94D9-786A-3BC4C4A56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242" y="147073"/>
            <a:ext cx="5608373" cy="2577353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90A6B32-0D5F-1816-1500-B9D83B538F3D}"/>
              </a:ext>
            </a:extLst>
          </p:cNvPr>
          <p:cNvSpPr txBox="1">
            <a:spLocks/>
          </p:cNvSpPr>
          <p:nvPr/>
        </p:nvSpPr>
        <p:spPr>
          <a:xfrm>
            <a:off x="7454152" y="61369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FB5A8-962C-4713-80BD-1277D7E30CA5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AC04538-5F51-EBB3-FC46-4094C07E9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711" y="5282029"/>
            <a:ext cx="6059705" cy="1047051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E3BE3EA6-F0EA-EAC4-C589-D3066C7AA746}"/>
              </a:ext>
            </a:extLst>
          </p:cNvPr>
          <p:cNvSpPr txBox="1"/>
          <p:nvPr/>
        </p:nvSpPr>
        <p:spPr>
          <a:xfrm>
            <a:off x="7968870" y="635214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output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of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readelf</a:t>
            </a:r>
            <a:endParaRPr lang="en-US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3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52E2C-0C22-99BD-5E09-DC1837E9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17FB4-5431-E663-F3F0-50D2EC14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为什么需要链接？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语言的声明、定义和引用</a:t>
            </a:r>
            <a:endParaRPr lang="en-US" altLang="zh-CN" dirty="0"/>
          </a:p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语言的编译过程；用</a:t>
            </a:r>
            <a:r>
              <a:rPr lang="en-US" altLang="zh-CN" dirty="0"/>
              <a:t>C</a:t>
            </a:r>
            <a:r>
              <a:rPr lang="zh-CN" altLang="en-US" dirty="0"/>
              <a:t>语言构建大型项目</a:t>
            </a:r>
            <a:endParaRPr lang="en-US" altLang="zh-CN" dirty="0"/>
          </a:p>
          <a:p>
            <a:r>
              <a:rPr lang="zh-CN" altLang="en-US" dirty="0"/>
              <a:t>可执行文件运行时的地址空间，可执行文件的</a:t>
            </a:r>
            <a:r>
              <a:rPr lang="en-US" altLang="zh-CN" dirty="0"/>
              <a:t>ELF</a:t>
            </a:r>
            <a:r>
              <a:rPr lang="zh-CN" altLang="en-US" dirty="0"/>
              <a:t>格式、可执行文件的加载过程</a:t>
            </a:r>
            <a:endParaRPr lang="en-US" altLang="zh-CN" dirty="0"/>
          </a:p>
          <a:p>
            <a:r>
              <a:rPr lang="zh-CN" altLang="en-US" dirty="0"/>
              <a:t>可重定位目标文件</a:t>
            </a:r>
            <a:r>
              <a:rPr lang="en-US" altLang="zh-CN" dirty="0"/>
              <a:t>(*.o)</a:t>
            </a:r>
            <a:r>
              <a:rPr lang="zh-CN" altLang="en-US" dirty="0"/>
              <a:t>、静态库</a:t>
            </a:r>
            <a:r>
              <a:rPr lang="en-US" altLang="zh-CN" dirty="0"/>
              <a:t>(*.a)</a:t>
            </a:r>
            <a:r>
              <a:rPr lang="zh-CN" altLang="en-US" dirty="0"/>
              <a:t>与静态链接</a:t>
            </a:r>
            <a:endParaRPr lang="en-US" altLang="zh-CN" dirty="0"/>
          </a:p>
          <a:p>
            <a:r>
              <a:rPr lang="zh-CN" altLang="en-US" dirty="0"/>
              <a:t>动态链接库</a:t>
            </a:r>
            <a:r>
              <a:rPr lang="en-US" altLang="zh-CN" dirty="0"/>
              <a:t>(*.so)</a:t>
            </a:r>
            <a:r>
              <a:rPr lang="zh-CN" altLang="en-US" dirty="0"/>
              <a:t>与动态链接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85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9CD88-7AF9-D9E5-453F-9F74C7DA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符号表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symtab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57047-EC6C-80F9-B5D3-9E1902EC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719919-BDAF-374B-8869-EFD954B34439}"/>
              </a:ext>
            </a:extLst>
          </p:cNvPr>
          <p:cNvSpPr>
            <a:spLocks noGrp="1"/>
          </p:cNvSpPr>
          <p:nvPr/>
        </p:nvSpPr>
        <p:spPr>
          <a:xfrm>
            <a:off x="482581" y="1451886"/>
            <a:ext cx="8639826" cy="404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E1C91C-5582-044D-A346-1863F225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971365" cy="68934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0D6DFD-A542-414C-85F8-D2BCFD73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364" y="-20965"/>
            <a:ext cx="5279623" cy="4966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BA726D-4430-6045-AD0A-04D7EA6FD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569" y="1451886"/>
            <a:ext cx="8204431" cy="540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7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8DCE6-B9D2-9205-11CC-2C89E15F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6D62F-BD6F-0A6F-F0A8-7A0A02AFD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6FDEFB-9929-4317-AE5B-E7B4E6B1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6" y="668160"/>
            <a:ext cx="6238875" cy="5105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E4AEBD-4605-436D-AC2E-749A07DE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715" y="13241"/>
            <a:ext cx="8150221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F2A5E1A-6AE2-4188-AAB5-E0BAC1C9F196}"/>
              </a:ext>
            </a:extLst>
          </p:cNvPr>
          <p:cNvSpPr/>
          <p:nvPr/>
        </p:nvSpPr>
        <p:spPr>
          <a:xfrm>
            <a:off x="4909450" y="1389654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B209D-4626-4C3B-BA74-2A9307E04BDA}"/>
              </a:ext>
            </a:extLst>
          </p:cNvPr>
          <p:cNvSpPr/>
          <p:nvPr/>
        </p:nvSpPr>
        <p:spPr>
          <a:xfrm>
            <a:off x="4874237" y="1793915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00166C-B16F-41C1-8BF9-13F546E4F2B9}"/>
              </a:ext>
            </a:extLst>
          </p:cNvPr>
          <p:cNvSpPr/>
          <p:nvPr/>
        </p:nvSpPr>
        <p:spPr>
          <a:xfrm>
            <a:off x="4944663" y="2313278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CFBD64-27BD-40A9-88D0-5F89053D646C}"/>
              </a:ext>
            </a:extLst>
          </p:cNvPr>
          <p:cNvSpPr/>
          <p:nvPr/>
        </p:nvSpPr>
        <p:spPr>
          <a:xfrm>
            <a:off x="4909450" y="2717539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041086-8E93-4DC4-AA23-6C8EBE72A5F0}"/>
              </a:ext>
            </a:extLst>
          </p:cNvPr>
          <p:cNvSpPr/>
          <p:nvPr/>
        </p:nvSpPr>
        <p:spPr>
          <a:xfrm>
            <a:off x="4874237" y="3206823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39893C-032F-4636-BC02-6A572C19AA39}"/>
              </a:ext>
            </a:extLst>
          </p:cNvPr>
          <p:cNvSpPr/>
          <p:nvPr/>
        </p:nvSpPr>
        <p:spPr>
          <a:xfrm>
            <a:off x="4839024" y="3611084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5AF9CF-FB29-45D8-91B8-FBB83CC476E4}"/>
              </a:ext>
            </a:extLst>
          </p:cNvPr>
          <p:cNvSpPr/>
          <p:nvPr/>
        </p:nvSpPr>
        <p:spPr>
          <a:xfrm>
            <a:off x="4909450" y="4130447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760BFE-5262-4CCA-8A20-C23D6F376FB5}"/>
              </a:ext>
            </a:extLst>
          </p:cNvPr>
          <p:cNvSpPr/>
          <p:nvPr/>
        </p:nvSpPr>
        <p:spPr>
          <a:xfrm>
            <a:off x="4874237" y="4534708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790063-18C2-4EAF-8E60-F8E96616EA49}"/>
              </a:ext>
            </a:extLst>
          </p:cNvPr>
          <p:cNvSpPr/>
          <p:nvPr/>
        </p:nvSpPr>
        <p:spPr>
          <a:xfrm>
            <a:off x="4944663" y="4999127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2C42F9-9F01-4FDA-A9D5-0D36F0BF5753}"/>
              </a:ext>
            </a:extLst>
          </p:cNvPr>
          <p:cNvSpPr/>
          <p:nvPr/>
        </p:nvSpPr>
        <p:spPr>
          <a:xfrm>
            <a:off x="4909450" y="5403388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F31AE0-339D-44B6-96D8-277A9AB5AE0C}"/>
              </a:ext>
            </a:extLst>
          </p:cNvPr>
          <p:cNvSpPr/>
          <p:nvPr/>
        </p:nvSpPr>
        <p:spPr>
          <a:xfrm>
            <a:off x="4979876" y="5922751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91D53B-470F-4F1B-8B7F-8679509EA97B}"/>
              </a:ext>
            </a:extLst>
          </p:cNvPr>
          <p:cNvSpPr/>
          <p:nvPr/>
        </p:nvSpPr>
        <p:spPr>
          <a:xfrm>
            <a:off x="4944663" y="6327012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EB6EE5-48BE-400D-8AA3-D00855CE1973}"/>
              </a:ext>
            </a:extLst>
          </p:cNvPr>
          <p:cNvSpPr txBox="1"/>
          <p:nvPr/>
        </p:nvSpPr>
        <p:spPr>
          <a:xfrm>
            <a:off x="92639" y="-1324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1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合并算法：符号解析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Symbol resolution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将所有符号的 </a:t>
                </a:r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引用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与唯一确定的 </a:t>
                </a:r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定义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联系起来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强符号与弱符号：针对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definition</a:t>
                </a: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强符号：函数</a:t>
                </a:r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定义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、初始化过的全局变量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弱符号：未初始化的全局变量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解析规则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多个同名强符号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报错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唯一强符号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选择强符号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没有强符号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随机选择弱符号（有些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linker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会选择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size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最大的）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关于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COMMON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伪节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关于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static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变量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: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自动覆盖，不会出现重名问题，</a:t>
                </a:r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也没有强弱之分</a:t>
                </a:r>
                <a:endPara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endParaRPr lang="en-US" altLang="zh-CN" sz="1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zh-CN" altLang="en-US" sz="1500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注意：现在的 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gcc </a:t>
                </a:r>
                <a:r>
                  <a:rPr lang="zh-CN" altLang="en-US" sz="1500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版本需要加上 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–fcommon </a:t>
                </a:r>
                <a:r>
                  <a:rPr lang="zh-CN" altLang="en-US" sz="1500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编译选项才能观测到上述规则</a:t>
                </a:r>
                <a:endParaRPr lang="en-US" altLang="zh-CN" sz="1500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4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11295-D0FF-FA55-B8D1-0326F1B8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合并算法：符号解析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86E29-49F5-B379-7849-F33683C1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过程：</a:t>
            </a:r>
          </a:p>
          <a:p>
            <a:pPr lvl="1"/>
            <a:r>
              <a:rPr lang="zh-CN" altLang="en-US" dirty="0"/>
              <a:t>维护三个集合：未解析的符号集合 </a:t>
            </a:r>
            <a:r>
              <a:rPr lang="en-US" altLang="zh-CN" dirty="0"/>
              <a:t>U, </a:t>
            </a:r>
            <a:r>
              <a:rPr lang="zh-CN" altLang="en-US" dirty="0"/>
              <a:t>已解析的符号集合 </a:t>
            </a:r>
            <a:r>
              <a:rPr lang="en-US" altLang="zh-CN" dirty="0"/>
              <a:t>D, </a:t>
            </a:r>
            <a:r>
              <a:rPr lang="zh-CN" altLang="en-US" dirty="0"/>
              <a:t>可重定位目标文件集合 </a:t>
            </a:r>
            <a:r>
              <a:rPr lang="en-US" altLang="zh-CN" dirty="0"/>
              <a:t>E</a:t>
            </a:r>
          </a:p>
          <a:p>
            <a:pPr lvl="1"/>
            <a:r>
              <a:rPr lang="zh-CN" altLang="en-US" dirty="0"/>
              <a:t>对于每个输入文件：</a:t>
            </a:r>
          </a:p>
          <a:p>
            <a:pPr lvl="2"/>
            <a:r>
              <a:rPr lang="zh-CN" altLang="en-US" dirty="0"/>
              <a:t>如果是一个目标文件，加入 </a:t>
            </a:r>
            <a:r>
              <a:rPr lang="en-US" altLang="zh-CN" dirty="0"/>
              <a:t>E, </a:t>
            </a:r>
            <a:r>
              <a:rPr lang="zh-CN" altLang="en-US" dirty="0"/>
              <a:t>更新 </a:t>
            </a:r>
            <a:r>
              <a:rPr lang="en-US" altLang="zh-CN" dirty="0"/>
              <a:t>U D</a:t>
            </a:r>
          </a:p>
          <a:p>
            <a:pPr lvl="2"/>
            <a:r>
              <a:rPr lang="zh-CN" altLang="en-US" dirty="0"/>
              <a:t>若最终 </a:t>
            </a:r>
            <a:r>
              <a:rPr lang="en-US" altLang="zh-CN" dirty="0"/>
              <a:t>U </a:t>
            </a:r>
            <a:r>
              <a:rPr lang="zh-CN" altLang="en-US" dirty="0"/>
              <a:t>非空，则返回错误。否则构造出可执行文件。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866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合并算法：重定位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Relocation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符号解析后，每个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引用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都对应到唯一确定的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定义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重定位的两个步骤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合并所有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relocatable obj file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的同一节并为所有符号和节分配地址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利用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.rel.text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.rel.data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节修改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.data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1347E7-16CA-1A43-A81F-758BC10D0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565" y="3791575"/>
            <a:ext cx="6026870" cy="23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4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合并算法：重定位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Relocation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7E2094-3062-334A-8AA4-66CDC699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两种寻址模式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type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R_X86_64_PC32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32 bit-PC </a:t>
            </a:r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相对寻址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（注意是相对下一条指令的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PC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R_X86_64_32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: 32 bit-</a:t>
            </a:r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绝对寻址</a:t>
            </a:r>
            <a:endParaRPr lang="en-US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41ABAED-7CD7-8CAD-BEA2-E61DDDF0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3035"/>
            <a:ext cx="4559216" cy="1703622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C13945E2-CB08-9983-BF76-D8137C6D8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189" y="2999192"/>
            <a:ext cx="7164088" cy="38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2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静态库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Background</a:t>
                </a: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有些函数太过常用，所有程序都使用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方案一：让编译器完成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编译器太复杂、需要经常更新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方案二：把所有函数放在同一个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relocatable obj file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里</a:t>
                </a:r>
                <a14:m>
                  <m:oMath xmlns:m="http://schemas.openxmlformats.org/officeDocument/2006/math">
                    <m:r>
                      <a:rPr lang="zh-CN" altLang="en-US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 </m:t>
                    </m:r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浪费空间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方案三：很多个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relocatable obj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file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⟹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需要手动链接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解决方案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很多个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relocatable obj file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打包成一个库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让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linker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在链接时自动检测需要库内哪些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relocatable obj file</a:t>
                </a:r>
              </a:p>
              <a:p>
                <a:pPr lvl="1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ar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; </a:t>
                </a:r>
                <a:r>
                  <a:rPr lang="en-US" altLang="zh-CN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gcc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–static</a:t>
                </a:r>
              </a:p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为此需要小幅修改符号解析和重定位的算法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68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0E7D49-6369-D347-BF44-FD0C7C4E5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4139" y="1702643"/>
            <a:ext cx="8723722" cy="3452714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3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Executable object file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(generated by linker)</a:t>
            </a:r>
            <a:endParaRPr lang="zh-CN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Linker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经过符号解析和重定位后生成，不再有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.rel.text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.rel.data</a:t>
            </a: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可以直接由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loader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加载到内存空间开始执行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03969-8BD5-5742-AB6A-48808D2F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530" y="2540906"/>
            <a:ext cx="7528940" cy="41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1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Program header table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(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也叫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segment header table)</a:t>
            </a:r>
            <a:endParaRPr lang="zh-CN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EACD908-FD1A-5145-A78A-F7949A428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5846"/>
                <a:ext cx="10515600" cy="4351338"/>
              </a:xfrm>
            </p:spPr>
            <p:txBody>
              <a:bodyPr/>
              <a:lstStyle/>
              <a:p>
                <a:r>
                  <a:rPr 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将</a:t>
                </a:r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>
                    <a:latin typeface="DengXian" panose="02010600030101010101" pitchFamily="2" charset="-122"/>
                    <a:ea typeface="DengXian" panose="02010600030101010101" pitchFamily="2" charset="-122"/>
                  </a:rPr>
                  <a:t>program header table </a:t>
                </a:r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中的块映射到虚拟地址空间</a:t>
                </a:r>
                <a:endParaRPr lang="en-US" altLang="zh-CN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lvl="1"/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作为 </a:t>
                </a:r>
                <a:r>
                  <a:rPr lang="en-US" altLang="zh-CN">
                    <a:latin typeface="DengXian" panose="02010600030101010101" pitchFamily="2" charset="-122"/>
                    <a:ea typeface="DengXian" panose="02010600030101010101" pitchFamily="2" charset="-122"/>
                  </a:rPr>
                  <a:t>loader </a:t>
                </a:r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的输入</a:t>
                </a:r>
                <a:endParaRPr lang="en-US" altLang="zh-CN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lvl="1"/>
                <a:r>
                  <a:rPr lang="en-US" altLang="zh-CN">
                    <a:latin typeface="DengXian" panose="02010600030101010101" pitchFamily="2" charset="-122"/>
                    <a:ea typeface="DengXian" panose="02010600030101010101" pitchFamily="2" charset="-122"/>
                  </a:rPr>
                  <a:t>segment</a:t>
                </a:r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 段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≠</m:t>
                    </m:r>
                  </m:oMath>
                </a14:m>
                <a:r>
                  <a:rPr 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 section 节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EACD908-FD1A-5145-A78A-F7949A428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5846"/>
                <a:ext cx="10515600" cy="4351338"/>
              </a:xfrm>
              <a:blipFill>
                <a:blip r:embed="rId3"/>
                <a:stretch>
                  <a:fillRect l="-1086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ECE760C5-A8F1-5443-B6B7-1BA82E9BD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3553"/>
            <a:ext cx="10515600" cy="36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F229D-0654-0260-A757-35050292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为什么需要链接？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DD388-526C-5489-A4ED-DFB76C2E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模块化：多个较小的源文件；常用函数库</a:t>
            </a:r>
          </a:p>
          <a:p>
            <a:r>
              <a:rPr lang="zh-CN" altLang="en-US" dirty="0"/>
              <a:t>更高效：时间（分离编译）；空间（使用库）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031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加载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Loading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利用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PHT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将每个段复制到虚拟地址空间的相应位置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loader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 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_start()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__libc_start_main()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main()</a:t>
                </a:r>
              </a:p>
              <a:p>
                <a:endParaRPr lang="en-US" altLang="zh-CN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关于虚拟内存与进程</a:t>
                </a:r>
                <a:endParaRPr lang="en-US" altLang="zh-CN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5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动态链接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静态链接的问题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每个程序都需要有一份静态库内容的拷贝，浪费空间（内存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&amp;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磁盘）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动态链接：让所有程序共享一份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过程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linker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对动态库中符号的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reference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不做解析和重定位，也不会把动态库的内容与其他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relocatable obj file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合并，而是生成一个含有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dynamic linker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地址的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.interp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loader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在加载过程中注意到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.interp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节，于是调用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dynamic linker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dynamic linker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进行如下操作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将动态库加载到虚拟内存空间中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对可执行文件中的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reference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进行重定位（修改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.data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84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PIC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上述过程的问题：仍然浪费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内存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空间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也由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relocatable obj file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得到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gcc a.o -shared -o a.so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也有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.data,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也有可能引用其他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里的函数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/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变量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如果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也会按上述过程被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dynamic linker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重定位，那么每个进程里的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依然是一份拷贝而非共享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解决方案：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PIC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保证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的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不需要重定位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物理内存中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只需要一份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liba.so (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举例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的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.text,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所有引用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liba.so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的程序可以以只读的方式将自己虚拟内存中的一段映射到这段代码，实现共享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共享库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.so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必须是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PIC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gcc -c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-fPIC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a.c -o a.o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gcc a.o -shared -o liba.so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8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PIC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 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利用代码段和数据段的距离不变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数据：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GOT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dynamic linker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在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load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过程中只对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GOT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进行重定位，不再需要修改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2DFDD-5805-EC46-8625-5E25D1C1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86" y="3284770"/>
            <a:ext cx="6569828" cy="32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23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PIC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 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882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利用代码段和数据段的距离不变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函数：也可以只用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GOT,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与数据相似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PLT + GOT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实现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lazy binding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1A2EA-667B-C54A-BBA8-1C6C3A5D9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30" y="2722949"/>
            <a:ext cx="6463939" cy="39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10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总结：动态链接的三种方式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非共享库：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load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时修改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.data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共享库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PIC: load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时修改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.got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lazy binding: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运行时修改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.got.plt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7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.got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与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.got.plt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.got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load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时就改好，放在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.rodata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内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.got.plt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lazy binding,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放在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.data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内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30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F43B7-C6AC-0149-A9B6-0B474229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21" y="817866"/>
            <a:ext cx="8121358" cy="3036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503DA-E53F-1946-A6FD-4B29EE7DD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709" y="3854803"/>
            <a:ext cx="9071388" cy="24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0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2D290-BC7C-AB56-6BDD-F7A33C71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语言的引用</a:t>
            </a:r>
            <a:r>
              <a:rPr lang="en-US" altLang="zh-CN" dirty="0"/>
              <a:t>(reference)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B16B6-BA4C-FEC8-AD0E-B9B3BEEA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用到了就是被引用（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练习：右边的</a:t>
            </a:r>
            <a:r>
              <a:rPr lang="en-US" altLang="zh-CN" dirty="0"/>
              <a:t>C</a:t>
            </a:r>
            <a:r>
              <a:rPr lang="zh-CN" altLang="en-US" dirty="0"/>
              <a:t>程序引用了哪些符号？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答案：</a:t>
            </a:r>
            <a:r>
              <a:rPr lang="en-US" altLang="zh-CN" dirty="0"/>
              <a:t>f, a,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9017B6EB-B307-82C5-F0C7-6FF8C4FC56BC}"/>
              </a:ext>
            </a:extLst>
          </p:cNvPr>
          <p:cNvSpPr txBox="1"/>
          <p:nvPr/>
        </p:nvSpPr>
        <p:spPr>
          <a:xfrm>
            <a:off x="8215552" y="1652648"/>
            <a:ext cx="32553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%d\n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Process 12">
            <a:extLst>
              <a:ext uri="{FF2B5EF4-FFF2-40B4-BE49-F238E27FC236}">
                <a16:creationId xmlns:a16="http://schemas.microsoft.com/office/drawing/2014/main" id="{685B2BEF-B5E2-CCAE-2754-61D26E65E79F}"/>
              </a:ext>
            </a:extLst>
          </p:cNvPr>
          <p:cNvSpPr/>
          <p:nvPr/>
        </p:nvSpPr>
        <p:spPr>
          <a:xfrm>
            <a:off x="8215552" y="1652648"/>
            <a:ext cx="3255390" cy="452431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0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7AA4-56DC-E721-0194-8FA282E3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4593-3570-CA54-2864-BC07C3F2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声明的例子</a:t>
            </a:r>
            <a:endParaRPr lang="en-US" altLang="zh-CN" dirty="0"/>
          </a:p>
          <a:p>
            <a:pPr lvl="1"/>
            <a:r>
              <a:rPr lang="zh-CN" altLang="en-US" dirty="0"/>
              <a:t>一个全局变量（可能来自其他文件）：</a:t>
            </a:r>
            <a:r>
              <a:rPr lang="en-US" altLang="zh-CN" dirty="0"/>
              <a:t>extern int a;</a:t>
            </a:r>
          </a:p>
          <a:p>
            <a:pPr lvl="1"/>
            <a:r>
              <a:rPr lang="zh-CN" altLang="en-US" dirty="0"/>
              <a:t>一个函数（可能来自其他文件）：</a:t>
            </a:r>
            <a:r>
              <a:rPr lang="en-US" altLang="zh-CN" dirty="0"/>
              <a:t>int zero();</a:t>
            </a:r>
          </a:p>
          <a:p>
            <a:r>
              <a:rPr lang="zh-CN" altLang="en-US" dirty="0"/>
              <a:t>声明的通式</a:t>
            </a:r>
            <a:endParaRPr lang="en-US" altLang="zh-CN" dirty="0"/>
          </a:p>
          <a:p>
            <a:pPr lvl="1"/>
            <a:r>
              <a:rPr lang="en-US" altLang="zh-CN" dirty="0"/>
              <a:t>(static/extern) type name …;</a:t>
            </a:r>
          </a:p>
          <a:p>
            <a:pPr lvl="1"/>
            <a:r>
              <a:rPr lang="en-US" altLang="zh-CN" dirty="0"/>
              <a:t>static</a:t>
            </a:r>
            <a:r>
              <a:rPr lang="zh-CN" altLang="en-US" dirty="0"/>
              <a:t>的用法：有两个含义，静态生命周期和内部链接</a:t>
            </a:r>
            <a:endParaRPr lang="en-US" altLang="zh-CN" dirty="0"/>
          </a:p>
          <a:p>
            <a:pPr lvl="2"/>
            <a:r>
              <a:rPr lang="zh-CN" altLang="en-US" dirty="0"/>
              <a:t>对于函数：只可以在本文件（编译单元）内被引用 </a:t>
            </a:r>
            <a:r>
              <a:rPr lang="en-US" altLang="zh-CN" dirty="0"/>
              <a:t>=:</a:t>
            </a:r>
            <a:r>
              <a:rPr lang="zh-CN" altLang="en-US" dirty="0"/>
              <a:t> </a:t>
            </a:r>
            <a:r>
              <a:rPr lang="zh-CN" altLang="en-US" b="1" dirty="0"/>
              <a:t>内部链接</a:t>
            </a:r>
            <a:endParaRPr lang="en-US" altLang="zh-CN" b="1" dirty="0"/>
          </a:p>
          <a:p>
            <a:pPr lvl="2"/>
            <a:r>
              <a:rPr lang="zh-CN" altLang="en-US" dirty="0"/>
              <a:t>对于变量：</a:t>
            </a:r>
            <a:endParaRPr lang="en-US" altLang="zh-CN" dirty="0"/>
          </a:p>
          <a:p>
            <a:pPr lvl="3"/>
            <a:r>
              <a:rPr lang="zh-CN" altLang="en-US" dirty="0"/>
              <a:t>在函数外：在程序退出前一直存在 </a:t>
            </a:r>
            <a:r>
              <a:rPr lang="zh-CN" altLang="en-US" b="1" dirty="0"/>
              <a:t>静态生命周期</a:t>
            </a:r>
            <a:r>
              <a:rPr lang="zh-CN" altLang="en-US" dirty="0"/>
              <a:t>、</a:t>
            </a:r>
            <a:r>
              <a:rPr lang="zh-CN" altLang="en-US" b="1" dirty="0"/>
              <a:t>内部链接</a:t>
            </a:r>
            <a:endParaRPr lang="en-US" altLang="zh-CN" b="1" dirty="0"/>
          </a:p>
          <a:p>
            <a:pPr lvl="3"/>
            <a:r>
              <a:rPr lang="zh-CN" altLang="en-US" dirty="0"/>
              <a:t>在函数内：</a:t>
            </a:r>
            <a:r>
              <a:rPr lang="zh-CN" altLang="en-US" b="1" dirty="0"/>
              <a:t>静态生命周期</a:t>
            </a:r>
            <a:r>
              <a:rPr lang="zh-CN" altLang="en-US" dirty="0"/>
              <a:t>（类似全局变量），只可以在函数内部访问（类似局部变量）</a:t>
            </a:r>
            <a:endParaRPr lang="en-US" altLang="zh-CN" b="1" dirty="0"/>
          </a:p>
          <a:p>
            <a:pPr lvl="2"/>
            <a:r>
              <a:rPr lang="zh-CN" altLang="en-US" dirty="0"/>
              <a:t>不可以出现在函数参数之中</a:t>
            </a:r>
          </a:p>
        </p:txBody>
      </p:sp>
    </p:spTree>
    <p:extLst>
      <p:ext uri="{BB962C8B-B14F-4D97-AF65-F5344CB8AC3E}">
        <p14:creationId xmlns:p14="http://schemas.microsoft.com/office/powerpoint/2010/main" val="146272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4B909-337A-0086-4701-1650E0B0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57210-1785-FB50-E6F6-6CD21D4B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extern</a:t>
            </a:r>
            <a:r>
              <a:rPr lang="zh-CN" altLang="en-US" dirty="0"/>
              <a:t>的用法</a:t>
            </a:r>
            <a:endParaRPr lang="en-US" altLang="zh-CN" dirty="0"/>
          </a:p>
          <a:p>
            <a:pPr lvl="2"/>
            <a:r>
              <a:rPr lang="zh-CN" altLang="en-US" dirty="0"/>
              <a:t>不能和</a:t>
            </a:r>
            <a:r>
              <a:rPr lang="en-US" altLang="zh-CN" dirty="0"/>
              <a:t>static</a:t>
            </a:r>
            <a:r>
              <a:rPr lang="zh-CN" altLang="en-US" dirty="0"/>
              <a:t>一起用</a:t>
            </a:r>
            <a:endParaRPr lang="en-US" altLang="zh-CN" dirty="0"/>
          </a:p>
          <a:p>
            <a:pPr lvl="2"/>
            <a:r>
              <a:rPr lang="zh-CN" altLang="en-US" dirty="0"/>
              <a:t>对于变量</a:t>
            </a:r>
            <a:endParaRPr lang="en-US" altLang="zh-CN" dirty="0"/>
          </a:p>
          <a:p>
            <a:pPr lvl="3"/>
            <a:r>
              <a:rPr lang="zh-CN" altLang="en-US" dirty="0"/>
              <a:t>一般用来标识非在本文件中定义的变量</a:t>
            </a:r>
            <a:endParaRPr lang="en-US" altLang="zh-CN" dirty="0"/>
          </a:p>
          <a:p>
            <a:pPr lvl="3"/>
            <a:r>
              <a:rPr lang="zh-CN" altLang="en-US" dirty="0"/>
              <a:t>写上更清晰，建议写</a:t>
            </a:r>
            <a:endParaRPr lang="en-US" altLang="zh-CN" dirty="0"/>
          </a:p>
          <a:p>
            <a:pPr lvl="2"/>
            <a:r>
              <a:rPr lang="zh-CN" altLang="en-US" dirty="0"/>
              <a:t>对于函数</a:t>
            </a:r>
            <a:endParaRPr lang="en-US" altLang="zh-CN" dirty="0"/>
          </a:p>
          <a:p>
            <a:pPr lvl="3"/>
            <a:r>
              <a:rPr lang="zh-CN" altLang="en-US" dirty="0"/>
              <a:t>不加</a:t>
            </a:r>
            <a:r>
              <a:rPr lang="en-US" altLang="zh-CN" dirty="0"/>
              <a:t>static</a:t>
            </a:r>
            <a:r>
              <a:rPr lang="zh-CN" altLang="en-US" dirty="0"/>
              <a:t>的函数默认为</a:t>
            </a:r>
            <a:r>
              <a:rPr lang="en-US" altLang="zh-CN" dirty="0"/>
              <a:t>extern</a:t>
            </a:r>
            <a:r>
              <a:rPr lang="zh-CN" altLang="en-US" dirty="0"/>
              <a:t>的，可以不写</a:t>
            </a:r>
            <a:r>
              <a:rPr lang="en-US" altLang="zh-CN" dirty="0"/>
              <a:t>extern</a:t>
            </a:r>
          </a:p>
          <a:p>
            <a:pPr lvl="3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26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407D8-A986-3080-F39F-93DC1CB3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7425F-709A-6540-F60B-97A9429B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定义（同时也是声明）的例子</a:t>
            </a:r>
            <a:endParaRPr lang="en-US" altLang="zh-CN" dirty="0"/>
          </a:p>
          <a:p>
            <a:pPr lvl="1"/>
            <a:r>
              <a:rPr lang="zh-CN" altLang="en-US" dirty="0"/>
              <a:t>变量：</a:t>
            </a:r>
            <a:r>
              <a:rPr lang="en-US" altLang="zh-CN" dirty="0"/>
              <a:t>int a = 2;</a:t>
            </a:r>
          </a:p>
          <a:p>
            <a:pPr lvl="1"/>
            <a:r>
              <a:rPr lang="zh-CN" altLang="en-US" dirty="0"/>
              <a:t>函数：</a:t>
            </a:r>
            <a:r>
              <a:rPr lang="en-US" altLang="zh-CN" dirty="0"/>
              <a:t>int zero() { return 0; }</a:t>
            </a:r>
          </a:p>
          <a:p>
            <a:r>
              <a:rPr lang="zh-CN" altLang="en-US" dirty="0"/>
              <a:t>一般情况下，你会见到</a:t>
            </a:r>
            <a:endParaRPr lang="en-US" altLang="zh-CN" dirty="0"/>
          </a:p>
          <a:p>
            <a:pPr lvl="1"/>
            <a:r>
              <a:rPr lang="en-US" altLang="zh-CN" dirty="0"/>
              <a:t>(static) type name …;</a:t>
            </a:r>
          </a:p>
          <a:p>
            <a:pPr lvl="1"/>
            <a:r>
              <a:rPr lang="zh-CN" altLang="en-US" dirty="0"/>
              <a:t>问题：为什么一般不加</a:t>
            </a:r>
            <a:r>
              <a:rPr lang="en-US" altLang="zh-CN" dirty="0"/>
              <a:t>extern?</a:t>
            </a:r>
          </a:p>
          <a:p>
            <a:r>
              <a:rPr lang="zh-CN" altLang="en-US" dirty="0"/>
              <a:t>对于函数，声明和定义很好区分</a:t>
            </a:r>
            <a:endParaRPr lang="en-US" altLang="zh-CN" dirty="0"/>
          </a:p>
          <a:p>
            <a:r>
              <a:rPr lang="zh-CN" altLang="en-US" dirty="0"/>
              <a:t>对于变量，情况比较复杂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：一个在函数外的</a:t>
            </a:r>
            <a:r>
              <a:rPr lang="en-US" altLang="zh-CN" dirty="0"/>
              <a:t>extern int a; ——</a:t>
            </a:r>
            <a:r>
              <a:rPr lang="zh-CN" altLang="en-US" dirty="0"/>
              <a:t>一定是声明、不是定义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r>
              <a:rPr lang="en-US" altLang="zh-CN" dirty="0"/>
              <a:t>2</a:t>
            </a:r>
            <a:r>
              <a:rPr lang="zh-CN" altLang="en-US" dirty="0"/>
              <a:t>：一个在函数外的</a:t>
            </a:r>
            <a:r>
              <a:rPr lang="en-US" altLang="zh-CN" dirty="0"/>
              <a:t>int a = 2; ——</a:t>
            </a:r>
            <a:r>
              <a:rPr lang="zh-CN" altLang="en-US" dirty="0"/>
              <a:t>一定是定义、也是声明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r>
              <a:rPr lang="en-US" altLang="zh-CN" dirty="0"/>
              <a:t>3</a:t>
            </a:r>
            <a:r>
              <a:rPr lang="zh-CN" altLang="en-US" dirty="0"/>
              <a:t>：一个在函数外的</a:t>
            </a:r>
            <a:r>
              <a:rPr lang="en-US" altLang="zh-CN" dirty="0"/>
              <a:t>int a;</a:t>
            </a:r>
          </a:p>
          <a:p>
            <a:pPr lvl="2"/>
            <a:r>
              <a:rPr lang="zh-CN" altLang="en-US" dirty="0"/>
              <a:t>首先，这是一个声明</a:t>
            </a:r>
            <a:r>
              <a:rPr lang="en-US" altLang="zh-CN" dirty="0"/>
              <a:t>(</a:t>
            </a:r>
            <a:r>
              <a:rPr lang="zh-CN" altLang="en-US" dirty="0"/>
              <a:t>他的定义可能来自其他文件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但这也有可能是一个定义</a:t>
            </a:r>
            <a:r>
              <a:rPr lang="en-US" altLang="zh-CN" dirty="0"/>
              <a:t>(</a:t>
            </a:r>
            <a:r>
              <a:rPr lang="zh-CN" altLang="en-US" dirty="0"/>
              <a:t>如果其他文件中都没有</a:t>
            </a:r>
            <a:r>
              <a:rPr lang="en-US" altLang="zh-CN" dirty="0"/>
              <a:t>a</a:t>
            </a:r>
            <a:r>
              <a:rPr lang="zh-CN" altLang="en-US" dirty="0"/>
              <a:t>的定义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这个时候，它的初始值为</a:t>
            </a:r>
            <a:r>
              <a:rPr lang="en-US" altLang="zh-CN" dirty="0"/>
              <a:t>0</a:t>
            </a:r>
          </a:p>
          <a:p>
            <a:pPr lvl="1"/>
            <a:endParaRPr lang="zh-CN" altLang="en-US" dirty="0"/>
          </a:p>
        </p:txBody>
      </p:sp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25DDEFE3-FD83-0348-7CE5-5333C39F3A9C}"/>
              </a:ext>
            </a:extLst>
          </p:cNvPr>
          <p:cNvSpPr/>
          <p:nvPr/>
        </p:nvSpPr>
        <p:spPr>
          <a:xfrm>
            <a:off x="9076765" y="4759792"/>
            <a:ext cx="3213847" cy="1963737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（尽量）避免写成例子</a:t>
            </a:r>
            <a:r>
              <a:rPr lang="en-US" altLang="zh-CN" dirty="0"/>
              <a:t>3</a:t>
            </a:r>
            <a:r>
              <a:rPr lang="zh-CN" altLang="en-US" dirty="0"/>
              <a:t>的形式！</a:t>
            </a:r>
          </a:p>
        </p:txBody>
      </p:sp>
    </p:spTree>
    <p:extLst>
      <p:ext uri="{BB962C8B-B14F-4D97-AF65-F5344CB8AC3E}">
        <p14:creationId xmlns:p14="http://schemas.microsoft.com/office/powerpoint/2010/main" val="46234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AF287-1A0C-44AE-C587-99B62ED1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E8B4C-0CD7-AA12-09E0-A6B3435F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右面程序中，对哪些符号有定义？</a:t>
            </a:r>
            <a:endParaRPr lang="en-US" altLang="zh-CN" dirty="0"/>
          </a:p>
          <a:p>
            <a:r>
              <a:rPr lang="zh-CN" altLang="en-US" dirty="0"/>
              <a:t>右面程序中，对哪些符号有声明？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定义：</a:t>
            </a:r>
            <a:r>
              <a:rPr lang="en-US" altLang="zh-CN" dirty="0"/>
              <a:t>a, g, 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</a:p>
          <a:p>
            <a:r>
              <a:rPr lang="zh-CN" altLang="en-US" dirty="0"/>
              <a:t>声明：</a:t>
            </a:r>
            <a:r>
              <a:rPr lang="en-US" altLang="zh-CN" dirty="0"/>
              <a:t>a, f, g, 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5BA79A4E-B460-6DD7-EEC6-77EA6E988ACC}"/>
              </a:ext>
            </a:extLst>
          </p:cNvPr>
          <p:cNvSpPr txBox="1"/>
          <p:nvPr/>
        </p:nvSpPr>
        <p:spPr>
          <a:xfrm>
            <a:off x="8215552" y="1652648"/>
            <a:ext cx="32553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%d\n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14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8AA1D-2F30-DB4F-BBA8-DA245A9DFEF4}"/>
              </a:ext>
            </a:extLst>
          </p:cNvPr>
          <p:cNvSpPr txBox="1"/>
          <p:nvPr/>
        </p:nvSpPr>
        <p:spPr>
          <a:xfrm>
            <a:off x="838200" y="2541832"/>
            <a:ext cx="32553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US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printf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%d\n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a);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F1B9D-C1B5-7442-8EDF-49B1A5CCE1B4}"/>
              </a:ext>
            </a:extLst>
          </p:cNvPr>
          <p:cNvSpPr txBox="1"/>
          <p:nvPr/>
        </p:nvSpPr>
        <p:spPr>
          <a:xfrm>
            <a:off x="4468305" y="1346670"/>
            <a:ext cx="32553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%d\n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12131DB9-8280-8845-8A85-101E67D47E00}"/>
              </a:ext>
            </a:extLst>
          </p:cNvPr>
          <p:cNvSpPr/>
          <p:nvPr/>
        </p:nvSpPr>
        <p:spPr>
          <a:xfrm>
            <a:off x="838200" y="2541832"/>
            <a:ext cx="3255390" cy="23083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81CCEF6E-3201-5B42-A9DE-0AD4207171A9}"/>
              </a:ext>
            </a:extLst>
          </p:cNvPr>
          <p:cNvSpPr/>
          <p:nvPr/>
        </p:nvSpPr>
        <p:spPr>
          <a:xfrm>
            <a:off x="4468305" y="1346670"/>
            <a:ext cx="3255390" cy="452431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A4D48-73A7-0645-A0CC-CC67DF1BD6A9}"/>
              </a:ext>
            </a:extLst>
          </p:cNvPr>
          <p:cNvSpPr txBox="1"/>
          <p:nvPr/>
        </p:nvSpPr>
        <p:spPr>
          <a:xfrm>
            <a:off x="2183606" y="49526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a.c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49BC8E-229C-8C49-844B-FA14F3341E4A}"/>
              </a:ext>
            </a:extLst>
          </p:cNvPr>
          <p:cNvSpPr txBox="1"/>
          <p:nvPr/>
        </p:nvSpPr>
        <p:spPr>
          <a:xfrm>
            <a:off x="5813711" y="59773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b.c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FA6A17-DB94-124E-85DC-B0D21C95474E}"/>
              </a:ext>
            </a:extLst>
          </p:cNvPr>
          <p:cNvCxnSpPr>
            <a:cxnSpLocks/>
          </p:cNvCxnSpPr>
          <p:nvPr/>
        </p:nvCxnSpPr>
        <p:spPr>
          <a:xfrm>
            <a:off x="7891271" y="3873236"/>
            <a:ext cx="2464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0564D4-1E77-1845-BF41-2A2C42FDBA86}"/>
              </a:ext>
            </a:extLst>
          </p:cNvPr>
          <p:cNvSpPr txBox="1"/>
          <p:nvPr/>
        </p:nvSpPr>
        <p:spPr>
          <a:xfrm>
            <a:off x="8025889" y="3526987"/>
            <a:ext cx="2194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gcc –o main a.c b.c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61D41-4654-EE4C-83AC-C3E6D0457B9D}"/>
              </a:ext>
            </a:extLst>
          </p:cNvPr>
          <p:cNvSpPr txBox="1"/>
          <p:nvPr/>
        </p:nvSpPr>
        <p:spPr>
          <a:xfrm>
            <a:off x="10522914" y="3550070"/>
            <a:ext cx="859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AD002C54-6B3F-6342-A8A0-1F25E707C090}"/>
              </a:ext>
            </a:extLst>
          </p:cNvPr>
          <p:cNvSpPr/>
          <p:nvPr/>
        </p:nvSpPr>
        <p:spPr>
          <a:xfrm>
            <a:off x="10522914" y="3550070"/>
            <a:ext cx="859417" cy="64632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2364</Words>
  <Application>Microsoft Office PowerPoint</Application>
  <PresentationFormat>宽屏</PresentationFormat>
  <Paragraphs>322</Paragraphs>
  <Slides>37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等线</vt:lpstr>
      <vt:lpstr>等线</vt:lpstr>
      <vt:lpstr>等线 Light</vt:lpstr>
      <vt:lpstr>宋体</vt:lpstr>
      <vt:lpstr>Arial</vt:lpstr>
      <vt:lpstr>Calibri</vt:lpstr>
      <vt:lpstr>Cambria Math</vt:lpstr>
      <vt:lpstr>Consolas</vt:lpstr>
      <vt:lpstr>Office 主题​​</vt:lpstr>
      <vt:lpstr>链接</vt:lpstr>
      <vt:lpstr>目录</vt:lpstr>
      <vt:lpstr>为什么需要链接？</vt:lpstr>
      <vt:lpstr>复习：C语言的引用(reference)</vt:lpstr>
      <vt:lpstr>复习：C语言的声明</vt:lpstr>
      <vt:lpstr>复习：C语言的声明</vt:lpstr>
      <vt:lpstr>复习：C语言的定义</vt:lpstr>
      <vt:lpstr>例</vt:lpstr>
      <vt:lpstr>例</vt:lpstr>
      <vt:lpstr>复习：C语言的编译过程</vt:lpstr>
      <vt:lpstr>小结</vt:lpstr>
      <vt:lpstr>程序的地址空间</vt:lpstr>
      <vt:lpstr>ELF格式——Linux系统上的可执行文件</vt:lpstr>
      <vt:lpstr>Program header table (也叫 segment header table)</vt:lpstr>
      <vt:lpstr>加载 Loading</vt:lpstr>
      <vt:lpstr>静态链接</vt:lpstr>
      <vt:lpstr>静态链接——可重定位目标文件包含什么</vt:lpstr>
      <vt:lpstr>静态链接——Relocatable ELF (generated by assembler)的格式</vt:lpstr>
      <vt:lpstr>符号表 .symtab</vt:lpstr>
      <vt:lpstr>符号表 .symtab</vt:lpstr>
      <vt:lpstr>练习</vt:lpstr>
      <vt:lpstr>合并算法：符号解析 Symbol resolution</vt:lpstr>
      <vt:lpstr>合并算法：符号解析</vt:lpstr>
      <vt:lpstr>合并算法：重定位 Relocation</vt:lpstr>
      <vt:lpstr>合并算法：重定位 Relocation</vt:lpstr>
      <vt:lpstr>静态库</vt:lpstr>
      <vt:lpstr>例</vt:lpstr>
      <vt:lpstr>Executable object file (generated by linker)</vt:lpstr>
      <vt:lpstr>Program header table (也叫 segment header table)</vt:lpstr>
      <vt:lpstr>加载 Loading</vt:lpstr>
      <vt:lpstr>动态链接</vt:lpstr>
      <vt:lpstr>PIC</vt:lpstr>
      <vt:lpstr>PIC 实现</vt:lpstr>
      <vt:lpstr>PIC 实现</vt:lpstr>
      <vt:lpstr>总结：动态链接的三种方式</vt:lpstr>
      <vt:lpstr>.got 与 .got.plt</vt:lpstr>
      <vt:lpstr>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链接</dc:title>
  <dc:creator>Sun Eugen</dc:creator>
  <cp:lastModifiedBy>Sun Eugen</cp:lastModifiedBy>
  <cp:revision>32</cp:revision>
  <dcterms:created xsi:type="dcterms:W3CDTF">2023-11-12T05:34:41Z</dcterms:created>
  <dcterms:modified xsi:type="dcterms:W3CDTF">2023-11-14T16:11:07Z</dcterms:modified>
</cp:coreProperties>
</file>