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81" r:id="rId18"/>
    <p:sldId id="272" r:id="rId19"/>
    <p:sldId id="273" r:id="rId20"/>
    <p:sldId id="275" r:id="rId21"/>
    <p:sldId id="274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156" autoAdjust="0"/>
  </p:normalViewPr>
  <p:slideViewPr>
    <p:cSldViewPr snapToGrid="0">
      <p:cViewPr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4C2BC-88FF-4901-8E14-9392B8DC66FE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96561-B587-4C47-82AF-54F3E46F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1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+,-,~,!,</a:t>
            </a:r>
            <a:r>
              <a:rPr lang="en-US" altLang="zh-CN" dirty="0" err="1"/>
              <a:t>sizeof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+,-,*,/,%,&gt;,&lt;,&gt;&gt;,&lt;&lt;,&amp;&amp;,||,&amp;,|,^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6561-B587-4C47-82AF-54F3E46FF7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5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6561-B587-4C47-82AF-54F3E46FF7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6561-B587-4C47-82AF-54F3E46FF7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6561-B587-4C47-82AF-54F3E46FF72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F545-7B27-F5C1-457D-CD5EC2341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3125D-4CFF-194F-03D2-514360A7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18F86-5C15-AAAE-2137-7A75561E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33D68-AEAE-8C2A-AE05-1FA51604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758A8-DACF-C065-B714-EF37662F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3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AAF9-4892-8831-36A2-3F141C26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FBCA0-E4DB-4DA0-E0C2-71BFF5F58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B6C7A-39CB-BA88-2F16-5E6C0EC0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B2B2-10EE-81D8-415F-416A5568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B445F-8DEE-A460-A12E-A1B25174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29DA3-67BF-9505-2D36-CD0329285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9DC51-97FF-5DCE-C83F-FADC7EB5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EF8A6-212D-223C-AC76-559D97A9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6E03B-A7BE-A408-D68B-B52262F2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1B550-2A84-881C-4AFC-0B076BEF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BFD78-B87D-C25C-0F98-F36F76BC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64186-E580-A2A9-4295-AFBC60A3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A36D4-9DA8-354B-2F52-411367E5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B4072-9E6C-B076-DEBE-89029799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6F33F-8B03-9669-27A7-70E10BCC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9A301-686B-D6FC-DE1F-DB308875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9756C-E5AD-37A1-86D1-6F96F2D5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19DBE-28BE-8E18-94C9-467B4BC5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BB6D2-3B77-538B-116E-33EFF7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BF1A6-6402-448C-358C-FA30BE1D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AEA57-204C-0422-AEC6-700CD719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4EF01-C68A-8FA1-5789-F655F27E4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756AD-38BA-6C8D-D40C-F7925A06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22FAD-E672-253C-0FA2-AB7E3611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9C8FA-B116-E946-60E3-19EF688B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471D7-6182-0C45-B473-624A00F0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5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417F5-2374-C36B-6C6D-51609F64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02B20-4A6D-67DB-E971-D3356D32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263835-F814-B056-7E8C-7CC751381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3FEDA5-E19D-85FE-6F16-EF863FC04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C1E223-EEE6-51CB-1E11-F5995292D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04868E-95B0-F9D0-2B1C-43A68A21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5DDDE4-A906-6D85-FB4A-90BCBEC8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D6A41-81B8-0EC7-3E8D-EB37434B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7F4DA-7111-8C0F-6E3A-07019D0D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6960E5-3CCF-5AE6-56FE-032E1DDA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C9CB51-F45D-61A3-2DEE-00AD4F4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F745A6-09C3-DA68-2EDF-AAB1A688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8F3BDE-7641-A14A-8D18-F9F337D8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286EAC-0C70-78F2-A4B5-17C67336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52135-1C33-3AA3-746D-FD212F8C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9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6811-2342-0628-FBF3-5809AABC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8E573-7E17-628A-D8C1-45139F80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EFCA6-5F0B-C73B-7A4D-62C4966F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86F59-C574-57D6-1FF8-72062CED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AEC93-71AD-C7CC-26A8-6C722A16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2CEEF-E018-B6C2-8EA5-2275D927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9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B104A-345F-C267-B8F2-99B8EE0E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166AA4-2ED1-6982-EBC8-6E2C71A74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2C593-20C1-3467-CCD1-54A7C734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8CB1E-AAB0-A305-CB88-BE961BB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91FDF-8793-EA2F-803D-D046F507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C071B-4C54-A7C4-D6F9-E2B9BC4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5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57663-4311-513A-EC7B-9EF3DC81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399B8-8D1D-9770-256F-AF183F07D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71719-8566-B714-B9DE-8C5C8A753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28832-AC35-7C83-896C-98E1E8BFF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F8885-229E-9AE5-8547-B2109B611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linux/linux-file-attr-permiss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h.com/academy/ssh/keygen" TargetMode="External"/><Relationship Id="rId2" Type="http://schemas.openxmlformats.org/officeDocument/2006/relationships/hyperlink" Target="https://www.ssh.com/academy/ss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layground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wjx.cn/vm/O3IrsSH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58EE3-8F04-C722-1BD8-4AC6C59CD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altLang="zh-CN" dirty="0"/>
              <a:t>Welcome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90D1C5-635E-DEB3-AFD1-7B2BC781F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元培学院 孙英博</a:t>
            </a:r>
          </a:p>
        </p:txBody>
      </p:sp>
    </p:spTree>
    <p:extLst>
      <p:ext uri="{BB962C8B-B14F-4D97-AF65-F5344CB8AC3E}">
        <p14:creationId xmlns:p14="http://schemas.microsoft.com/office/powerpoint/2010/main" val="385650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6FFA-D7B6-B915-50DC-15A149A0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1F983-B259-C6E0-95A1-11995510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网站 </a:t>
            </a:r>
            <a:r>
              <a:rPr lang="en-US" altLang="zh-CN" dirty="0"/>
              <a:t>autolab.pku.edu.cn</a:t>
            </a:r>
          </a:p>
          <a:p>
            <a:r>
              <a:rPr lang="zh-CN" altLang="en-US" dirty="0"/>
              <a:t>课程机 好像还没发</a:t>
            </a:r>
            <a:endParaRPr lang="en-US" altLang="zh-CN" dirty="0"/>
          </a:p>
          <a:p>
            <a:r>
              <a:rPr lang="zh-CN" altLang="en-US" dirty="0"/>
              <a:t>本地环境配置：参考信科推送；有问题可以向同学、助教寻求帮助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一些建议</a:t>
            </a:r>
            <a:endParaRPr lang="en-US" altLang="zh-CN" dirty="0"/>
          </a:p>
          <a:p>
            <a:pPr lvl="1"/>
            <a:r>
              <a:rPr lang="zh-CN" altLang="en-US" dirty="0"/>
              <a:t>仔细阅读文档</a:t>
            </a:r>
            <a:endParaRPr lang="en-US" altLang="zh-CN" dirty="0"/>
          </a:p>
          <a:p>
            <a:pPr lvl="1"/>
            <a:r>
              <a:rPr lang="zh-CN" altLang="en-US" dirty="0"/>
              <a:t>和同学或者助教讨论思路</a:t>
            </a:r>
            <a:endParaRPr lang="en-US" altLang="zh-CN" dirty="0"/>
          </a:p>
          <a:p>
            <a:pPr lvl="1"/>
            <a:r>
              <a:rPr lang="zh-CN" altLang="en-US" dirty="0"/>
              <a:t>早点开始</a:t>
            </a:r>
            <a:endParaRPr lang="en-US" altLang="zh-CN" dirty="0"/>
          </a:p>
          <a:p>
            <a:pPr lvl="1"/>
            <a:r>
              <a:rPr lang="zh-CN" altLang="en-US" dirty="0"/>
              <a:t>利用好</a:t>
            </a:r>
            <a:r>
              <a:rPr lang="en-US" altLang="zh-CN" dirty="0"/>
              <a:t>grace day</a:t>
            </a:r>
          </a:p>
          <a:p>
            <a:pPr lvl="1"/>
            <a:r>
              <a:rPr lang="zh-CN" altLang="en-US" dirty="0"/>
              <a:t>有特殊情况及时找助教</a:t>
            </a:r>
          </a:p>
        </p:txBody>
      </p:sp>
    </p:spTree>
    <p:extLst>
      <p:ext uri="{BB962C8B-B14F-4D97-AF65-F5344CB8AC3E}">
        <p14:creationId xmlns:p14="http://schemas.microsoft.com/office/powerpoint/2010/main" val="163337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C76C-1868-6819-F6A6-B3A6D594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82ACE-D17B-6453-A385-645A5E7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77F14F-7164-B8E1-2447-6B695ED9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93" y="1027906"/>
            <a:ext cx="8016413" cy="50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8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C22AA-475F-757C-FE43-73A1731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D7CFC-6EB9-181C-4F6A-F4A315DD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B465C-0256-260E-E1E2-27F3006F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06" y="1213763"/>
            <a:ext cx="8548788" cy="44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8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D3B4A-C155-6AE0-6C8D-93EFB10E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86FA4-9A40-1D69-773B-7A1143FE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F9538-3FB7-AADA-6440-B30F685C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99" y="1471348"/>
            <a:ext cx="8761202" cy="39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9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4C47-8ED8-3DFD-D7EE-3AEE538F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13175-A3B3-F73A-2C76-AA365B7A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BC9739-D955-0E6F-5DB3-DB4FB895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362075"/>
            <a:ext cx="8724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930FD-CD72-B11E-0132-D2783B56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B0DFB-E2F5-5DB3-5AA5-D296DA4B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19B68-71FD-95F3-82DF-2F70D9EE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6" y="1320800"/>
            <a:ext cx="8686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7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B3F5-B6B1-3897-2373-9488EE09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系统的基本使用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20C5E-2C7B-AA99-223D-46461C97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演示时间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课后（可选的）实践</a:t>
            </a:r>
            <a:endParaRPr lang="en-US" altLang="zh-CN" dirty="0"/>
          </a:p>
          <a:p>
            <a:pPr lvl="1"/>
            <a:r>
              <a:rPr lang="en-US" altLang="zh-CN" dirty="0"/>
              <a:t>Vim</a:t>
            </a:r>
            <a:r>
              <a:rPr lang="zh-CN" altLang="en-US" dirty="0"/>
              <a:t>（可选）</a:t>
            </a:r>
            <a:endParaRPr lang="en-US" altLang="zh-CN" dirty="0"/>
          </a:p>
          <a:p>
            <a:pPr lvl="1"/>
            <a:r>
              <a:rPr lang="zh-CN" altLang="en-US" dirty="0"/>
              <a:t>权限 </a:t>
            </a:r>
            <a:r>
              <a:rPr lang="en-US" altLang="zh-CN" dirty="0">
                <a:hlinkClick r:id="rId2"/>
              </a:rPr>
              <a:t>Linux </a:t>
            </a:r>
            <a:r>
              <a:rPr lang="zh-CN" altLang="en-US" dirty="0">
                <a:hlinkClick r:id="rId2"/>
              </a:rPr>
              <a:t>文件基本属性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en-US" altLang="zh-CN" dirty="0"/>
          </a:p>
          <a:p>
            <a:pPr lvl="1"/>
            <a:r>
              <a:rPr lang="zh-CN" altLang="en-US" dirty="0"/>
              <a:t>探索以下命令</a:t>
            </a:r>
            <a:r>
              <a:rPr lang="en-US" altLang="zh-CN" dirty="0"/>
              <a:t>: more, less, head, tail, tee, find, </a:t>
            </a:r>
            <a:r>
              <a:rPr lang="en-US" altLang="zh-CN" dirty="0" err="1"/>
              <a:t>chown</a:t>
            </a:r>
            <a:r>
              <a:rPr lang="en-US" altLang="zh-CN" dirty="0"/>
              <a:t>/</a:t>
            </a:r>
            <a:r>
              <a:rPr lang="en-US" altLang="zh-CN" dirty="0" err="1"/>
              <a:t>chmod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which,</a:t>
            </a:r>
            <a:r>
              <a:rPr lang="zh-CN" altLang="en-US" dirty="0"/>
              <a:t> </a:t>
            </a:r>
            <a:r>
              <a:rPr lang="en-US" altLang="zh-CN" dirty="0" err="1"/>
              <a:t>whoami</a:t>
            </a:r>
            <a:r>
              <a:rPr lang="en-US" altLang="zh-CN" dirty="0"/>
              <a:t> (</a:t>
            </a:r>
            <a:r>
              <a:rPr lang="zh-CN" altLang="en-US" dirty="0"/>
              <a:t>用</a:t>
            </a:r>
            <a:r>
              <a:rPr lang="en-US" altLang="zh-CN" dirty="0"/>
              <a:t>man page</a:t>
            </a:r>
            <a:r>
              <a:rPr lang="zh-CN" altLang="en-US" dirty="0"/>
              <a:t>即可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以下命令的以下命令行参数</a:t>
            </a:r>
            <a:r>
              <a:rPr lang="en-US" altLang="zh-CN" dirty="0"/>
              <a:t>/</a:t>
            </a:r>
            <a:r>
              <a:rPr lang="zh-CN" altLang="en-US" dirty="0"/>
              <a:t>格式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1784395-2C99-F316-BD5F-3FA2E87E5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98776"/>
              </p:ext>
            </p:extLst>
          </p:nvPr>
        </p:nvGraphicFramePr>
        <p:xfrm>
          <a:off x="1611878" y="5181475"/>
          <a:ext cx="89682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997">
                  <a:extLst>
                    <a:ext uri="{9D8B030D-6E8A-4147-A177-3AD203B41FA5}">
                      <a16:colId xmlns:a16="http://schemas.microsoft.com/office/drawing/2014/main" val="2293374462"/>
                    </a:ext>
                  </a:extLst>
                </a:gridCol>
                <a:gridCol w="2312124">
                  <a:extLst>
                    <a:ext uri="{9D8B030D-6E8A-4147-A177-3AD203B41FA5}">
                      <a16:colId xmlns:a16="http://schemas.microsoft.com/office/drawing/2014/main" val="56379846"/>
                    </a:ext>
                  </a:extLst>
                </a:gridCol>
                <a:gridCol w="2242061">
                  <a:extLst>
                    <a:ext uri="{9D8B030D-6E8A-4147-A177-3AD203B41FA5}">
                      <a16:colId xmlns:a16="http://schemas.microsoft.com/office/drawing/2014/main" val="1999456470"/>
                    </a:ext>
                  </a:extLst>
                </a:gridCol>
                <a:gridCol w="2242061">
                  <a:extLst>
                    <a:ext uri="{9D8B030D-6E8A-4147-A177-3AD203B41FA5}">
                      <a16:colId xmlns:a16="http://schemas.microsoft.com/office/drawing/2014/main" val="283069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5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list,search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-o, -O1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0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-l, 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ssh</a:t>
                      </a:r>
                      <a:r>
                        <a:rPr lang="en-US" altLang="zh-CN" dirty="0"/>
                        <a:t>/config</a:t>
                      </a:r>
                      <a:r>
                        <a:rPr lang="zh-CN" altLang="en-US" dirty="0"/>
                        <a:t>文件格式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9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9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6C4EA-FDE5-1C18-578F-4E5DA46C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如何连接到课程机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66990-DEC3-CA4C-5CB9-60048390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好像机器还没准备好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ssh</a:t>
            </a:r>
            <a:r>
              <a:rPr lang="zh-CN" altLang="en-US" dirty="0"/>
              <a:t>命令，如</a:t>
            </a:r>
            <a:r>
              <a:rPr lang="en-US" altLang="zh-CN" dirty="0" err="1"/>
              <a:t>ssh</a:t>
            </a:r>
            <a:r>
              <a:rPr lang="en-US" altLang="zh-CN" dirty="0"/>
              <a:t> –p</a:t>
            </a:r>
            <a:r>
              <a:rPr lang="zh-CN" altLang="en-US" dirty="0"/>
              <a:t> </a:t>
            </a:r>
            <a:r>
              <a:rPr lang="en-US" altLang="zh-CN" dirty="0"/>
              <a:t>&lt;port&gt; &lt;username&gt;@&lt;domain/ip&gt; </a:t>
            </a:r>
          </a:p>
          <a:p>
            <a:endParaRPr lang="en-US" altLang="zh-CN" dirty="0"/>
          </a:p>
          <a:p>
            <a:r>
              <a:rPr lang="zh-CN" altLang="en-US" dirty="0"/>
              <a:t>阅读材料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What is SSH (Secure Shell)? | SSH Academy</a:t>
            </a:r>
            <a:r>
              <a:rPr lang="en-US" altLang="zh-CN" dirty="0"/>
              <a:t> – </a:t>
            </a:r>
            <a:r>
              <a:rPr lang="en-US" altLang="zh-CN" dirty="0" err="1"/>
              <a:t>ssh</a:t>
            </a:r>
            <a:r>
              <a:rPr lang="zh-CN" altLang="en-US" dirty="0"/>
              <a:t>的基本介绍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What is </a:t>
            </a:r>
            <a:r>
              <a:rPr lang="en-US" altLang="zh-CN" dirty="0" err="1">
                <a:hlinkClick r:id="rId3"/>
              </a:rPr>
              <a:t>ssh</a:t>
            </a:r>
            <a:r>
              <a:rPr lang="en-US" altLang="zh-CN" dirty="0">
                <a:hlinkClick r:id="rId3"/>
              </a:rPr>
              <a:t>-keygen &amp; How to Use It to Generate a New SSH Key?</a:t>
            </a:r>
            <a:r>
              <a:rPr lang="en-US" altLang="zh-CN" dirty="0"/>
              <a:t> – </a:t>
            </a:r>
            <a:r>
              <a:rPr lang="zh-CN" altLang="en-US" dirty="0"/>
              <a:t>如何省去输密码的过程</a:t>
            </a:r>
          </a:p>
        </p:txBody>
      </p:sp>
    </p:spTree>
    <p:extLst>
      <p:ext uri="{BB962C8B-B14F-4D97-AF65-F5344CB8AC3E}">
        <p14:creationId xmlns:p14="http://schemas.microsoft.com/office/powerpoint/2010/main" val="358152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4DA28-73B0-4CFE-4254-0D1396DF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大班课程回顾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DFCF2-1AD3-32A8-F63F-7012C81D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本章在计算机系统中的位置</a:t>
            </a:r>
            <a:endParaRPr lang="en-US" altLang="zh-CN" dirty="0"/>
          </a:p>
          <a:p>
            <a:r>
              <a:rPr lang="zh-CN" altLang="en-US" dirty="0"/>
              <a:t>内存模型（地址空间有限）</a:t>
            </a:r>
            <a:endParaRPr lang="en-US" altLang="zh-CN" dirty="0"/>
          </a:p>
          <a:p>
            <a:r>
              <a:rPr lang="zh-CN" altLang="en-US" dirty="0"/>
              <a:t>字长（指针长度）</a:t>
            </a:r>
            <a:endParaRPr lang="en-US" altLang="zh-CN" dirty="0"/>
          </a:p>
          <a:p>
            <a:r>
              <a:rPr lang="zh-CN" altLang="en-US" dirty="0"/>
              <a:t>端序（大端、小端）</a:t>
            </a:r>
            <a:endParaRPr lang="en-US" altLang="zh-CN" dirty="0"/>
          </a:p>
          <a:p>
            <a:r>
              <a:rPr lang="zh-CN" altLang="en-US" dirty="0"/>
              <a:t>字符串和整数的表示</a:t>
            </a:r>
          </a:p>
        </p:txBody>
      </p:sp>
    </p:spTree>
    <p:extLst>
      <p:ext uri="{BB962C8B-B14F-4D97-AF65-F5344CB8AC3E}">
        <p14:creationId xmlns:p14="http://schemas.microsoft.com/office/powerpoint/2010/main" val="17143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6E54-7832-2D95-2D31-2799235B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大班课程回顾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922E3-10F2-DEF9-66D2-9D5CDCAA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无符号</a:t>
            </a:r>
            <a:r>
              <a:rPr lang="en-US" altLang="zh-CN" dirty="0"/>
              <a:t>/</a:t>
            </a:r>
            <a:r>
              <a:rPr lang="zh-CN" altLang="en-US" dirty="0"/>
              <a:t>有符号整数的类型、存储方式</a:t>
            </a:r>
            <a:endParaRPr lang="en-US" altLang="zh-CN" dirty="0"/>
          </a:p>
          <a:p>
            <a:r>
              <a:rPr lang="zh-CN" altLang="en-US" dirty="0"/>
              <a:t>值得注意的常量</a:t>
            </a:r>
            <a:endParaRPr lang="en-US" altLang="zh-CN" dirty="0"/>
          </a:p>
          <a:p>
            <a:pPr lvl="1"/>
            <a:r>
              <a:rPr lang="en-US" altLang="zh-CN" dirty="0"/>
              <a:t>MAX, MIN</a:t>
            </a:r>
          </a:p>
          <a:p>
            <a:r>
              <a:rPr lang="zh-CN" altLang="en-US" dirty="0"/>
              <a:t>类内的运算</a:t>
            </a:r>
            <a:endParaRPr lang="en-US" altLang="zh-CN" dirty="0"/>
          </a:p>
          <a:p>
            <a:pPr lvl="1"/>
            <a:r>
              <a:rPr lang="zh-CN" altLang="en-US" dirty="0"/>
              <a:t>单元运算</a:t>
            </a:r>
            <a:endParaRPr lang="en-US" altLang="zh-CN" dirty="0"/>
          </a:p>
          <a:p>
            <a:pPr lvl="1"/>
            <a:r>
              <a:rPr lang="zh-CN" altLang="en-US" dirty="0"/>
              <a:t>二元运算</a:t>
            </a:r>
            <a:endParaRPr lang="en-US" altLang="zh-CN" dirty="0"/>
          </a:p>
          <a:p>
            <a:pPr lvl="1"/>
            <a:r>
              <a:rPr lang="zh-CN" altLang="en-US" dirty="0"/>
              <a:t>优先级 </a:t>
            </a:r>
            <a:r>
              <a:rPr lang="en-US" altLang="zh-CN" dirty="0">
                <a:hlinkClick r:id="rId3"/>
              </a:rPr>
              <a:t>C Operator Precedence - cppreference.com</a:t>
            </a:r>
            <a:endParaRPr lang="en-US" altLang="zh-CN" dirty="0"/>
          </a:p>
          <a:p>
            <a:pPr lvl="2"/>
            <a:r>
              <a:rPr lang="zh-CN" altLang="en-US" dirty="0"/>
              <a:t>这个表很多很复杂，我们只看感兴趣的</a:t>
            </a:r>
            <a:endParaRPr lang="en-US" altLang="zh-CN" dirty="0"/>
          </a:p>
          <a:p>
            <a:pPr lvl="1"/>
            <a:r>
              <a:rPr lang="zh-CN" altLang="en-US" dirty="0"/>
              <a:t>运算律</a:t>
            </a:r>
            <a:endParaRPr lang="en-US" altLang="zh-CN" dirty="0"/>
          </a:p>
          <a:p>
            <a:pPr lvl="1"/>
            <a:r>
              <a:rPr lang="zh-CN" altLang="en-US" dirty="0"/>
              <a:t>不等式的性质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C Playground</a:t>
            </a:r>
            <a:r>
              <a:rPr lang="en-US" altLang="zh-CN" dirty="0"/>
              <a:t> </a:t>
            </a:r>
            <a:r>
              <a:rPr lang="zh-CN" altLang="en-US" dirty="0"/>
              <a:t>做实验（或者本地跑当然更好）</a:t>
            </a:r>
          </a:p>
        </p:txBody>
      </p:sp>
    </p:spTree>
    <p:extLst>
      <p:ext uri="{BB962C8B-B14F-4D97-AF65-F5344CB8AC3E}">
        <p14:creationId xmlns:p14="http://schemas.microsoft.com/office/powerpoint/2010/main" val="365455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DFF61-2BD3-0B45-39A1-BCD6D643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F6D04-B5B1-43FF-FCD1-EA53CB9A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  <a:endParaRPr lang="en-US" altLang="zh-CN" dirty="0"/>
          </a:p>
          <a:p>
            <a:r>
              <a:rPr lang="en-US" altLang="zh-CN" dirty="0"/>
              <a:t>ICS</a:t>
            </a:r>
            <a:r>
              <a:rPr lang="zh-CN" altLang="en-US" dirty="0"/>
              <a:t>与计算机系统的相关研究</a:t>
            </a:r>
            <a:endParaRPr lang="en-US" altLang="zh-CN" dirty="0"/>
          </a:p>
          <a:p>
            <a:r>
              <a:rPr lang="zh-CN" altLang="en-US" dirty="0"/>
              <a:t>小班课的内容、评标和助教的自我管理</a:t>
            </a:r>
            <a:endParaRPr lang="en-US" altLang="zh-CN" dirty="0"/>
          </a:p>
          <a:p>
            <a:r>
              <a:rPr lang="zh-CN" altLang="en-US" dirty="0"/>
              <a:t>回课、</a:t>
            </a:r>
            <a:r>
              <a:rPr lang="en-US" altLang="zh-CN" dirty="0"/>
              <a:t>Lab</a:t>
            </a:r>
            <a:r>
              <a:rPr lang="zh-CN" altLang="en-US" dirty="0"/>
              <a:t>的注意事项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系统的基本使用；实验的环境配置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今天大班课的内容（如果有时间）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6636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DDEA-57E7-B134-FD78-CDAA5DA4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大班课程回顾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752E4-A3D4-0C84-8C1D-C8951FC9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类间转换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指针，利用指针进行（邪恶的）类型转换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635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332FF-8699-34BB-6618-37435744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C549E-EAB6-A947-46C6-BCE46CD5B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63" y="2102392"/>
            <a:ext cx="6015990" cy="3797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3CA9FB-6AA9-2CEE-8E98-382D4FCEEF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在</a:t>
            </a:r>
            <a:r>
              <a:rPr kumimoji="1" lang="en-US" altLang="zh-CN" sz="2000" dirty="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机器上运行下列代码，输出是？</a:t>
            </a:r>
            <a:endParaRPr kumimoji="1" lang="en-US" altLang="zh-CN" sz="2000" dirty="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3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509B2-68CC-45B1-7F9C-B6A42BE0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B96F8E-BB98-9048-91FC-2275CBF940B2}"/>
              </a:ext>
            </a:extLst>
          </p:cNvPr>
          <p:cNvSpPr txBox="1"/>
          <p:nvPr/>
        </p:nvSpPr>
        <p:spPr>
          <a:xfrm>
            <a:off x="2063877" y="1690688"/>
            <a:ext cx="806424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在</a:t>
            </a:r>
            <a:r>
              <a:rPr kumimoji="1" lang="en-US" altLang="zh-CN" sz="2000" dirty="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机器上运行下列代码，输出是？</a:t>
            </a:r>
            <a:r>
              <a:rPr kumimoji="1" lang="en-US" altLang="zh-CN" sz="2000" dirty="0">
                <a:latin typeface="Courier" pitchFamily="2" charset="0"/>
                <a:ea typeface="SimHei" panose="02010609060101010101" pitchFamily="49" charset="-122"/>
              </a:rPr>
              <a:t>(‘0’=0x30)</a:t>
            </a:r>
            <a:endParaRPr kumimoji="1" lang="en-US" altLang="zh-CN" sz="2000" dirty="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09198D-2371-7F34-7FD9-7FE182C1F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3447" y="1766012"/>
            <a:ext cx="6820251" cy="4045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5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F301A-5512-F3D9-E3EC-05D2BB15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C088F8E-7226-6770-27AD-F4C369C68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130551"/>
              </p:ext>
            </p:extLst>
          </p:nvPr>
        </p:nvGraphicFramePr>
        <p:xfrm>
          <a:off x="3276600" y="2971252"/>
          <a:ext cx="5425440" cy="2804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30830">
                  <a:extLst>
                    <a:ext uri="{9D8B030D-6E8A-4147-A177-3AD203B41FA5}">
                      <a16:colId xmlns:a16="http://schemas.microsoft.com/office/drawing/2014/main" val="3039648952"/>
                    </a:ext>
                  </a:extLst>
                </a:gridCol>
                <a:gridCol w="2594610">
                  <a:extLst>
                    <a:ext uri="{9D8B030D-6E8A-4147-A177-3AD203B41FA5}">
                      <a16:colId xmlns:a16="http://schemas.microsoft.com/office/drawing/2014/main" val="385034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x&gt;y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  <a:latin typeface="CourierNewPS"/>
                        </a:rPr>
                        <a:t>ux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 &gt; </a:t>
                      </a:r>
                      <a:r>
                        <a:rPr lang="en-US" sz="1600" b="1" dirty="0" err="1">
                          <a:effectLst/>
                          <a:latin typeface="CourierNewPS"/>
                        </a:rPr>
                        <a:t>uy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5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(x &gt; 0) || (x &lt; </a:t>
                      </a:r>
                      <a:r>
                        <a:rPr lang="en-US" sz="1600" b="1" dirty="0" err="1">
                          <a:effectLst/>
                          <a:latin typeface="CourierNewPS"/>
                        </a:rPr>
                        <a:t>ux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)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effectLst/>
                          <a:latin typeface="CourierNewPS"/>
                        </a:rPr>
                        <a:t>1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13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  <a:latin typeface="CourierNewPS"/>
                        </a:rPr>
                        <a:t>x^y^x^y^x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x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9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((x &gt;&gt; 1) &lt;&lt; 1) &lt;= 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effectLst/>
                          <a:latin typeface="CourierNewPS"/>
                        </a:rPr>
                        <a:t>1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((x / 2) * 2) &lt;= 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effectLst/>
                          <a:latin typeface="CourierNewPS"/>
                        </a:rPr>
                        <a:t>1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x ^ y ^ (~x) - y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y ^ x ^ (~y) - x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6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(x == 1) &amp;&amp; (</a:t>
                      </a:r>
                      <a:r>
                        <a:rPr lang="en-US" sz="1600" b="1" dirty="0" err="1">
                          <a:effectLst/>
                          <a:latin typeface="CourierNewPS"/>
                        </a:rPr>
                        <a:t>ux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 – 2 &lt; 2)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(x == 1) &amp;&amp; ((!!</a:t>
                      </a:r>
                      <a:r>
                        <a:rPr lang="en-US" sz="1600" b="1" dirty="0" err="1">
                          <a:effectLst/>
                          <a:latin typeface="CourierNewPS"/>
                        </a:rPr>
                        <a:t>ux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) - 2) &lt; 2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8110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951714-D1EB-AA43-89B4-FCE08D21EF76}"/>
              </a:ext>
            </a:extLst>
          </p:cNvPr>
          <p:cNvSpPr txBox="1"/>
          <p:nvPr/>
        </p:nvSpPr>
        <p:spPr>
          <a:xfrm>
            <a:off x="2063877" y="2045760"/>
            <a:ext cx="8064246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在</a:t>
            </a:r>
            <a:r>
              <a:rPr kumimoji="1" lang="en-US" altLang="zh-CN" sz="2000" dirty="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机器上，对任意的整型</a:t>
            </a:r>
            <a:r>
              <a:rPr kumimoji="1" lang="en-US" altLang="zh-CN" sz="2000" dirty="0">
                <a:latin typeface="Courier" pitchFamily="2" charset="0"/>
                <a:ea typeface="SimHei" panose="02010609060101010101" pitchFamily="49" charset="-122"/>
              </a:rPr>
              <a:t>x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和</a:t>
            </a:r>
            <a:r>
              <a:rPr kumimoji="1" lang="en-US" altLang="zh-CN" sz="2000" dirty="0">
                <a:latin typeface="Courier" pitchFamily="2" charset="0"/>
                <a:ea typeface="SimHei" panose="02010609060101010101" pitchFamily="49" charset="-122"/>
              </a:rPr>
              <a:t>y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值，</a:t>
            </a:r>
            <a:r>
              <a:rPr kumimoji="1" lang="en-US" altLang="zh-CN" sz="2000" dirty="0" err="1">
                <a:latin typeface="Courier" pitchFamily="2" charset="0"/>
                <a:ea typeface="SimHei" panose="02010609060101010101" pitchFamily="49" charset="-122"/>
              </a:rPr>
              <a:t>ux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和</a:t>
            </a:r>
            <a:r>
              <a:rPr kumimoji="1" lang="en-US" altLang="zh-CN" sz="2000" dirty="0" err="1">
                <a:latin typeface="Courier" pitchFamily="2" charset="0"/>
                <a:ea typeface="SimHei" panose="02010609060101010101" pitchFamily="49" charset="-122"/>
              </a:rPr>
              <a:t>uy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分别为其转化成无符号数的值，则下面等价的是（不成立的给出反例）：</a:t>
            </a:r>
            <a:endParaRPr kumimoji="1" lang="en-US" altLang="zh-CN" sz="2000" dirty="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24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999DB-79BC-DE69-B7BD-8064A964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4FB4F-F26C-9871-357C-DE913D95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89734-DA5B-FE03-CAC8-63AA1B6F1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337"/>
          <a:stretch/>
        </p:blipFill>
        <p:spPr>
          <a:xfrm>
            <a:off x="2783428" y="2414317"/>
            <a:ext cx="6908800" cy="23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A5C1-8F9C-414F-5171-C0C2304E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4FC3F-CE54-719A-2B28-464620EE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（锻炼提问能力：重复上一个人的名字，结合</a:t>
            </a:r>
            <a:r>
              <a:rPr lang="en-US" altLang="zh-CN" dirty="0"/>
              <a:t>ta</a:t>
            </a:r>
            <a:r>
              <a:rPr lang="zh-CN" altLang="en-US" dirty="0"/>
              <a:t>的介绍，向</a:t>
            </a:r>
            <a:r>
              <a:rPr lang="en-US" altLang="zh-CN" dirty="0"/>
              <a:t>ta</a:t>
            </a:r>
            <a:r>
              <a:rPr lang="zh-CN" altLang="en-US" dirty="0"/>
              <a:t>提一个问题；得到回答后继续自我介绍）</a:t>
            </a:r>
            <a:endParaRPr lang="en-US" altLang="zh-CN" dirty="0"/>
          </a:p>
          <a:p>
            <a:r>
              <a:rPr lang="zh-CN" altLang="en-US" dirty="0"/>
              <a:t>姓名</a:t>
            </a:r>
            <a:r>
              <a:rPr lang="en-US" altLang="zh-CN" dirty="0"/>
              <a:t> and </a:t>
            </a:r>
            <a:r>
              <a:rPr lang="zh-CN" altLang="en-US" dirty="0"/>
              <a:t>年级</a:t>
            </a:r>
            <a:r>
              <a:rPr lang="en-US" altLang="zh-CN" dirty="0"/>
              <a:t> and </a:t>
            </a:r>
            <a:r>
              <a:rPr lang="zh-CN" altLang="en-US" dirty="0"/>
              <a:t>专业</a:t>
            </a:r>
            <a:endParaRPr lang="en-US" altLang="zh-CN" dirty="0"/>
          </a:p>
          <a:p>
            <a:r>
              <a:rPr lang="zh-CN" altLang="en-US" dirty="0"/>
              <a:t>兴趣爱好</a:t>
            </a:r>
            <a:r>
              <a:rPr lang="en-US" altLang="zh-CN" dirty="0"/>
              <a:t> and/or </a:t>
            </a:r>
            <a:r>
              <a:rPr lang="zh-CN" altLang="en-US" dirty="0"/>
              <a:t>家乡城市 </a:t>
            </a:r>
            <a:r>
              <a:rPr lang="en-US" altLang="zh-CN" dirty="0"/>
              <a:t>and/or </a:t>
            </a:r>
            <a:r>
              <a:rPr lang="zh-CN" altLang="en-US" dirty="0"/>
              <a:t>一道家乡特色小吃 </a:t>
            </a:r>
            <a:r>
              <a:rPr lang="en-US" altLang="zh-CN" dirty="0"/>
              <a:t>and/or </a:t>
            </a:r>
            <a:r>
              <a:rPr lang="zh-CN" altLang="en-US" dirty="0"/>
              <a:t>你经常出现在（校园的）哪个地方 </a:t>
            </a:r>
            <a:r>
              <a:rPr lang="en-US" altLang="zh-CN" dirty="0"/>
              <a:t>and/or </a:t>
            </a:r>
            <a:r>
              <a:rPr lang="zh-CN" altLang="en-US" dirty="0"/>
              <a:t>任何和你有关的有趣的事、经历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</a:t>
            </a:r>
            <a:r>
              <a:rPr lang="en-US" altLang="zh-CN" dirty="0"/>
              <a:t>1-2min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95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9552-257A-4D40-42E7-3E548F09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系统研究</a:t>
            </a:r>
            <a:r>
              <a:rPr lang="en-US" altLang="zh-CN" dirty="0"/>
              <a:t>talk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5D24F-441F-7BCA-C669-FDB8F454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14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DBAC8-0444-1009-94A8-D65A7F9A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小班课内容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4FA10-49D6-686C-4145-AF2F8265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回课 </a:t>
            </a:r>
            <a:r>
              <a:rPr lang="en-US" altLang="zh-CN" dirty="0"/>
              <a:t>&amp; </a:t>
            </a:r>
            <a:r>
              <a:rPr lang="zh-CN" altLang="en-US" dirty="0"/>
              <a:t>补充 </a:t>
            </a:r>
            <a:r>
              <a:rPr lang="en-US" altLang="zh-CN" dirty="0"/>
              <a:t>&amp; </a:t>
            </a:r>
            <a:r>
              <a:rPr lang="zh-CN" altLang="en-US" dirty="0"/>
              <a:t>讨论</a:t>
            </a:r>
            <a:endParaRPr lang="en-US" altLang="zh-CN" dirty="0"/>
          </a:p>
          <a:p>
            <a:pPr lvl="1"/>
            <a:r>
              <a:rPr lang="zh-CN" altLang="en-US" dirty="0"/>
              <a:t>在助教回课</a:t>
            </a:r>
            <a:r>
              <a:rPr lang="en-US" altLang="zh-CN" dirty="0"/>
              <a:t>/</a:t>
            </a:r>
            <a:r>
              <a:rPr lang="zh-CN" altLang="en-US" dirty="0"/>
              <a:t>补充的时候，可以随时打断！</a:t>
            </a:r>
            <a:endParaRPr lang="en-US" altLang="zh-CN" dirty="0"/>
          </a:p>
          <a:p>
            <a:r>
              <a:rPr lang="zh-CN" altLang="en-US" dirty="0"/>
              <a:t>题目练习（希望减少这部分的比例；也想听听大家的意见）</a:t>
            </a:r>
            <a:endParaRPr lang="en-US" altLang="zh-CN" dirty="0"/>
          </a:p>
          <a:p>
            <a:r>
              <a:rPr lang="zh-CN" altLang="en-US" dirty="0"/>
              <a:t>（私货）：</a:t>
            </a:r>
            <a:r>
              <a:rPr lang="en-US" altLang="zh-CN" dirty="0"/>
              <a:t>Lab Discussion</a:t>
            </a:r>
            <a:r>
              <a:rPr lang="zh-CN" altLang="en-US" dirty="0"/>
              <a:t>，先放在这儿，一会儿具体说是什么</a:t>
            </a:r>
            <a:endParaRPr lang="en-US" altLang="zh-CN" dirty="0"/>
          </a:p>
          <a:p>
            <a:r>
              <a:rPr lang="zh-CN" altLang="en-US" dirty="0"/>
              <a:t>复习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可能的</a:t>
            </a:r>
            <a:r>
              <a:rPr lang="en-US" altLang="zh-CN" dirty="0"/>
              <a:t>guest lecture</a:t>
            </a:r>
          </a:p>
          <a:p>
            <a:endParaRPr lang="en-US" altLang="zh-CN" dirty="0"/>
          </a:p>
          <a:p>
            <a:r>
              <a:rPr lang="zh-CN" altLang="en-US" dirty="0"/>
              <a:t>安排表格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0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B194-8666-9214-44EA-EEF17BDA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小班课的分数构成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AD96B-6079-260F-D71D-6028B87E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回课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出勤</a:t>
            </a:r>
            <a:r>
              <a:rPr lang="en-US" altLang="zh-CN" dirty="0"/>
              <a:t>20%</a:t>
            </a:r>
          </a:p>
          <a:p>
            <a:pPr lvl="1"/>
            <a:r>
              <a:rPr lang="zh-CN" altLang="en-US" dirty="0"/>
              <a:t>无故缺勤每次扣</a:t>
            </a:r>
            <a:r>
              <a:rPr lang="en-US" altLang="zh-CN" dirty="0"/>
              <a:t>5%</a:t>
            </a:r>
          </a:p>
          <a:p>
            <a:pPr lvl="1"/>
            <a:r>
              <a:rPr lang="zh-CN" altLang="en-US" dirty="0"/>
              <a:t>有原因的话提前和助教联系！</a:t>
            </a:r>
            <a:endParaRPr lang="en-US" altLang="zh-CN" dirty="0"/>
          </a:p>
          <a:p>
            <a:r>
              <a:rPr lang="zh-CN" altLang="en-US" dirty="0"/>
              <a:t>作业和讨论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可能有作业，但选做（不给大家额外工作量）</a:t>
            </a:r>
            <a:endParaRPr lang="en-US" altLang="zh-CN" dirty="0"/>
          </a:p>
          <a:p>
            <a:pPr lvl="1"/>
            <a:r>
              <a:rPr lang="zh-CN" altLang="en-US" dirty="0"/>
              <a:t>练习大题时会抽人上黑板做，自告奋勇有</a:t>
            </a:r>
            <a:r>
              <a:rPr lang="en-US" altLang="zh-CN" dirty="0"/>
              <a:t>bonus</a:t>
            </a:r>
            <a:r>
              <a:rPr lang="zh-CN" altLang="en-US" dirty="0"/>
              <a:t>分数（加在这部分）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总体原则：</a:t>
            </a:r>
            <a:endParaRPr lang="en-US" altLang="zh-CN" dirty="0"/>
          </a:p>
          <a:p>
            <a:pPr lvl="1"/>
            <a:r>
              <a:rPr lang="zh-CN" altLang="en-US" dirty="0"/>
              <a:t>减小方差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29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175B-F17C-2F80-E272-6F3E2BE1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1398" cy="1251920"/>
          </a:xfrm>
        </p:spPr>
        <p:txBody>
          <a:bodyPr/>
          <a:lstStyle/>
          <a:p>
            <a:r>
              <a:rPr lang="zh-CN" altLang="en-US" dirty="0"/>
              <a:t>助教自我管理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8E558-7E56-6377-7F9D-A25A7237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/>
          <a:lstStyle/>
          <a:p>
            <a:r>
              <a:rPr lang="zh-CN" altLang="en-US" dirty="0"/>
              <a:t>不鼓励任何形式的内卷</a:t>
            </a:r>
            <a:endParaRPr lang="en-US" altLang="zh-CN" dirty="0"/>
          </a:p>
          <a:p>
            <a:pPr lvl="1"/>
            <a:r>
              <a:rPr lang="zh-CN" altLang="en-US" dirty="0"/>
              <a:t>例如把精力花在美丽的</a:t>
            </a:r>
            <a:r>
              <a:rPr lang="en-US" altLang="zh-CN" dirty="0"/>
              <a:t>ppt</a:t>
            </a:r>
            <a:r>
              <a:rPr lang="zh-CN" altLang="en-US" dirty="0"/>
              <a:t>模板、用英文做</a:t>
            </a:r>
            <a:r>
              <a:rPr lang="en-US" altLang="zh-CN" dirty="0"/>
              <a:t>ppt</a:t>
            </a:r>
            <a:r>
              <a:rPr lang="zh-CN" altLang="en-US" dirty="0"/>
              <a:t>或者回课，而非帮助同学们理解知识点</a:t>
            </a:r>
            <a:endParaRPr lang="en-US" altLang="zh-CN" dirty="0"/>
          </a:p>
          <a:p>
            <a:r>
              <a:rPr lang="zh-CN" altLang="en-US" dirty="0"/>
              <a:t>时间管理：（一定）不迟到（尽力）不拖堂</a:t>
            </a:r>
            <a:endParaRPr lang="en-US" altLang="zh-CN" dirty="0"/>
          </a:p>
          <a:p>
            <a:r>
              <a:rPr lang="zh-CN" altLang="en-US" dirty="0"/>
              <a:t>根据每位同学的反馈，灵活地调整课程内容、讲授方式</a:t>
            </a:r>
            <a:endParaRPr lang="en-US" altLang="zh-CN" dirty="0"/>
          </a:p>
          <a:p>
            <a:pPr lvl="1"/>
            <a:r>
              <a:rPr lang="zh-CN" altLang="en-US" dirty="0"/>
              <a:t>匿名反馈：</a:t>
            </a:r>
            <a:r>
              <a:rPr lang="en-US" altLang="zh-CN" dirty="0">
                <a:hlinkClick r:id="rId2"/>
              </a:rPr>
              <a:t>https://www.wjx.cn/vm/O3IrsSH.aspx</a:t>
            </a:r>
            <a:endParaRPr lang="en-US" altLang="zh-CN" dirty="0"/>
          </a:p>
          <a:p>
            <a:pPr lvl="1"/>
            <a:r>
              <a:rPr lang="zh-CN" altLang="en-US" dirty="0"/>
              <a:t>实名反馈：微信或者邮件</a:t>
            </a:r>
            <a:endParaRPr lang="en-US" altLang="zh-CN" dirty="0"/>
          </a:p>
          <a:p>
            <a:r>
              <a:rPr lang="zh-CN" altLang="en-US" dirty="0"/>
              <a:t>答疑：</a:t>
            </a:r>
            <a:endParaRPr lang="en-US" altLang="zh-CN" dirty="0"/>
          </a:p>
          <a:p>
            <a:pPr lvl="1"/>
            <a:r>
              <a:rPr lang="zh-CN" altLang="en-US" dirty="0"/>
              <a:t>在微信群（或公共平台）的问题，当天晚</a:t>
            </a:r>
            <a:r>
              <a:rPr lang="en-US" altLang="zh-CN" dirty="0"/>
              <a:t>10</a:t>
            </a:r>
            <a:r>
              <a:rPr lang="zh-CN" altLang="en-US" dirty="0"/>
              <a:t>点前答复</a:t>
            </a:r>
            <a:endParaRPr lang="en-US" altLang="zh-CN" dirty="0"/>
          </a:p>
          <a:p>
            <a:pPr lvl="1"/>
            <a:r>
              <a:rPr lang="zh-CN" altLang="en-US" dirty="0"/>
              <a:t>私聊的问题没有这个保证（信息太多可能会忘，求提醒）</a:t>
            </a:r>
            <a:endParaRPr lang="en-US" altLang="zh-CN" dirty="0"/>
          </a:p>
          <a:p>
            <a:pPr lvl="1"/>
            <a:r>
              <a:rPr lang="zh-CN" altLang="en-US" dirty="0"/>
              <a:t>期中、期末前有机会的话集中答疑</a:t>
            </a:r>
            <a:endParaRPr lang="en-US" altLang="zh-CN" dirty="0"/>
          </a:p>
        </p:txBody>
      </p:sp>
      <p:pic>
        <p:nvPicPr>
          <p:cNvPr id="1026" name="Picture 2" descr="有较强的自我管理意识_哔哩哔哩_bilibili">
            <a:extLst>
              <a:ext uri="{FF2B5EF4-FFF2-40B4-BE49-F238E27FC236}">
                <a16:creationId xmlns:a16="http://schemas.microsoft.com/office/drawing/2014/main" id="{DE76601E-EA1F-B800-C41C-7868822E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49" y="0"/>
            <a:ext cx="3580551" cy="22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2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9898B-C94D-4DDB-E7FA-77706F9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回课的注意事项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FD026-D1E8-F13C-6689-B2B0D6F9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zh-CN" altLang="en-US" dirty="0"/>
              <a:t>时间：建议</a:t>
            </a:r>
            <a:r>
              <a:rPr lang="en-US" altLang="zh-CN" dirty="0"/>
              <a:t>15min</a:t>
            </a:r>
            <a:r>
              <a:rPr lang="zh-CN" altLang="en-US" dirty="0"/>
              <a:t>左右，别超过</a:t>
            </a:r>
            <a:r>
              <a:rPr lang="en-US" altLang="zh-CN" dirty="0"/>
              <a:t>20min</a:t>
            </a:r>
          </a:p>
          <a:p>
            <a:pPr lvl="1"/>
            <a:r>
              <a:rPr lang="zh-CN" altLang="en-US" dirty="0"/>
              <a:t>回课</a:t>
            </a:r>
            <a:r>
              <a:rPr lang="en-US" altLang="zh-CN" dirty="0"/>
              <a:t>/Lab Discussion</a:t>
            </a:r>
            <a:r>
              <a:rPr lang="zh-CN" altLang="en-US" dirty="0"/>
              <a:t>的同学（最好）要在当周周二晚上</a:t>
            </a:r>
            <a:r>
              <a:rPr lang="en-US" altLang="zh-CN" dirty="0"/>
              <a:t>8:00</a:t>
            </a:r>
            <a:r>
              <a:rPr lang="zh-CN" altLang="en-US" dirty="0"/>
              <a:t>（这个时间我有空，周二之前可约）和我讨论。讨论预计</a:t>
            </a:r>
            <a:r>
              <a:rPr lang="en-US" altLang="zh-CN" dirty="0"/>
              <a:t>20min</a:t>
            </a:r>
            <a:r>
              <a:rPr lang="zh-CN" altLang="en-US" dirty="0"/>
              <a:t>，本身不计成绩</a:t>
            </a:r>
            <a:endParaRPr lang="en-US" altLang="zh-CN" dirty="0"/>
          </a:p>
          <a:p>
            <a:r>
              <a:rPr lang="zh-CN" altLang="en-US" dirty="0"/>
              <a:t>建议</a:t>
            </a:r>
            <a:endParaRPr lang="en-US" altLang="zh-CN" dirty="0"/>
          </a:p>
          <a:p>
            <a:pPr lvl="1"/>
            <a:r>
              <a:rPr lang="zh-CN" altLang="en-US" dirty="0"/>
              <a:t>可以参考：往年</a:t>
            </a:r>
            <a:r>
              <a:rPr lang="en-US" altLang="zh-CN" dirty="0"/>
              <a:t>ppt</a:t>
            </a:r>
            <a:r>
              <a:rPr lang="zh-CN" altLang="en-US" dirty="0"/>
              <a:t>、教材、大班</a:t>
            </a:r>
            <a:r>
              <a:rPr lang="en-US" altLang="zh-CN" dirty="0"/>
              <a:t>ppt</a:t>
            </a:r>
            <a:r>
              <a:rPr lang="zh-CN" altLang="en-US" dirty="0"/>
              <a:t>，但不要直接用别人的</a:t>
            </a:r>
            <a:r>
              <a:rPr lang="en-US" altLang="zh-CN" dirty="0"/>
              <a:t>ppt</a:t>
            </a:r>
          </a:p>
          <a:p>
            <a:pPr lvl="1"/>
            <a:r>
              <a:rPr lang="zh-CN" altLang="en-US" dirty="0"/>
              <a:t>特别鼓励：尝试和书上不同的顺序、内容组织方式，体现自己的理解；</a:t>
            </a:r>
            <a:endParaRPr lang="en-US" altLang="zh-CN" dirty="0"/>
          </a:p>
          <a:p>
            <a:pPr lvl="1"/>
            <a:r>
              <a:rPr lang="zh-CN" altLang="en-US" dirty="0"/>
              <a:t>鼓励：互动、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随堂练习</a:t>
            </a:r>
            <a:r>
              <a:rPr lang="en-US" altLang="zh-CN" dirty="0"/>
              <a:t>(CSAPP</a:t>
            </a:r>
            <a:r>
              <a:rPr lang="zh-CN" altLang="en-US" dirty="0"/>
              <a:t>课后习题</a:t>
            </a:r>
            <a:r>
              <a:rPr lang="en-US" altLang="zh-CN" dirty="0"/>
              <a:t>/</a:t>
            </a:r>
            <a:r>
              <a:rPr lang="zh-CN" altLang="en-US" dirty="0"/>
              <a:t>往年期中期末题</a:t>
            </a:r>
            <a:r>
              <a:rPr lang="en-US" altLang="zh-CN" dirty="0"/>
              <a:t>/CMU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鼓励：对课本知识拓展，但要保证内容完整；不要拓展的太多</a:t>
            </a:r>
            <a:endParaRPr lang="en-US" altLang="zh-CN" dirty="0"/>
          </a:p>
          <a:p>
            <a:r>
              <a:rPr lang="zh-CN" altLang="en-US" dirty="0"/>
              <a:t>评分标准</a:t>
            </a:r>
            <a:endParaRPr lang="en-US" altLang="zh-CN" dirty="0"/>
          </a:p>
          <a:p>
            <a:pPr lvl="1"/>
            <a:r>
              <a:rPr lang="zh-CN" altLang="en-US" dirty="0"/>
              <a:t>是否清晰、涵盖了主要内容</a:t>
            </a:r>
            <a:endParaRPr lang="en-US" altLang="zh-CN" dirty="0"/>
          </a:p>
          <a:p>
            <a:pPr lvl="1"/>
            <a:r>
              <a:rPr lang="zh-CN" altLang="en-US" dirty="0"/>
              <a:t>有没有自己的理解（欢迎分享，即使理解不准确也</a:t>
            </a:r>
            <a:r>
              <a:rPr lang="zh-CN" altLang="en-US" b="1" dirty="0"/>
              <a:t>不会</a:t>
            </a:r>
            <a:r>
              <a:rPr lang="zh-CN" altLang="en-US" dirty="0"/>
              <a:t>影响成绩</a:t>
            </a:r>
            <a:endParaRPr lang="en-US" altLang="zh-CN" dirty="0"/>
          </a:p>
          <a:p>
            <a:pPr lvl="1"/>
            <a:r>
              <a:rPr lang="zh-CN" altLang="en-US" dirty="0"/>
              <a:t>互动质量高、拓展有趣是加分项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110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DE248-3C6E-DC01-6E47-410AD9C0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483BA-E78A-680B-CD7D-9B7760B6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环境：一会儿说</a:t>
            </a:r>
            <a:endParaRPr lang="en-US" altLang="zh-CN" dirty="0"/>
          </a:p>
          <a:p>
            <a:r>
              <a:rPr lang="zh-CN" altLang="en-US" dirty="0"/>
              <a:t>原则：</a:t>
            </a:r>
            <a:endParaRPr lang="en-US" altLang="zh-CN" dirty="0"/>
          </a:p>
          <a:p>
            <a:pPr lvl="1"/>
            <a:r>
              <a:rPr lang="zh-CN" altLang="en-US" dirty="0"/>
              <a:t>红线：学术诚信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严禁抄袭</a:t>
            </a:r>
            <a:r>
              <a:rPr lang="zh-CN" altLang="en-US" dirty="0"/>
              <a:t>，</a:t>
            </a:r>
            <a:r>
              <a:rPr lang="en-US" altLang="zh-CN" dirty="0" err="1"/>
              <a:t>autolab</a:t>
            </a:r>
            <a:r>
              <a:rPr lang="zh-CN" altLang="en-US" dirty="0"/>
              <a:t>有查重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 </a:t>
            </a:r>
            <a:r>
              <a:rPr lang="en-US" altLang="zh-CN" dirty="0" err="1"/>
              <a:t>Github</a:t>
            </a:r>
            <a:r>
              <a:rPr lang="en-US" altLang="zh-CN" dirty="0"/>
              <a:t>/CSDN,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NO </a:t>
            </a:r>
            <a:r>
              <a:rPr lang="zh-CN" altLang="en-US" dirty="0"/>
              <a:t>同学</a:t>
            </a:r>
            <a:r>
              <a:rPr lang="en-US" altLang="zh-CN" dirty="0"/>
              <a:t>/</a:t>
            </a:r>
            <a:r>
              <a:rPr lang="zh-CN" altLang="en-US" dirty="0"/>
              <a:t>学长学姐代码</a:t>
            </a:r>
            <a:endParaRPr lang="en-US" altLang="zh-CN" dirty="0"/>
          </a:p>
          <a:p>
            <a:pPr lvl="2"/>
            <a:r>
              <a:rPr lang="zh-CN" altLang="en-US" dirty="0"/>
              <a:t>严禁上网查找思路（但查不出来）</a:t>
            </a:r>
            <a:endParaRPr lang="en-US" altLang="zh-CN" dirty="0"/>
          </a:p>
          <a:p>
            <a:pPr lvl="2"/>
            <a:r>
              <a:rPr lang="zh-CN" altLang="en-US" dirty="0"/>
              <a:t>什么是</a:t>
            </a:r>
            <a:r>
              <a:rPr lang="en-US" altLang="zh-CN" dirty="0"/>
              <a:t>OK</a:t>
            </a:r>
            <a:r>
              <a:rPr lang="zh-CN" altLang="en-US" dirty="0"/>
              <a:t>的？</a:t>
            </a:r>
            <a:endParaRPr lang="en-US" altLang="zh-CN" dirty="0"/>
          </a:p>
          <a:p>
            <a:pPr lvl="3"/>
            <a:r>
              <a:rPr lang="zh-CN" altLang="en-US" dirty="0"/>
              <a:t>抄课本代码</a:t>
            </a:r>
            <a:endParaRPr lang="en-US" altLang="zh-CN" dirty="0"/>
          </a:p>
          <a:p>
            <a:pPr lvl="3"/>
            <a:r>
              <a:rPr lang="zh-CN" altLang="en-US" dirty="0"/>
              <a:t>和同学、老师讨论思路（和上网找的区别？有没有和参与课程的其他人</a:t>
            </a:r>
            <a:r>
              <a:rPr lang="zh-CN" altLang="en-US" b="1" dirty="0"/>
              <a:t>讨论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搜索和回答具体问题？</a:t>
            </a:r>
            <a:endParaRPr lang="en-US" altLang="zh-CN" dirty="0"/>
          </a:p>
          <a:p>
            <a:pPr lvl="4"/>
            <a:r>
              <a:rPr lang="zh-CN" altLang="en-US" dirty="0"/>
              <a:t>比如怎么用</a:t>
            </a:r>
            <a:r>
              <a:rPr lang="en-US" altLang="zh-CN" dirty="0" err="1"/>
              <a:t>gdb</a:t>
            </a:r>
            <a:r>
              <a:rPr lang="zh-CN" altLang="en-US" dirty="0"/>
              <a:t>？怎么用装环境？</a:t>
            </a:r>
            <a:endParaRPr lang="en-US" altLang="zh-CN" dirty="0"/>
          </a:p>
          <a:p>
            <a:pPr lvl="4"/>
            <a:r>
              <a:rPr lang="zh-CN" altLang="en-US" dirty="0"/>
              <a:t>不是</a:t>
            </a:r>
            <a:r>
              <a:rPr lang="en-US" altLang="zh-CN" dirty="0"/>
              <a:t>Ctrl + c</a:t>
            </a:r>
            <a:r>
              <a:rPr lang="zh-CN" altLang="en-US" dirty="0"/>
              <a:t>，</a:t>
            </a:r>
            <a:r>
              <a:rPr lang="en-US" altLang="zh-CN" dirty="0"/>
              <a:t>Ctrl + v </a:t>
            </a:r>
            <a:r>
              <a:rPr lang="zh-CN" altLang="en-US" dirty="0"/>
              <a:t>就能解决问题的那种</a:t>
            </a:r>
            <a:endParaRPr lang="en-US" altLang="zh-CN" dirty="0"/>
          </a:p>
          <a:p>
            <a:pPr lvl="3"/>
            <a:r>
              <a:rPr lang="zh-CN" altLang="en-US" dirty="0"/>
              <a:t>帮助你的同学</a:t>
            </a:r>
            <a:r>
              <a:rPr lang="en-US" altLang="zh-CN" dirty="0"/>
              <a:t>debug</a:t>
            </a:r>
            <a:r>
              <a:rPr lang="zh-CN" altLang="en-US" dirty="0"/>
              <a:t>，或者接受你同学的帮助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68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1202</Words>
  <Application>Microsoft Office PowerPoint</Application>
  <PresentationFormat>宽屏</PresentationFormat>
  <Paragraphs>168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Courier</vt:lpstr>
      <vt:lpstr>CourierNewPS</vt:lpstr>
      <vt:lpstr>DengXian</vt:lpstr>
      <vt:lpstr>DengXian</vt:lpstr>
      <vt:lpstr>等线 Light</vt:lpstr>
      <vt:lpstr>Arial</vt:lpstr>
      <vt:lpstr>Calibri</vt:lpstr>
      <vt:lpstr>Office 主题​​</vt:lpstr>
      <vt:lpstr>Welcome</vt:lpstr>
      <vt:lpstr>内容</vt:lpstr>
      <vt:lpstr>自我介绍</vt:lpstr>
      <vt:lpstr>系统研究talk</vt:lpstr>
      <vt:lpstr>小班课内容</vt:lpstr>
      <vt:lpstr>小班课的分数构成</vt:lpstr>
      <vt:lpstr>助教自我管理</vt:lpstr>
      <vt:lpstr>回课的注意事项</vt:lpstr>
      <vt:lpstr>Lab的注意事项</vt:lpstr>
      <vt:lpstr>Lab的注意事项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Linux系统的基本使用</vt:lpstr>
      <vt:lpstr>如何连接到课程机</vt:lpstr>
      <vt:lpstr>大班课程回顾</vt:lpstr>
      <vt:lpstr>大班课程回顾</vt:lpstr>
      <vt:lpstr>大班课程回顾</vt:lpstr>
      <vt:lpstr>练习题1</vt:lpstr>
      <vt:lpstr>练习题2</vt:lpstr>
      <vt:lpstr>练习题3</vt:lpstr>
      <vt:lpstr>练习题4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Sun Eugen</dc:creator>
  <cp:lastModifiedBy>Sun Eugen</cp:lastModifiedBy>
  <cp:revision>2</cp:revision>
  <dcterms:created xsi:type="dcterms:W3CDTF">2023-09-13T09:54:45Z</dcterms:created>
  <dcterms:modified xsi:type="dcterms:W3CDTF">2023-09-13T13:21:35Z</dcterms:modified>
</cp:coreProperties>
</file>