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94" r:id="rId7"/>
    <p:sldId id="260" r:id="rId8"/>
    <p:sldId id="274" r:id="rId9"/>
    <p:sldId id="261" r:id="rId10"/>
    <p:sldId id="284" r:id="rId11"/>
    <p:sldId id="262" r:id="rId12"/>
    <p:sldId id="268" r:id="rId13"/>
    <p:sldId id="263" r:id="rId14"/>
    <p:sldId id="264" r:id="rId15"/>
    <p:sldId id="267" r:id="rId16"/>
    <p:sldId id="285" r:id="rId17"/>
    <p:sldId id="265" r:id="rId18"/>
    <p:sldId id="266" r:id="rId19"/>
    <p:sldId id="275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 flipV="1">
            <a:off x="1185545" y="3544570"/>
            <a:ext cx="9782175" cy="2286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930" y="-10829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44000" y="6341717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flipV="1">
            <a:off x="0" y="1002665"/>
            <a:ext cx="8451215" cy="4445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7800" y="6309277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 flipV="1">
            <a:off x="0" y="1002665"/>
            <a:ext cx="8451215" cy="44450"/>
          </a:xfrm>
          <a:prstGeom prst="line">
            <a:avLst/>
          </a:prstGeom>
          <a:ln w="44450">
            <a:solidFill>
              <a:srgbClr val="052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Floating Point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4443"/>
            <a:ext cx="9144000" cy="1655762"/>
          </a:xfrm>
        </p:spPr>
        <p:txBody>
          <a:bodyPr/>
          <a:lstStyle/>
          <a:p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汪之立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何为“逐渐溢出”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785" y="1520190"/>
            <a:ext cx="8267700" cy="2927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97810" y="4689475"/>
                <a:ext cx="8056245" cy="845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规格化的值两端疏，中间密</a:t>
                </a:r>
                <a:endParaRPr lang="zh-CN" altLang="en-US" sz="2400"/>
              </a:p>
              <a:p>
                <a:r>
                  <a:rPr lang="zh-CN" altLang="en-US" sz="2400"/>
                  <a:t>非规格化的值为等差数列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公差为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10" y="4689475"/>
                <a:ext cx="8056245" cy="845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492250" y="5761355"/>
            <a:ext cx="8918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非规格化绝对值最大值到规格化绝对值最小值之间的差值为</a:t>
            </a:r>
            <a:r>
              <a:rPr lang="zh-CN" altLang="en-US" sz="2400"/>
              <a:t>公差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64895" y="6221730"/>
                <a:ext cx="7281545" cy="572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）&lt;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  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5" y="6221730"/>
                <a:ext cx="7281545" cy="5721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浮点数比较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660" y="1217295"/>
            <a:ext cx="7037070" cy="533781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534920" y="3110230"/>
            <a:ext cx="10160" cy="233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 flipH="1">
            <a:off x="2514600" y="5677535"/>
            <a:ext cx="10160" cy="2330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884795" y="1944370"/>
            <a:ext cx="37401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按同位的整数来排序</a:t>
            </a:r>
            <a:endParaRPr lang="zh-CN" altLang="en-US" sz="2800"/>
          </a:p>
          <a:p>
            <a:r>
              <a:rPr lang="en-US" altLang="zh-CN" sz="2800"/>
              <a:t>     -&gt;</a:t>
            </a:r>
            <a:r>
              <a:rPr lang="zh-CN" altLang="en-US" sz="2800"/>
              <a:t>整数原码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正数升序，负数降序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浮点运算运算性质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19945" y="1217295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▶▶▶正常运算性质的产生都要求参与是数</a:t>
            </a:r>
            <a:r>
              <a:rPr lang="zh-CN" altLang="en-US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而不是</a:t>
            </a:r>
            <a:r>
              <a:rPr lang="en-US" altLang="zh-CN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NaN</a:t>
            </a:r>
            <a:endParaRPr lang="zh-CN" altLang="en-US" sz="2400" b="0" i="0" dirty="0">
              <a:solidFill>
                <a:srgbClr val="3333B3"/>
              </a:solidFill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加法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/>
            <a:r>
              <a:rPr lang="zh-CN" altLang="en-US" sz="2400" b="0" i="0" dirty="0">
                <a:effectLst/>
                <a:cs typeface="MV Boli" panose="02000500030200090000" pitchFamily="2" charset="0"/>
              </a:rPr>
              <a:t>交换律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  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	x + y == y + x</a:t>
            </a:r>
            <a:endParaRPr lang="en-US" altLang="zh-CN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zh-CN" altLang="en-US" sz="2400" b="0" i="0" dirty="0">
                <a:effectLst/>
                <a:cs typeface="MV Boli" panose="02000500030200090000" pitchFamily="2" charset="0"/>
              </a:rPr>
              <a:t>结合率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  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×	x +</a:t>
            </a:r>
            <a:r>
              <a:rPr lang="en-US" altLang="zh-CN" sz="2400" b="1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(y +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z) 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？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(x + y) + z      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反例：舍入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/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溢出</a:t>
            </a:r>
            <a:endParaRPr lang="en-US" altLang="zh-CN" sz="2400" b="0" i="0" dirty="0">
              <a:effectLst/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marL="800100" lvl="1" indent="-342900"/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单调性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x,a,b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，若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a + x &gt;= b + x</a:t>
            </a:r>
            <a:endParaRPr lang="en-US" altLang="zh-CN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endParaRPr lang="en-US" altLang="zh-CN" sz="2400" b="0" i="0" dirty="0">
              <a:effectLst/>
              <a:cs typeface="MV Boli" panose="02000500030200090000" pitchFamily="2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B3"/>
                </a:solidFill>
                <a:effectLst/>
                <a:cs typeface="MV Boli" panose="02000500030200090000" pitchFamily="2" charset="0"/>
                <a:sym typeface="+mn-ea"/>
              </a:rPr>
              <a:t>▶ 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乘法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/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交换律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 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	x * y == y * x</a:t>
            </a:r>
            <a:endParaRPr lang="en-US" altLang="zh-CN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/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结合率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 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×	x * (y * z) 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？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 (x * y) * z 	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反例：舍入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/</a:t>
            </a:r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溢出</a:t>
            </a:r>
            <a:endParaRPr lang="zh-CN" altLang="en-US" sz="2400" dirty="0">
              <a:effectLst/>
              <a:latin typeface="Arial" panose="020B0604020202020204" pitchFamily="34" charset="0"/>
              <a:cs typeface="MV Boli" panose="02000500030200090000" pitchFamily="2" charset="0"/>
              <a:sym typeface="+mn-ea"/>
            </a:endParaRPr>
          </a:p>
          <a:p>
            <a:pPr marL="800100" lvl="1" indent="-342900"/>
            <a:r>
              <a:rPr lang="zh-CN" altLang="en-US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分配</a:t>
            </a:r>
            <a:r>
              <a:rPr lang="en-US" altLang="zh-CN" sz="2400" b="0" i="0" dirty="0">
                <a:effectLst/>
                <a:latin typeface="Arial" panose="020B0604020202020204" pitchFamily="34" charset="0"/>
                <a:cs typeface="MV Boli" panose="02000500030200090000" pitchFamily="2" charset="0"/>
              </a:rPr>
              <a:t>率  ×	x * (y + z) ？ x * y + x * z 	反例：溢出</a:t>
            </a:r>
            <a:endParaRPr lang="en-US" altLang="zh-CN" sz="2400" b="0" i="0" dirty="0">
              <a:effectLst/>
              <a:latin typeface="Arial" panose="020B0604020202020204" pitchFamily="34" charset="0"/>
              <a:cs typeface="MV Boli" panose="02000500030200090000" pitchFamily="2" charset="0"/>
            </a:endParaRPr>
          </a:p>
          <a:p>
            <a:pPr marL="800100" lvl="1" indent="-342900"/>
            <a:r>
              <a:rPr lang="zh-CN" altLang="en-US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单调性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MV Boli" panose="02000500030200090000" pitchFamily="2" charset="0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sz="24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x,a,b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，若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且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c&gt;=0</a:t>
            </a:r>
            <a:r>
              <a:rPr lang="zh-CN" altLang="en-US" sz="2400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 a * x &gt;= b * x</a:t>
            </a:r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 				         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若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a&gt;=b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且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c&gt;=0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，则有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 a * x &gt;= b * x</a:t>
            </a:r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平方非负 </a:t>
            </a:r>
            <a:r>
              <a:rPr lang="en-US" altLang="zh-CN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√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∀</a:t>
            </a:r>
            <a:r>
              <a:rPr lang="zh-CN" altLang="en-US" dirty="0">
                <a:effectLst/>
                <a:cs typeface="MV Boli" panose="02000500030200090000" pitchFamily="2" charset="0"/>
                <a:sym typeface="+mn-ea"/>
              </a:rPr>
              <a:t>数</a:t>
            </a:r>
            <a:r>
              <a:rPr lang="en-US" altLang="zh-CN" dirty="0">
                <a:effectLst/>
                <a:cs typeface="MV Boli" panose="02000500030200090000" pitchFamily="2" charset="0"/>
                <a:sym typeface="+mn-ea"/>
              </a:rPr>
              <a:t>x, x * x &gt;= 0</a:t>
            </a:r>
            <a:r>
              <a:rPr lang="en-US" altLang="zh-CN" sz="2400" dirty="0">
                <a:effectLst/>
                <a:cs typeface="MV Boli" panose="02000500030200090000" pitchFamily="2" charset="0"/>
                <a:sym typeface="+mn-ea"/>
              </a:rPr>
              <a:t>	</a:t>
            </a:r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800100" lvl="1" indent="-342900"/>
            <a:endParaRPr lang="en-US" altLang="zh-CN" sz="2400" dirty="0">
              <a:effectLst/>
              <a:cs typeface="MV Boli" panose="02000500030200090000" pitchFamily="2" charset="0"/>
              <a:sym typeface="+mn-ea"/>
            </a:endParaRPr>
          </a:p>
          <a:p>
            <a:pPr marL="0" lvl="1" indent="457200">
              <a:buNone/>
            </a:pP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457200" lvl="1" indent="0">
              <a:buNone/>
            </a:pP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endParaRPr lang="en-US" altLang="zh-CN" sz="2400" dirty="0"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浮点运算运算性质  特殊值处理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219835" y="1823720"/>
                <a:ext cx="9633585" cy="3595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0" i="0" dirty="0">
                    <a:solidFill>
                      <a:srgbClr val="3333B3"/>
                    </a:solidFill>
                    <a:effectLst/>
                    <a:cs typeface="MV Boli" panose="02000500030200090000" pitchFamily="2" charset="0"/>
                  </a:rPr>
                  <a:t>▶ 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NaN</a:t>
                </a:r>
                <a:endParaRPr lang="zh-CN" altLang="en-US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∀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数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x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，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NaN + x = NaN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)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) = NaN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 =  NaN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= 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NaN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（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C</a:t>
                </a:r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）</a:t>
                </a:r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0.0/0.0 —&gt; NaN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3333B3"/>
                    </a:solidFill>
                    <a:effectLst/>
                    <a:cs typeface="MV Boli" panose="02000500030200090000" pitchFamily="2" charset="0"/>
                    <a:sym typeface="+mn-ea"/>
                  </a:rPr>
                  <a:t>▶ </a:t>
                </a:r>
                <a:r>
                  <a:rPr lang="en-US" altLang="zh-CN" sz="2400" dirty="0">
                    <a:effectLst/>
                    <a:cs typeface="MV Boli" panose="02000500030200090000" pitchFamily="2" charset="0"/>
                    <a:sym typeface="+mn-ea"/>
                  </a:rPr>
                  <a:t>Inf</a:t>
                </a:r>
                <a:endParaRPr lang="zh-CN" altLang="en-US" sz="2400" b="0" i="0" dirty="0">
                  <a:effectLst/>
                  <a:cs typeface="MV Boli" panose="02000500030200090000" pitchFamily="2" charset="0"/>
                </a:endParaRPr>
              </a:p>
              <a:p>
                <a:pPr marL="800100" lvl="1" indent="-342900"/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1 / (-0.0) =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b="0" i="0" dirty="0">
                    <a:effectLst/>
                    <a:cs typeface="MV Boli" panose="02000500030200090000" pitchFamily="2" charset="0"/>
                  </a:rPr>
                  <a:t>     1 / (+0.0) =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>
                        <a:effectLst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b="0" i="1" dirty="0">
                  <a:effectLst/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800100" lvl="1" indent="-342900"/>
                <a:r>
                  <a:rPr lang="zh-CN" altLang="en-US" sz="2400" b="0" i="0" dirty="0">
                    <a:effectLst/>
                    <a:cs typeface="MV Boli" panose="02000500030200090000" pitchFamily="2" charset="0"/>
                  </a:rPr>
                  <a:t>运算越界溢出产生</a:t>
                </a:r>
                <a:endParaRPr lang="en-US" altLang="zh-CN" sz="2400" b="0" i="0" dirty="0">
                  <a:effectLst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MV Boli" panose="02000500030200090000" pitchFamily="2" charset="0"/>
                  </a:rPr>
                  <a:t>	</a:t>
                </a:r>
                <a:endParaRPr lang="en-US" altLang="zh-CN" sz="2400" dirty="0">
                  <a:cs typeface="MV Boli" panose="02000500030200090000" pitchFamily="2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219835" y="1823720"/>
                <a:ext cx="9633585" cy="3595370"/>
              </a:xfrm>
              <a:prstGeom prst="rect">
                <a:avLst/>
              </a:prstGeom>
              <a:blipFill rotWithShape="1">
                <a:blip r:embed="rId3"/>
                <a:stretch>
                  <a:fillRect b="-3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浮点运算运算性质  牛刀小试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207" y="1503679"/>
            <a:ext cx="8953046" cy="25889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820" y="1503680"/>
            <a:ext cx="7823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3200" b="0" i="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向偶舍入中的误差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6600" y="1497330"/>
            <a:ext cx="70618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最小不能被</a:t>
            </a:r>
            <a:r>
              <a:rPr lang="en-US" altLang="zh-CN" sz="3200" dirty="0"/>
              <a:t>float</a:t>
            </a:r>
            <a:r>
              <a:rPr lang="zh-CN" altLang="en-US" sz="3200" dirty="0"/>
              <a:t>精确表示的</a:t>
            </a:r>
            <a:r>
              <a:rPr lang="zh-CN" altLang="en-US" sz="3200" dirty="0"/>
              <a:t>整数值？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93495" y="2496185"/>
                <a:ext cx="9345295" cy="186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>
                    <a:sym typeface="+mn-ea"/>
                  </a:rPr>
                  <a:t>-&gt;</a:t>
                </a:r>
                <a:r>
                  <a:rPr lang="zh-CN" altLang="en-US" sz="3200" dirty="0">
                    <a:sym typeface="+mn-ea"/>
                  </a:rPr>
                  <a:t>超出</a:t>
                </a:r>
                <a:r>
                  <a:rPr lang="en-US" altLang="zh-CN" sz="3200" dirty="0">
                    <a:sym typeface="+mn-ea"/>
                  </a:rPr>
                  <a:t>23</a:t>
                </a:r>
                <a:r>
                  <a:rPr lang="zh-CN" altLang="en-US" sz="3200" dirty="0">
                    <a:sym typeface="+mn-ea"/>
                  </a:rPr>
                  <a:t>位的尾数</a:t>
                </a:r>
                <a:r>
                  <a:rPr lang="en-US" altLang="zh-CN" sz="3200" dirty="0">
                    <a:sym typeface="+mn-ea"/>
                  </a:rPr>
                  <a:t>	</a:t>
                </a:r>
                <a:endParaRPr lang="en-US" altLang="zh-CN" sz="3200" dirty="0"/>
              </a:p>
              <a:p>
                <a:endParaRPr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0000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0001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US" altLang="zh-CN" sz="3200" dirty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95" y="2496185"/>
                <a:ext cx="9345295" cy="1865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36600" y="4459605"/>
            <a:ext cx="706183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/>
              <a:t>如果有</a:t>
            </a:r>
            <a:r>
              <a:rPr lang="en-US" altLang="zh-CN" sz="3200" dirty="0"/>
              <a:t>a &gt; b,  </a:t>
            </a:r>
            <a:r>
              <a:rPr lang="zh-CN" altLang="en-US" sz="3200" dirty="0"/>
              <a:t>则一定有</a:t>
            </a:r>
            <a:r>
              <a:rPr lang="en-US" altLang="zh-CN" sz="3200" dirty="0"/>
              <a:t> a + 1 &gt; b + 1</a:t>
            </a:r>
            <a:r>
              <a:rPr lang="zh-CN" altLang="en-US" sz="3200" dirty="0"/>
              <a:t>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20495" y="5031105"/>
                <a:ext cx="9345295" cy="117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>
                    <a:sym typeface="+mn-ea"/>
                  </a:rPr>
                  <a:t>-&gt;a,b</a:t>
                </a:r>
                <a:r>
                  <a:rPr lang="zh-CN" altLang="en-US" sz="3200" dirty="0">
                    <a:sym typeface="+mn-ea"/>
                  </a:rPr>
                  <a:t>相对于</a:t>
                </a:r>
                <a:r>
                  <a:rPr lang="en-US" altLang="zh-CN" sz="3200" dirty="0">
                    <a:sym typeface="+mn-ea"/>
                  </a:rPr>
                  <a:t>1</a:t>
                </a:r>
                <a:r>
                  <a:rPr lang="zh-CN" altLang="en-US" sz="3200" dirty="0">
                    <a:sym typeface="+mn-ea"/>
                  </a:rPr>
                  <a:t>来说太小了，被</a:t>
                </a:r>
                <a:r>
                  <a:rPr lang="zh-CN" altLang="en-US" sz="3200" dirty="0">
                    <a:sym typeface="+mn-ea"/>
                  </a:rPr>
                  <a:t>忽略</a:t>
                </a:r>
                <a:endParaRPr lang="zh-CN" altLang="en-US" sz="3200" dirty="0">
                  <a:sym typeface="+mn-ea"/>
                </a:endParaRPr>
              </a:p>
              <a:p>
                <a:pPr indent="457200"/>
                <a:r>
                  <a:rPr lang="en-US" altLang="zh-CN" sz="3200" dirty="0">
                    <a:sym typeface="+mn-ea"/>
                  </a:rPr>
                  <a:t>a = 2b = </a:t>
                </a:r>
                <a14:m>
                  <m:oMath xmlns:m="http://schemas.openxmlformats.org/officeDocument/2006/math">
                    <m:r>
                      <a:rPr lang="en-US" altLang="zh-CN" sz="3200" dirty="0">
                        <a:latin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sz="3200" dirty="0">
                        <a:latin typeface="Cambria Math" panose="02040503050406030204" pitchFamily="18" charset="0"/>
                        <a:sym typeface="+mn-ea"/>
                      </a:rPr>
                      <m:t>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3200" dirty="0"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20495" y="5031105"/>
                <a:ext cx="9345295" cy="11766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5" grpId="1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向偶舍入中的误差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36600" y="1497598"/>
                <a:ext cx="10718800" cy="2596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4.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给定一个实数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会因为该实数表示成单精度浮点数而发生误差。不考虑 </a:t>
                </a:r>
                <a:r>
                  <a:rPr lang="en-US" altLang="zh-CN" sz="3200" b="0" i="0" dirty="0" err="1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NaN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Inf 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的情况， 该绝对误差的最大值为</a:t>
                </a:r>
                <a:endParaRPr lang="zh-CN" altLang="en-US" sz="3200" b="0" i="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A. </a:t>
                </a:r>
                <a:r>
                  <a:rPr lang="en-US" altLang="zh-CN" sz="3200" b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103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230</m:t>
                        </m:r>
                      </m:sup>
                    </m:sSup>
                  </m:oMath>
                </a14:m>
                <a:r>
                  <a:rPr lang="en-US" altLang="zh-CN" sz="11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		 </a:t>
                </a: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231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br>
                  <a:rPr lang="zh-CN" altLang="en-US" sz="3200" dirty="0"/>
                </a:br>
                <a:endParaRPr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1497598"/>
                <a:ext cx="10718800" cy="2596737"/>
              </a:xfrm>
              <a:prstGeom prst="rect">
                <a:avLst/>
              </a:prstGeom>
              <a:blipFill rotWithShape="1">
                <a:blip r:embed="rId1"/>
                <a:stretch>
                  <a:fillRect t="-1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27965" y="1497330"/>
            <a:ext cx="508635" cy="600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32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dirty="0"/>
              <a:t> 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中浮点数转换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79207" y="1692910"/>
            <a:ext cx="9633585" cy="243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int -&gt; double  		</a:t>
            </a:r>
            <a:r>
              <a:rPr lang="zh-CN" altLang="en-US" sz="2400" b="0" i="0" dirty="0" err="1">
                <a:effectLst/>
                <a:cs typeface="MV Boli" panose="02000500030200090000" pitchFamily="2" charset="0"/>
              </a:rPr>
              <a:t>一定可以精确表示</a:t>
            </a: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int-&gt; float		</a:t>
            </a:r>
            <a:r>
              <a:rPr lang="zh-CN" altLang="en-US" sz="2400" b="0" i="0" dirty="0" err="1">
                <a:effectLst/>
                <a:cs typeface="MV Boli" panose="02000500030200090000" pitchFamily="2" charset="0"/>
              </a:rPr>
              <a:t>可能</a:t>
            </a:r>
            <a:r>
              <a:rPr lang="zh-CN" altLang="en-US" sz="2400" b="0" i="0" dirty="0" err="1">
                <a:effectLst/>
                <a:cs typeface="MV Boli" panose="02000500030200090000" pitchFamily="2" charset="0"/>
              </a:rPr>
              <a:t>需要进行舍入操作</a:t>
            </a:r>
            <a:endParaRPr lang="zh-CN" altLang="en-US" sz="2400" b="0" i="0" dirty="0" err="1">
              <a:effectLst/>
              <a:cs typeface="MV Boli" panose="02000500030200090000" pitchFamily="2" charset="0"/>
            </a:endParaRPr>
          </a:p>
          <a:p>
            <a:pPr marL="2286000" lvl="5" indent="45720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x  ?   (int)(float)x </a:t>
            </a:r>
            <a:endParaRPr lang="zh-CN" altLang="en-US" sz="2400" b="0" i="0" dirty="0" err="1">
              <a:effectLst/>
              <a:cs typeface="MV Boli" panose="02000500030200090000" pitchFamily="2" charset="0"/>
            </a:endParaRPr>
          </a:p>
          <a:p>
            <a:pPr marL="2286000" lvl="5" indent="457200">
              <a:buNone/>
            </a:pPr>
            <a:endParaRPr lang="en-US" altLang="zh-CN" sz="2400" b="0" i="0" dirty="0" err="1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b="0" i="0" dirty="0" err="1">
                <a:effectLst/>
                <a:cs typeface="MV Boli" panose="02000500030200090000" pitchFamily="2" charset="0"/>
              </a:rPr>
              <a:t>floar</a:t>
            </a:r>
            <a:r>
              <a:rPr lang="en-US" altLang="zh-CN" sz="2400" dirty="0">
                <a:cs typeface="MV Boli" panose="02000500030200090000" pitchFamily="2" charset="0"/>
              </a:rPr>
              <a:t>/double -&gt;  int 	</a:t>
            </a:r>
            <a:r>
              <a:rPr lang="zh-CN" altLang="en-US" sz="2400" dirty="0">
                <a:cs typeface="MV Boli" panose="02000500030200090000" pitchFamily="2" charset="0"/>
              </a:rPr>
              <a:t>向</a:t>
            </a:r>
            <a:r>
              <a:rPr lang="en-US" altLang="zh-CN" sz="2400" dirty="0">
                <a:cs typeface="MV Boli" panose="02000500030200090000" pitchFamily="2" charset="0"/>
              </a:rPr>
              <a:t>0</a:t>
            </a:r>
            <a:r>
              <a:rPr lang="zh-CN" altLang="en-US" sz="2400" dirty="0">
                <a:cs typeface="MV Boli" panose="02000500030200090000" pitchFamily="2" charset="0"/>
              </a:rPr>
              <a:t>取整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		</a:t>
            </a:r>
            <a:r>
              <a:rPr lang="zh-CN" altLang="en-US" sz="2400" dirty="0">
                <a:cs typeface="MV Boli" panose="02000500030200090000" pitchFamily="2" charset="0"/>
              </a:rPr>
              <a:t>出现溢出：整数不确定（</a:t>
            </a:r>
            <a:r>
              <a:rPr lang="en-US" altLang="zh-CN" sz="2400" dirty="0">
                <a:cs typeface="MV Boli" panose="02000500030200090000" pitchFamily="2" charset="0"/>
              </a:rPr>
              <a:t>integer indefinite</a:t>
            </a:r>
            <a:r>
              <a:rPr lang="zh-CN" altLang="en-US" sz="2400" dirty="0">
                <a:cs typeface="MV Boli" panose="02000500030200090000" pitchFamily="2" charset="0"/>
              </a:rPr>
              <a:t>）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		C</a:t>
            </a:r>
            <a:r>
              <a:rPr lang="zh-CN" altLang="en-US" sz="2400" dirty="0">
                <a:cs typeface="MV Boli" panose="02000500030200090000" pitchFamily="2" charset="0"/>
              </a:rPr>
              <a:t>称为</a:t>
            </a:r>
            <a:r>
              <a:rPr lang="en-US" altLang="zh-CN" sz="2400" dirty="0">
                <a:cs typeface="MV Boli" panose="02000500030200090000" pitchFamily="2" charset="0"/>
              </a:rPr>
              <a:t>undefined behavior </a:t>
            </a:r>
            <a:endParaRPr lang="en-US" altLang="zh-CN" sz="2400" dirty="0"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94443"/>
            <a:ext cx="9144000" cy="1655762"/>
          </a:xfrm>
        </p:spPr>
        <p:txBody>
          <a:bodyPr/>
          <a:lstStyle/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Litchi-w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课本章节</a:t>
            </a:r>
            <a:endParaRPr lang="zh-CN" altLang="en-US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19945" y="1220470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引言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	    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浮点数的应用场景和规范历史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二进制小数     就是把进制变为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2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，换汤不换药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IEEE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浮点标准  本节重心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编码格式和取值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 </a:t>
            </a:r>
            <a:r>
              <a:rPr lang="zh-CN" altLang="en-US" sz="2400" dirty="0">
                <a:cs typeface="MV Boli" panose="02000500030200090000" pitchFamily="2" charset="0"/>
              </a:rPr>
              <a:t>边界值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整数转浮点的细节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舍入                   向偶数（最接近值）舍入和其他舍入方式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浮点运算          次重点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	·</a:t>
            </a:r>
            <a:r>
              <a:rPr lang="en-US" altLang="zh-CN" sz="2400" dirty="0">
                <a:cs typeface="MV Boli" panose="02000500030200090000" pitchFamily="2" charset="0"/>
              </a:rPr>
              <a:t> </a:t>
            </a:r>
            <a:r>
              <a:rPr lang="zh-CN" altLang="en-US" sz="2400" dirty="0">
                <a:cs typeface="MV Boli" panose="02000500030200090000" pitchFamily="2" charset="0"/>
              </a:rPr>
              <a:t>满足和不满足的运算性质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</a:rPr>
              <a:t>· </a:t>
            </a:r>
            <a:r>
              <a:rPr lang="zh-CN" altLang="en-US" sz="2400" dirty="0">
                <a:cs typeface="MV Boli" panose="02000500030200090000" pitchFamily="2" charset="0"/>
              </a:rPr>
              <a:t>特殊值的运算细节</a:t>
            </a:r>
            <a:endParaRPr lang="zh-CN" altLang="en-US" sz="2400" dirty="0">
              <a:cs typeface="MV Boli" panose="02000500030200090000" pitchFamily="2" charset="0"/>
            </a:endParaRPr>
          </a:p>
          <a:p>
            <a:pPr marL="457200" lvl="1" indent="45720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cs typeface="MV Boli" panose="02000500030200090000" pitchFamily="2" charset="0"/>
                <a:sym typeface="+mn-ea"/>
              </a:rPr>
              <a:t>· </a:t>
            </a:r>
            <a:r>
              <a:rPr lang="zh-CN" altLang="en-US" dirty="0">
                <a:solidFill>
                  <a:schemeClr val="tx1"/>
                </a:solidFill>
                <a:cs typeface="MV Boli" panose="02000500030200090000" pitchFamily="2" charset="0"/>
                <a:sym typeface="+mn-ea"/>
              </a:rPr>
              <a:t>加法乘法实现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C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中浮点数转换的规则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US" altLang="zh-CN" sz="2400" dirty="0"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MV Boli" panose="02000500030200090000" pitchFamily="2" charset="0"/>
              </a:rPr>
              <a:t>	</a:t>
            </a:r>
            <a:endParaRPr lang="en-US" altLang="zh-CN" sz="2400" dirty="0"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19945" y="1296670"/>
            <a:ext cx="9633585" cy="524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IEEE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浮点标准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举例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标准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b="0" i="0" dirty="0">
                <a:effectLst/>
                <a:cs typeface="MV Boli" panose="02000500030200090000" pitchFamily="2" charset="0"/>
              </a:rPr>
              <a:t>极限值</a:t>
            </a:r>
            <a:endParaRPr lang="zh-CN" altLang="en-US" sz="2400" b="0" i="0" dirty="0">
              <a:effectLst/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en-US" altLang="zh-CN" sz="2400" b="0" i="0" dirty="0">
                <a:effectLst/>
                <a:cs typeface="MV Boli" panose="02000500030200090000" pitchFamily="2" charset="0"/>
              </a:rPr>
              <a:t>Utils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  </a:t>
            </a:r>
            <a:endParaRPr lang="en-US" altLang="zh-CN" sz="2400" b="0" i="0" dirty="0">
              <a:effectLst/>
              <a:cs typeface="MV Boli" panose="02000500030200090000" pitchFamily="2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b="0" i="0" dirty="0">
                <a:solidFill>
                  <a:srgbClr val="3333B3"/>
                </a:solidFill>
                <a:effectLst/>
                <a:cs typeface="MV Boli" panose="02000500030200090000" pitchFamily="2" charset="0"/>
              </a:rPr>
              <a:t>▶ 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浮点运算</a:t>
            </a:r>
            <a:r>
              <a:rPr lang="zh-CN" altLang="en-US" sz="2400" dirty="0">
                <a:cs typeface="MV Boli" panose="02000500030200090000" pitchFamily="2" charset="0"/>
              </a:rPr>
              <a:t>运算性质</a:t>
            </a:r>
            <a:endParaRPr lang="zh-CN" altLang="en-US" sz="2400" dirty="0"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dirty="0">
                <a:cs typeface="MV Boli" panose="02000500030200090000" pitchFamily="2" charset="0"/>
              </a:rPr>
              <a:t>运算律</a:t>
            </a:r>
            <a:endParaRPr lang="zh-CN" altLang="en-US" sz="2400" dirty="0">
              <a:cs typeface="MV Boli" panose="02000500030200090000" pitchFamily="2" charset="0"/>
            </a:endParaRPr>
          </a:p>
          <a:p>
            <a:pPr marL="800100" lvl="1" indent="-342900" fontAlgn="auto">
              <a:lnSpc>
                <a:spcPct val="100000"/>
              </a:lnSpc>
            </a:pPr>
            <a:r>
              <a:rPr lang="zh-CN" altLang="en-US" sz="2400" dirty="0">
                <a:cs typeface="MV Boli" panose="02000500030200090000" pitchFamily="2" charset="0"/>
              </a:rPr>
              <a:t>特殊值</a:t>
            </a:r>
            <a:endParaRPr lang="en-US" altLang="zh-CN" sz="2400" dirty="0">
              <a:cs typeface="MV Boli" panose="02000500030200090000" pitchFamily="2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rgbClr val="3333B3"/>
                </a:solidFill>
                <a:cs typeface="MV Boli" panose="02000500030200090000" pitchFamily="2" charset="0"/>
              </a:rPr>
              <a:t>▶ </a:t>
            </a:r>
            <a:r>
              <a:rPr lang="zh-CN" altLang="en-US" sz="2400" dirty="0">
                <a:cs typeface="MV Boli" panose="02000500030200090000" pitchFamily="2" charset="0"/>
              </a:rPr>
              <a:t>舍入 </a:t>
            </a:r>
            <a:r>
              <a:rPr lang="en-US" altLang="zh-CN" sz="2400" dirty="0">
                <a:cs typeface="MV Boli" panose="02000500030200090000" pitchFamily="2" charset="0"/>
              </a:rPr>
              <a:t>&amp;</a:t>
            </a:r>
            <a:r>
              <a:rPr lang="en-US" altLang="zh-CN" sz="2400" b="0" i="0" dirty="0">
                <a:effectLst/>
                <a:cs typeface="MV Boli" panose="02000500030200090000" pitchFamily="2" charset="0"/>
              </a:rPr>
              <a:t>C</a:t>
            </a:r>
            <a:r>
              <a:rPr lang="zh-CN" altLang="en-US" sz="2400" b="0" i="0" dirty="0">
                <a:effectLst/>
                <a:cs typeface="MV Boli" panose="02000500030200090000" pitchFamily="2" charset="0"/>
              </a:rPr>
              <a:t>中浮点数转换的规则中的特殊点</a:t>
            </a:r>
            <a:endParaRPr lang="en-US" altLang="zh-CN" sz="2400" dirty="0">
              <a:cs typeface="MV Boli" panose="0200050003020009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  <p:bldLst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举个栗子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58020" y="5472430"/>
            <a:ext cx="1690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2023920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69670" y="5410835"/>
            <a:ext cx="16389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0x</a:t>
            </a:r>
            <a:r>
              <a:rPr lang="zh-CN" altLang="en-US" sz="2800"/>
              <a:t>1</a:t>
            </a:r>
            <a:r>
              <a:rPr lang="en-US" altLang="zh-CN" sz="2800"/>
              <a:t>EE</a:t>
            </a:r>
            <a:r>
              <a:rPr lang="zh-CN" altLang="en-US" sz="2800"/>
              <a:t>1</a:t>
            </a:r>
            <a:r>
              <a:rPr lang="en-US" altLang="zh-CN" sz="2800"/>
              <a:t>F</a:t>
            </a:r>
            <a:r>
              <a:rPr lang="zh-CN" altLang="en-US" sz="2800"/>
              <a:t>0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712335" y="5472430"/>
            <a:ext cx="4038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0001</a:t>
            </a:r>
            <a:r>
              <a:rPr lang="en-US" altLang="zh-CN" sz="2400"/>
              <a:t> </a:t>
            </a:r>
            <a:r>
              <a:rPr lang="zh-CN" altLang="en-US" sz="2400"/>
              <a:t>1111</a:t>
            </a:r>
            <a:r>
              <a:rPr lang="en-US" altLang="zh-CN" sz="2400"/>
              <a:t> </a:t>
            </a:r>
            <a:r>
              <a:rPr lang="zh-CN" altLang="en-US" sz="2400"/>
              <a:t>0000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565650" y="1968500"/>
            <a:ext cx="5295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0</a:t>
            </a:r>
            <a:r>
              <a:rPr lang="zh-CN" altLang="en-US" sz="2400"/>
              <a:t>1001001111101110000111110000000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044575" y="1217295"/>
            <a:ext cx="458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将下列单精度浮点数转换为</a:t>
            </a:r>
            <a:r>
              <a:rPr lang="zh-CN" altLang="en-US" sz="2400"/>
              <a:t>整数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950075" y="249047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60570" y="2924810"/>
            <a:ext cx="58134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0  </a:t>
            </a:r>
            <a:r>
              <a:rPr lang="zh-CN" altLang="en-US" sz="2400"/>
              <a:t>10010011</a:t>
            </a:r>
            <a:r>
              <a:rPr lang="en-US" altLang="zh-CN" sz="2400"/>
              <a:t>  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1110</a:t>
            </a:r>
            <a:r>
              <a:rPr lang="en-US" altLang="zh-CN" sz="2400"/>
              <a:t> </a:t>
            </a:r>
            <a:r>
              <a:rPr lang="zh-CN" altLang="en-US" sz="2400"/>
              <a:t>0001</a:t>
            </a:r>
            <a:r>
              <a:rPr lang="en-US" altLang="zh-CN" sz="2400"/>
              <a:t> </a:t>
            </a:r>
            <a:r>
              <a:rPr lang="zh-CN" altLang="en-US" sz="2400"/>
              <a:t>1111</a:t>
            </a:r>
            <a:r>
              <a:rPr lang="en-US" altLang="zh-CN" sz="2400"/>
              <a:t> </a:t>
            </a:r>
            <a:r>
              <a:rPr lang="zh-CN" altLang="en-US" sz="2400"/>
              <a:t>0000</a:t>
            </a:r>
            <a:r>
              <a:rPr lang="en-US" altLang="zh-CN" sz="2400"/>
              <a:t> </a:t>
            </a:r>
            <a:r>
              <a:rPr lang="zh-CN" altLang="en-US" sz="2400"/>
              <a:t>000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5015865" y="3764915"/>
            <a:ext cx="1535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 = 147  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3171825" y="4531360"/>
            <a:ext cx="403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E = e-bias = 147 - 127 = 20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7085965" y="3819525"/>
            <a:ext cx="400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 = 0.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0001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1111</a:t>
            </a:r>
            <a:r>
              <a:rPr lang="en-US" altLang="zh-CN" sz="2400"/>
              <a:t> </a:t>
            </a:r>
            <a:endParaRPr lang="en-US" altLang="zh-CN" sz="24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497195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8333105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5965" y="4554855"/>
            <a:ext cx="400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 = 1.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1110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0001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1111</a:t>
            </a:r>
            <a:r>
              <a:rPr lang="en-US" altLang="zh-CN" sz="2400"/>
              <a:t> </a:t>
            </a:r>
            <a:endParaRPr lang="en-US" altLang="zh-CN" sz="240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706620" y="3385185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60570" y="3819525"/>
            <a:ext cx="37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+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1035050" y="4531360"/>
            <a:ext cx="1869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规格化的值</a:t>
            </a:r>
            <a:r>
              <a:rPr lang="en-US" altLang="zh-CN" sz="2400"/>
              <a:t>  </a:t>
            </a:r>
            <a:endParaRPr lang="en-US" altLang="zh-CN" sz="2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497195" y="4991735"/>
            <a:ext cx="61341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325995" y="5046980"/>
            <a:ext cx="71945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27745" y="5707380"/>
            <a:ext cx="769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390265" y="5704840"/>
            <a:ext cx="60198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" grpId="0"/>
      <p:bldP spid="13" grpId="1"/>
      <p:bldP spid="22" grpId="0"/>
      <p:bldP spid="17" grpId="0"/>
      <p:bldP spid="15" grpId="0"/>
      <p:bldP spid="22" grpId="1"/>
      <p:bldP spid="17" grpId="1"/>
      <p:bldP spid="15" grpId="1"/>
      <p:bldP spid="23" grpId="0"/>
      <p:bldP spid="16" grpId="0"/>
      <p:bldP spid="20" grpId="0" uiExpand="1"/>
      <p:bldP spid="23" grpId="1"/>
      <p:bldP spid="16" grpId="1"/>
      <p:bldP spid="20" grpId="1"/>
      <p:bldP spid="5" grpId="0"/>
      <p:bldP spid="6" grpId="0"/>
      <p:bldP spid="3" grpId="0"/>
      <p:bldP spid="5" grpId="1"/>
      <p:bldP spid="6" grpId="1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反过来</a:t>
            </a:r>
            <a:r>
              <a:rPr lang="zh-CN" altLang="en-US" dirty="0"/>
              <a:t>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9670" y="2111375"/>
            <a:ext cx="2336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-0.0007367835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369435" y="4624705"/>
            <a:ext cx="5834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1</a:t>
            </a:r>
            <a:r>
              <a:rPr lang="en-US" sz="2400"/>
              <a:t>  </a:t>
            </a:r>
            <a:r>
              <a:rPr sz="2400"/>
              <a:t>01110100</a:t>
            </a:r>
            <a:r>
              <a:rPr lang="en-US" sz="2400"/>
              <a:t>  </a:t>
            </a:r>
            <a:r>
              <a:rPr sz="2400"/>
              <a:t>1000</a:t>
            </a:r>
            <a:r>
              <a:rPr lang="en-US" sz="2400"/>
              <a:t> </a:t>
            </a:r>
            <a:r>
              <a:rPr sz="2400"/>
              <a:t>0010</a:t>
            </a:r>
            <a:r>
              <a:rPr lang="en-US" sz="2400"/>
              <a:t> </a:t>
            </a:r>
            <a:r>
              <a:rPr sz="2400"/>
              <a:t>0100</a:t>
            </a:r>
            <a:r>
              <a:rPr lang="en-US" sz="2400"/>
              <a:t> </a:t>
            </a:r>
            <a:r>
              <a:rPr sz="2400"/>
              <a:t>1001</a:t>
            </a:r>
            <a:r>
              <a:rPr lang="en-US" sz="2400"/>
              <a:t> </a:t>
            </a:r>
            <a:r>
              <a:rPr sz="2400"/>
              <a:t>0110</a:t>
            </a:r>
            <a:r>
              <a:rPr lang="en-US" sz="2400"/>
              <a:t> </a:t>
            </a:r>
            <a:r>
              <a:rPr sz="2400"/>
              <a:t>100</a:t>
            </a:r>
            <a:endParaRPr sz="2400"/>
          </a:p>
        </p:txBody>
      </p:sp>
      <p:sp>
        <p:nvSpPr>
          <p:cNvPr id="8" name="文本框 7"/>
          <p:cNvSpPr txBox="1"/>
          <p:nvPr/>
        </p:nvSpPr>
        <p:spPr>
          <a:xfrm>
            <a:off x="1044575" y="1217295"/>
            <a:ext cx="4587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将下列</a:t>
            </a:r>
            <a:r>
              <a:rPr lang="zh-CN" altLang="en-US" sz="2400"/>
              <a:t>数转换为</a:t>
            </a:r>
            <a:r>
              <a:rPr lang="zh-CN" altLang="en-US" sz="2400">
                <a:sym typeface="+mn-ea"/>
              </a:rPr>
              <a:t>单精度浮点数</a:t>
            </a:r>
            <a:endParaRPr lang="zh-CN" altLang="en-US" sz="2400"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13150" y="2329815"/>
            <a:ext cx="7696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72965" y="2917190"/>
            <a:ext cx="1535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 = -11  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2828925" y="3683635"/>
            <a:ext cx="403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e = E + bias = - 11 + 127 = 116</a:t>
            </a:r>
            <a:endParaRPr lang="en-US" altLang="zh-CN" sz="24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1615" y="2971800"/>
            <a:ext cx="4711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 = 1.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endParaRPr lang="en-US" altLang="zh-CN" sz="240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154295" y="253746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990205" y="2537460"/>
            <a:ext cx="5715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743065" y="3707130"/>
            <a:ext cx="4509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 = 0.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692150" y="3674110"/>
            <a:ext cx="1919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规格</a:t>
            </a:r>
            <a:r>
              <a:rPr lang="zh-CN" altLang="en-US" sz="2400"/>
              <a:t>化的值</a:t>
            </a:r>
            <a:r>
              <a:rPr lang="en-US" altLang="zh-CN" sz="2400"/>
              <a:t>  </a:t>
            </a:r>
            <a:endParaRPr lang="en-US" altLang="zh-CN" sz="2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154295" y="4144010"/>
            <a:ext cx="613410" cy="3797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6983095" y="4199255"/>
            <a:ext cx="719455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96460" y="2071370"/>
            <a:ext cx="5005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ym typeface="+mn-ea"/>
              </a:rPr>
              <a:t> -2</a:t>
            </a:r>
            <a:r>
              <a:rPr lang="en-US" sz="2400" baseline="30000">
                <a:sym typeface="+mn-ea"/>
              </a:rPr>
              <a:t>-11 * </a:t>
            </a:r>
            <a:r>
              <a:rPr lang="en-US" altLang="zh-CN" sz="2400"/>
              <a:t>1.</a:t>
            </a:r>
            <a:r>
              <a:rPr sz="2400">
                <a:sym typeface="+mn-ea"/>
              </a:rPr>
              <a:t>1000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0010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0100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1001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0110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1</a:t>
            </a:r>
            <a:r>
              <a:rPr lang="en-US" sz="2400">
                <a:sym typeface="+mn-ea"/>
              </a:rPr>
              <a:t> </a:t>
            </a:r>
            <a:endParaRPr lang="en-US" sz="2400" baseline="30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7" grpId="0"/>
      <p:bldP spid="15" grpId="0"/>
      <p:bldP spid="17" grpId="1"/>
      <p:bldP spid="15" grpId="1"/>
      <p:bldP spid="23" grpId="0"/>
      <p:bldP spid="16" grpId="0"/>
      <p:bldP spid="20" grpId="0"/>
      <p:bldP spid="23" grpId="1"/>
      <p:bldP spid="16" grpId="1"/>
      <p:bldP spid="20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条规表述</a:t>
            </a:r>
            <a:endParaRPr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37820" y="1217295"/>
            <a:ext cx="9832975" cy="3395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65530" y="4902835"/>
            <a:ext cx="65741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r>
              <a:rPr lang="zh-CN" altLang="en-US" sz="2800"/>
              <a:t>：符号</a:t>
            </a:r>
            <a:r>
              <a:rPr lang="en-US" altLang="zh-CN" sz="2800"/>
              <a:t>(sign),</a:t>
            </a:r>
            <a:r>
              <a:rPr lang="zh-CN" altLang="en-US" sz="2800"/>
              <a:t>决定正负</a:t>
            </a:r>
            <a:endParaRPr lang="zh-CN" altLang="en-US" sz="2800"/>
          </a:p>
          <a:p>
            <a:r>
              <a:rPr lang="en-US" altLang="zh-CN" sz="2800"/>
              <a:t>E(exp)</a:t>
            </a:r>
            <a:r>
              <a:rPr lang="zh-CN" altLang="en-US" sz="2800"/>
              <a:t>：阶码</a:t>
            </a:r>
            <a:r>
              <a:rPr lang="en-US" altLang="zh-CN" sz="2800"/>
              <a:t>(exponent),</a:t>
            </a:r>
            <a:r>
              <a:rPr lang="zh-CN" altLang="en-US" sz="2800"/>
              <a:t>表述权值</a:t>
            </a:r>
            <a:endParaRPr lang="zh-CN" altLang="en-US" sz="2800"/>
          </a:p>
          <a:p>
            <a:r>
              <a:rPr lang="en-US" altLang="zh-CN" sz="2800"/>
              <a:t>M(frac)</a:t>
            </a:r>
            <a:r>
              <a:rPr lang="zh-CN" altLang="en-US" sz="2800"/>
              <a:t>：尾数</a:t>
            </a:r>
            <a:r>
              <a:rPr lang="en-US" altLang="zh-CN" sz="2800"/>
              <a:t>(significand),</a:t>
            </a:r>
            <a:r>
              <a:rPr lang="zh-CN" altLang="en-US" sz="2800"/>
              <a:t>具体数据的值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33350" y="2309495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单精度</a:t>
            </a:r>
            <a:r>
              <a:rPr lang="en-US" altLang="zh-CN"/>
              <a:t>(float)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3350" y="3669030"/>
            <a:ext cx="170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双精度</a:t>
            </a:r>
            <a:r>
              <a:rPr lang="en-US" altLang="zh-CN"/>
              <a:t>(double)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853420" y="2677795"/>
            <a:ext cx="124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853420" y="4037330"/>
            <a:ext cx="124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52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条规表述</a:t>
            </a:r>
            <a:endParaRPr lang="zh-CN" altLang="en-US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03375" y="1513205"/>
          <a:ext cx="85140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  <a:gridCol w="2660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  <a:endParaRPr lang="en-US" altLang="zh-CN" baseline="-250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f</a:t>
                      </a:r>
                      <a:endParaRPr lang="en-US" altLang="zh-CN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42240" y="2004695"/>
                <a:ext cx="9070975" cy="402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计算公式：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(−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s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E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zh-CN" altLang="en-US" sz="2400"/>
                  <a:t>分类（按阶码位）：非规格化，特殊值和规格化</a:t>
                </a:r>
                <a:endParaRPr lang="zh-CN" altLang="en-US" sz="2400"/>
              </a:p>
              <a:p>
                <a:endParaRPr lang="zh-CN" altLang="en-US" sz="2400"/>
              </a:p>
              <a:p>
                <a:r>
                  <a:rPr lang="zh-CN" altLang="en-US" sz="2400"/>
                  <a:t>阶码部分有</a:t>
                </a:r>
                <a:r>
                  <a:rPr lang="en-US" altLang="zh-CN" sz="2400"/>
                  <a:t>k</a:t>
                </a:r>
                <a:r>
                  <a:rPr lang="zh-CN" altLang="en-US" sz="2400"/>
                  <a:t>位，尾数部分有</a:t>
                </a:r>
                <a:r>
                  <a:rPr lang="en-US" altLang="zh-CN" sz="2400"/>
                  <a:t>n</a:t>
                </a:r>
                <a:r>
                  <a:rPr lang="zh-CN" altLang="en-US" sz="2400"/>
                  <a:t>位，那么我们定义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bias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k</m:t>
                    </m:r>
                    <m: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aseline="30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w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w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....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...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 baseline="-25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/>
              </a:p>
              <a:p>
                <a:r>
                  <a:rPr lang="zh-CN" altLang="en-US" sz="2400"/>
                  <a:t>①阶码部分全为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，非规格化</a:t>
                </a:r>
                <a:r>
                  <a:rPr lang="zh-CN" altLang="en-US" sz="2400">
                    <a:sym typeface="+mn-ea"/>
                  </a:rPr>
                  <a:t>的值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E=1-bias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M = f</a:t>
                </a:r>
                <a:endParaRPr lang="en-US" altLang="zh-CN" sz="2400"/>
              </a:p>
              <a:p>
                <a:r>
                  <a:rPr lang="zh-CN" altLang="en-US" sz="2400"/>
                  <a:t>②阶码部分全为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，特殊值</a:t>
                </a:r>
                <a:endParaRPr lang="zh-CN" altLang="en-US" sz="2400"/>
              </a:p>
              <a:p>
                <a:pPr indent="457200"/>
                <a:r>
                  <a:rPr lang="zh-CN" altLang="en-US" sz="2400"/>
                  <a:t>尾数部分全为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，则为</a:t>
                </a:r>
                <a:r>
                  <a:rPr lang="en-US" altLang="zh-CN" sz="2400"/>
                  <a:t>inf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∞</a:t>
                </a:r>
                <a:r>
                  <a:rPr lang="zh-CN" altLang="en-US" sz="2400"/>
                  <a:t>），按符号位决定</a:t>
                </a:r>
                <a:r>
                  <a:rPr lang="en-US" altLang="zh-CN" sz="2400"/>
                  <a:t>+∞</a:t>
                </a:r>
                <a:r>
                  <a:rPr lang="zh-CN" altLang="en-US" sz="2400"/>
                  <a:t>或</a:t>
                </a:r>
                <a:r>
                  <a:rPr lang="en-US" altLang="zh-CN" sz="2400"/>
                  <a:t>-∞</a:t>
                </a:r>
                <a:r>
                  <a:rPr lang="zh-CN" altLang="en-US" sz="2400"/>
                  <a:t>；</a:t>
                </a:r>
                <a:endParaRPr lang="zh-CN" altLang="en-US" sz="2400"/>
              </a:p>
              <a:p>
                <a:pPr indent="457200"/>
                <a:r>
                  <a:rPr lang="zh-CN" altLang="en-US" sz="2400"/>
                  <a:t>尾数部分不全为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，则结果称为</a:t>
                </a:r>
                <a:r>
                  <a:rPr lang="en-US" altLang="zh-CN" sz="2400"/>
                  <a:t>NaN</a:t>
                </a:r>
                <a:r>
                  <a:rPr lang="zh-CN" altLang="en-US" sz="2400"/>
                  <a:t>值</a:t>
                </a:r>
                <a:r>
                  <a:rPr lang="en-US" altLang="zh-CN" sz="2400"/>
                  <a:t>;</a:t>
                </a:r>
                <a:endParaRPr lang="en-US" altLang="zh-CN" sz="2400"/>
              </a:p>
              <a:p>
                <a:r>
                  <a:rPr lang="zh-CN" altLang="en-US" sz="2400"/>
                  <a:t>③阶码部分不全为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或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，规格化的值，</a:t>
                </a:r>
                <a:r>
                  <a:rPr lang="en-US" altLang="zh-CN" sz="2400"/>
                  <a:t>E = e - bias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M = 1 + f;</a:t>
                </a:r>
                <a:endParaRPr lang="en-US" altLang="zh-CN" sz="2400"/>
              </a:p>
              <a:p>
                <a:endParaRPr lang="en-US" altLang="zh-CN" sz="2400" baseline="300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2240" y="2004695"/>
                <a:ext cx="9070975" cy="4024630"/>
              </a:xfrm>
              <a:prstGeom prst="rect">
                <a:avLst/>
              </a:prstGeom>
              <a:blipFill rotWithShape="1">
                <a:blip r:embed="rId4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892540" y="2856230"/>
                <a:ext cx="3138170" cy="860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64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1023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540" y="2856230"/>
                <a:ext cx="3138170" cy="8604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995045" y="5733415"/>
                <a:ext cx="3562985" cy="8604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32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126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~+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64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位为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1022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~+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1023</m:t>
                      </m:r>
                    </m:oMath>
                  </m:oMathPara>
                </a14:m>
                <a:endParaRPr lang="en-US" altLang="zh-CN" sz="24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95045" y="5733415"/>
                <a:ext cx="3562985" cy="8604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极限值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64176"/>
          <a:stretch>
            <a:fillRect/>
          </a:stretch>
        </p:blipFill>
        <p:spPr>
          <a:xfrm>
            <a:off x="956310" y="1456055"/>
            <a:ext cx="10146665" cy="2989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87855" y="5065395"/>
            <a:ext cx="36468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+0.0: </a:t>
            </a:r>
            <a:r>
              <a:rPr lang="zh-CN" altLang="en-US" sz="2800"/>
              <a:t>全零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+1</a:t>
            </a:r>
            <a:r>
              <a:rPr lang="zh-CN" altLang="en-US" sz="2800"/>
              <a:t>：</a:t>
            </a:r>
            <a:r>
              <a:rPr lang="en-US" altLang="zh-CN" sz="2800"/>
              <a:t>0 01…1 00…0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r"/>
      </p:transition>
    </mc:Choice>
    <mc:Fallback>
      <p:transition spd="slow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</a:t>
            </a:r>
            <a:r>
              <a:rPr lang="zh-CN" altLang="en-US" dirty="0"/>
              <a:t>浮点标准  极限值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76580" y="1570355"/>
                <a:ext cx="11393805" cy="450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k</a:t>
                </a:r>
                <a:r>
                  <a:rPr lang="zh-CN" altLang="en-US" sz="2800"/>
                  <a:t>位阶码，</a:t>
                </a:r>
                <a:r>
                  <a:rPr lang="en-US" altLang="zh-CN" sz="2800"/>
                  <a:t>n</a:t>
                </a:r>
                <a:r>
                  <a:rPr lang="zh-CN" altLang="en-US" sz="2800"/>
                  <a:t>位小数（由于正负对称，仅考虑</a:t>
                </a:r>
                <a:r>
                  <a:rPr lang="zh-CN" altLang="en-US" sz="2800"/>
                  <a:t>正数）</a:t>
                </a:r>
                <a:endParaRPr lang="zh-CN" altLang="en-US" sz="28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/>
                  <a:t>最小非规格化值</a:t>
                </a:r>
                <a:r>
                  <a:rPr lang="en-US" altLang="zh-CN" sz="2800"/>
                  <a:t>    0 0…00 0…01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最大非规格化值</a:t>
                </a:r>
                <a:r>
                  <a:rPr lang="en-US" altLang="zh-CN" sz="2800">
                    <a:sym typeface="+mn-ea"/>
                  </a:rPr>
                  <a:t>    0 0…00 1…11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最小规格化值</a:t>
                </a:r>
                <a:r>
                  <a:rPr lang="en-US" altLang="zh-CN" sz="2800">
                    <a:sym typeface="+mn-ea"/>
                  </a:rPr>
                  <a:t>        0 0…01 0…00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最大规格化值</a:t>
                </a:r>
                <a:r>
                  <a:rPr lang="en-US" altLang="zh-CN" sz="2800">
                    <a:sym typeface="+mn-ea"/>
                  </a:rPr>
                  <a:t>	      0 1…10 1…11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28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非规格化值范围</a:t>
                </a:r>
                <a:r>
                  <a:rPr lang="en-US" altLang="zh-CN" sz="2800"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endParaRPr lang="zh-CN" altLang="en-US" sz="2800">
                  <a:sym typeface="+mn-ea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>
                    <a:sym typeface="+mn-ea"/>
                  </a:rPr>
                  <a:t>规格化范围</a:t>
                </a:r>
                <a:r>
                  <a:rPr lang="en-US" altLang="zh-CN" sz="2800"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sym typeface="+mn-ea"/>
                      </a:rPr>
                      <m:t>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）,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  <a:sym typeface="+mn-ea"/>
                      </a:rPr>
                      <m:t>,]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∪                             [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" y="1570355"/>
                <a:ext cx="11393805" cy="45034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YzQ3OWM0MzIxMDkyMzUzMjYxZTg3ZjYwNjUyZDVkMjAifQ=="/>
  <p:tag name="KSO_WPP_MARK_KEY" val="29aca11b-be56-4c15-82e7-d16f329d6a09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宽屏</PresentationFormat>
  <Paragraphs>286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楷体</vt:lpstr>
      <vt:lpstr>华文楷体</vt:lpstr>
      <vt:lpstr>MV Boli</vt:lpstr>
      <vt:lpstr>Cambria Math</vt:lpstr>
      <vt:lpstr>MS Mincho</vt:lpstr>
      <vt:lpstr>Calibri</vt:lpstr>
      <vt:lpstr>微软雅黑</vt:lpstr>
      <vt:lpstr>Arial Unicode MS</vt:lpstr>
      <vt:lpstr>Segoe Print</vt:lpstr>
      <vt:lpstr>Office 主题</vt:lpstr>
      <vt:lpstr>Floating Point</vt:lpstr>
      <vt:lpstr>课本章节</vt:lpstr>
      <vt:lpstr>目录</vt:lpstr>
      <vt:lpstr>IEEE浮点标准  举个栗子</vt:lpstr>
      <vt:lpstr>IEEE浮点标准  反过来捏</vt:lpstr>
      <vt:lpstr>IEEE浮点标准  条规表述</vt:lpstr>
      <vt:lpstr>IEEE浮点标准  条规表述</vt:lpstr>
      <vt:lpstr>IEEE浮点标准  极限值</vt:lpstr>
      <vt:lpstr>IEEE浮点标准  极限值</vt:lpstr>
      <vt:lpstr>IEEE浮点标准  何为“逐渐溢出”</vt:lpstr>
      <vt:lpstr>IEEE浮点标准  浮点数比较</vt:lpstr>
      <vt:lpstr>浮点运算运算性质</vt:lpstr>
      <vt:lpstr>浮点运算运算性质  特殊值处理</vt:lpstr>
      <vt:lpstr>浮点运算运算性质  牛刀小试</vt:lpstr>
      <vt:lpstr>向偶舍入中的误差</vt:lpstr>
      <vt:lpstr>向偶舍入中的误差</vt:lpstr>
      <vt:lpstr>C中浮点数转换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</dc:title>
  <dc:creator>Litchi</dc:creator>
  <cp:lastModifiedBy>苍风流云</cp:lastModifiedBy>
  <cp:revision>32</cp:revision>
  <dcterms:created xsi:type="dcterms:W3CDTF">2023-09-17T13:25:00Z</dcterms:created>
  <dcterms:modified xsi:type="dcterms:W3CDTF">2023-09-20T06:47:22Z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74BCD5246C8D4280829259CBBF2C9F1C_12</vt:lpwstr>
  </property>
  <property fmtid="{D5CDD505-2E9C-101B-9397-08002B2CF9AE}" pid="3" name="KSOProductBuildVer">
    <vt:lpwstr>2052-11.1.0.14036</vt:lpwstr>
  </property>
</Properties>
</file>