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58" r:id="rId5"/>
    <p:sldId id="308" r:id="rId6"/>
    <p:sldId id="309" r:id="rId8"/>
    <p:sldId id="310" r:id="rId9"/>
    <p:sldId id="336" r:id="rId10"/>
    <p:sldId id="311" r:id="rId11"/>
    <p:sldId id="313" r:id="rId12"/>
    <p:sldId id="314" r:id="rId13"/>
    <p:sldId id="316" r:id="rId14"/>
    <p:sldId id="315" r:id="rId15"/>
    <p:sldId id="318" r:id="rId16"/>
    <p:sldId id="319" r:id="rId17"/>
    <p:sldId id="320" r:id="rId18"/>
    <p:sldId id="321" r:id="rId19"/>
    <p:sldId id="322" r:id="rId20"/>
    <p:sldId id="323" r:id="rId21"/>
    <p:sldId id="327" r:id="rId22"/>
    <p:sldId id="356" r:id="rId23"/>
    <p:sldId id="355" r:id="rId24"/>
    <p:sldId id="312" r:id="rId25"/>
    <p:sldId id="335" r:id="rId26"/>
    <p:sldId id="328" r:id="rId27"/>
    <p:sldId id="332" r:id="rId28"/>
    <p:sldId id="329" r:id="rId29"/>
    <p:sldId id="275" r:id="rId30"/>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3" d="100"/>
          <a:sy n="63" d="100"/>
        </p:scale>
        <p:origin x="7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gs" Target="tags/tag38.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复杂指令系统计算机（</a:t>
            </a:r>
            <a:r>
              <a:rPr lang="en-US" altLang="zh-CN"/>
              <a:t>CISC</a:t>
            </a:r>
            <a:r>
              <a:rPr lang="zh-CN" altLang="en-US"/>
              <a:t>）和精简指令系统计算机（</a:t>
            </a:r>
            <a:r>
              <a:rPr lang="en-US" altLang="zh-CN"/>
              <a:t>RISC</a:t>
            </a:r>
            <a:r>
              <a:rPr lang="zh-CN" altLang="en-US"/>
              <a:t>）</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122</a:t>
            </a:r>
            <a:r>
              <a:rPr lang="zh-CN" altLang="en-US"/>
              <a:t>页</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123</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123</a:t>
            </a: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123</a:t>
            </a:r>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123</a:t>
            </a:r>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134</a:t>
            </a: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134</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134</a:t>
            </a:r>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两者</a:t>
            </a:r>
            <a:r>
              <a:rPr lang="zh-CN" altLang="en-US"/>
              <a:t>来源</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通常对</a:t>
            </a:r>
            <a:r>
              <a:rPr lang="en-US" altLang="zh-CN">
                <a:sym typeface="+mn-ea"/>
              </a:rPr>
              <a:t>C</a:t>
            </a:r>
            <a:r>
              <a:rPr lang="zh-CN" altLang="en-US">
                <a:sym typeface="+mn-ea"/>
              </a:rPr>
              <a:t>语言程序员隐藏</a:t>
            </a:r>
            <a:r>
              <a:rPr lang="zh-CN" altLang="en-US">
                <a:sym typeface="+mn-ea"/>
              </a:rPr>
              <a:t>的处理器状态</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save&amp;restore</a:t>
            </a:r>
            <a:r>
              <a:rPr lang="zh-CN" altLang="en-US"/>
              <a:t>由栈操作</a:t>
            </a:r>
            <a:r>
              <a:rPr lang="zh-CN" altLang="en-US"/>
              <a:t>实现</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现代已经相互借鉴。</a:t>
            </a:r>
            <a:r>
              <a:rPr lang="en-US" altLang="zh-CN"/>
              <a:t>ARM</a:t>
            </a:r>
            <a:r>
              <a:rPr lang="zh-CN" altLang="en-US"/>
              <a:t>微处理器也并不完全执行</a:t>
            </a:r>
            <a:r>
              <a:rPr lang="en-US" altLang="zh-CN"/>
              <a:t>RISC</a:t>
            </a:r>
            <a:r>
              <a:rPr lang="zh-CN" altLang="en-US"/>
              <a:t>开始的</a:t>
            </a:r>
            <a:r>
              <a:rPr lang="zh-CN" altLang="en-US"/>
              <a:t>标准</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现代已经相互借鉴。</a:t>
            </a:r>
            <a:r>
              <a:rPr lang="en-US" altLang="zh-CN"/>
              <a:t>ARM</a:t>
            </a:r>
            <a:r>
              <a:rPr lang="zh-CN" altLang="en-US"/>
              <a:t>微处理器也并不完全执行</a:t>
            </a:r>
            <a:r>
              <a:rPr lang="en-US" altLang="zh-CN"/>
              <a:t>RISC</a:t>
            </a:r>
            <a:r>
              <a:rPr lang="zh-CN" altLang="en-US"/>
              <a:t>开始的</a:t>
            </a:r>
            <a:r>
              <a:rPr lang="zh-CN" altLang="en-US"/>
              <a:t>标准</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两者</a:t>
            </a:r>
            <a:r>
              <a:rPr lang="zh-CN" altLang="en-US"/>
              <a:t>来源</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解释命令各部分意思</a:t>
            </a:r>
            <a:r>
              <a:rPr lang="en-US" altLang="zh-CN"/>
              <a:t> </a:t>
            </a:r>
            <a:endParaRPr lang="en-US" altLang="zh-CN"/>
          </a:p>
          <a:p>
            <a:r>
              <a:rPr lang="en-US" altLang="zh-CN"/>
              <a:t>实际上gcc命令调用了一整套的程序，将源代码转化成可执行代码。首先，C预处理器扩展源代码，插入所有用＃include命令指定的文件，并扩展所有用＃define声明指定的宏。其次，编译器产生两个源文件的汇编代码，名字分别为p1．s和p2．s。接下来，汇编器会将汇编代码转化成二进制目标代码文件p1．o和p2．o。目标代码是机器代码的一种形式，它包含所有指令的二进制表示，但是还没有填入全局值的地址。最后，链接器将两个目标代码文件与实现库函数（例如printf）的代码合并，并产生最终的可执行代码文件p（由命令行指示符—op指定的）。可执行代码是我们要考虑的机器代码的第二种形式，也就是处理器执行的代码格式。我们会在第7章更详细地介绍这些不同形式的机器代码之间的关系以及链接的过程。</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反汇编器：</a:t>
            </a:r>
            <a:r>
              <a:rPr lang="en-US" altLang="zh-CN"/>
              <a:t>linux object </a:t>
            </a:r>
            <a:r>
              <a:rPr lang="en-US" altLang="zh-CN"/>
              <a:t>dump</a:t>
            </a:r>
            <a:endParaRPr lang="en-US" altLang="zh-CN"/>
          </a:p>
          <a:p>
            <a:r>
              <a:rPr lang="zh-CN" altLang="en-US"/>
              <a:t>书</a:t>
            </a:r>
            <a:r>
              <a:rPr lang="en-US" altLang="zh-CN"/>
              <a:t>115--116</a:t>
            </a:r>
            <a:r>
              <a:rPr lang="zh-CN" altLang="en-US"/>
              <a:t>页的</a:t>
            </a:r>
            <a:r>
              <a:rPr lang="zh-CN" altLang="en-US"/>
              <a:t>图</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119</a:t>
            </a:r>
            <a:r>
              <a:rPr lang="zh-CN" altLang="en-US"/>
              <a:t>页</a:t>
            </a:r>
            <a:r>
              <a:rPr lang="zh-CN" altLang="en-US"/>
              <a:t>图</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119</a:t>
            </a:r>
            <a:r>
              <a:rPr lang="zh-CN" altLang="en-US"/>
              <a:t>页</a:t>
            </a:r>
            <a:r>
              <a:rPr lang="zh-CN" altLang="en-US"/>
              <a:t>图</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dirty="0">
                <a:sym typeface="+mn-ea"/>
              </a:rPr>
              <a:t>不同的指令允许的立即数数值范围不同，汇编器会自动选择最紧凑的方式进行数值编码。</a:t>
            </a:r>
            <a:endParaRPr lang="en-US" altLang="zh-CN" dirty="0">
              <a:sym typeface="+mn-ea"/>
            </a:endParaRPr>
          </a:p>
          <a:p>
            <a:r>
              <a:rPr lang="zh-CN" altLang="en-US" dirty="0">
                <a:sym typeface="+mn-ea"/>
              </a:rPr>
              <a:t>寄存器必须为</a:t>
            </a:r>
            <a:r>
              <a:rPr lang="en-US" altLang="zh-CN" dirty="0">
                <a:sym typeface="+mn-ea"/>
              </a:rPr>
              <a:t>64</a:t>
            </a:r>
            <a:r>
              <a:rPr lang="zh-CN" altLang="en-US" dirty="0">
                <a:sym typeface="+mn-ea"/>
              </a:rPr>
              <a:t>位</a:t>
            </a:r>
            <a:endParaRPr lang="en-US" altLang="zh-CN" dirty="0">
              <a:sym typeface="+mn-ea"/>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7" name="直接连接符 6"/>
          <p:cNvCxnSpPr/>
          <p:nvPr userDrawn="1">
            <p:custDataLst>
              <p:tags r:id="rId2"/>
            </p:custDataLst>
          </p:nvPr>
        </p:nvCxnSpPr>
        <p:spPr>
          <a:xfrm flipV="1">
            <a:off x="1185545" y="3544570"/>
            <a:ext cx="9782175" cy="22860"/>
          </a:xfrm>
          <a:prstGeom prst="line">
            <a:avLst/>
          </a:prstGeom>
          <a:ln w="44450">
            <a:solidFill>
              <a:srgbClr val="05239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37930" y="-108295"/>
            <a:ext cx="10515600" cy="1325563"/>
          </a:xfrm>
        </p:spPr>
        <p:txBody>
          <a:bodyPr>
            <a:normAutofit/>
          </a:bodyPr>
          <a:lstStyle>
            <a:lvl1pPr>
              <a:defRPr sz="4800" b="1">
                <a:latin typeface="楷体" panose="02010609060101010101" pitchFamily="49" charset="-122"/>
                <a:ea typeface="楷体" panose="020106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a:xfrm>
            <a:off x="9144000" y="6341717"/>
            <a:ext cx="2743200" cy="365125"/>
          </a:xfrm>
        </p:spPr>
        <p:txBody>
          <a:bodyPr/>
          <a:lstStyle/>
          <a:p>
            <a:fld id="{565CE74E-AB26-4998-AD42-012C4C1AD076}" type="slidenum">
              <a:rPr lang="zh-CN" altLang="en-US" smtClean="0"/>
            </a:fld>
            <a:endParaRPr lang="zh-CN" altLang="en-US"/>
          </a:p>
        </p:txBody>
      </p:sp>
      <p:cxnSp>
        <p:nvCxnSpPr>
          <p:cNvPr id="6" name="直接连接符 5"/>
          <p:cNvCxnSpPr/>
          <p:nvPr userDrawn="1">
            <p:custDataLst>
              <p:tags r:id="rId2"/>
            </p:custDataLst>
          </p:nvPr>
        </p:nvCxnSpPr>
        <p:spPr>
          <a:xfrm flipV="1">
            <a:off x="0" y="1002665"/>
            <a:ext cx="8451215" cy="44450"/>
          </a:xfrm>
          <a:prstGeom prst="line">
            <a:avLst/>
          </a:prstGeom>
          <a:ln w="44450">
            <a:solidFill>
              <a:srgbClr val="05239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9067800" y="6309277"/>
            <a:ext cx="2743200" cy="365125"/>
          </a:xfrm>
        </p:spPr>
        <p:txBody>
          <a:bodyPr/>
          <a:lstStyle/>
          <a:p>
            <a:fld id="{565CE74E-AB26-4998-AD42-012C4C1AD076}" type="slidenum">
              <a:rPr lang="zh-CN" altLang="en-US" smtClean="0"/>
            </a:fld>
            <a:endParaRPr lang="zh-CN" altLang="en-US"/>
          </a:p>
        </p:txBody>
      </p:sp>
      <p:cxnSp>
        <p:nvCxnSpPr>
          <p:cNvPr id="7" name="直接连接符 6"/>
          <p:cNvCxnSpPr/>
          <p:nvPr userDrawn="1">
            <p:custDataLst>
              <p:tags r:id="rId2"/>
            </p:custDataLst>
          </p:nvPr>
        </p:nvCxnSpPr>
        <p:spPr>
          <a:xfrm flipV="1">
            <a:off x="0" y="1002665"/>
            <a:ext cx="8451215" cy="44450"/>
          </a:xfrm>
          <a:prstGeom prst="line">
            <a:avLst/>
          </a:prstGeom>
          <a:ln w="44450">
            <a:solidFill>
              <a:srgbClr val="05239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6.xml"/><Relationship Id="rId4" Type="http://schemas.openxmlformats.org/officeDocument/2006/relationships/tags" Target="../tags/tag23.xml"/><Relationship Id="rId3" Type="http://schemas.openxmlformats.org/officeDocument/2006/relationships/image" Target="../media/image8.png"/><Relationship Id="rId2" Type="http://schemas.openxmlformats.org/officeDocument/2006/relationships/tags" Target="../tags/tag22.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tags" Target="../tags/tag24.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6.xml"/><Relationship Id="rId2" Type="http://schemas.openxmlformats.org/officeDocument/2006/relationships/image" Target="../media/image10.png"/><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6.xml"/><Relationship Id="rId3" Type="http://schemas.openxmlformats.org/officeDocument/2006/relationships/tags" Target="../tags/tag27.xml"/><Relationship Id="rId2" Type="http://schemas.openxmlformats.org/officeDocument/2006/relationships/image" Target="../media/image11.png"/><Relationship Id="rId1" Type="http://schemas.openxmlformats.org/officeDocument/2006/relationships/tags" Target="../tags/tag26.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6.xml"/><Relationship Id="rId3" Type="http://schemas.openxmlformats.org/officeDocument/2006/relationships/image" Target="../media/image12.png"/><Relationship Id="rId2" Type="http://schemas.openxmlformats.org/officeDocument/2006/relationships/tags" Target="../tags/tag29.xml"/><Relationship Id="rId1" Type="http://schemas.openxmlformats.org/officeDocument/2006/relationships/tags" Target="../tags/tag28.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tags" Target="../tags/tag31.xml"/><Relationship Id="rId1" Type="http://schemas.openxmlformats.org/officeDocument/2006/relationships/tags" Target="../tags/tag30.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6.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tags" Target="../tags/tag3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6.xml"/><Relationship Id="rId2" Type="http://schemas.openxmlformats.org/officeDocument/2006/relationships/image" Target="../media/image18.png"/><Relationship Id="rId1" Type="http://schemas.openxmlformats.org/officeDocument/2006/relationships/tags" Target="../tags/tag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6.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tags" Target="../tags/tag34.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6.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tags" Target="../tags/tag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6.xml"/><Relationship Id="rId4" Type="http://schemas.openxmlformats.org/officeDocument/2006/relationships/image" Target="../media/image25.png"/><Relationship Id="rId3" Type="http://schemas.openxmlformats.org/officeDocument/2006/relationships/tags" Target="../tags/tag37.xml"/><Relationship Id="rId2" Type="http://schemas.openxmlformats.org/officeDocument/2006/relationships/image" Target="../media/image24.png"/><Relationship Id="rId1" Type="http://schemas.openxmlformats.org/officeDocument/2006/relationships/tags" Target="../tags/tag3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6.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image" Target="../media/image2.png"/><Relationship Id="rId3" Type="http://schemas.openxmlformats.org/officeDocument/2006/relationships/tags" Target="../tags/tag5.xml"/><Relationship Id="rId2" Type="http://schemas.openxmlformats.org/officeDocument/2006/relationships/image" Target="../media/image1.webp"/><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6.png"/><Relationship Id="rId7" Type="http://schemas.openxmlformats.org/officeDocument/2006/relationships/tags" Target="../tags/tag12.xml"/><Relationship Id="rId6" Type="http://schemas.openxmlformats.org/officeDocument/2006/relationships/image" Target="../media/image5.png"/><Relationship Id="rId5" Type="http://schemas.openxmlformats.org/officeDocument/2006/relationships/tags" Target="../tags/tag11.xml"/><Relationship Id="rId4" Type="http://schemas.openxmlformats.org/officeDocument/2006/relationships/image" Target="../media/image4.png"/><Relationship Id="rId3" Type="http://schemas.openxmlformats.org/officeDocument/2006/relationships/tags" Target="../tags/tag10.xml"/><Relationship Id="rId2" Type="http://schemas.openxmlformats.org/officeDocument/2006/relationships/image" Target="../media/image3.png"/><Relationship Id="rId10" Type="http://schemas.openxmlformats.org/officeDocument/2006/relationships/notesSlide" Target="../notesSlides/notesSlide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image" Target="../media/image7.png"/><Relationship Id="rId11" Type="http://schemas.openxmlformats.org/officeDocument/2006/relationships/notesSlide" Target="../notesSlides/notesSlide6.xml"/><Relationship Id="rId10" Type="http://schemas.openxmlformats.org/officeDocument/2006/relationships/slideLayout" Target="../slideLayouts/slideLayout6.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Machine Programming Basic</a:t>
            </a:r>
            <a:endParaRPr lang="en-US" altLang="zh-CN"/>
          </a:p>
        </p:txBody>
      </p:sp>
      <p:sp>
        <p:nvSpPr>
          <p:cNvPr id="3" name="副标题 2"/>
          <p:cNvSpPr>
            <a:spLocks noGrp="1"/>
          </p:cNvSpPr>
          <p:nvPr>
            <p:ph type="subTitle" idx="1"/>
          </p:nvPr>
        </p:nvSpPr>
        <p:spPr>
          <a:xfrm>
            <a:off x="1524000" y="3794443"/>
            <a:ext cx="9144000" cy="1655762"/>
          </a:xfrm>
        </p:spPr>
        <p:txBody>
          <a:bodyPr/>
          <a:lstStyle/>
          <a:p>
            <a:r>
              <a:rPr lang="zh-CN" altLang="en-US" sz="3200" b="1">
                <a:latin typeface="华文楷体" panose="02010600040101010101" charset="-122"/>
                <a:ea typeface="华文楷体" panose="02010600040101010101" charset="-122"/>
              </a:rPr>
              <a:t>汪之立</a:t>
            </a:r>
            <a:endParaRPr lang="zh-CN" altLang="en-US" sz="3200" b="1">
              <a:latin typeface="华文楷体" panose="02010600040101010101" charset="-122"/>
              <a:ea typeface="华文楷体" panose="0201060004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16</a:t>
            </a:r>
            <a:r>
              <a:rPr lang="zh-CN" altLang="en-US"/>
              <a:t>个</a:t>
            </a:r>
            <a:r>
              <a:rPr lang="en-US" altLang="zh-CN"/>
              <a:t>64</a:t>
            </a:r>
            <a:r>
              <a:rPr lang="zh-CN" altLang="en-US"/>
              <a:t>位通用目的寄存器</a:t>
            </a:r>
            <a:r>
              <a:rPr lang="en-US" altLang="zh-CN"/>
              <a:t>	</a:t>
            </a:r>
            <a:r>
              <a:rPr lang="zh-CN" altLang="en-US"/>
              <a:t>地址</a:t>
            </a:r>
            <a:r>
              <a:rPr lang="en-US" altLang="zh-CN"/>
              <a:t>&amp;</a:t>
            </a:r>
            <a:r>
              <a:rPr lang="zh-CN" altLang="en-US"/>
              <a:t>整数</a:t>
            </a:r>
            <a:endParaRPr lang="zh-CN" altLang="en-US"/>
          </a:p>
        </p:txBody>
      </p:sp>
      <p:sp>
        <p:nvSpPr>
          <p:cNvPr id="5" name="文本框 4"/>
          <p:cNvSpPr txBox="1"/>
          <p:nvPr>
            <p:custDataLst>
              <p:tags r:id="rId1"/>
            </p:custDataLst>
          </p:nvPr>
        </p:nvSpPr>
        <p:spPr>
          <a:xfrm>
            <a:off x="164465" y="5399405"/>
            <a:ext cx="7686040" cy="829945"/>
          </a:xfrm>
          <a:prstGeom prst="rect">
            <a:avLst/>
          </a:prstGeom>
          <a:noFill/>
        </p:spPr>
        <p:txBody>
          <a:bodyPr wrap="square" rtlCol="0" anchor="t">
            <a:spAutoFit/>
          </a:bodyPr>
          <a:p>
            <a:pPr lvl="1" indent="0" algn="l">
              <a:buClrTx/>
              <a:buSzTx/>
              <a:buFont typeface="Arial" panose="020B0604020202020204" pitchFamily="34" charset="0"/>
              <a:buNone/>
            </a:pPr>
            <a:r>
              <a:rPr lang="zh-CN" altLang="en-US" sz="2400">
                <a:sym typeface="+mn-ea"/>
              </a:rPr>
              <a:t>现今除了</a:t>
            </a:r>
            <a:r>
              <a:rPr lang="en-US" altLang="zh-CN" sz="2400">
                <a:sym typeface="+mn-ea"/>
              </a:rPr>
              <a:t>%rsp</a:t>
            </a:r>
            <a:r>
              <a:rPr lang="zh-CN" altLang="en-US" sz="2400">
                <a:sym typeface="+mn-ea"/>
              </a:rPr>
              <a:t>作为栈指针保留</a:t>
            </a:r>
            <a:endParaRPr lang="zh-CN" altLang="en-US" sz="2400">
              <a:sym typeface="+mn-ea"/>
            </a:endParaRPr>
          </a:p>
          <a:p>
            <a:pPr lvl="1" indent="0" algn="l">
              <a:buClrTx/>
              <a:buSzTx/>
              <a:buFont typeface="Arial" panose="020B0604020202020204" pitchFamily="34" charset="0"/>
              <a:buNone/>
            </a:pPr>
            <a:r>
              <a:rPr lang="zh-CN" altLang="en-US" sz="2400">
                <a:sym typeface="+mn-ea"/>
              </a:rPr>
              <a:t>其他没有</a:t>
            </a:r>
            <a:r>
              <a:rPr lang="zh-CN" altLang="en-US" sz="2400">
                <a:sym typeface="+mn-ea"/>
              </a:rPr>
              <a:t>专用</a:t>
            </a:r>
            <a:endParaRPr lang="zh-CN" altLang="en-US" sz="2400">
              <a:sym typeface="+mn-ea"/>
            </a:endParaRPr>
          </a:p>
        </p:txBody>
      </p:sp>
      <p:sp>
        <p:nvSpPr>
          <p:cNvPr id="6" name="文本框 5"/>
          <p:cNvSpPr txBox="1"/>
          <p:nvPr/>
        </p:nvSpPr>
        <p:spPr>
          <a:xfrm>
            <a:off x="6389370" y="5205095"/>
            <a:ext cx="5464810" cy="1568450"/>
          </a:xfrm>
          <a:prstGeom prst="rect">
            <a:avLst/>
          </a:prstGeom>
          <a:noFill/>
        </p:spPr>
        <p:txBody>
          <a:bodyPr wrap="square" rtlCol="0">
            <a:spAutoFit/>
          </a:bodyPr>
          <a:p>
            <a:r>
              <a:rPr lang="en-US" altLang="zh-CN" sz="2400"/>
              <a:t>%rax</a:t>
            </a:r>
            <a:r>
              <a:rPr lang="zh-CN" altLang="en-US" sz="2400"/>
              <a:t>：返回值</a:t>
            </a:r>
            <a:endParaRPr lang="zh-CN" altLang="en-US" sz="2400"/>
          </a:p>
          <a:p>
            <a:r>
              <a:rPr lang="en-US" altLang="zh-CN" sz="2400"/>
              <a:t>%rdi</a:t>
            </a:r>
            <a:r>
              <a:rPr lang="zh-CN" altLang="en-US" sz="2400"/>
              <a:t>：第一个参数</a:t>
            </a:r>
            <a:r>
              <a:rPr lang="en-US" altLang="zh-CN" sz="2400"/>
              <a:t>    %rsi</a:t>
            </a:r>
            <a:r>
              <a:rPr lang="zh-CN" altLang="en-US" sz="2400">
                <a:sym typeface="+mn-ea"/>
              </a:rPr>
              <a:t>：</a:t>
            </a:r>
            <a:r>
              <a:rPr lang="zh-CN" altLang="en-US" sz="2400">
                <a:sym typeface="+mn-ea"/>
              </a:rPr>
              <a:t>第二个参数</a:t>
            </a:r>
            <a:endParaRPr lang="en-US" altLang="zh-CN" sz="2400"/>
          </a:p>
          <a:p>
            <a:r>
              <a:rPr lang="en-US" altLang="zh-CN" sz="2400"/>
              <a:t>%rdx</a:t>
            </a:r>
            <a:r>
              <a:rPr lang="zh-CN" altLang="en-US" sz="2400">
                <a:sym typeface="+mn-ea"/>
              </a:rPr>
              <a:t>：第三个参数</a:t>
            </a:r>
            <a:r>
              <a:rPr lang="en-US" altLang="zh-CN" sz="2400">
                <a:sym typeface="+mn-ea"/>
              </a:rPr>
              <a:t>   </a:t>
            </a:r>
            <a:r>
              <a:rPr lang="en-US" altLang="zh-CN" sz="2400"/>
              <a:t>%rcx</a:t>
            </a:r>
            <a:r>
              <a:rPr lang="zh-CN" altLang="en-US" sz="2400">
                <a:sym typeface="+mn-ea"/>
              </a:rPr>
              <a:t>：</a:t>
            </a:r>
            <a:r>
              <a:rPr lang="zh-CN" altLang="en-US" sz="2400">
                <a:sym typeface="+mn-ea"/>
              </a:rPr>
              <a:t>第四个参数</a:t>
            </a:r>
            <a:endParaRPr lang="en-US" altLang="zh-CN" sz="2400"/>
          </a:p>
          <a:p>
            <a:r>
              <a:rPr lang="en-US" altLang="zh-CN" sz="2400"/>
              <a:t>%r8</a:t>
            </a:r>
            <a:r>
              <a:rPr lang="zh-CN" altLang="en-US" sz="2400">
                <a:sym typeface="+mn-ea"/>
              </a:rPr>
              <a:t>：第五个参数</a:t>
            </a:r>
            <a:r>
              <a:rPr lang="en-US" altLang="zh-CN" sz="2400">
                <a:sym typeface="+mn-ea"/>
              </a:rPr>
              <a:t>     </a:t>
            </a:r>
            <a:r>
              <a:rPr lang="en-US" altLang="zh-CN" sz="2400"/>
              <a:t>%r9</a:t>
            </a:r>
            <a:r>
              <a:rPr lang="zh-CN" altLang="en-US" sz="2400"/>
              <a:t>：</a:t>
            </a:r>
            <a:r>
              <a:rPr lang="zh-CN" altLang="en-US" sz="2400">
                <a:sym typeface="+mn-ea"/>
              </a:rPr>
              <a:t>第六个参数</a:t>
            </a:r>
            <a:endParaRPr lang="en-US" altLang="zh-CN" sz="2400">
              <a:sym typeface="+mn-ea"/>
            </a:endParaRPr>
          </a:p>
        </p:txBody>
      </p:sp>
      <p:pic>
        <p:nvPicPr>
          <p:cNvPr id="3" name="图片 2"/>
          <p:cNvPicPr>
            <a:picLocks noChangeAspect="1"/>
          </p:cNvPicPr>
          <p:nvPr>
            <p:custDataLst>
              <p:tags r:id="rId2"/>
            </p:custDataLst>
          </p:nvPr>
        </p:nvPicPr>
        <p:blipFill>
          <a:blip r:embed="rId3"/>
          <a:srcRect b="48597"/>
          <a:stretch>
            <a:fillRect/>
          </a:stretch>
        </p:blipFill>
        <p:spPr>
          <a:xfrm>
            <a:off x="164465" y="1105535"/>
            <a:ext cx="5777865" cy="3896995"/>
          </a:xfrm>
          <a:prstGeom prst="rect">
            <a:avLst/>
          </a:prstGeom>
        </p:spPr>
      </p:pic>
      <p:pic>
        <p:nvPicPr>
          <p:cNvPr id="7" name="图片 6"/>
          <p:cNvPicPr>
            <a:picLocks noChangeAspect="1"/>
          </p:cNvPicPr>
          <p:nvPr>
            <p:custDataLst>
              <p:tags r:id="rId4"/>
            </p:custDataLst>
          </p:nvPr>
        </p:nvPicPr>
        <p:blipFill>
          <a:blip r:embed="rId3"/>
          <a:srcRect t="51346"/>
          <a:stretch>
            <a:fillRect/>
          </a:stretch>
        </p:blipFill>
        <p:spPr>
          <a:xfrm>
            <a:off x="6174740" y="1370330"/>
            <a:ext cx="5894070" cy="37630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指令字节</a:t>
            </a:r>
            <a:r>
              <a:rPr lang="zh-CN" altLang="en-US"/>
              <a:t>操作</a:t>
            </a:r>
            <a:endParaRPr lang="zh-CN" altLang="en-US"/>
          </a:p>
        </p:txBody>
      </p:sp>
      <p:sp>
        <p:nvSpPr>
          <p:cNvPr id="7" name="文本框 6"/>
          <p:cNvSpPr txBox="1"/>
          <p:nvPr/>
        </p:nvSpPr>
        <p:spPr>
          <a:xfrm>
            <a:off x="882015" y="2382520"/>
            <a:ext cx="9015730" cy="1814830"/>
          </a:xfrm>
          <a:prstGeom prst="rect">
            <a:avLst/>
          </a:prstGeom>
          <a:noFill/>
        </p:spPr>
        <p:txBody>
          <a:bodyPr wrap="square" rtlCol="0" anchor="t">
            <a:spAutoFit/>
          </a:bodyPr>
          <a:p>
            <a:r>
              <a:rPr lang="zh-CN" altLang="en-US" sz="2800" dirty="0">
                <a:sym typeface="+mn-ea"/>
              </a:rPr>
              <a:t>对于生成小于</a:t>
            </a:r>
            <a:r>
              <a:rPr lang="en-US" altLang="zh-CN" sz="2800" dirty="0">
                <a:sym typeface="+mn-ea"/>
              </a:rPr>
              <a:t>8</a:t>
            </a:r>
            <a:r>
              <a:rPr lang="zh-CN" altLang="en-US" sz="2800" dirty="0">
                <a:sym typeface="+mn-ea"/>
              </a:rPr>
              <a:t>字节的指令</a:t>
            </a:r>
            <a:endParaRPr lang="zh-CN" altLang="en-US" sz="2800" dirty="0">
              <a:sym typeface="+mn-ea"/>
            </a:endParaRPr>
          </a:p>
          <a:p>
            <a:pPr marL="914400" lvl="1" indent="-457200">
              <a:buFont typeface="Arial" panose="020B0604020202020204" pitchFamily="34" charset="0"/>
              <a:buChar char="•"/>
            </a:pPr>
            <a:r>
              <a:rPr lang="zh-CN" altLang="en-US" sz="2800" dirty="0">
                <a:sym typeface="+mn-ea"/>
              </a:rPr>
              <a:t>生成</a:t>
            </a:r>
            <a:r>
              <a:rPr lang="en-US" altLang="zh-CN" sz="2800" dirty="0">
                <a:sym typeface="+mn-ea"/>
              </a:rPr>
              <a:t>1</a:t>
            </a:r>
            <a:r>
              <a:rPr lang="zh-CN" altLang="en-US" sz="2800" dirty="0">
                <a:sym typeface="+mn-ea"/>
              </a:rPr>
              <a:t>字节和</a:t>
            </a:r>
            <a:r>
              <a:rPr lang="en-US" altLang="zh-CN" sz="2800" dirty="0">
                <a:sym typeface="+mn-ea"/>
              </a:rPr>
              <a:t>2</a:t>
            </a:r>
            <a:r>
              <a:rPr lang="zh-CN" altLang="en-US" sz="2800" dirty="0">
                <a:sym typeface="+mn-ea"/>
              </a:rPr>
              <a:t>字节的指令会保持剩下的字节不变</a:t>
            </a:r>
            <a:endParaRPr lang="zh-CN" altLang="en-US" sz="2800" dirty="0">
              <a:sym typeface="+mn-ea"/>
            </a:endParaRPr>
          </a:p>
          <a:p>
            <a:pPr marL="914400" lvl="1" indent="-457200">
              <a:buFont typeface="Arial" panose="020B0604020202020204" pitchFamily="34" charset="0"/>
              <a:buChar char="•"/>
            </a:pPr>
            <a:r>
              <a:rPr lang="zh-CN" altLang="en-US" sz="2800" dirty="0">
                <a:sym typeface="+mn-ea"/>
              </a:rPr>
              <a:t>生成</a:t>
            </a:r>
            <a:r>
              <a:rPr lang="en-US" altLang="zh-CN" sz="2800" dirty="0">
                <a:sym typeface="+mn-ea"/>
              </a:rPr>
              <a:t>4</a:t>
            </a:r>
            <a:r>
              <a:rPr lang="zh-CN" altLang="en-US" sz="2800" dirty="0">
                <a:sym typeface="+mn-ea"/>
              </a:rPr>
              <a:t>字节数字的指令会把高位</a:t>
            </a:r>
            <a:r>
              <a:rPr lang="en-US" altLang="zh-CN" sz="2800" dirty="0">
                <a:sym typeface="+mn-ea"/>
              </a:rPr>
              <a:t>4</a:t>
            </a:r>
            <a:r>
              <a:rPr lang="zh-CN" altLang="en-US" sz="2800" dirty="0">
                <a:sym typeface="+mn-ea"/>
              </a:rPr>
              <a:t>个字节置为</a:t>
            </a:r>
            <a:r>
              <a:rPr lang="en-US" altLang="zh-CN" sz="2800" dirty="0">
                <a:sym typeface="+mn-ea"/>
              </a:rPr>
              <a:t>0 </a:t>
            </a:r>
            <a:r>
              <a:rPr lang="zh-CN" altLang="en-US" sz="2800" dirty="0">
                <a:sym typeface="+mn-ea"/>
              </a:rPr>
              <a:t>（对应</a:t>
            </a:r>
            <a:r>
              <a:rPr lang="en-US" altLang="zh-CN" sz="2800" dirty="0">
                <a:sym typeface="+mn-ea"/>
              </a:rPr>
              <a:t>movl</a:t>
            </a:r>
            <a:r>
              <a:rPr lang="zh-CN" altLang="en-US" sz="2800" dirty="0">
                <a:sym typeface="+mn-ea"/>
              </a:rPr>
              <a:t>）</a:t>
            </a:r>
            <a:endParaRPr lang="zh-CN" altLang="en-US" sz="2800" dirty="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操作数指示符</a:t>
            </a:r>
            <a:r>
              <a:rPr lang="en-US" altLang="zh-CN"/>
              <a:t> ATT</a:t>
            </a:r>
            <a:r>
              <a:rPr lang="zh-CN" altLang="en-US"/>
              <a:t>格式</a:t>
            </a:r>
            <a:endParaRPr lang="zh-CN" altLang="en-US"/>
          </a:p>
        </p:txBody>
      </p:sp>
      <p:sp>
        <p:nvSpPr>
          <p:cNvPr id="8" name="文本框 7"/>
          <p:cNvSpPr txBox="1"/>
          <p:nvPr/>
        </p:nvSpPr>
        <p:spPr>
          <a:xfrm>
            <a:off x="337820" y="1217295"/>
            <a:ext cx="11678285" cy="5541645"/>
          </a:xfrm>
          <a:prstGeom prst="rect">
            <a:avLst/>
          </a:prstGeom>
          <a:noFill/>
        </p:spPr>
        <p:txBody>
          <a:bodyPr wrap="square" rtlCol="0" anchor="t">
            <a:spAutoFit/>
          </a:bodyPr>
          <a:p>
            <a:pPr fontAlgn="auto">
              <a:lnSpc>
                <a:spcPts val="2500"/>
              </a:lnSpc>
            </a:pPr>
            <a:r>
              <a:rPr lang="zh-CN" altLang="en-US" sz="2400" dirty="0">
                <a:solidFill>
                  <a:srgbClr val="3333B3"/>
                </a:solidFill>
                <a:effectLst/>
                <a:cs typeface="MV Boli" panose="02000500030200090000" pitchFamily="2" charset="0"/>
                <a:sym typeface="+mn-ea"/>
              </a:rPr>
              <a:t>▶</a:t>
            </a:r>
            <a:r>
              <a:rPr lang="en-US" altLang="zh-CN" sz="2400" dirty="0">
                <a:solidFill>
                  <a:srgbClr val="3333B3"/>
                </a:solidFill>
                <a:effectLst/>
                <a:cs typeface="MV Boli" panose="02000500030200090000" pitchFamily="2" charset="0"/>
                <a:sym typeface="+mn-ea"/>
              </a:rPr>
              <a:t> </a:t>
            </a:r>
            <a:r>
              <a:rPr lang="en-US" altLang="zh-CN" sz="2400" dirty="0">
                <a:sym typeface="+mn-ea"/>
              </a:rPr>
              <a:t>操作数</a:t>
            </a:r>
            <a:endParaRPr lang="zh-CN" altLang="en-US" sz="2400" dirty="0">
              <a:sym typeface="+mn-ea"/>
            </a:endParaRPr>
          </a:p>
          <a:p>
            <a:pPr indent="457200" fontAlgn="auto">
              <a:lnSpc>
                <a:spcPts val="2500"/>
              </a:lnSpc>
            </a:pPr>
            <a:r>
              <a:rPr lang="en-US" altLang="zh-CN" sz="2400" dirty="0">
                <a:sym typeface="+mn-ea"/>
              </a:rPr>
              <a:t>指示出执行一个操作中要使用的源数据值，以及放置结果的目的位置。</a:t>
            </a:r>
            <a:endParaRPr lang="en-US" altLang="zh-CN" sz="2400" dirty="0">
              <a:sym typeface="+mn-ea"/>
            </a:endParaRPr>
          </a:p>
          <a:p>
            <a:pPr indent="457200" fontAlgn="auto">
              <a:lnSpc>
                <a:spcPts val="2500"/>
              </a:lnSpc>
            </a:pPr>
            <a:endParaRPr lang="en-US" altLang="zh-CN" sz="2400" dirty="0">
              <a:sym typeface="+mn-ea"/>
            </a:endParaRPr>
          </a:p>
          <a:p>
            <a:pPr fontAlgn="auto">
              <a:lnSpc>
                <a:spcPts val="2500"/>
              </a:lnSpc>
            </a:pPr>
            <a:r>
              <a:rPr lang="zh-CN" altLang="en-US" sz="2400" dirty="0">
                <a:solidFill>
                  <a:srgbClr val="3333B3"/>
                </a:solidFill>
                <a:effectLst/>
                <a:cs typeface="MV Boli" panose="02000500030200090000" pitchFamily="2" charset="0"/>
                <a:sym typeface="+mn-ea"/>
              </a:rPr>
              <a:t>▶</a:t>
            </a:r>
            <a:r>
              <a:rPr lang="en-US" altLang="zh-CN" sz="2400" dirty="0">
                <a:solidFill>
                  <a:srgbClr val="3333B3"/>
                </a:solidFill>
                <a:effectLst/>
                <a:cs typeface="MV Boli" panose="02000500030200090000" pitchFamily="2" charset="0"/>
                <a:sym typeface="+mn-ea"/>
              </a:rPr>
              <a:t> </a:t>
            </a:r>
            <a:r>
              <a:rPr lang="zh-CN" altLang="en-US" sz="2400" dirty="0">
                <a:sym typeface="+mn-ea"/>
              </a:rPr>
              <a:t>数据形式</a:t>
            </a:r>
            <a:endParaRPr lang="en-US" altLang="zh-CN" sz="2400" dirty="0">
              <a:sym typeface="+mn-ea"/>
            </a:endParaRPr>
          </a:p>
          <a:p>
            <a:pPr marL="800100" lvl="1" indent="-342900" fontAlgn="auto">
              <a:lnSpc>
                <a:spcPts val="2500"/>
              </a:lnSpc>
              <a:buFont typeface="Arial" panose="020B0604020202020204" pitchFamily="34" charset="0"/>
              <a:buChar char="•"/>
            </a:pPr>
            <a:r>
              <a:rPr lang="en-US" altLang="zh-CN" sz="2400" dirty="0">
                <a:sym typeface="+mn-ea"/>
              </a:rPr>
              <a:t>源数据值</a:t>
            </a:r>
            <a:r>
              <a:rPr lang="zh-CN" altLang="en-US" sz="2400" dirty="0">
                <a:sym typeface="+mn-ea"/>
              </a:rPr>
              <a:t>：</a:t>
            </a:r>
            <a:r>
              <a:rPr lang="en-US" altLang="zh-CN" sz="2400" dirty="0">
                <a:sym typeface="+mn-ea"/>
              </a:rPr>
              <a:t>常数</a:t>
            </a:r>
            <a:r>
              <a:rPr lang="zh-CN" altLang="en-US" sz="2400" dirty="0">
                <a:sym typeface="+mn-ea"/>
              </a:rPr>
              <a:t>、</a:t>
            </a:r>
            <a:r>
              <a:rPr lang="en-US" altLang="zh-CN" sz="2400" dirty="0">
                <a:sym typeface="+mn-ea"/>
              </a:rPr>
              <a:t>寄存器或内存中读出</a:t>
            </a:r>
            <a:endParaRPr lang="en-US" altLang="zh-CN" sz="2400" dirty="0">
              <a:sym typeface="+mn-ea"/>
            </a:endParaRPr>
          </a:p>
          <a:p>
            <a:pPr marL="800100" lvl="1" indent="-342900" fontAlgn="auto">
              <a:lnSpc>
                <a:spcPts val="2500"/>
              </a:lnSpc>
              <a:buFont typeface="Arial" panose="020B0604020202020204" pitchFamily="34" charset="0"/>
              <a:buChar char="•"/>
            </a:pPr>
            <a:r>
              <a:rPr lang="en-US" altLang="zh-CN" sz="2400" dirty="0">
                <a:sym typeface="+mn-ea"/>
              </a:rPr>
              <a:t>结果</a:t>
            </a:r>
            <a:r>
              <a:rPr lang="zh-CN" altLang="en-US" sz="2400" dirty="0">
                <a:sym typeface="+mn-ea"/>
              </a:rPr>
              <a:t>：</a:t>
            </a:r>
            <a:r>
              <a:rPr lang="en-US" altLang="zh-CN" sz="2400" dirty="0">
                <a:sym typeface="+mn-ea"/>
              </a:rPr>
              <a:t>寄存器或内存</a:t>
            </a:r>
            <a:endParaRPr lang="en-US" altLang="zh-CN" sz="2400" dirty="0">
              <a:sym typeface="+mn-ea"/>
            </a:endParaRPr>
          </a:p>
          <a:p>
            <a:pPr marL="800100" lvl="1" indent="-342900" fontAlgn="auto">
              <a:lnSpc>
                <a:spcPts val="2500"/>
              </a:lnSpc>
              <a:buFont typeface="Arial" panose="020B0604020202020204" pitchFamily="34" charset="0"/>
              <a:buChar char="•"/>
            </a:pPr>
            <a:endParaRPr lang="en-US" altLang="zh-CN" sz="2400" dirty="0">
              <a:sym typeface="+mn-ea"/>
            </a:endParaRPr>
          </a:p>
          <a:p>
            <a:pPr fontAlgn="auto">
              <a:lnSpc>
                <a:spcPts val="2500"/>
              </a:lnSpc>
            </a:pPr>
            <a:r>
              <a:rPr lang="zh-CN" altLang="en-US" sz="2400" dirty="0">
                <a:solidFill>
                  <a:srgbClr val="3333B3"/>
                </a:solidFill>
                <a:effectLst/>
                <a:cs typeface="MV Boli" panose="02000500030200090000" pitchFamily="2" charset="0"/>
                <a:sym typeface="+mn-ea"/>
              </a:rPr>
              <a:t>▶</a:t>
            </a:r>
            <a:r>
              <a:rPr lang="en-US" altLang="zh-CN" sz="2400" dirty="0">
                <a:solidFill>
                  <a:srgbClr val="3333B3"/>
                </a:solidFill>
                <a:effectLst/>
                <a:cs typeface="MV Boli" panose="02000500030200090000" pitchFamily="2" charset="0"/>
                <a:sym typeface="+mn-ea"/>
              </a:rPr>
              <a:t> </a:t>
            </a:r>
            <a:r>
              <a:rPr lang="en-US" altLang="zh-CN" sz="2400" dirty="0">
                <a:sym typeface="+mn-ea"/>
              </a:rPr>
              <a:t>类型</a:t>
            </a:r>
            <a:endParaRPr lang="en-US" altLang="zh-CN" sz="2400" dirty="0">
              <a:sym typeface="+mn-ea"/>
            </a:endParaRPr>
          </a:p>
          <a:p>
            <a:pPr marL="800100" lvl="1" indent="-342900" fontAlgn="auto">
              <a:lnSpc>
                <a:spcPts val="2500"/>
              </a:lnSpc>
              <a:buFont typeface="Arial" panose="020B0604020202020204" pitchFamily="34" charset="0"/>
              <a:buChar char="•"/>
            </a:pPr>
            <a:r>
              <a:rPr lang="en-US" altLang="zh-CN" sz="2400" dirty="0">
                <a:sym typeface="+mn-ea"/>
              </a:rPr>
              <a:t>立即数</a:t>
            </a:r>
            <a:r>
              <a:rPr lang="zh-CN" altLang="en-US" sz="2400" dirty="0">
                <a:sym typeface="+mn-ea"/>
              </a:rPr>
              <a:t>：</a:t>
            </a:r>
            <a:r>
              <a:rPr lang="en-US" altLang="zh-CN" sz="2400" dirty="0">
                <a:sym typeface="+mn-ea"/>
              </a:rPr>
              <a:t>用来表示常数值	$</a:t>
            </a:r>
            <a:r>
              <a:rPr lang="zh-CN" altLang="en-US" sz="2400" dirty="0">
                <a:sym typeface="+mn-ea"/>
              </a:rPr>
              <a:t>组合</a:t>
            </a:r>
            <a:r>
              <a:rPr lang="en-US" altLang="zh-CN" sz="2400" dirty="0">
                <a:sym typeface="+mn-ea"/>
              </a:rPr>
              <a:t>C表示法表示的数字    </a:t>
            </a:r>
            <a:r>
              <a:rPr lang="zh-CN" altLang="en-US" sz="2400" dirty="0">
                <a:sym typeface="+mn-ea"/>
              </a:rPr>
              <a:t>例如：</a:t>
            </a:r>
            <a:r>
              <a:rPr lang="en-US" altLang="zh-CN" sz="2400" dirty="0">
                <a:sym typeface="+mn-ea"/>
              </a:rPr>
              <a:t>$0x400, $-533</a:t>
            </a:r>
            <a:endParaRPr lang="en-US" altLang="zh-CN" sz="2400" dirty="0">
              <a:sym typeface="+mn-ea"/>
            </a:endParaRPr>
          </a:p>
          <a:p>
            <a:pPr marL="800100" lvl="1" indent="-342900" fontAlgn="auto">
              <a:lnSpc>
                <a:spcPts val="2500"/>
              </a:lnSpc>
              <a:buFont typeface="Arial" panose="020B0604020202020204" pitchFamily="34" charset="0"/>
              <a:buChar char="•"/>
            </a:pPr>
            <a:r>
              <a:rPr lang="en-US" altLang="zh-CN" sz="2400" dirty="0">
                <a:sym typeface="+mn-ea"/>
              </a:rPr>
              <a:t>寄存器</a:t>
            </a:r>
            <a:r>
              <a:rPr lang="zh-CN" altLang="en-US" sz="2400" dirty="0">
                <a:sym typeface="+mn-ea"/>
              </a:rPr>
              <a:t>：</a:t>
            </a:r>
            <a:r>
              <a:rPr lang="en-US" altLang="zh-CN" sz="2400" dirty="0">
                <a:sym typeface="+mn-ea"/>
              </a:rPr>
              <a:t>表示某个寄存器的内容，低位1字节、2字节、4字节或8字节中的一个</a:t>
            </a:r>
            <a:endParaRPr lang="en-US" altLang="zh-CN" sz="2400" dirty="0">
              <a:sym typeface="+mn-ea"/>
            </a:endParaRPr>
          </a:p>
          <a:p>
            <a:pPr marL="800100" lvl="1" indent="-342900" fontAlgn="auto">
              <a:lnSpc>
                <a:spcPts val="2500"/>
              </a:lnSpc>
              <a:buFont typeface="Arial" panose="020B0604020202020204" pitchFamily="34" charset="0"/>
              <a:buChar char="•"/>
            </a:pPr>
            <a:r>
              <a:rPr lang="en-US" altLang="zh-CN" sz="2400" dirty="0">
                <a:sym typeface="+mn-ea"/>
              </a:rPr>
              <a:t>内存引用</a:t>
            </a:r>
            <a:r>
              <a:rPr lang="zh-CN" altLang="en-US" sz="2400" dirty="0">
                <a:sym typeface="+mn-ea"/>
              </a:rPr>
              <a:t>：</a:t>
            </a:r>
            <a:r>
              <a:rPr lang="en-US" altLang="zh-CN" sz="2400" dirty="0">
                <a:sym typeface="+mn-ea"/>
              </a:rPr>
              <a:t>根据计算出来的地址（通常称为有效地址）访问某个内存位置。</a:t>
            </a:r>
            <a:endParaRPr lang="en-US" altLang="zh-CN" sz="2400" dirty="0">
              <a:sym typeface="+mn-ea"/>
            </a:endParaRPr>
          </a:p>
          <a:p>
            <a:pPr marL="800100" lvl="1" indent="-342900" fontAlgn="auto">
              <a:lnSpc>
                <a:spcPts val="2500"/>
              </a:lnSpc>
              <a:buFont typeface="Arial" panose="020B0604020202020204" pitchFamily="34" charset="0"/>
              <a:buChar char="•"/>
            </a:pPr>
            <a:endParaRPr lang="en-US" altLang="zh-CN" sz="2400" dirty="0">
              <a:sym typeface="+mn-ea"/>
            </a:endParaRPr>
          </a:p>
          <a:p>
            <a:pPr marL="800100" lvl="1" indent="-342900" fontAlgn="auto">
              <a:lnSpc>
                <a:spcPts val="2500"/>
              </a:lnSpc>
              <a:buFont typeface="Arial" panose="020B0604020202020204" pitchFamily="34" charset="0"/>
              <a:buChar char="•"/>
            </a:pPr>
            <a:r>
              <a:rPr lang="en-US" altLang="zh-CN" sz="2400" dirty="0">
                <a:sym typeface="+mn-ea"/>
              </a:rPr>
              <a:t>用r</a:t>
            </a:r>
            <a:r>
              <a:rPr lang="en-US" altLang="zh-CN" sz="2400" baseline="-25000" dirty="0">
                <a:sym typeface="+mn-ea"/>
              </a:rPr>
              <a:t>a</a:t>
            </a:r>
            <a:r>
              <a:rPr lang="en-US" altLang="zh-CN" sz="2400" dirty="0">
                <a:sym typeface="+mn-ea"/>
              </a:rPr>
              <a:t>表示寄存器，R[</a:t>
            </a:r>
            <a:r>
              <a:rPr lang="en-US" altLang="zh-CN" sz="2400" dirty="0" err="1">
                <a:sym typeface="+mn-ea"/>
              </a:rPr>
              <a:t>ra</a:t>
            </a:r>
            <a:r>
              <a:rPr lang="en-US" altLang="zh-CN" sz="2400" dirty="0">
                <a:sym typeface="+mn-ea"/>
              </a:rPr>
              <a:t>]</a:t>
            </a:r>
            <a:r>
              <a:rPr lang="en-US" altLang="zh-CN" sz="2400" dirty="0" err="1">
                <a:sym typeface="+mn-ea"/>
              </a:rPr>
              <a:t>表示寄存器里的值，用add表示地址，M</a:t>
            </a:r>
            <a:r>
              <a:rPr lang="en-US" altLang="zh-CN" sz="2400" dirty="0">
                <a:sym typeface="+mn-ea"/>
              </a:rPr>
              <a:t>[add]</a:t>
            </a:r>
            <a:r>
              <a:rPr lang="en-US" altLang="zh-CN" sz="2400" dirty="0" err="1">
                <a:sym typeface="+mn-ea"/>
              </a:rPr>
              <a:t>表示内存中地址add处的值</a:t>
            </a:r>
            <a:endParaRPr lang="en-US" altLang="zh-CN" sz="2400" dirty="0" err="1">
              <a:sym typeface="+mn-ea"/>
            </a:endParaRPr>
          </a:p>
          <a:p>
            <a:pPr marL="800100" lvl="1" indent="-342900" fontAlgn="auto">
              <a:lnSpc>
                <a:spcPts val="2500"/>
              </a:lnSpc>
              <a:buFont typeface="Arial" panose="020B0604020202020204" pitchFamily="34" charset="0"/>
              <a:buChar char="•"/>
            </a:pPr>
            <a:endParaRPr lang="en-US" altLang="zh-CN" sz="2400" dirty="0">
              <a:sym typeface="+mn-ea"/>
            </a:endParaRPr>
          </a:p>
          <a:p>
            <a:pPr fontAlgn="auto">
              <a:lnSpc>
                <a:spcPts val="2500"/>
              </a:lnSpc>
            </a:pPr>
            <a:r>
              <a:rPr lang="zh-CN" altLang="en-US" sz="2400" dirty="0">
                <a:solidFill>
                  <a:srgbClr val="3333B3"/>
                </a:solidFill>
                <a:effectLst/>
                <a:cs typeface="MV Boli" panose="02000500030200090000" pitchFamily="2" charset="0"/>
                <a:sym typeface="+mn-ea"/>
              </a:rPr>
              <a:t>▶</a:t>
            </a:r>
            <a:r>
              <a:rPr lang="en-US" altLang="zh-CN" sz="2400" dirty="0">
                <a:solidFill>
                  <a:srgbClr val="3333B3"/>
                </a:solidFill>
                <a:effectLst/>
                <a:cs typeface="MV Boli" panose="02000500030200090000" pitchFamily="2" charset="0"/>
                <a:sym typeface="+mn-ea"/>
              </a:rPr>
              <a:t> </a:t>
            </a:r>
            <a:r>
              <a:rPr lang="zh-CN" altLang="en-US" sz="2400" dirty="0">
                <a:sym typeface="+mn-ea"/>
              </a:rPr>
              <a:t>寻址模式</a:t>
            </a:r>
            <a:r>
              <a:rPr lang="en-US" altLang="zh-CN" sz="2400" dirty="0">
                <a:sym typeface="+mn-ea"/>
              </a:rPr>
              <a:t>    Imm(r</a:t>
            </a:r>
            <a:r>
              <a:rPr lang="en-US" altLang="zh-CN" sz="2400" baseline="-25000" dirty="0">
                <a:sym typeface="+mn-ea"/>
              </a:rPr>
              <a:t>b</a:t>
            </a:r>
            <a:r>
              <a:rPr lang="en-US" altLang="zh-CN" sz="2400" dirty="0">
                <a:sym typeface="+mn-ea"/>
              </a:rPr>
              <a:t>, r</a:t>
            </a:r>
            <a:r>
              <a:rPr lang="en-US" altLang="zh-CN" sz="2400" baseline="-25000" dirty="0">
                <a:sym typeface="+mn-ea"/>
              </a:rPr>
              <a:t>i</a:t>
            </a:r>
            <a:r>
              <a:rPr lang="en-US" altLang="zh-CN" sz="2400" dirty="0">
                <a:sym typeface="+mn-ea"/>
              </a:rPr>
              <a:t>, s) := Imm + R[r</a:t>
            </a:r>
            <a:r>
              <a:rPr lang="en-US" altLang="zh-CN" sz="2400" baseline="-25000" dirty="0">
                <a:sym typeface="+mn-ea"/>
              </a:rPr>
              <a:t>b</a:t>
            </a:r>
            <a:r>
              <a:rPr lang="en-US" altLang="zh-CN" sz="2400" dirty="0">
                <a:sym typeface="+mn-ea"/>
              </a:rPr>
              <a:t>] + R[r</a:t>
            </a:r>
            <a:r>
              <a:rPr lang="en-US" altLang="zh-CN" sz="2400" baseline="-25000" dirty="0">
                <a:sym typeface="+mn-ea"/>
              </a:rPr>
              <a:t>i</a:t>
            </a:r>
            <a:r>
              <a:rPr lang="en-US" altLang="zh-CN" sz="2400" dirty="0">
                <a:sym typeface="+mn-ea"/>
              </a:rPr>
              <a:t>] * s</a:t>
            </a:r>
            <a:r>
              <a:rPr lang="en-US" altLang="zh-CN" sz="2400" dirty="0">
                <a:sym typeface="+mn-ea"/>
              </a:rPr>
              <a:t>    </a:t>
            </a:r>
            <a:r>
              <a:rPr lang="zh-CN" altLang="en-US" sz="2400" dirty="0">
                <a:sym typeface="+mn-ea"/>
              </a:rPr>
              <a:t>配合</a:t>
            </a:r>
            <a:r>
              <a:rPr lang="en-US" altLang="zh-CN" sz="2400" dirty="0">
                <a:sym typeface="+mn-ea"/>
              </a:rPr>
              <a:t>leaq</a:t>
            </a:r>
            <a:r>
              <a:rPr lang="zh-CN" altLang="en-US" sz="2400" dirty="0">
                <a:sym typeface="+mn-ea"/>
              </a:rPr>
              <a:t>可能仅仅是简化的算术运算</a:t>
            </a:r>
            <a:endParaRPr lang="en-US" altLang="zh-CN" sz="2400" dirty="0">
              <a:sym typeface="+mn-ea"/>
            </a:endParaRPr>
          </a:p>
          <a:p>
            <a:pPr indent="457200" fontAlgn="auto">
              <a:lnSpc>
                <a:spcPts val="2500"/>
              </a:lnSpc>
            </a:pPr>
            <a:r>
              <a:rPr lang="zh-CN" altLang="en-US" sz="2400" dirty="0">
                <a:sym typeface="+mn-ea"/>
              </a:rPr>
              <a:t>比例因子</a:t>
            </a:r>
            <a:r>
              <a:rPr lang="en-US" altLang="zh-CN" sz="2400" dirty="0">
                <a:sym typeface="+mn-ea"/>
              </a:rPr>
              <a:t>s</a:t>
            </a:r>
            <a:r>
              <a:rPr lang="zh-CN" altLang="en-US" sz="2400" dirty="0">
                <a:sym typeface="+mn-ea"/>
              </a:rPr>
              <a:t>必须为</a:t>
            </a:r>
            <a:r>
              <a:rPr lang="en-US" altLang="zh-CN" sz="2400" dirty="0">
                <a:sym typeface="+mn-ea"/>
              </a:rPr>
              <a:t>1</a:t>
            </a:r>
            <a:r>
              <a:rPr lang="zh-CN" altLang="en-US" sz="2400" dirty="0">
                <a:sym typeface="+mn-ea"/>
              </a:rPr>
              <a:t>，</a:t>
            </a:r>
            <a:r>
              <a:rPr lang="en-US" altLang="zh-CN" sz="2400" dirty="0">
                <a:sym typeface="+mn-ea"/>
              </a:rPr>
              <a:t>2</a:t>
            </a:r>
            <a:r>
              <a:rPr lang="zh-CN" altLang="en-US" sz="2400" dirty="0">
                <a:sym typeface="+mn-ea"/>
              </a:rPr>
              <a:t>，</a:t>
            </a:r>
            <a:r>
              <a:rPr lang="en-US" altLang="zh-CN" sz="2400" dirty="0">
                <a:sym typeface="+mn-ea"/>
              </a:rPr>
              <a:t>4</a:t>
            </a:r>
            <a:r>
              <a:rPr lang="zh-CN" altLang="en-US" sz="2400" dirty="0">
                <a:sym typeface="+mn-ea"/>
              </a:rPr>
              <a:t>，</a:t>
            </a:r>
            <a:r>
              <a:rPr lang="en-US" altLang="zh-CN" sz="2400" dirty="0">
                <a:sym typeface="+mn-ea"/>
              </a:rPr>
              <a:t>8</a:t>
            </a:r>
            <a:r>
              <a:rPr lang="zh-CN" altLang="en-US" sz="2400" dirty="0">
                <a:sym typeface="+mn-ea"/>
              </a:rPr>
              <a:t>；</a:t>
            </a:r>
            <a:r>
              <a:rPr lang="en-US" altLang="zh-CN" sz="2400" dirty="0">
                <a:sym typeface="+mn-ea"/>
              </a:rPr>
              <a:t> </a:t>
            </a:r>
            <a:r>
              <a:rPr lang="zh-CN" altLang="en-US" sz="2400" dirty="0">
                <a:sym typeface="+mn-ea"/>
              </a:rPr>
              <a:t>基址寄存器</a:t>
            </a:r>
            <a:r>
              <a:rPr lang="en-US" altLang="zh-CN" sz="2400" dirty="0">
                <a:sym typeface="+mn-ea"/>
              </a:rPr>
              <a:t>r</a:t>
            </a:r>
            <a:r>
              <a:rPr lang="en-US" altLang="zh-CN" sz="2400" baseline="-25000" dirty="0">
                <a:sym typeface="+mn-ea"/>
              </a:rPr>
              <a:t>b</a:t>
            </a:r>
            <a:r>
              <a:rPr lang="zh-CN" altLang="en-US" sz="2400" dirty="0">
                <a:sym typeface="+mn-ea"/>
              </a:rPr>
              <a:t>；变址寄存器</a:t>
            </a:r>
            <a:r>
              <a:rPr lang="en-US" altLang="zh-CN" sz="2400" dirty="0">
                <a:sym typeface="+mn-ea"/>
              </a:rPr>
              <a:t>r</a:t>
            </a:r>
            <a:r>
              <a:rPr lang="en-US" altLang="zh-CN" sz="2400" baseline="-25000" dirty="0">
                <a:sym typeface="+mn-ea"/>
              </a:rPr>
              <a:t>i</a:t>
            </a:r>
            <a:r>
              <a:rPr lang="zh-CN" altLang="en-US" sz="2400" dirty="0">
                <a:sym typeface="+mn-ea"/>
              </a:rPr>
              <a:t>；立即数偏移</a:t>
            </a:r>
            <a:r>
              <a:rPr lang="en-US" altLang="zh-CN" sz="2400" dirty="0">
                <a:sym typeface="+mn-ea"/>
              </a:rPr>
              <a:t>Imm</a:t>
            </a:r>
            <a:endParaRPr lang="en-US" altLang="zh-CN" sz="2400" dirty="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数据传输指令</a:t>
            </a:r>
            <a:r>
              <a:rPr lang="en-US"/>
              <a:t>  MOV</a:t>
            </a:r>
            <a:r>
              <a:rPr lang="zh-CN" altLang="en-US"/>
              <a:t>类</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1333500" y="1122680"/>
            <a:ext cx="8805545" cy="3555365"/>
          </a:xfrm>
          <a:prstGeom prst="rect">
            <a:avLst/>
          </a:prstGeom>
        </p:spPr>
      </p:pic>
      <p:sp>
        <p:nvSpPr>
          <p:cNvPr id="4" name="文本框 3"/>
          <p:cNvSpPr txBox="1"/>
          <p:nvPr/>
        </p:nvSpPr>
        <p:spPr>
          <a:xfrm>
            <a:off x="556895" y="4464050"/>
            <a:ext cx="11235690" cy="1938020"/>
          </a:xfrm>
          <a:prstGeom prst="rect">
            <a:avLst/>
          </a:prstGeom>
          <a:noFill/>
        </p:spPr>
        <p:txBody>
          <a:bodyPr wrap="square" rtlCol="0" anchor="t">
            <a:spAutoFit/>
          </a:bodyPr>
          <a:p>
            <a:pPr indent="0">
              <a:buNone/>
            </a:pPr>
            <a:endParaRPr lang="en-US" altLang="zh-CN" sz="2400">
              <a:sym typeface="+mn-ea"/>
            </a:endParaRPr>
          </a:p>
          <a:p>
            <a:pPr marL="285750" indent="-285750">
              <a:buFont typeface="Arial" panose="020B0604020202020204" pitchFamily="34" charset="0"/>
              <a:buChar char="•"/>
            </a:pPr>
            <a:r>
              <a:rPr lang="en-US" altLang="zh-CN" sz="2400">
                <a:sym typeface="+mn-ea"/>
              </a:rPr>
              <a:t>movl</a:t>
            </a:r>
            <a:r>
              <a:rPr lang="zh-CN" altLang="en-US" sz="2400">
                <a:sym typeface="+mn-ea"/>
              </a:rPr>
              <a:t>指令以寄存器为目标时，它会把该寄存器的高位</a:t>
            </a:r>
            <a:r>
              <a:rPr lang="en-US" altLang="zh-CN" sz="2400">
                <a:sym typeface="+mn-ea"/>
              </a:rPr>
              <a:t>4</a:t>
            </a:r>
            <a:r>
              <a:rPr lang="zh-CN" altLang="en-US" sz="2400">
                <a:sym typeface="+mn-ea"/>
              </a:rPr>
              <a:t>字节设置为</a:t>
            </a:r>
            <a:r>
              <a:rPr lang="en-US" altLang="zh-CN" sz="2400">
                <a:sym typeface="+mn-ea"/>
              </a:rPr>
              <a:t>0</a:t>
            </a:r>
            <a:endParaRPr lang="en-US" altLang="zh-CN" sz="2400"/>
          </a:p>
          <a:p>
            <a:pPr marL="285750" indent="-285750">
              <a:buFont typeface="Arial" panose="020B0604020202020204" pitchFamily="34" charset="0"/>
              <a:buChar char="•"/>
            </a:pPr>
            <a:r>
              <a:rPr lang="en-US" altLang="zh-CN" sz="2400">
                <a:sym typeface="+mn-ea"/>
              </a:rPr>
              <a:t>movabsq</a:t>
            </a:r>
            <a:r>
              <a:rPr lang="zh-CN" altLang="en-US" sz="2400">
                <a:sym typeface="+mn-ea"/>
              </a:rPr>
              <a:t>能以任意</a:t>
            </a:r>
            <a:r>
              <a:rPr lang="en-US" altLang="zh-CN" sz="2400">
                <a:sym typeface="+mn-ea"/>
              </a:rPr>
              <a:t>64</a:t>
            </a:r>
            <a:r>
              <a:rPr lang="zh-CN" altLang="en-US" sz="2400">
                <a:sym typeface="+mn-ea"/>
              </a:rPr>
              <a:t>位立即数值作为源操作数，只能以寄存器作为目的；</a:t>
            </a:r>
            <a:endParaRPr lang="zh-CN" altLang="en-US" sz="2400">
              <a:sym typeface="+mn-ea"/>
            </a:endParaRPr>
          </a:p>
          <a:p>
            <a:pPr marL="285750" indent="-285750">
              <a:buFont typeface="Arial" panose="020B0604020202020204" pitchFamily="34" charset="0"/>
              <a:buChar char="•"/>
            </a:pPr>
            <a:r>
              <a:rPr lang="en-US" altLang="zh-CN" sz="2400">
                <a:sym typeface="+mn-ea"/>
              </a:rPr>
              <a:t>movq</a:t>
            </a:r>
            <a:r>
              <a:rPr lang="zh-CN" altLang="en-US" sz="2400">
                <a:sym typeface="+mn-ea"/>
              </a:rPr>
              <a:t>当源操作数是</a:t>
            </a:r>
            <a:r>
              <a:rPr lang="zh-CN" altLang="en-US" sz="2400">
                <a:sym typeface="+mn-ea"/>
              </a:rPr>
              <a:t>立即数时，</a:t>
            </a:r>
            <a:r>
              <a:rPr lang="zh-CN" altLang="en-US" sz="2400">
                <a:sym typeface="+mn-ea"/>
              </a:rPr>
              <a:t>只能用表示为</a:t>
            </a:r>
            <a:r>
              <a:rPr lang="en-US" altLang="zh-CN" sz="2400">
                <a:sym typeface="+mn-ea"/>
              </a:rPr>
              <a:t>32</a:t>
            </a:r>
            <a:r>
              <a:rPr lang="zh-CN" altLang="en-US" sz="2400">
                <a:sym typeface="+mn-ea"/>
              </a:rPr>
              <a:t>位补码数字的</a:t>
            </a:r>
            <a:r>
              <a:rPr lang="zh-CN" altLang="en-US" sz="2400">
                <a:sym typeface="+mn-ea"/>
              </a:rPr>
              <a:t>立即数，然后把这个值符号扩展到</a:t>
            </a:r>
            <a:r>
              <a:rPr lang="en-US" altLang="zh-CN" sz="2400">
                <a:sym typeface="+mn-ea"/>
              </a:rPr>
              <a:t>64</a:t>
            </a:r>
            <a:r>
              <a:rPr lang="zh-CN" altLang="en-US" sz="2400">
                <a:sym typeface="+mn-ea"/>
              </a:rPr>
              <a:t>位</a:t>
            </a:r>
            <a:endParaRPr lang="zh-CN" altLang="en-US" sz="240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数据传输指令</a:t>
            </a:r>
            <a:r>
              <a:rPr lang="en-US"/>
              <a:t>  MOV</a:t>
            </a:r>
            <a:r>
              <a:rPr lang="zh-CN" altLang="en-US"/>
              <a:t>类</a:t>
            </a:r>
            <a:endParaRPr lang="zh-CN" altLang="en-US"/>
          </a:p>
        </p:txBody>
      </p:sp>
      <p:sp>
        <p:nvSpPr>
          <p:cNvPr id="4" name="文本框 3"/>
          <p:cNvSpPr txBox="1"/>
          <p:nvPr/>
        </p:nvSpPr>
        <p:spPr>
          <a:xfrm>
            <a:off x="642620" y="1391920"/>
            <a:ext cx="2030095" cy="549910"/>
          </a:xfrm>
          <a:prstGeom prst="rect">
            <a:avLst/>
          </a:prstGeom>
          <a:noFill/>
        </p:spPr>
        <p:txBody>
          <a:bodyPr wrap="square" rtlCol="0" anchor="t">
            <a:noAutofit/>
          </a:bodyPr>
          <a:p>
            <a:pPr indent="0">
              <a:buNone/>
            </a:pPr>
            <a:r>
              <a:rPr lang="zh-CN" altLang="en-US" sz="2400">
                <a:sym typeface="+mn-ea"/>
              </a:rPr>
              <a:t>操作数分类</a:t>
            </a:r>
            <a:endParaRPr lang="en-US" altLang="zh-CN" sz="2400">
              <a:sym typeface="+mn-ea"/>
            </a:endParaRPr>
          </a:p>
          <a:p>
            <a:pPr marL="285750" indent="-285750">
              <a:buFont typeface="Arial" panose="020B0604020202020204" pitchFamily="34" charset="0"/>
              <a:buChar char="•"/>
            </a:pPr>
            <a:endParaRPr lang="zh-CN" altLang="en-US" sz="2400">
              <a:sym typeface="+mn-ea"/>
            </a:endParaRPr>
          </a:p>
        </p:txBody>
      </p:sp>
      <p:pic>
        <p:nvPicPr>
          <p:cNvPr id="5" name="图片 4"/>
          <p:cNvPicPr>
            <a:picLocks noChangeAspect="1"/>
          </p:cNvPicPr>
          <p:nvPr>
            <p:custDataLst>
              <p:tags r:id="rId1"/>
            </p:custDataLst>
          </p:nvPr>
        </p:nvPicPr>
        <p:blipFill>
          <a:blip r:embed="rId2"/>
          <a:stretch>
            <a:fillRect/>
          </a:stretch>
        </p:blipFill>
        <p:spPr>
          <a:xfrm>
            <a:off x="449580" y="1859280"/>
            <a:ext cx="6344920" cy="3823335"/>
          </a:xfrm>
          <a:prstGeom prst="rect">
            <a:avLst/>
          </a:prstGeom>
        </p:spPr>
      </p:pic>
      <p:sp>
        <p:nvSpPr>
          <p:cNvPr id="6" name="文本框 5"/>
          <p:cNvSpPr txBox="1"/>
          <p:nvPr/>
        </p:nvSpPr>
        <p:spPr>
          <a:xfrm>
            <a:off x="6974205" y="3922395"/>
            <a:ext cx="5152390" cy="2306955"/>
          </a:xfrm>
          <a:prstGeom prst="rect">
            <a:avLst/>
          </a:prstGeom>
          <a:noFill/>
        </p:spPr>
        <p:txBody>
          <a:bodyPr wrap="square" rtlCol="0" anchor="t">
            <a:spAutoFit/>
          </a:bodyPr>
          <a:p>
            <a:pPr marL="342900" indent="-342900">
              <a:buFont typeface="Arial" panose="020B0604020202020204" pitchFamily="34" charset="0"/>
              <a:buChar char="•"/>
            </a:pPr>
            <a:r>
              <a:rPr lang="zh-CN" altLang="en-US" sz="2400"/>
              <a:t>两个操作数不能都指向内存位置                 </a:t>
            </a:r>
            <a:endParaRPr lang="zh-CN" altLang="en-US" sz="2400"/>
          </a:p>
          <a:p>
            <a:pPr indent="457200"/>
            <a:r>
              <a:rPr lang="zh-CN" altLang="en-US" sz="2400"/>
              <a:t>错例： movw  (%rax),4(%rsp)</a:t>
            </a:r>
            <a:endParaRPr lang="zh-CN" altLang="en-US" sz="2400"/>
          </a:p>
          <a:p>
            <a:pPr marL="342900" indent="-342900">
              <a:buFont typeface="Arial" panose="020B0604020202020204" pitchFamily="34" charset="0"/>
              <a:buChar char="•"/>
            </a:pPr>
            <a:r>
              <a:rPr lang="zh-CN" altLang="en-US" sz="2400"/>
              <a:t>目的操作数不能是立即数                                              </a:t>
            </a:r>
            <a:endParaRPr lang="zh-CN" altLang="en-US" sz="2400"/>
          </a:p>
          <a:p>
            <a:pPr indent="457200"/>
            <a:r>
              <a:rPr lang="zh-CN" altLang="en-US" sz="2400"/>
              <a:t>错例： movq  %rax , $0x123</a:t>
            </a:r>
            <a:endParaRPr lang="zh-CN" altLang="en-US" sz="2400"/>
          </a:p>
          <a:p>
            <a:pPr marL="342900" indent="-342900">
              <a:buFont typeface="Arial" panose="020B0604020202020204" pitchFamily="34" charset="0"/>
              <a:buChar char="•"/>
            </a:pPr>
            <a:r>
              <a:rPr lang="zh-CN" altLang="en-US" sz="2400"/>
              <a:t>目的指令与操作数要相匹配                                          </a:t>
            </a:r>
            <a:endParaRPr lang="zh-CN" altLang="en-US" sz="2400"/>
          </a:p>
          <a:p>
            <a:pPr indent="457200"/>
            <a:r>
              <a:rPr lang="zh-CN" altLang="en-US" sz="2400"/>
              <a:t>错例 ：movl  %eax , %rdx</a:t>
            </a:r>
            <a:endParaRPr lang="zh-CN" altLang="en-US" sz="2400"/>
          </a:p>
        </p:txBody>
      </p:sp>
      <p:sp>
        <p:nvSpPr>
          <p:cNvPr id="3" name="文本框 2"/>
          <p:cNvSpPr txBox="1"/>
          <p:nvPr/>
        </p:nvSpPr>
        <p:spPr>
          <a:xfrm>
            <a:off x="6793865" y="2748915"/>
            <a:ext cx="4323715" cy="368300"/>
          </a:xfrm>
          <a:prstGeom prst="rect">
            <a:avLst/>
          </a:prstGeom>
          <a:noFill/>
        </p:spPr>
        <p:txBody>
          <a:bodyPr wrap="square" rtlCol="0" anchor="t">
            <a:spAutoFit/>
          </a:bodyPr>
          <a:p>
            <a:r>
              <a:rPr lang="zh-CN" altLang="en-US"/>
              <a:t>48 c7 c0 04 00 00 00    mov    $0x4,</a:t>
            </a:r>
            <a:r>
              <a:rPr lang="en-US" altLang="zh-CN"/>
              <a:t> </a:t>
            </a:r>
            <a:r>
              <a:rPr lang="zh-CN" altLang="en-US"/>
              <a:t>%rax</a:t>
            </a:r>
            <a:endParaRPr lang="zh-CN" altLang="en-US"/>
          </a:p>
        </p:txBody>
      </p:sp>
      <p:sp>
        <p:nvSpPr>
          <p:cNvPr id="7" name="文本框 6"/>
          <p:cNvSpPr txBox="1"/>
          <p:nvPr/>
        </p:nvSpPr>
        <p:spPr>
          <a:xfrm>
            <a:off x="6795135" y="3244850"/>
            <a:ext cx="5330825" cy="368300"/>
          </a:xfrm>
          <a:prstGeom prst="rect">
            <a:avLst/>
          </a:prstGeom>
          <a:noFill/>
        </p:spPr>
        <p:txBody>
          <a:bodyPr wrap="square" rtlCol="0" anchor="t">
            <a:spAutoFit/>
          </a:bodyPr>
          <a:p>
            <a:r>
              <a:rPr lang="zh-CN" altLang="en-US"/>
              <a:t>48 c7 c0 6d ff ff ff    </a:t>
            </a:r>
            <a:r>
              <a:rPr lang="en-US" altLang="zh-CN"/>
              <a:t>     </a:t>
            </a:r>
            <a:r>
              <a:rPr lang="zh-CN" altLang="en-US"/>
              <a:t>mov    $0xffffffffffffff6d,</a:t>
            </a:r>
            <a:r>
              <a:rPr lang="en-US" altLang="zh-CN"/>
              <a:t> </a:t>
            </a:r>
            <a:r>
              <a:rPr lang="zh-CN" altLang="en-US"/>
              <a:t>%rax</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数据传输指令</a:t>
            </a:r>
            <a:r>
              <a:rPr lang="en-US"/>
              <a:t>  MOVZ</a:t>
            </a:r>
            <a:r>
              <a:rPr lang="zh-CN" altLang="en-US"/>
              <a:t>类</a:t>
            </a:r>
            <a:r>
              <a:rPr lang="en-US" altLang="zh-CN"/>
              <a:t>&amp;</a:t>
            </a:r>
            <a:r>
              <a:rPr lang="en-US">
                <a:sym typeface="+mn-ea"/>
              </a:rPr>
              <a:t>MOVS</a:t>
            </a:r>
            <a:r>
              <a:rPr lang="zh-CN" altLang="en-US">
                <a:sym typeface="+mn-ea"/>
              </a:rPr>
              <a:t>类</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337820" y="1401445"/>
            <a:ext cx="7682865" cy="5110480"/>
          </a:xfrm>
          <a:prstGeom prst="rect">
            <a:avLst/>
          </a:prstGeom>
        </p:spPr>
      </p:pic>
      <p:sp>
        <p:nvSpPr>
          <p:cNvPr id="7" name="文本框 6"/>
          <p:cNvSpPr txBox="1"/>
          <p:nvPr>
            <p:custDataLst>
              <p:tags r:id="rId3"/>
            </p:custDataLst>
          </p:nvPr>
        </p:nvSpPr>
        <p:spPr>
          <a:xfrm>
            <a:off x="7588250" y="1732280"/>
            <a:ext cx="5152390" cy="829945"/>
          </a:xfrm>
          <a:prstGeom prst="rect">
            <a:avLst/>
          </a:prstGeom>
          <a:noFill/>
        </p:spPr>
        <p:txBody>
          <a:bodyPr wrap="square" rtlCol="0" anchor="t">
            <a:spAutoFit/>
          </a:bodyPr>
          <a:p>
            <a:pPr marL="342900" indent="-342900">
              <a:buFont typeface="Arial" panose="020B0604020202020204" pitchFamily="34" charset="0"/>
              <a:buChar char="•"/>
            </a:pPr>
            <a:r>
              <a:rPr lang="zh-CN" altLang="en-US" sz="2400"/>
              <a:t>不存在</a:t>
            </a:r>
            <a:r>
              <a:rPr lang="en-US" altLang="zh-CN" sz="2400"/>
              <a:t>movzlq:movl</a:t>
            </a:r>
            <a:r>
              <a:rPr lang="zh-CN" altLang="en-US" sz="2400"/>
              <a:t>已经</a:t>
            </a:r>
            <a:r>
              <a:rPr lang="zh-CN" altLang="en-US" sz="2400"/>
              <a:t>实现</a:t>
            </a:r>
            <a:endParaRPr lang="zh-CN" altLang="en-US" sz="2400"/>
          </a:p>
          <a:p>
            <a:pPr marL="342900" indent="-342900">
              <a:buFont typeface="Arial" panose="020B0604020202020204" pitchFamily="34" charset="0"/>
              <a:buChar char="•"/>
            </a:pPr>
            <a:r>
              <a:rPr lang="en-US" altLang="zh-CN" sz="2400"/>
              <a:t>cltq</a:t>
            </a:r>
            <a:r>
              <a:rPr lang="zh-CN" altLang="en-US" sz="2400"/>
              <a:t>：编码更为</a:t>
            </a:r>
            <a:r>
              <a:rPr lang="zh-CN" altLang="en-US" sz="2400"/>
              <a:t>紧致</a:t>
            </a:r>
            <a:endParaRPr lang="zh-CN"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压入和弹出栈数据</a:t>
            </a:r>
            <a:endParaRPr lang="zh-CN" altLang="en-US"/>
          </a:p>
        </p:txBody>
      </p:sp>
      <p:sp>
        <p:nvSpPr>
          <p:cNvPr id="7" name="文本框 6"/>
          <p:cNvSpPr txBox="1"/>
          <p:nvPr>
            <p:custDataLst>
              <p:tags r:id="rId1"/>
            </p:custDataLst>
          </p:nvPr>
        </p:nvSpPr>
        <p:spPr>
          <a:xfrm>
            <a:off x="483870" y="4509135"/>
            <a:ext cx="8740775" cy="2670175"/>
          </a:xfrm>
          <a:prstGeom prst="rect">
            <a:avLst/>
          </a:prstGeom>
          <a:noFill/>
        </p:spPr>
        <p:txBody>
          <a:bodyPr wrap="square" rtlCol="0" anchor="t">
            <a:noAutofit/>
          </a:bodyPr>
          <a:p>
            <a:pPr marL="342900" indent="-342900">
              <a:buFont typeface="Arial" panose="020B0604020202020204" pitchFamily="34" charset="0"/>
              <a:buChar char="•"/>
            </a:pPr>
            <a:r>
              <a:rPr lang="zh-CN" altLang="en-US" sz="2400"/>
              <a:t>在x86—64中，程序栈向下增长，栈顶元素的地址是所有栈中元素地址中最低的</a:t>
            </a:r>
            <a:endParaRPr lang="zh-CN" altLang="en-US" sz="2400"/>
          </a:p>
          <a:p>
            <a:pPr marL="342900" indent="-342900">
              <a:buFont typeface="Arial" panose="020B0604020202020204" pitchFamily="34" charset="0"/>
              <a:buChar char="•"/>
            </a:pPr>
            <a:r>
              <a:rPr lang="zh-CN" altLang="en-US" sz="2400"/>
              <a:t>栈指针％rsp保存着栈顶元素的地址（压减出</a:t>
            </a:r>
            <a:r>
              <a:rPr lang="zh-CN" altLang="en-US" sz="2400"/>
              <a:t>加）</a:t>
            </a:r>
            <a:endParaRPr lang="zh-CN" altLang="en-US" sz="2400"/>
          </a:p>
          <a:p>
            <a:pPr marL="342900" indent="-342900">
              <a:buFont typeface="Arial" panose="020B0604020202020204" pitchFamily="34" charset="0"/>
              <a:buChar char="•"/>
            </a:pPr>
            <a:r>
              <a:rPr lang="zh-CN" altLang="en-US" sz="2400">
                <a:sym typeface="+mn-ea"/>
              </a:rPr>
              <a:t>程序可以用标准的内存寻址方法访问栈内的任意位置</a:t>
            </a:r>
            <a:endParaRPr lang="zh-CN" altLang="en-US" sz="2400">
              <a:sym typeface="+mn-ea"/>
            </a:endParaRPr>
          </a:p>
          <a:p>
            <a:pPr marL="342900" indent="-342900">
              <a:buFont typeface="Arial" panose="020B0604020202020204" pitchFamily="34" charset="0"/>
              <a:buChar char="•"/>
            </a:pPr>
            <a:r>
              <a:rPr lang="zh-CN" altLang="en-US" sz="2400">
                <a:sym typeface="+mn-ea"/>
              </a:rPr>
              <a:t>此指令是单字节编码的</a:t>
            </a:r>
            <a:endParaRPr lang="zh-CN" altLang="en-US" sz="2400"/>
          </a:p>
          <a:p>
            <a:pPr marL="342900" indent="-342900">
              <a:buFont typeface="Arial" panose="020B0604020202020204" pitchFamily="34" charset="0"/>
              <a:buChar char="•"/>
            </a:pPr>
            <a:endParaRPr lang="zh-CN" altLang="en-US" sz="2400"/>
          </a:p>
          <a:p>
            <a:pPr marL="342900" indent="-342900">
              <a:buFont typeface="Arial" panose="020B0604020202020204" pitchFamily="34" charset="0"/>
              <a:buChar char="•"/>
            </a:pPr>
            <a:endParaRPr sz="2400"/>
          </a:p>
          <a:p>
            <a:pPr indent="0">
              <a:buFont typeface="Arial" panose="020B0604020202020204" pitchFamily="34" charset="0"/>
              <a:buNone/>
            </a:pPr>
            <a:endParaRPr sz="2400"/>
          </a:p>
        </p:txBody>
      </p:sp>
      <p:pic>
        <p:nvPicPr>
          <p:cNvPr id="4" name="图片 3"/>
          <p:cNvPicPr>
            <a:picLocks noChangeAspect="1"/>
          </p:cNvPicPr>
          <p:nvPr>
            <p:custDataLst>
              <p:tags r:id="rId2"/>
            </p:custDataLst>
          </p:nvPr>
        </p:nvPicPr>
        <p:blipFill>
          <a:blip r:embed="rId3"/>
          <a:stretch>
            <a:fillRect/>
          </a:stretch>
        </p:blipFill>
        <p:spPr>
          <a:xfrm>
            <a:off x="19050" y="1390015"/>
            <a:ext cx="10119360" cy="3194685"/>
          </a:xfrm>
          <a:prstGeom prst="rect">
            <a:avLst/>
          </a:prstGeom>
        </p:spPr>
      </p:pic>
      <p:sp>
        <p:nvSpPr>
          <p:cNvPr id="3" name="文本框 2"/>
          <p:cNvSpPr txBox="1"/>
          <p:nvPr/>
        </p:nvSpPr>
        <p:spPr>
          <a:xfrm>
            <a:off x="9324340" y="4239895"/>
            <a:ext cx="2780030" cy="1568450"/>
          </a:xfrm>
          <a:prstGeom prst="rect">
            <a:avLst/>
          </a:prstGeom>
          <a:noFill/>
        </p:spPr>
        <p:txBody>
          <a:bodyPr wrap="square" rtlCol="0">
            <a:spAutoFit/>
          </a:bodyPr>
          <a:p>
            <a:r>
              <a:rPr lang="en-US" altLang="zh-CN" sz="2400"/>
              <a:t>pushq</a:t>
            </a:r>
            <a:r>
              <a:rPr lang="zh-CN" altLang="en-US" sz="2400"/>
              <a:t>和</a:t>
            </a:r>
            <a:r>
              <a:rPr lang="en-US" altLang="zh-CN" sz="2400"/>
              <a:t>popq</a:t>
            </a:r>
            <a:r>
              <a:rPr lang="zh-CN" altLang="en-US" sz="2400"/>
              <a:t>分别</a:t>
            </a:r>
            <a:endParaRPr lang="en-US" altLang="zh-CN" sz="2400"/>
          </a:p>
          <a:p>
            <a:r>
              <a:rPr lang="zh-CN" altLang="en-US" sz="2400"/>
              <a:t>等价于用</a:t>
            </a:r>
            <a:r>
              <a:rPr lang="en-US" altLang="zh-CN" sz="2400"/>
              <a:t>mov</a:t>
            </a:r>
            <a:r>
              <a:rPr lang="zh-CN" altLang="en-US" sz="2400"/>
              <a:t>和算术指令组合成的哪两条指令？</a:t>
            </a:r>
            <a:endParaRPr lang="zh-CN" altLang="en-US" sz="2400"/>
          </a:p>
        </p:txBody>
      </p:sp>
      <p:sp>
        <p:nvSpPr>
          <p:cNvPr id="6" name="文本框 5"/>
          <p:cNvSpPr txBox="1"/>
          <p:nvPr/>
        </p:nvSpPr>
        <p:spPr>
          <a:xfrm>
            <a:off x="9224645" y="2197735"/>
            <a:ext cx="2567940" cy="829945"/>
          </a:xfrm>
          <a:prstGeom prst="rect">
            <a:avLst/>
          </a:prstGeom>
          <a:noFill/>
        </p:spPr>
        <p:txBody>
          <a:bodyPr wrap="square" rtlCol="0">
            <a:spAutoFit/>
          </a:bodyPr>
          <a:p>
            <a:r>
              <a:rPr lang="en-US" altLang="zh-CN" sz="2400"/>
              <a:t>subq   $8, %rsp</a:t>
            </a:r>
            <a:endParaRPr lang="en-US" altLang="zh-CN" sz="2400"/>
          </a:p>
          <a:p>
            <a:r>
              <a:rPr lang="en-US" altLang="zh-CN" sz="2400"/>
              <a:t>movq %rbp, (%rsp)</a:t>
            </a:r>
            <a:endParaRPr lang="en-US" altLang="zh-CN" sz="2400"/>
          </a:p>
        </p:txBody>
      </p:sp>
      <p:sp>
        <p:nvSpPr>
          <p:cNvPr id="8" name="文本框 7"/>
          <p:cNvSpPr txBox="1"/>
          <p:nvPr/>
        </p:nvSpPr>
        <p:spPr>
          <a:xfrm>
            <a:off x="9324340" y="3154680"/>
            <a:ext cx="2567940" cy="829945"/>
          </a:xfrm>
          <a:prstGeom prst="rect">
            <a:avLst/>
          </a:prstGeom>
          <a:noFill/>
        </p:spPr>
        <p:txBody>
          <a:bodyPr wrap="square" rtlCol="0">
            <a:spAutoFit/>
          </a:bodyPr>
          <a:p>
            <a:r>
              <a:rPr lang="en-US" altLang="zh-CN" sz="2400"/>
              <a:t>movq (%rsp), %rax</a:t>
            </a:r>
            <a:endParaRPr lang="en-US" altLang="zh-CN" sz="2400"/>
          </a:p>
          <a:p>
            <a:r>
              <a:rPr lang="en-US" altLang="zh-CN" sz="2400">
                <a:sym typeface="+mn-ea"/>
              </a:rPr>
              <a:t>addq   $8, %rsp</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1+#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6" grpId="0"/>
      <p:bldP spid="8" grpId="1"/>
      <p:bldP spid="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加载有效地址(load effective address)</a:t>
            </a:r>
            <a:endParaRPr lang="zh-CN" altLang="en-US"/>
          </a:p>
        </p:txBody>
      </p:sp>
      <p:sp>
        <p:nvSpPr>
          <p:cNvPr id="7" name="文本框 6"/>
          <p:cNvSpPr txBox="1"/>
          <p:nvPr>
            <p:custDataLst>
              <p:tags r:id="rId1"/>
            </p:custDataLst>
          </p:nvPr>
        </p:nvSpPr>
        <p:spPr>
          <a:xfrm>
            <a:off x="268605" y="2724150"/>
            <a:ext cx="11478260" cy="1343660"/>
          </a:xfrm>
          <a:prstGeom prst="rect">
            <a:avLst/>
          </a:prstGeom>
          <a:noFill/>
        </p:spPr>
        <p:txBody>
          <a:bodyPr wrap="square" rtlCol="0" anchor="t">
            <a:noAutofit/>
          </a:bodyPr>
          <a:p>
            <a:pPr marL="285750" indent="-285750">
              <a:buFont typeface="Arial" panose="020B0604020202020204" pitchFamily="34" charset="0"/>
              <a:buChar char="•"/>
            </a:pPr>
            <a:r>
              <a:rPr lang="en-US" altLang="zh-CN" sz="2400" dirty="0" err="1">
                <a:sym typeface="+mn-ea"/>
              </a:rPr>
              <a:t>leaq</a:t>
            </a:r>
            <a:r>
              <a:rPr lang="zh-CN" altLang="en-US" sz="2400" dirty="0">
                <a:sym typeface="+mn-ea"/>
              </a:rPr>
              <a:t>的指令形式是从内存读数据到寄存器，但实际上它根本没有引用内存，仅仅是将有效地址写入目标</a:t>
            </a:r>
            <a:r>
              <a:rPr lang="zh-CN" altLang="en-US" sz="2400" dirty="0">
                <a:sym typeface="+mn-ea"/>
              </a:rPr>
              <a:t>操作数</a:t>
            </a:r>
            <a:endParaRPr lang="en-US" altLang="zh-CN" sz="2400" dirty="0">
              <a:latin typeface="Cambria Math" panose="02040503050406030204" pitchFamily="18" charset="0"/>
              <a:cs typeface="Cambria Math" panose="02040503050406030204" pitchFamily="18" charset="0"/>
            </a:endParaRPr>
          </a:p>
          <a:p>
            <a:pPr marL="285750" indent="-285750">
              <a:buFont typeface="Arial" panose="020B0604020202020204" pitchFamily="34" charset="0"/>
              <a:buChar char="•"/>
            </a:pPr>
            <a:r>
              <a:rPr lang="en-US" altLang="zh-CN" sz="2400" dirty="0" err="1">
                <a:latin typeface="Cambria Math" panose="02040503050406030204" pitchFamily="18" charset="0"/>
                <a:cs typeface="Cambria Math" panose="02040503050406030204" pitchFamily="18" charset="0"/>
                <a:sym typeface="+mn-ea"/>
              </a:rPr>
              <a:t>leaq</a:t>
            </a:r>
            <a:r>
              <a:rPr lang="zh-CN" altLang="en-US" sz="2400" dirty="0" err="1">
                <a:latin typeface="Cambria Math" panose="02040503050406030204" pitchFamily="18" charset="0"/>
                <a:cs typeface="Cambria Math" panose="02040503050406030204" pitchFamily="18" charset="0"/>
                <a:sym typeface="+mn-ea"/>
              </a:rPr>
              <a:t>有时仅仅是简介描述普通的算术操作（利用</a:t>
            </a:r>
            <a:r>
              <a:rPr lang="zh-CN" altLang="en-US" sz="2400" dirty="0" err="1">
                <a:latin typeface="Cambria Math" panose="02040503050406030204" pitchFamily="18" charset="0"/>
                <a:cs typeface="Cambria Math" panose="02040503050406030204" pitchFamily="18" charset="0"/>
                <a:sym typeface="+mn-ea"/>
              </a:rPr>
              <a:t>寻址）</a:t>
            </a:r>
            <a:endParaRPr lang="zh-CN" altLang="en-US" sz="2400" dirty="0">
              <a:latin typeface="Cambria Math" panose="02040503050406030204" pitchFamily="18" charset="0"/>
              <a:cs typeface="Cambria Math" panose="02040503050406030204" pitchFamily="18" charset="0"/>
            </a:endParaRPr>
          </a:p>
          <a:p>
            <a:pPr marL="342900" indent="-342900">
              <a:buFont typeface="Arial" panose="020B0604020202020204" pitchFamily="34" charset="0"/>
              <a:buChar char="•"/>
            </a:pPr>
            <a:endParaRPr lang="zh-CN" altLang="en-US" sz="2400"/>
          </a:p>
          <a:p>
            <a:pPr marL="342900" indent="-342900">
              <a:buFont typeface="Arial" panose="020B0604020202020204" pitchFamily="34" charset="0"/>
              <a:buChar char="•"/>
            </a:pPr>
            <a:endParaRPr sz="2400"/>
          </a:p>
          <a:p>
            <a:pPr indent="0">
              <a:buFont typeface="Arial" panose="020B0604020202020204" pitchFamily="34" charset="0"/>
              <a:buNone/>
            </a:pPr>
            <a:endParaRPr sz="2400"/>
          </a:p>
        </p:txBody>
      </p:sp>
      <p:pic>
        <p:nvPicPr>
          <p:cNvPr id="3" name="图片 2"/>
          <p:cNvPicPr>
            <a:picLocks noChangeAspect="1"/>
          </p:cNvPicPr>
          <p:nvPr>
            <p:custDataLst>
              <p:tags r:id="rId2"/>
            </p:custDataLst>
          </p:nvPr>
        </p:nvPicPr>
        <p:blipFill>
          <a:blip r:embed="rId3"/>
          <a:stretch>
            <a:fillRect/>
          </a:stretch>
        </p:blipFill>
        <p:spPr>
          <a:xfrm>
            <a:off x="1120775" y="1107440"/>
            <a:ext cx="10079990" cy="1410335"/>
          </a:xfrm>
          <a:prstGeom prst="rect">
            <a:avLst/>
          </a:prstGeom>
        </p:spPr>
      </p:pic>
      <p:pic>
        <p:nvPicPr>
          <p:cNvPr id="4" name="图片 3"/>
          <p:cNvPicPr>
            <a:picLocks noChangeAspect="1"/>
          </p:cNvPicPr>
          <p:nvPr/>
        </p:nvPicPr>
        <p:blipFill>
          <a:blip r:embed="rId4"/>
          <a:stretch>
            <a:fillRect/>
          </a:stretch>
        </p:blipFill>
        <p:spPr>
          <a:xfrm>
            <a:off x="7945755" y="3321050"/>
            <a:ext cx="3801110" cy="3371850"/>
          </a:xfrm>
          <a:prstGeom prst="rect">
            <a:avLst/>
          </a:prstGeom>
        </p:spPr>
      </p:pic>
      <p:pic>
        <p:nvPicPr>
          <p:cNvPr id="5" name="图片 4"/>
          <p:cNvPicPr>
            <a:picLocks noChangeAspect="1"/>
          </p:cNvPicPr>
          <p:nvPr/>
        </p:nvPicPr>
        <p:blipFill>
          <a:blip r:embed="rId5"/>
          <a:stretch>
            <a:fillRect/>
          </a:stretch>
        </p:blipFill>
        <p:spPr>
          <a:xfrm>
            <a:off x="691515" y="4067810"/>
            <a:ext cx="5986145" cy="1304925"/>
          </a:xfrm>
          <a:prstGeom prst="rect">
            <a:avLst/>
          </a:prstGeom>
        </p:spPr>
      </p:pic>
      <p:sp>
        <p:nvSpPr>
          <p:cNvPr id="6" name="文本框 5"/>
          <p:cNvSpPr txBox="1"/>
          <p:nvPr/>
        </p:nvSpPr>
        <p:spPr>
          <a:xfrm>
            <a:off x="747395" y="5563870"/>
            <a:ext cx="6937375" cy="460375"/>
          </a:xfrm>
          <a:prstGeom prst="rect">
            <a:avLst/>
          </a:prstGeom>
          <a:noFill/>
        </p:spPr>
        <p:txBody>
          <a:bodyPr wrap="square" rtlCol="0">
            <a:spAutoFit/>
          </a:bodyPr>
          <a:p>
            <a:r>
              <a:rPr lang="zh-CN" altLang="en-US" sz="2400"/>
              <a:t>对应的</a:t>
            </a:r>
            <a:r>
              <a:rPr lang="en-US" altLang="zh-CN" sz="2400"/>
              <a:t>long cal</a:t>
            </a:r>
            <a:r>
              <a:rPr lang="zh-CN" altLang="en-US" sz="2400"/>
              <a:t>（</a:t>
            </a:r>
            <a:r>
              <a:rPr lang="en-US" altLang="zh-CN" sz="2400"/>
              <a:t>long x, long y </a:t>
            </a:r>
            <a:r>
              <a:rPr lang="zh-CN" altLang="en-US" sz="2400"/>
              <a:t>）函数返回了什么值</a:t>
            </a:r>
            <a:endParaRPr lang="zh-CN" altLang="en-US" sz="2400"/>
          </a:p>
        </p:txBody>
      </p:sp>
      <p:sp>
        <p:nvSpPr>
          <p:cNvPr id="8" name="文本框 7"/>
          <p:cNvSpPr txBox="1"/>
          <p:nvPr/>
        </p:nvSpPr>
        <p:spPr>
          <a:xfrm>
            <a:off x="1496695" y="6161405"/>
            <a:ext cx="1945005" cy="460375"/>
          </a:xfrm>
          <a:prstGeom prst="rect">
            <a:avLst/>
          </a:prstGeom>
          <a:noFill/>
        </p:spPr>
        <p:txBody>
          <a:bodyPr wrap="square" rtlCol="0">
            <a:spAutoFit/>
          </a:bodyPr>
          <a:p>
            <a:r>
              <a:rPr lang="en-US" altLang="zh-CN" sz="2400"/>
              <a:t>x+8y</a:t>
            </a:r>
            <a:endParaRPr lang="en-US" altLang="zh-CN" sz="2400"/>
          </a:p>
        </p:txBody>
      </p:sp>
      <p:sp>
        <p:nvSpPr>
          <p:cNvPr id="9" name="文本框 8"/>
          <p:cNvSpPr txBox="1"/>
          <p:nvPr/>
        </p:nvSpPr>
        <p:spPr>
          <a:xfrm>
            <a:off x="3362960" y="6101715"/>
            <a:ext cx="4163695" cy="521970"/>
          </a:xfrm>
          <a:prstGeom prst="rect">
            <a:avLst/>
          </a:prstGeom>
          <a:noFill/>
        </p:spPr>
        <p:txBody>
          <a:bodyPr wrap="square" rtlCol="0">
            <a:spAutoFit/>
          </a:bodyPr>
          <a:p>
            <a:r>
              <a:rPr lang="en-US" altLang="zh-CN" sz="2800"/>
              <a:t>{long t = x + y * 8; return t;}</a:t>
            </a:r>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P spid="9" grpId="0"/>
      <p:bldP spid="9"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一元</a:t>
            </a:r>
            <a:r>
              <a:rPr lang="en-US" altLang="zh-CN"/>
              <a:t>&amp;</a:t>
            </a:r>
            <a:r>
              <a:rPr lang="zh-CN" altLang="en-US"/>
              <a:t>二元</a:t>
            </a:r>
            <a:r>
              <a:rPr lang="en-US" altLang="zh-CN"/>
              <a:t>&amp;</a:t>
            </a:r>
            <a:r>
              <a:rPr lang="zh-CN" altLang="en-US"/>
              <a:t>位移操作</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226060" y="1217295"/>
            <a:ext cx="6098540" cy="4116705"/>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6254750" y="1083945"/>
                <a:ext cx="6004560" cy="6185535"/>
              </a:xfrm>
              <a:prstGeom prst="rect">
                <a:avLst/>
              </a:prstGeom>
              <a:noFill/>
            </p:spPr>
            <p:txBody>
              <a:bodyPr wrap="square" rtlCol="0" anchor="t">
                <a:spAutoFit/>
              </a:bodyPr>
              <a:p>
                <a:pPr indent="0">
                  <a:buNone/>
                </a:pPr>
                <a:r>
                  <a:rPr lang="zh-CN" altLang="en-US" sz="2800" dirty="0">
                    <a:solidFill>
                      <a:srgbClr val="3333B3"/>
                    </a:solidFill>
                    <a:effectLst/>
                    <a:cs typeface="MV Boli" panose="02000500030200090000" pitchFamily="2" charset="0"/>
                    <a:sym typeface="+mn-ea"/>
                  </a:rPr>
                  <a:t>▶ </a:t>
                </a:r>
                <a:r>
                  <a:rPr lang="zh-CN" altLang="en-US" sz="2800">
                    <a:sym typeface="+mn-ea"/>
                  </a:rPr>
                  <a:t>一元操作</a:t>
                </a:r>
                <a:endParaRPr lang="zh-CN" altLang="en-US" sz="2800">
                  <a:sym typeface="+mn-ea"/>
                </a:endParaRPr>
              </a:p>
              <a:p>
                <a:pPr marL="800100" lvl="1" indent="-342900">
                  <a:buFont typeface="Arial" panose="020B0604020202020204" pitchFamily="34" charset="0"/>
                  <a:buChar char="•"/>
                </a:pPr>
                <a:r>
                  <a:rPr lang="zh-CN" altLang="en-US" sz="2400">
                    <a:sym typeface="+mn-ea"/>
                  </a:rPr>
                  <a:t>只有一个操作数，可以为寄存器也可以为内存</a:t>
                </a:r>
                <a:endParaRPr lang="zh-CN" altLang="en-US" sz="2400">
                  <a:sym typeface="+mn-ea"/>
                </a:endParaRPr>
              </a:p>
              <a:p>
                <a:pPr indent="0">
                  <a:buNone/>
                </a:pPr>
                <a:r>
                  <a:rPr lang="zh-CN" altLang="en-US" sz="2800" dirty="0">
                    <a:solidFill>
                      <a:srgbClr val="3333B3"/>
                    </a:solidFill>
                    <a:effectLst/>
                    <a:cs typeface="MV Boli" panose="02000500030200090000" pitchFamily="2" charset="0"/>
                    <a:sym typeface="+mn-ea"/>
                  </a:rPr>
                  <a:t>▶</a:t>
                </a:r>
                <a:r>
                  <a:rPr lang="zh-CN" altLang="en-US" sz="2800" dirty="0">
                    <a:solidFill>
                      <a:schemeClr val="tx1"/>
                    </a:solidFill>
                    <a:effectLst/>
                    <a:cs typeface="MV Boli" panose="02000500030200090000" pitchFamily="2" charset="0"/>
                    <a:sym typeface="+mn-ea"/>
                  </a:rPr>
                  <a:t> 二</a:t>
                </a:r>
                <a:r>
                  <a:rPr lang="zh-CN" altLang="en-US" sz="2800">
                    <a:sym typeface="+mn-ea"/>
                  </a:rPr>
                  <a:t>元操作</a:t>
                </a:r>
                <a:endParaRPr lang="zh-CN" altLang="en-US" sz="2800">
                  <a:sym typeface="+mn-ea"/>
                </a:endParaRPr>
              </a:p>
              <a:p>
                <a:pPr marL="800100" lvl="1" indent="-342900">
                  <a:buFont typeface="Arial" panose="020B0604020202020204" pitchFamily="34" charset="0"/>
                  <a:buChar char="•"/>
                </a:pPr>
                <a:r>
                  <a:rPr lang="zh-CN" altLang="en-US" sz="2400">
                    <a:sym typeface="+mn-ea"/>
                  </a:rPr>
                  <a:t>结果写入目标</a:t>
                </a:r>
                <a:r>
                  <a:rPr lang="zh-CN" altLang="en-US" sz="2400">
                    <a:sym typeface="+mn-ea"/>
                  </a:rPr>
                  <a:t>操作数，目的操作数不能为立即数</a:t>
                </a:r>
                <a:endParaRPr lang="zh-CN" altLang="en-US" sz="2400">
                  <a:sym typeface="+mn-ea"/>
                </a:endParaRPr>
              </a:p>
              <a:p>
                <a:pPr marL="742950" lvl="1" indent="-285750">
                  <a:buFont typeface="Arial" panose="020B0604020202020204" pitchFamily="34" charset="0"/>
                  <a:buChar char="•"/>
                </a:pPr>
                <a:r>
                  <a:rPr lang="zh-CN" altLang="en-US" sz="2400">
                    <a:sym typeface="+mn-ea"/>
                  </a:rPr>
                  <a:t>如果目的操作数为内存位置，处理器需要先从内存读出值，再执行操作，最后把结果写回内存</a:t>
                </a:r>
                <a:endParaRPr lang="zh-CN" altLang="en-US" sz="2400">
                  <a:sym typeface="+mn-ea"/>
                </a:endParaRPr>
              </a:p>
              <a:p>
                <a:pPr indent="0">
                  <a:buNone/>
                </a:pPr>
                <a:r>
                  <a:rPr lang="zh-CN" altLang="en-US" sz="2800" dirty="0">
                    <a:solidFill>
                      <a:srgbClr val="3333B3"/>
                    </a:solidFill>
                    <a:effectLst/>
                    <a:cs typeface="MV Boli" panose="02000500030200090000" pitchFamily="2" charset="0"/>
                    <a:sym typeface="+mn-ea"/>
                  </a:rPr>
                  <a:t>▶</a:t>
                </a:r>
                <a:r>
                  <a:rPr lang="zh-CN" altLang="en-US" sz="2800" dirty="0">
                    <a:solidFill>
                      <a:schemeClr val="tx1"/>
                    </a:solidFill>
                    <a:effectLst/>
                    <a:cs typeface="MV Boli" panose="02000500030200090000" pitchFamily="2" charset="0"/>
                    <a:sym typeface="+mn-ea"/>
                  </a:rPr>
                  <a:t> 位移</a:t>
                </a:r>
                <a:r>
                  <a:rPr lang="zh-CN" altLang="en-US" sz="2800">
                    <a:sym typeface="+mn-ea"/>
                  </a:rPr>
                  <a:t>操作</a:t>
                </a:r>
                <a:endParaRPr lang="zh-CN" altLang="en-US" sz="2800">
                  <a:sym typeface="+mn-ea"/>
                </a:endParaRPr>
              </a:p>
              <a:p>
                <a:pPr marL="742950" lvl="1" indent="-285750">
                  <a:buFont typeface="Arial" panose="020B0604020202020204" pitchFamily="34" charset="0"/>
                  <a:buChar char="•"/>
                </a:pPr>
                <a:r>
                  <a:rPr lang="zh-CN" altLang="en-US" sz="2400">
                    <a:sym typeface="+mn-ea"/>
                  </a:rPr>
                  <a:t>移位量</a:t>
                </a:r>
                <a:r>
                  <a:rPr lang="en-US" altLang="zh-CN" sz="2400">
                    <a:sym typeface="+mn-ea"/>
                  </a:rPr>
                  <a:t>(k)</a:t>
                </a:r>
                <a:r>
                  <a:rPr lang="zh-CN" altLang="en-US" sz="2400">
                    <a:sym typeface="+mn-ea"/>
                  </a:rPr>
                  <a:t>可以是立即数，或者存储在</a:t>
                </a:r>
                <a:r>
                  <a:rPr lang="en-US" altLang="zh-CN" sz="2400">
                    <a:sym typeface="+mn-ea"/>
                  </a:rPr>
                  <a:t>%c1</a:t>
                </a:r>
                <a:r>
                  <a:rPr lang="zh-CN" altLang="en-US" sz="2400">
                    <a:sym typeface="+mn-ea"/>
                  </a:rPr>
                  <a:t>（单字节</a:t>
                </a:r>
                <a:r>
                  <a:rPr lang="zh-CN" altLang="en-US" sz="2400">
                    <a:sym typeface="+mn-ea"/>
                  </a:rPr>
                  <a:t>寄存器）中的值</a:t>
                </a:r>
                <a:endParaRPr lang="zh-CN" altLang="en-US" sz="2400"/>
              </a:p>
              <a:p>
                <a:pPr marL="742950" lvl="1" indent="-285750">
                  <a:buFont typeface="Arial" panose="020B0604020202020204" pitchFamily="34" charset="0"/>
                  <a:buChar char="•"/>
                </a:pPr>
                <a:r>
                  <a:rPr lang="zh-CN" altLang="en-US" sz="2400">
                    <a:sym typeface="+mn-ea"/>
                  </a:rPr>
                  <a:t>移位操作对于</a:t>
                </a:r>
                <a:r>
                  <a:rPr lang="en-US" altLang="zh-CN" sz="2400">
                    <a:sym typeface="+mn-ea"/>
                  </a:rPr>
                  <a:t>w</a:t>
                </a:r>
                <a:r>
                  <a:rPr lang="zh-CN" altLang="en-US" sz="2400">
                    <a:sym typeface="+mn-ea"/>
                  </a:rPr>
                  <a:t>位长的数据值进行操作的时候，移位量是由</a:t>
                </a:r>
                <a:r>
                  <a:rPr lang="en-US" altLang="zh-CN" sz="2400">
                    <a:sym typeface="+mn-ea"/>
                  </a:rPr>
                  <a:t>%c1</a:t>
                </a:r>
                <a:r>
                  <a:rPr lang="zh-CN" altLang="en-US" sz="2400">
                    <a:sym typeface="+mn-ea"/>
                  </a:rPr>
                  <a:t>的低</a:t>
                </a:r>
                <a:r>
                  <a:rPr lang="en-US" altLang="zh-CN" sz="2400">
                    <a:sym typeface="+mn-ea"/>
                  </a:rPr>
                  <a:t>m</a:t>
                </a:r>
                <a:r>
                  <a:rPr lang="zh-CN" altLang="en-US" sz="2400">
                    <a:sym typeface="+mn-ea"/>
                  </a:rPr>
                  <a:t>位决定的，这里</a:t>
                </a:r>
                <a14:m>
                  <m:oMath xmlns:m="http://schemas.openxmlformats.org/officeDocument/2006/math">
                    <m:sSup>
                      <m:sSupPr>
                        <m:ctrlPr>
                          <a:rPr lang="en-US" altLang="zh-CN" sz="2400" i="1">
                            <a:latin typeface="Cambria Math" panose="02040503050406030204" pitchFamily="18" charset="0"/>
                            <a:cs typeface="Cambria Math" panose="02040503050406030204" pitchFamily="18" charset="0"/>
                          </a:rPr>
                        </m:ctrlPr>
                      </m:sSupPr>
                      <m:e>
                        <m:r>
                          <a:rPr lang="en-US" altLang="zh-CN" sz="2400" i="1">
                            <a:latin typeface="Cambria Math" panose="02040503050406030204" pitchFamily="18" charset="0"/>
                            <a:cs typeface="Cambria Math" panose="02040503050406030204" pitchFamily="18" charset="0"/>
                          </a:rPr>
                          <m:t>2</m:t>
                        </m:r>
                      </m:e>
                      <m:sup>
                        <m:r>
                          <a:rPr lang="en-US" altLang="zh-CN" sz="2400" i="1">
                            <a:latin typeface="Cambria Math" panose="02040503050406030204" pitchFamily="18" charset="0"/>
                            <a:cs typeface="Cambria Math" panose="02040503050406030204" pitchFamily="18" charset="0"/>
                          </a:rPr>
                          <m:t>𝑚</m:t>
                        </m:r>
                      </m:sup>
                    </m:sSup>
                    <m:r>
                      <a:rPr lang="en-US" altLang="zh-CN" sz="2400" i="1">
                        <a:latin typeface="Cambria Math" panose="02040503050406030204" pitchFamily="18" charset="0"/>
                        <a:cs typeface="Cambria Math" panose="02040503050406030204" pitchFamily="18" charset="0"/>
                      </a:rPr>
                      <m:t>=</m:t>
                    </m:r>
                    <m:r>
                      <a:rPr lang="en-US" altLang="zh-CN" sz="2400" i="1">
                        <a:latin typeface="Cambria Math" panose="02040503050406030204" pitchFamily="18" charset="0"/>
                        <a:cs typeface="Cambria Math" panose="02040503050406030204" pitchFamily="18" charset="0"/>
                      </a:rPr>
                      <m:t>𝑤</m:t>
                    </m:r>
                  </m:oMath>
                </a14:m>
                <a:endParaRPr lang="en-US" altLang="zh-CN" sz="2400" i="1">
                  <a:latin typeface="Cambria Math" panose="02040503050406030204" pitchFamily="18" charset="0"/>
                  <a:cs typeface="Cambria Math" panose="02040503050406030204" pitchFamily="18" charset="0"/>
                </a:endParaRPr>
              </a:p>
              <a:p>
                <a:pPr marL="0" lvl="1" indent="0" fontAlgn="auto">
                  <a:buNone/>
                </a:pPr>
                <a:endParaRPr lang="zh-CN" altLang="en-US" sz="2400">
                  <a:sym typeface="+mn-ea"/>
                </a:endParaRPr>
              </a:p>
            </p:txBody>
          </p:sp>
        </mc:Choice>
        <mc:Fallback>
          <p:sp>
            <p:nvSpPr>
              <p:cNvPr id="3" name="文本框 2"/>
              <p:cNvSpPr txBox="1">
                <a:spLocks noRot="1" noChangeAspect="1" noMove="1" noResize="1" noEditPoints="1" noAdjustHandles="1" noChangeArrowheads="1" noChangeShapeType="1" noTextEdit="1"/>
              </p:cNvSpPr>
              <p:nvPr/>
            </p:nvSpPr>
            <p:spPr>
              <a:xfrm>
                <a:off x="6254750" y="1083945"/>
                <a:ext cx="6004560" cy="6185535"/>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特殊算数操作（</a:t>
            </a:r>
            <a:r>
              <a:rPr lang="zh-CN" altLang="en-US"/>
              <a:t>八字）</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337820" y="1101725"/>
            <a:ext cx="10944225" cy="4558665"/>
          </a:xfrm>
          <a:prstGeom prst="rect">
            <a:avLst/>
          </a:prstGeom>
        </p:spPr>
      </p:pic>
      <p:sp>
        <p:nvSpPr>
          <p:cNvPr id="4" name="文本框 3"/>
          <p:cNvSpPr txBox="1"/>
          <p:nvPr/>
        </p:nvSpPr>
        <p:spPr>
          <a:xfrm>
            <a:off x="0" y="5512435"/>
            <a:ext cx="12614275" cy="1568450"/>
          </a:xfrm>
          <a:prstGeom prst="rect">
            <a:avLst/>
          </a:prstGeom>
          <a:noFill/>
        </p:spPr>
        <p:txBody>
          <a:bodyPr wrap="square" rtlCol="0">
            <a:spAutoFit/>
          </a:bodyPr>
          <a:p>
            <a:r>
              <a:rPr lang="zh-CN" altLang="en-US" sz="2400"/>
              <a:t>单操作数，乘法要求一个乘数放在</a:t>
            </a:r>
            <a:r>
              <a:rPr lang="en-US" altLang="zh-CN" sz="2400"/>
              <a:t>%rax</a:t>
            </a:r>
            <a:r>
              <a:rPr lang="zh-CN" altLang="en-US" sz="2400"/>
              <a:t>，除法要求被除数</a:t>
            </a:r>
            <a:r>
              <a:rPr lang="en-US" altLang="zh-CN" sz="2400">
                <a:sym typeface="+mn-ea"/>
              </a:rPr>
              <a:t>%rdx</a:t>
            </a:r>
            <a:r>
              <a:rPr lang="zh-CN" altLang="en-US" sz="2400">
                <a:sym typeface="+mn-ea"/>
              </a:rPr>
              <a:t>（高</a:t>
            </a:r>
            <a:r>
              <a:rPr lang="en-US" altLang="zh-CN" sz="2400">
                <a:sym typeface="+mn-ea"/>
              </a:rPr>
              <a:t>64</a:t>
            </a:r>
            <a:r>
              <a:rPr lang="zh-CN" altLang="en-US" sz="2400">
                <a:sym typeface="+mn-ea"/>
              </a:rPr>
              <a:t>位），</a:t>
            </a:r>
            <a:r>
              <a:rPr lang="en-US" altLang="zh-CN" sz="2400">
                <a:sym typeface="+mn-ea"/>
              </a:rPr>
              <a:t>%rax</a:t>
            </a:r>
            <a:r>
              <a:rPr lang="zh-CN" altLang="en-US" sz="2400">
                <a:sym typeface="+mn-ea"/>
              </a:rPr>
              <a:t>（低</a:t>
            </a:r>
            <a:r>
              <a:rPr lang="en-US" altLang="zh-CN" sz="2400">
                <a:sym typeface="+mn-ea"/>
              </a:rPr>
              <a:t>64</a:t>
            </a:r>
            <a:r>
              <a:rPr lang="zh-CN" altLang="en-US" sz="2400">
                <a:sym typeface="+mn-ea"/>
              </a:rPr>
              <a:t>位）</a:t>
            </a:r>
            <a:endParaRPr lang="zh-CN" altLang="en-US" sz="2400"/>
          </a:p>
          <a:p>
            <a:r>
              <a:rPr lang="zh-CN" altLang="en-US" sz="2400"/>
              <a:t>结果</a:t>
            </a:r>
            <a:r>
              <a:rPr lang="en-US" altLang="zh-CN" sz="2400"/>
              <a:t>	</a:t>
            </a:r>
            <a:r>
              <a:rPr lang="zh-CN" altLang="en-US" sz="2400"/>
              <a:t>乘法：</a:t>
            </a:r>
            <a:r>
              <a:rPr lang="en-US" altLang="zh-CN" sz="2400"/>
              <a:t>%rdx</a:t>
            </a:r>
            <a:r>
              <a:rPr lang="zh-CN" altLang="en-US" sz="2400"/>
              <a:t>（高</a:t>
            </a:r>
            <a:r>
              <a:rPr lang="en-US" altLang="zh-CN" sz="2400"/>
              <a:t>64</a:t>
            </a:r>
            <a:r>
              <a:rPr lang="zh-CN" altLang="en-US" sz="2400"/>
              <a:t>位），</a:t>
            </a:r>
            <a:r>
              <a:rPr lang="en-US" altLang="zh-CN" sz="2400"/>
              <a:t>%rax</a:t>
            </a:r>
            <a:r>
              <a:rPr lang="zh-CN" altLang="en-US" sz="2400"/>
              <a:t>（低</a:t>
            </a:r>
            <a:r>
              <a:rPr lang="en-US" altLang="zh-CN" sz="2400"/>
              <a:t>64</a:t>
            </a:r>
            <a:r>
              <a:rPr lang="zh-CN" altLang="en-US" sz="2400"/>
              <a:t>位）</a:t>
            </a:r>
            <a:endParaRPr lang="zh-CN" altLang="en-US" sz="2400"/>
          </a:p>
          <a:p>
            <a:pPr marL="457200" lvl="1" indent="457200"/>
            <a:r>
              <a:rPr lang="zh-CN" altLang="en-US" sz="2400">
                <a:sym typeface="+mn-ea"/>
              </a:rPr>
              <a:t>除法：</a:t>
            </a:r>
            <a:r>
              <a:rPr lang="en-US" altLang="zh-CN" sz="2400">
                <a:sym typeface="+mn-ea"/>
              </a:rPr>
              <a:t>%rax</a:t>
            </a:r>
            <a:r>
              <a:rPr lang="zh-CN" altLang="en-US" sz="2400">
                <a:sym typeface="+mn-ea"/>
              </a:rPr>
              <a:t>（商），</a:t>
            </a:r>
            <a:r>
              <a:rPr lang="en-US" altLang="zh-CN" sz="2400">
                <a:sym typeface="+mn-ea"/>
              </a:rPr>
              <a:t>%rdx</a:t>
            </a:r>
            <a:r>
              <a:rPr lang="zh-CN" altLang="en-US" sz="2400">
                <a:sym typeface="+mn-ea"/>
              </a:rPr>
              <a:t>（余数）</a:t>
            </a:r>
            <a:endParaRPr lang="zh-CN" altLang="en-US" sz="2400">
              <a:sym typeface="+mn-ea"/>
            </a:endParaRPr>
          </a:p>
          <a:p>
            <a:endParaRPr lang="zh-CN" altLang="en-US" sz="2400">
              <a:sym typeface="+mn-ea"/>
            </a:endParaRPr>
          </a:p>
        </p:txBody>
      </p:sp>
      <p:sp>
        <p:nvSpPr>
          <p:cNvPr id="5" name="矩形 4"/>
          <p:cNvSpPr/>
          <p:nvPr/>
        </p:nvSpPr>
        <p:spPr>
          <a:xfrm>
            <a:off x="603250" y="2552065"/>
            <a:ext cx="1792605" cy="3136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chemeClr val="tx1"/>
                </a:solidFill>
              </a:rPr>
              <a:t>cqto(cqo)</a:t>
            </a:r>
            <a:endParaRPr lang="en-US" altLang="zh-CN" sz="240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b="1" dirty="0">
                <a:latin typeface="楷体" panose="02010609060101010101" pitchFamily="49" charset="-122"/>
                <a:ea typeface="楷体" panose="02010609060101010101" pitchFamily="49" charset="-122"/>
              </a:rPr>
              <a:t>课本章节</a:t>
            </a:r>
            <a:endParaRPr lang="zh-CN" altLang="en-US" sz="4800" b="1" dirty="0">
              <a:latin typeface="楷体" panose="02010609060101010101" pitchFamily="49" charset="-122"/>
              <a:ea typeface="楷体" panose="02010609060101010101" pitchFamily="49" charset="-122"/>
            </a:endParaRPr>
          </a:p>
        </p:txBody>
      </p:sp>
      <p:sp>
        <p:nvSpPr>
          <p:cNvPr id="3" name="内容占位符 2"/>
          <p:cNvSpPr>
            <a:spLocks noGrp="1"/>
          </p:cNvSpPr>
          <p:nvPr/>
        </p:nvSpPr>
        <p:spPr>
          <a:xfrm>
            <a:off x="1219945" y="1220470"/>
            <a:ext cx="9633585" cy="52463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b="0" i="0" dirty="0">
                <a:solidFill>
                  <a:srgbClr val="3333B3"/>
                </a:solidFill>
                <a:effectLst/>
                <a:cs typeface="MV Boli" panose="02000500030200090000" pitchFamily="2" charset="0"/>
              </a:rPr>
              <a:t>▶ </a:t>
            </a:r>
            <a:r>
              <a:rPr lang="zh-CN" altLang="en-US" sz="2400" b="0" i="0" dirty="0">
                <a:effectLst/>
                <a:cs typeface="MV Boli" panose="02000500030200090000" pitchFamily="2" charset="0"/>
              </a:rPr>
              <a:t>引言</a:t>
            </a:r>
            <a:r>
              <a:rPr lang="en-US" altLang="zh-CN" sz="2400" b="0" i="0" dirty="0">
                <a:effectLst/>
                <a:cs typeface="MV Boli" panose="02000500030200090000" pitchFamily="2" charset="0"/>
              </a:rPr>
              <a:t>	</a:t>
            </a:r>
            <a:r>
              <a:rPr lang="zh-CN" altLang="en-US" sz="2400" b="0" i="0" dirty="0">
                <a:effectLst/>
                <a:cs typeface="MV Boli" panose="02000500030200090000" pitchFamily="2" charset="0"/>
              </a:rPr>
              <a:t>机器代码与汇编代码，</a:t>
            </a:r>
            <a:r>
              <a:rPr lang="en-US" altLang="zh-CN" sz="2400" b="0" i="0" dirty="0">
                <a:effectLst/>
                <a:cs typeface="MV Boli" panose="02000500030200090000" pitchFamily="2" charset="0"/>
              </a:rPr>
              <a:t>x86</a:t>
            </a:r>
            <a:r>
              <a:rPr lang="zh-CN" altLang="en-US" sz="2400" b="0" i="0" dirty="0">
                <a:effectLst/>
                <a:cs typeface="MV Boli" panose="02000500030200090000" pitchFamily="2" charset="0"/>
              </a:rPr>
              <a:t>机器和指令集的发展</a:t>
            </a:r>
            <a:endParaRPr lang="zh-CN" altLang="en-US" sz="2400" b="0" i="0" dirty="0">
              <a:effectLst/>
              <a:cs typeface="MV Boli" panose="02000500030200090000" pitchFamily="2" charset="0"/>
            </a:endParaRPr>
          </a:p>
          <a:p>
            <a:pPr marL="0" indent="0">
              <a:buNone/>
            </a:pPr>
            <a:r>
              <a:rPr lang="zh-CN" altLang="en-US" sz="2400" dirty="0">
                <a:solidFill>
                  <a:srgbClr val="3333B3"/>
                </a:solidFill>
                <a:effectLst/>
                <a:cs typeface="MV Boli" panose="02000500030200090000" pitchFamily="2" charset="0"/>
                <a:sym typeface="+mn-ea"/>
              </a:rPr>
              <a:t>▶ </a:t>
            </a:r>
            <a:r>
              <a:rPr lang="zh-CN" altLang="en-US" sz="2400" dirty="0">
                <a:effectLst/>
                <a:cs typeface="MV Boli" panose="02000500030200090000" pitchFamily="2" charset="0"/>
                <a:sym typeface="+mn-ea"/>
              </a:rPr>
              <a:t>程序编码</a:t>
            </a:r>
            <a:r>
              <a:rPr lang="en-US" altLang="zh-CN" sz="2400" dirty="0">
                <a:effectLst/>
                <a:cs typeface="MV Boli" panose="02000500030200090000" pitchFamily="2" charset="0"/>
                <a:sym typeface="+mn-ea"/>
              </a:rPr>
              <a:t>    C</a:t>
            </a:r>
            <a:r>
              <a:rPr lang="zh-CN" altLang="en-US" sz="2400" dirty="0">
                <a:effectLst/>
                <a:cs typeface="MV Boli" panose="02000500030200090000" pitchFamily="2" charset="0"/>
                <a:sym typeface="+mn-ea"/>
              </a:rPr>
              <a:t>程序的编译过程与反汇编</a:t>
            </a:r>
            <a:endParaRPr lang="zh-CN" altLang="en-US" sz="2400" dirty="0">
              <a:effectLst/>
              <a:cs typeface="MV Boli" panose="02000500030200090000" pitchFamily="2" charset="0"/>
              <a:sym typeface="+mn-ea"/>
            </a:endParaRPr>
          </a:p>
          <a:p>
            <a:pPr marL="0" indent="0">
              <a:buNone/>
            </a:pPr>
            <a:r>
              <a:rPr lang="zh-CN" altLang="en-US" sz="2400" dirty="0">
                <a:solidFill>
                  <a:srgbClr val="3333B3"/>
                </a:solidFill>
                <a:effectLst/>
                <a:cs typeface="MV Boli" panose="02000500030200090000" pitchFamily="2" charset="0"/>
                <a:sym typeface="+mn-ea"/>
              </a:rPr>
              <a:t>▶ </a:t>
            </a:r>
            <a:r>
              <a:rPr lang="zh-CN" altLang="en-US" sz="2400" dirty="0">
                <a:effectLst/>
                <a:cs typeface="MV Boli" panose="02000500030200090000" pitchFamily="2" charset="0"/>
                <a:sym typeface="+mn-ea"/>
              </a:rPr>
              <a:t>数据格式</a:t>
            </a:r>
            <a:r>
              <a:rPr lang="en-US" altLang="zh-CN" sz="2400" dirty="0">
                <a:effectLst/>
                <a:cs typeface="MV Boli" panose="02000500030200090000" pitchFamily="2" charset="0"/>
                <a:sym typeface="+mn-ea"/>
              </a:rPr>
              <a:t>	x86-64</a:t>
            </a:r>
            <a:r>
              <a:rPr lang="zh-CN" altLang="en-US" sz="2400" dirty="0">
                <a:effectLst/>
                <a:cs typeface="MV Boli" panose="02000500030200090000" pitchFamily="2" charset="0"/>
                <a:sym typeface="+mn-ea"/>
              </a:rPr>
              <a:t>指令集中</a:t>
            </a:r>
            <a:r>
              <a:rPr lang="zh-CN" altLang="en-US" sz="2400" dirty="0">
                <a:effectLst/>
                <a:cs typeface="MV Boli" panose="02000500030200090000" pitchFamily="2" charset="0"/>
                <a:sym typeface="+mn-ea"/>
              </a:rPr>
              <a:t>的数据类型</a:t>
            </a:r>
            <a:endParaRPr lang="zh-CN" altLang="en-US" sz="2400" dirty="0">
              <a:effectLst/>
              <a:cs typeface="MV Boli" panose="02000500030200090000" pitchFamily="2" charset="0"/>
              <a:sym typeface="+mn-ea"/>
            </a:endParaRPr>
          </a:p>
          <a:p>
            <a:pPr marL="0" indent="0">
              <a:buNone/>
            </a:pPr>
            <a:r>
              <a:rPr lang="zh-CN" altLang="en-US" sz="2400" dirty="0">
                <a:effectLst/>
                <a:cs typeface="MV Boli" panose="02000500030200090000" pitchFamily="2" charset="0"/>
                <a:sym typeface="+mn-ea"/>
              </a:rPr>
              <a:t>理解</a:t>
            </a:r>
            <a:r>
              <a:rPr lang="en-US" altLang="zh-CN" sz="2400" dirty="0">
                <a:effectLst/>
                <a:cs typeface="MV Boli" panose="02000500030200090000" pitchFamily="2" charset="0"/>
                <a:sym typeface="+mn-ea"/>
              </a:rPr>
              <a:t>&amp;</a:t>
            </a:r>
            <a:r>
              <a:rPr lang="zh-CN" altLang="en-US" sz="2400" dirty="0">
                <a:effectLst/>
                <a:cs typeface="MV Boli" panose="02000500030200090000" pitchFamily="2" charset="0"/>
                <a:sym typeface="+mn-ea"/>
              </a:rPr>
              <a:t>应用</a:t>
            </a:r>
            <a:endParaRPr lang="zh-CN" altLang="en-US" sz="2400" dirty="0">
              <a:effectLst/>
              <a:cs typeface="MV Boli" panose="02000500030200090000" pitchFamily="2" charset="0"/>
              <a:sym typeface="+mn-ea"/>
            </a:endParaRPr>
          </a:p>
          <a:p>
            <a:pPr marL="0" indent="0">
              <a:buNone/>
            </a:pPr>
            <a:r>
              <a:rPr lang="zh-CN" altLang="en-US" sz="2400" dirty="0">
                <a:solidFill>
                  <a:srgbClr val="3333B3"/>
                </a:solidFill>
                <a:effectLst/>
                <a:cs typeface="MV Boli" panose="02000500030200090000" pitchFamily="2" charset="0"/>
                <a:sym typeface="+mn-ea"/>
              </a:rPr>
              <a:t>▶ </a:t>
            </a:r>
            <a:r>
              <a:rPr lang="zh-CN" altLang="en-US" sz="2400" dirty="0">
                <a:effectLst/>
                <a:cs typeface="MV Boli" panose="02000500030200090000" pitchFamily="2" charset="0"/>
                <a:sym typeface="+mn-ea"/>
              </a:rPr>
              <a:t>访问信息</a:t>
            </a:r>
            <a:r>
              <a:rPr lang="en-US" altLang="zh-CN" sz="2400" dirty="0">
                <a:effectLst/>
                <a:cs typeface="MV Boli" panose="02000500030200090000" pitchFamily="2" charset="0"/>
                <a:sym typeface="+mn-ea"/>
              </a:rPr>
              <a:t>	</a:t>
            </a:r>
            <a:endParaRPr lang="zh-CN" altLang="en-US" sz="2400" dirty="0">
              <a:effectLst/>
              <a:cs typeface="MV Boli" panose="02000500030200090000" pitchFamily="2" charset="0"/>
              <a:sym typeface="+mn-ea"/>
            </a:endParaRPr>
          </a:p>
          <a:p>
            <a:pPr marL="800100" lvl="1" indent="-342900"/>
            <a:r>
              <a:rPr lang="zh-CN" altLang="en-US" sz="2055" dirty="0">
                <a:cs typeface="MV Boli" panose="02000500030200090000" pitchFamily="2" charset="0"/>
              </a:rPr>
              <a:t>通用目的寄存器</a:t>
            </a:r>
            <a:endParaRPr lang="zh-CN" altLang="en-US" sz="2055" dirty="0">
              <a:cs typeface="MV Boli" panose="02000500030200090000" pitchFamily="2" charset="0"/>
            </a:endParaRPr>
          </a:p>
          <a:p>
            <a:pPr marL="800100" lvl="1" indent="-342900"/>
            <a:r>
              <a:rPr lang="zh-CN" altLang="en-US" sz="2055" dirty="0">
                <a:cs typeface="MV Boli" panose="02000500030200090000" pitchFamily="2" charset="0"/>
              </a:rPr>
              <a:t>操作数指示符</a:t>
            </a:r>
            <a:endParaRPr lang="zh-CN" altLang="en-US" sz="2055" dirty="0">
              <a:cs typeface="MV Boli" panose="02000500030200090000" pitchFamily="2" charset="0"/>
            </a:endParaRPr>
          </a:p>
          <a:p>
            <a:pPr marL="800100" lvl="1" indent="-342900"/>
            <a:r>
              <a:rPr lang="zh-CN" altLang="en-US" sz="2055" dirty="0">
                <a:cs typeface="MV Boli" panose="02000500030200090000" pitchFamily="2" charset="0"/>
              </a:rPr>
              <a:t>数据传输指令</a:t>
            </a:r>
            <a:endParaRPr lang="zh-CN" altLang="en-US" sz="2055" dirty="0">
              <a:cs typeface="MV Boli" panose="02000500030200090000" pitchFamily="2" charset="0"/>
            </a:endParaRPr>
          </a:p>
          <a:p>
            <a:pPr marL="800100" lvl="1" indent="-342900"/>
            <a:r>
              <a:rPr lang="zh-CN" altLang="en-US" sz="2055" dirty="0">
                <a:cs typeface="MV Boli" panose="02000500030200090000" pitchFamily="2" charset="0"/>
              </a:rPr>
              <a:t>入栈出栈指令</a:t>
            </a:r>
            <a:endParaRPr lang="en-US" altLang="zh-CN" sz="2055" dirty="0">
              <a:cs typeface="MV Boli" panose="02000500030200090000" pitchFamily="2" charset="0"/>
            </a:endParaRPr>
          </a:p>
          <a:p>
            <a:pPr marL="0" indent="0">
              <a:buNone/>
            </a:pPr>
            <a:r>
              <a:rPr lang="zh-CN" altLang="en-US" sz="2400" dirty="0">
                <a:solidFill>
                  <a:srgbClr val="3333B3"/>
                </a:solidFill>
                <a:effectLst/>
                <a:cs typeface="MV Boli" panose="02000500030200090000" pitchFamily="2" charset="0"/>
                <a:sym typeface="+mn-ea"/>
              </a:rPr>
              <a:t>▶ </a:t>
            </a:r>
            <a:r>
              <a:rPr lang="zh-CN" altLang="en-US" sz="2400" dirty="0">
                <a:effectLst/>
                <a:cs typeface="MV Boli" panose="02000500030200090000" pitchFamily="2" charset="0"/>
                <a:sym typeface="+mn-ea"/>
              </a:rPr>
              <a:t>算术和逻辑操作</a:t>
            </a:r>
            <a:endParaRPr lang="zh-CN" altLang="en-US" sz="2400" dirty="0">
              <a:effectLst/>
              <a:cs typeface="MV Boli" panose="02000500030200090000" pitchFamily="2" charset="0"/>
              <a:sym typeface="+mn-ea"/>
            </a:endParaRPr>
          </a:p>
          <a:p>
            <a:pPr lvl="1"/>
            <a:r>
              <a:rPr lang="zh-CN" altLang="en-US" sz="2055" dirty="0">
                <a:effectLst/>
                <a:cs typeface="MV Boli" panose="02000500030200090000" pitchFamily="2" charset="0"/>
                <a:sym typeface="+mn-ea"/>
              </a:rPr>
              <a:t>加载有效</a:t>
            </a:r>
            <a:r>
              <a:rPr lang="zh-CN" altLang="en-US" sz="2055" dirty="0">
                <a:effectLst/>
                <a:cs typeface="MV Boli" panose="02000500030200090000" pitchFamily="2" charset="0"/>
                <a:sym typeface="+mn-ea"/>
              </a:rPr>
              <a:t>地址</a:t>
            </a:r>
            <a:endParaRPr lang="zh-CN" altLang="en-US" sz="2055" dirty="0">
              <a:effectLst/>
              <a:cs typeface="MV Boli" panose="02000500030200090000" pitchFamily="2" charset="0"/>
              <a:sym typeface="+mn-ea"/>
            </a:endParaRPr>
          </a:p>
          <a:p>
            <a:pPr lvl="1"/>
            <a:r>
              <a:rPr lang="en-US" altLang="zh-CN" sz="2055" dirty="0">
                <a:effectLst/>
                <a:cs typeface="MV Boli" panose="02000500030200090000" pitchFamily="2" charset="0"/>
                <a:sym typeface="+mn-ea"/>
              </a:rPr>
              <a:t>+</a:t>
            </a:r>
            <a:r>
              <a:rPr lang="zh-CN" altLang="en-US" sz="2055" dirty="0">
                <a:effectLst/>
                <a:cs typeface="MV Boli" panose="02000500030200090000" pitchFamily="2" charset="0"/>
                <a:sym typeface="+mn-ea"/>
              </a:rPr>
              <a:t>、</a:t>
            </a:r>
            <a:r>
              <a:rPr lang="en-US" altLang="zh-CN" sz="2055" dirty="0">
                <a:effectLst/>
                <a:cs typeface="MV Boli" panose="02000500030200090000" pitchFamily="2" charset="0"/>
                <a:sym typeface="+mn-ea"/>
              </a:rPr>
              <a:t>-</a:t>
            </a:r>
            <a:r>
              <a:rPr lang="zh-CN" altLang="en-US" sz="2055" dirty="0">
                <a:effectLst/>
                <a:cs typeface="MV Boli" panose="02000500030200090000" pitchFamily="2" charset="0"/>
                <a:sym typeface="+mn-ea"/>
              </a:rPr>
              <a:t>、</a:t>
            </a:r>
            <a:r>
              <a:rPr lang="en-US" altLang="zh-CN" sz="2055" dirty="0">
                <a:effectLst/>
                <a:cs typeface="MV Boli" panose="02000500030200090000" pitchFamily="2" charset="0"/>
                <a:sym typeface="+mn-ea"/>
              </a:rPr>
              <a:t>*</a:t>
            </a:r>
            <a:r>
              <a:rPr lang="zh-CN" altLang="en-US" sz="2055" dirty="0">
                <a:effectLst/>
                <a:cs typeface="MV Boli" panose="02000500030200090000" pitchFamily="2" charset="0"/>
                <a:sym typeface="+mn-ea"/>
              </a:rPr>
              <a:t>、</a:t>
            </a:r>
            <a:r>
              <a:rPr lang="en-US" altLang="zh-CN" sz="2055" dirty="0">
                <a:effectLst/>
                <a:cs typeface="MV Boli" panose="02000500030200090000" pitchFamily="2" charset="0"/>
                <a:sym typeface="+mn-ea"/>
              </a:rPr>
              <a:t>/</a:t>
            </a:r>
            <a:r>
              <a:rPr lang="zh-CN" altLang="en-US" sz="2055" dirty="0">
                <a:effectLst/>
                <a:cs typeface="MV Boli" panose="02000500030200090000" pitchFamily="2" charset="0"/>
                <a:sym typeface="+mn-ea"/>
              </a:rPr>
              <a:t>、</a:t>
            </a:r>
            <a:r>
              <a:rPr lang="en-US" altLang="zh-CN" sz="2055" dirty="0">
                <a:effectLst/>
                <a:cs typeface="MV Boli" panose="02000500030200090000" pitchFamily="2" charset="0"/>
                <a:sym typeface="+mn-ea"/>
              </a:rPr>
              <a:t>&amp;</a:t>
            </a:r>
            <a:r>
              <a:rPr lang="zh-CN" altLang="en-US" sz="2055" dirty="0">
                <a:effectLst/>
                <a:cs typeface="MV Boli" panose="02000500030200090000" pitchFamily="2" charset="0"/>
                <a:sym typeface="+mn-ea"/>
              </a:rPr>
              <a:t>、</a:t>
            </a:r>
            <a:r>
              <a:rPr lang="en-US" altLang="zh-CN" sz="2055" dirty="0">
                <a:effectLst/>
                <a:cs typeface="MV Boli" panose="02000500030200090000" pitchFamily="2" charset="0"/>
                <a:sym typeface="+mn-ea"/>
              </a:rPr>
              <a:t>^</a:t>
            </a:r>
            <a:r>
              <a:rPr lang="zh-CN" altLang="en-US" sz="2055" dirty="0">
                <a:effectLst/>
                <a:cs typeface="MV Boli" panose="02000500030200090000" pitchFamily="2" charset="0"/>
                <a:sym typeface="+mn-ea"/>
              </a:rPr>
              <a:t>、</a:t>
            </a:r>
            <a:r>
              <a:rPr lang="en-US" altLang="zh-CN" sz="2055" dirty="0">
                <a:effectLst/>
                <a:cs typeface="MV Boli" panose="02000500030200090000" pitchFamily="2" charset="0"/>
                <a:sym typeface="+mn-ea"/>
              </a:rPr>
              <a:t>|</a:t>
            </a:r>
            <a:r>
              <a:rPr lang="zh-CN" altLang="en-US" sz="2055" dirty="0">
                <a:effectLst/>
                <a:cs typeface="MV Boli" panose="02000500030200090000" pitchFamily="2" charset="0"/>
                <a:sym typeface="+mn-ea"/>
              </a:rPr>
              <a:t>、</a:t>
            </a:r>
            <a:r>
              <a:rPr lang="en-US" altLang="zh-CN" sz="2055" dirty="0">
                <a:effectLst/>
                <a:cs typeface="MV Boli" panose="02000500030200090000" pitchFamily="2" charset="0"/>
                <a:sym typeface="+mn-ea"/>
              </a:rPr>
              <a:t>++</a:t>
            </a:r>
            <a:r>
              <a:rPr lang="zh-CN" altLang="en-US" sz="2055" dirty="0">
                <a:effectLst/>
                <a:cs typeface="MV Boli" panose="02000500030200090000" pitchFamily="2" charset="0"/>
                <a:sym typeface="+mn-ea"/>
              </a:rPr>
              <a:t>、</a:t>
            </a:r>
            <a:r>
              <a:rPr lang="en-US" altLang="zh-CN" sz="2055" dirty="0">
                <a:effectLst/>
                <a:cs typeface="MV Boli" panose="02000500030200090000" pitchFamily="2" charset="0"/>
                <a:sym typeface="+mn-ea"/>
              </a:rPr>
              <a:t>--</a:t>
            </a:r>
            <a:r>
              <a:rPr lang="zh-CN" altLang="en-US" sz="2055" dirty="0">
                <a:effectLst/>
                <a:cs typeface="MV Boli" panose="02000500030200090000" pitchFamily="2" charset="0"/>
                <a:sym typeface="+mn-ea"/>
              </a:rPr>
              <a:t>、</a:t>
            </a:r>
            <a:r>
              <a:rPr lang="en-US" altLang="zh-CN" sz="2055" dirty="0">
                <a:effectLst/>
                <a:cs typeface="MV Boli" panose="02000500030200090000" pitchFamily="2" charset="0"/>
                <a:sym typeface="+mn-ea"/>
              </a:rPr>
              <a:t>~</a:t>
            </a:r>
            <a:r>
              <a:rPr lang="zh-CN" altLang="en-US" sz="2055" dirty="0">
                <a:effectLst/>
                <a:cs typeface="MV Boli" panose="02000500030200090000" pitchFamily="2" charset="0"/>
                <a:sym typeface="+mn-ea"/>
              </a:rPr>
              <a:t>、</a:t>
            </a:r>
            <a:r>
              <a:rPr lang="en-US" altLang="zh-CN" sz="2055" dirty="0">
                <a:effectLst/>
                <a:cs typeface="MV Boli" panose="02000500030200090000" pitchFamily="2" charset="0"/>
                <a:sym typeface="+mn-ea"/>
              </a:rPr>
              <a:t>-</a:t>
            </a:r>
            <a:endParaRPr lang="en-US" altLang="zh-CN" sz="2055" dirty="0">
              <a:effectLst/>
              <a:cs typeface="MV Boli" panose="02000500030200090000" pitchFamily="2" charset="0"/>
              <a:sym typeface="+mn-ea"/>
            </a:endParaRPr>
          </a:p>
          <a:p>
            <a:pPr lvl="1"/>
            <a:r>
              <a:rPr lang="zh-CN" altLang="en-US" sz="2055" dirty="0">
                <a:effectLst/>
                <a:cs typeface="MV Boli" panose="02000500030200090000" pitchFamily="2" charset="0"/>
                <a:sym typeface="+mn-ea"/>
              </a:rPr>
              <a:t>算术</a:t>
            </a:r>
            <a:r>
              <a:rPr lang="en-US" altLang="zh-CN" sz="2055" dirty="0">
                <a:effectLst/>
                <a:cs typeface="MV Boli" panose="02000500030200090000" pitchFamily="2" charset="0"/>
                <a:sym typeface="+mn-ea"/>
              </a:rPr>
              <a:t>/</a:t>
            </a:r>
            <a:r>
              <a:rPr lang="zh-CN" altLang="en-US" sz="2055" dirty="0">
                <a:effectLst/>
                <a:cs typeface="MV Boli" panose="02000500030200090000" pitchFamily="2" charset="0"/>
                <a:sym typeface="+mn-ea"/>
              </a:rPr>
              <a:t>逻辑左右</a:t>
            </a:r>
            <a:r>
              <a:rPr lang="zh-CN" altLang="en-US" sz="2055" dirty="0">
                <a:effectLst/>
                <a:cs typeface="MV Boli" panose="02000500030200090000" pitchFamily="2" charset="0"/>
                <a:sym typeface="+mn-ea"/>
              </a:rPr>
              <a:t>移</a:t>
            </a:r>
            <a:endParaRPr lang="zh-CN" altLang="en-US" sz="2055" dirty="0">
              <a:effectLst/>
              <a:cs typeface="MV Boli" panose="02000500030200090000" pitchFamily="2" charset="0"/>
              <a:sym typeface="+mn-ea"/>
            </a:endParaRPr>
          </a:p>
          <a:p>
            <a:pPr lvl="1"/>
            <a:r>
              <a:rPr lang="zh-CN" altLang="en-US" sz="2055" dirty="0">
                <a:effectLst/>
                <a:cs typeface="MV Boli" panose="02000500030200090000" pitchFamily="2" charset="0"/>
                <a:sym typeface="+mn-ea"/>
              </a:rPr>
              <a:t>特殊</a:t>
            </a:r>
            <a:r>
              <a:rPr lang="zh-CN" altLang="en-US" sz="2055" dirty="0">
                <a:effectLst/>
                <a:cs typeface="MV Boli" panose="02000500030200090000" pitchFamily="2" charset="0"/>
                <a:sym typeface="+mn-ea"/>
              </a:rPr>
              <a:t>算术</a:t>
            </a:r>
            <a:endParaRPr lang="zh-CN" altLang="en-US" sz="2055" dirty="0">
              <a:effectLst/>
              <a:cs typeface="MV Boli" panose="02000500030200090000" pitchFamily="2" charset="0"/>
              <a:sym typeface="+mn-ea"/>
            </a:endParaRPr>
          </a:p>
          <a:p>
            <a:pPr marL="0" indent="0">
              <a:buNone/>
            </a:pPr>
            <a:endParaRPr lang="en-US" altLang="zh-CN" sz="2400" dirty="0">
              <a:cs typeface="MV Boli" panose="02000500030200090000" pitchFamily="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afterEffect">
                                  <p:stCondLst>
                                    <p:cond delay="0"/>
                                  </p:stCondLst>
                                  <p:childTnLst>
                                    <p:animClr clrSpc="rgb" dir="cw">
                                      <p:cBhvr override="childStyle">
                                        <p:cTn id="6" dur="1000" fill="hold"/>
                                        <p:tgtEl>
                                          <p:spTgt spid="3">
                                            <p:txEl>
                                              <p:pRg st="3" end="3"/>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特殊算数操作（</a:t>
            </a:r>
            <a:r>
              <a:rPr lang="zh-CN" altLang="en-US"/>
              <a:t>八字）</a:t>
            </a:r>
            <a:endParaRPr lang="zh-CN" altLang="en-US"/>
          </a:p>
        </p:txBody>
      </p:sp>
      <p:sp>
        <p:nvSpPr>
          <p:cNvPr id="7" name="文本框 6"/>
          <p:cNvSpPr txBox="1"/>
          <p:nvPr/>
        </p:nvSpPr>
        <p:spPr>
          <a:xfrm>
            <a:off x="707390" y="1045210"/>
            <a:ext cx="4909185" cy="1943735"/>
          </a:xfrm>
          <a:prstGeom prst="rect">
            <a:avLst/>
          </a:prstGeom>
          <a:noFill/>
        </p:spPr>
        <p:txBody>
          <a:bodyPr wrap="square" rtlCol="0" anchor="t">
            <a:noAutofit/>
          </a:bodyPr>
          <a:p>
            <a:r>
              <a:rPr lang="zh-CN" altLang="en-US" sz="2400"/>
              <a:t>void cal(unsigned __int128 *dest, unsigned long x, unsigned long y)</a:t>
            </a:r>
            <a:endParaRPr lang="zh-CN" altLang="en-US" sz="2400"/>
          </a:p>
          <a:p>
            <a:r>
              <a:rPr lang="en-US" altLang="zh-CN" sz="2400"/>
              <a:t>dest: %rdi  x: %rsi  y: %rdx</a:t>
            </a:r>
            <a:endParaRPr lang="zh-CN" altLang="en-US" sz="2400"/>
          </a:p>
          <a:p>
            <a:r>
              <a:rPr lang="zh-CN" altLang="en-US" sz="2400"/>
              <a:t>{</a:t>
            </a:r>
            <a:endParaRPr lang="zh-CN" altLang="en-US" sz="2400"/>
          </a:p>
          <a:p>
            <a:r>
              <a:rPr lang="zh-CN" altLang="en-US" sz="2400"/>
              <a:t>    *dest = x * (unsigned __int128)y;</a:t>
            </a:r>
            <a:endParaRPr lang="zh-CN" altLang="en-US" sz="2400"/>
          </a:p>
          <a:p>
            <a:r>
              <a:rPr lang="zh-CN" altLang="en-US" sz="2400"/>
              <a:t>}</a:t>
            </a:r>
            <a:endParaRPr lang="zh-CN" altLang="en-US" sz="2400"/>
          </a:p>
        </p:txBody>
      </p:sp>
      <p:sp>
        <p:nvSpPr>
          <p:cNvPr id="10" name="文本框 9"/>
          <p:cNvSpPr txBox="1"/>
          <p:nvPr/>
        </p:nvSpPr>
        <p:spPr>
          <a:xfrm>
            <a:off x="7162800" y="1153795"/>
            <a:ext cx="4893945" cy="521970"/>
          </a:xfrm>
          <a:prstGeom prst="rect">
            <a:avLst/>
          </a:prstGeom>
          <a:noFill/>
        </p:spPr>
        <p:txBody>
          <a:bodyPr wrap="square" rtlCol="0">
            <a:spAutoFit/>
          </a:bodyPr>
          <a:p>
            <a:r>
              <a:rPr lang="zh-CN" altLang="en-US" sz="2800"/>
              <a:t>改为有符号版本（再简化</a:t>
            </a:r>
            <a:r>
              <a:rPr lang="zh-CN" altLang="en-US" sz="2800"/>
              <a:t>一点）</a:t>
            </a:r>
            <a:endParaRPr lang="en-US" altLang="zh-CN" sz="2800"/>
          </a:p>
        </p:txBody>
      </p:sp>
      <p:pic>
        <p:nvPicPr>
          <p:cNvPr id="3" name="图片 2"/>
          <p:cNvPicPr>
            <a:picLocks noChangeAspect="1"/>
          </p:cNvPicPr>
          <p:nvPr>
            <p:custDataLst>
              <p:tags r:id="rId1"/>
            </p:custDataLst>
          </p:nvPr>
        </p:nvPicPr>
        <p:blipFill>
          <a:blip r:embed="rId2"/>
          <a:stretch>
            <a:fillRect/>
          </a:stretch>
        </p:blipFill>
        <p:spPr>
          <a:xfrm>
            <a:off x="466725" y="3825875"/>
            <a:ext cx="5629275" cy="2597150"/>
          </a:xfrm>
          <a:prstGeom prst="rect">
            <a:avLst/>
          </a:prstGeom>
        </p:spPr>
      </p:pic>
      <p:pic>
        <p:nvPicPr>
          <p:cNvPr id="4" name="图片 3"/>
          <p:cNvPicPr>
            <a:picLocks noChangeAspect="1"/>
          </p:cNvPicPr>
          <p:nvPr/>
        </p:nvPicPr>
        <p:blipFill>
          <a:blip r:embed="rId3"/>
          <a:stretch>
            <a:fillRect/>
          </a:stretch>
        </p:blipFill>
        <p:spPr>
          <a:xfrm>
            <a:off x="6751955" y="2639695"/>
            <a:ext cx="4777740" cy="1579245"/>
          </a:xfrm>
          <a:prstGeom prst="rect">
            <a:avLst/>
          </a:prstGeom>
        </p:spPr>
      </p:pic>
      <p:pic>
        <p:nvPicPr>
          <p:cNvPr id="5" name="图片 4"/>
          <p:cNvPicPr>
            <a:picLocks noChangeAspect="1"/>
          </p:cNvPicPr>
          <p:nvPr/>
        </p:nvPicPr>
        <p:blipFill>
          <a:blip r:embed="rId4"/>
          <a:stretch>
            <a:fillRect/>
          </a:stretch>
        </p:blipFill>
        <p:spPr>
          <a:xfrm>
            <a:off x="6751955" y="4336415"/>
            <a:ext cx="2375535" cy="2402840"/>
          </a:xfrm>
          <a:prstGeom prst="rect">
            <a:avLst/>
          </a:prstGeom>
        </p:spPr>
      </p:pic>
      <p:sp>
        <p:nvSpPr>
          <p:cNvPr id="8" name="文本框 7"/>
          <p:cNvSpPr txBox="1"/>
          <p:nvPr/>
        </p:nvSpPr>
        <p:spPr>
          <a:xfrm>
            <a:off x="6092825" y="1675765"/>
            <a:ext cx="6096000" cy="398780"/>
          </a:xfrm>
          <a:prstGeom prst="rect">
            <a:avLst/>
          </a:prstGeom>
          <a:noFill/>
        </p:spPr>
        <p:txBody>
          <a:bodyPr wrap="square" rtlCol="0" anchor="t">
            <a:spAutoFit/>
          </a:bodyPr>
          <a:p>
            <a:r>
              <a:rPr lang="zh-CN" altLang="en-US" sz="2000"/>
              <a:t>__int128 cal(long x, long y)</a:t>
            </a:r>
            <a:r>
              <a:rPr lang="en-US" altLang="zh-CN" sz="2000"/>
              <a:t>    </a:t>
            </a:r>
            <a:r>
              <a:rPr lang="zh-CN" altLang="en-US" sz="2000"/>
              <a:t>{return x * (__int128)y;}</a:t>
            </a:r>
            <a:endParaRPr lang="zh-CN" altLang="en-US" sz="2000"/>
          </a:p>
        </p:txBody>
      </p:sp>
      <p:sp>
        <p:nvSpPr>
          <p:cNvPr id="11" name="文本框 10"/>
          <p:cNvSpPr txBox="1"/>
          <p:nvPr/>
        </p:nvSpPr>
        <p:spPr>
          <a:xfrm>
            <a:off x="6305550" y="2127250"/>
            <a:ext cx="1918335" cy="460375"/>
          </a:xfrm>
          <a:prstGeom prst="rect">
            <a:avLst/>
          </a:prstGeom>
          <a:noFill/>
        </p:spPr>
        <p:txBody>
          <a:bodyPr wrap="square" rtlCol="0">
            <a:spAutoFit/>
          </a:bodyPr>
          <a:p>
            <a:r>
              <a:rPr lang="zh-CN" altLang="en-US" sz="2400"/>
              <a:t>预期结果：</a:t>
            </a:r>
            <a:endParaRPr lang="zh-CN" altLang="en-US" sz="2400"/>
          </a:p>
        </p:txBody>
      </p:sp>
      <p:sp>
        <p:nvSpPr>
          <p:cNvPr id="12" name="文本框 11"/>
          <p:cNvSpPr txBox="1"/>
          <p:nvPr/>
        </p:nvSpPr>
        <p:spPr>
          <a:xfrm>
            <a:off x="9312910" y="4592320"/>
            <a:ext cx="2447290" cy="1568450"/>
          </a:xfrm>
          <a:prstGeom prst="rect">
            <a:avLst/>
          </a:prstGeom>
          <a:noFill/>
        </p:spPr>
        <p:txBody>
          <a:bodyPr wrap="square" rtlCol="0">
            <a:spAutoFit/>
          </a:bodyPr>
          <a:p>
            <a:r>
              <a:rPr lang="zh-CN" altLang="en-US" sz="2400"/>
              <a:t>上述结果要</a:t>
            </a:r>
            <a:r>
              <a:rPr lang="en-US" altLang="zh-CN" sz="2400"/>
              <a:t> -O2</a:t>
            </a:r>
            <a:r>
              <a:rPr lang="zh-CN" altLang="en-US" sz="2400"/>
              <a:t>才行</a:t>
            </a:r>
            <a:endParaRPr lang="zh-CN" altLang="en-US" sz="2400"/>
          </a:p>
          <a:p>
            <a:r>
              <a:rPr lang="zh-CN" altLang="en-US" sz="2400"/>
              <a:t>实际默认是将高低位分开计算</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right)">
                                      <p:cBhvr>
                                        <p:cTn id="13" dur="500"/>
                                        <p:tgtEl>
                                          <p:spTgt spid="11"/>
                                        </p:tgtEl>
                                      </p:cBhvr>
                                    </p:animEffect>
                                  </p:childTnLst>
                                </p:cTn>
                              </p:par>
                              <p:par>
                                <p:cTn id="14" presetID="22" presetClass="entr" presetSubtype="2"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righ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0" grpId="1"/>
      <p:bldP spid="8" grpId="1"/>
      <p:bldP spid="11" grpId="1"/>
      <p:bldP spid="12" grpId="0"/>
      <p:bldP spid="12"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特殊算数操作（</a:t>
            </a:r>
            <a:r>
              <a:rPr lang="zh-CN" altLang="en-US"/>
              <a:t>八字）</a:t>
            </a:r>
            <a:endParaRPr lang="zh-CN" altLang="en-US"/>
          </a:p>
        </p:txBody>
      </p:sp>
      <p:pic>
        <p:nvPicPr>
          <p:cNvPr id="6" name="图片 5"/>
          <p:cNvPicPr>
            <a:picLocks noChangeAspect="1"/>
          </p:cNvPicPr>
          <p:nvPr>
            <p:custDataLst>
              <p:tags r:id="rId1"/>
            </p:custDataLst>
          </p:nvPr>
        </p:nvPicPr>
        <p:blipFill>
          <a:blip r:embed="rId2"/>
          <a:stretch>
            <a:fillRect/>
          </a:stretch>
        </p:blipFill>
        <p:spPr>
          <a:xfrm>
            <a:off x="234315" y="2989580"/>
            <a:ext cx="5435600" cy="3786505"/>
          </a:xfrm>
          <a:prstGeom prst="rect">
            <a:avLst/>
          </a:prstGeom>
        </p:spPr>
      </p:pic>
      <p:sp>
        <p:nvSpPr>
          <p:cNvPr id="7" name="文本框 6"/>
          <p:cNvSpPr txBox="1"/>
          <p:nvPr/>
        </p:nvSpPr>
        <p:spPr>
          <a:xfrm>
            <a:off x="707390" y="1045210"/>
            <a:ext cx="4866640" cy="1943735"/>
          </a:xfrm>
          <a:prstGeom prst="rect">
            <a:avLst/>
          </a:prstGeom>
          <a:noFill/>
        </p:spPr>
        <p:txBody>
          <a:bodyPr wrap="square" rtlCol="0" anchor="t">
            <a:noAutofit/>
          </a:bodyPr>
          <a:p>
            <a:r>
              <a:rPr lang="zh-CN" altLang="en-US" sz="2000"/>
              <a:t>void cal(long x, long y, long *des1, long *des2)</a:t>
            </a:r>
            <a:endParaRPr lang="zh-CN" altLang="en-US" sz="2000"/>
          </a:p>
          <a:p>
            <a:r>
              <a:rPr lang="zh-CN" altLang="en-US" sz="2000"/>
              <a:t>{</a:t>
            </a:r>
            <a:r>
              <a:rPr lang="en-US" altLang="zh-CN" sz="2000"/>
              <a:t>	%rdi  %rsi        %rdx              %rcx</a:t>
            </a:r>
            <a:endParaRPr lang="zh-CN" altLang="en-US" sz="2000"/>
          </a:p>
          <a:p>
            <a:r>
              <a:rPr lang="zh-CN" altLang="en-US" sz="2000"/>
              <a:t>    long q = x / y;</a:t>
            </a:r>
            <a:endParaRPr lang="zh-CN" altLang="en-US" sz="2000"/>
          </a:p>
          <a:p>
            <a:r>
              <a:rPr lang="zh-CN" altLang="en-US" sz="2000"/>
              <a:t>    long r = x % y;</a:t>
            </a:r>
            <a:endParaRPr lang="zh-CN" altLang="en-US" sz="2000"/>
          </a:p>
          <a:p>
            <a:r>
              <a:rPr lang="zh-CN" altLang="en-US" sz="2000"/>
              <a:t>    *des1 = q;</a:t>
            </a:r>
            <a:endParaRPr lang="zh-CN" altLang="en-US" sz="2000"/>
          </a:p>
          <a:p>
            <a:r>
              <a:rPr lang="zh-CN" altLang="en-US" sz="2000"/>
              <a:t>    *des2 = r;</a:t>
            </a:r>
            <a:r>
              <a:rPr lang="en-US" altLang="zh-CN" sz="2000"/>
              <a:t>}</a:t>
            </a:r>
            <a:endParaRPr lang="zh-CN" altLang="en-US" sz="2000"/>
          </a:p>
          <a:p>
            <a:endParaRPr lang="zh-CN" altLang="en-US" sz="2000"/>
          </a:p>
        </p:txBody>
      </p:sp>
      <p:pic>
        <p:nvPicPr>
          <p:cNvPr id="9" name="图片 8"/>
          <p:cNvPicPr>
            <a:picLocks noChangeAspect="1"/>
          </p:cNvPicPr>
          <p:nvPr/>
        </p:nvPicPr>
        <p:blipFill>
          <a:blip r:embed="rId3"/>
          <a:stretch>
            <a:fillRect/>
          </a:stretch>
        </p:blipFill>
        <p:spPr>
          <a:xfrm>
            <a:off x="6119495" y="3025140"/>
            <a:ext cx="5321300" cy="3750945"/>
          </a:xfrm>
          <a:prstGeom prst="rect">
            <a:avLst/>
          </a:prstGeom>
        </p:spPr>
      </p:pic>
      <p:sp>
        <p:nvSpPr>
          <p:cNvPr id="10" name="文本框 9"/>
          <p:cNvSpPr txBox="1"/>
          <p:nvPr/>
        </p:nvSpPr>
        <p:spPr>
          <a:xfrm>
            <a:off x="7162800" y="1153795"/>
            <a:ext cx="3234055" cy="521970"/>
          </a:xfrm>
          <a:prstGeom prst="rect">
            <a:avLst/>
          </a:prstGeom>
          <a:noFill/>
        </p:spPr>
        <p:txBody>
          <a:bodyPr wrap="square" rtlCol="0">
            <a:spAutoFit/>
          </a:bodyPr>
          <a:p>
            <a:r>
              <a:rPr lang="zh-CN" altLang="en-US" sz="2800"/>
              <a:t>改为无符号版本</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par>
                                <p:cTn id="8" presetID="22" presetClass="entr" presetSubtype="2"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ATT VS Intel </a:t>
            </a:r>
            <a:r>
              <a:rPr lang="zh-CN" altLang="en-US"/>
              <a:t>汇编</a:t>
            </a:r>
            <a:endParaRPr lang="zh-CN" altLang="en-US"/>
          </a:p>
        </p:txBody>
      </p:sp>
      <p:sp>
        <p:nvSpPr>
          <p:cNvPr id="11" name="文本框 10"/>
          <p:cNvSpPr txBox="1"/>
          <p:nvPr/>
        </p:nvSpPr>
        <p:spPr>
          <a:xfrm>
            <a:off x="441325" y="1721485"/>
            <a:ext cx="10903585" cy="3046095"/>
          </a:xfrm>
          <a:prstGeom prst="rect">
            <a:avLst/>
          </a:prstGeom>
          <a:noFill/>
        </p:spPr>
        <p:txBody>
          <a:bodyPr wrap="square" rtlCol="0" anchor="t">
            <a:spAutoFit/>
          </a:bodyPr>
          <a:p>
            <a:pPr marL="800100" lvl="1" indent="-342900" algn="l">
              <a:buClrTx/>
              <a:buSzTx/>
              <a:buFont typeface="Arial" panose="020B0604020202020204" pitchFamily="34" charset="0"/>
              <a:buChar char="•"/>
            </a:pPr>
            <a:r>
              <a:rPr lang="zh-CN" altLang="en-US" sz="2400"/>
              <a:t>Intel 代码省略了指示大小的后缀。我们看到指令push和mov，而不是pushq和movq。</a:t>
            </a:r>
            <a:endParaRPr lang="zh-CN" altLang="en-US" sz="2400"/>
          </a:p>
          <a:p>
            <a:pPr marL="800100" lvl="1" indent="-342900" algn="l">
              <a:buClrTx/>
              <a:buSzTx/>
              <a:buFont typeface="Arial" panose="020B0604020202020204" pitchFamily="34" charset="0"/>
              <a:buChar char="•"/>
            </a:pPr>
            <a:r>
              <a:rPr lang="zh-CN" altLang="en-US" sz="2400"/>
              <a:t>Intel代码省略了寄存器名字前面的“%＇符号，用的是rbx，而不是％rbx。</a:t>
            </a:r>
            <a:endParaRPr lang="zh-CN" altLang="en-US" sz="2400"/>
          </a:p>
          <a:p>
            <a:pPr marL="800100" lvl="1" indent="-342900" algn="l">
              <a:buClrTx/>
              <a:buSzTx/>
              <a:buFont typeface="Arial" panose="020B0604020202020204" pitchFamily="34" charset="0"/>
              <a:buChar char="•"/>
            </a:pPr>
            <a:r>
              <a:rPr lang="zh-CN" altLang="en-US" sz="2400"/>
              <a:t>Intel代码用不同的方式来描述内存中的位置，例如是“QWORD PTR ［rbx］＇而不是'(%rbx)'。</a:t>
            </a:r>
            <a:endParaRPr lang="zh-CN" altLang="en-US" sz="2400"/>
          </a:p>
          <a:p>
            <a:pPr marL="800100" lvl="1" indent="-342900" algn="l">
              <a:buClrTx/>
              <a:buSzTx/>
              <a:buFont typeface="Arial" panose="020B0604020202020204" pitchFamily="34" charset="0"/>
              <a:buChar char="•"/>
            </a:pPr>
            <a:r>
              <a:rPr lang="zh-CN" altLang="en-US" sz="2400"/>
              <a:t>在带有多个操作数的指令情况下，列出操作数的顺序相反。</a:t>
            </a:r>
            <a:endParaRPr lang="zh-CN" altLang="en-US" sz="2400"/>
          </a:p>
          <a:p>
            <a:pPr lvl="1" indent="0" algn="l">
              <a:buClrTx/>
              <a:buSzTx/>
              <a:buNone/>
            </a:pPr>
            <a:r>
              <a:rPr lang="en-US" altLang="zh-CN" sz="2400"/>
              <a:t>ATT:   instuction   sourse  destination</a:t>
            </a:r>
            <a:endParaRPr lang="en-US" altLang="zh-CN" sz="2400"/>
          </a:p>
          <a:p>
            <a:pPr marL="0" lvl="1" indent="457200" algn="l">
              <a:buClrTx/>
              <a:buSzTx/>
              <a:buNone/>
            </a:pPr>
            <a:r>
              <a:rPr lang="en-US" altLang="zh-CN" sz="2400">
                <a:sym typeface="+mn-ea"/>
              </a:rPr>
              <a:t>Intel: instuction   destination </a:t>
            </a:r>
            <a:r>
              <a:rPr lang="en-US" altLang="zh-CN" sz="2400">
                <a:sym typeface="+mn-ea"/>
              </a:rPr>
              <a:t>sourse  </a:t>
            </a:r>
            <a:endParaRPr lang="en-US" altLang="zh-CN" sz="2400">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调用者保存与被调用者</a:t>
            </a:r>
            <a:r>
              <a:rPr lang="zh-CN" altLang="en-US"/>
              <a:t>保存</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425450" y="1303020"/>
            <a:ext cx="11210290" cy="2397760"/>
          </a:xfrm>
          <a:prstGeom prst="rect">
            <a:avLst/>
          </a:prstGeom>
        </p:spPr>
      </p:pic>
      <p:sp>
        <p:nvSpPr>
          <p:cNvPr id="3" name="文本框 2"/>
          <p:cNvSpPr txBox="1"/>
          <p:nvPr/>
        </p:nvSpPr>
        <p:spPr>
          <a:xfrm>
            <a:off x="5117465" y="6360160"/>
            <a:ext cx="7400290" cy="368300"/>
          </a:xfrm>
          <a:prstGeom prst="rect">
            <a:avLst/>
          </a:prstGeom>
          <a:noFill/>
        </p:spPr>
        <p:txBody>
          <a:bodyPr wrap="square" rtlCol="0" anchor="t">
            <a:spAutoFit/>
          </a:bodyPr>
          <a:p>
            <a:r>
              <a:rPr lang="zh-CN" altLang="en-US"/>
              <a:t>图片</a:t>
            </a:r>
            <a:r>
              <a:rPr lang="zh-CN" altLang="en-US"/>
              <a:t>源自https://blog.csdn.net/Edidaughter/article/details/122334074</a:t>
            </a:r>
            <a:endParaRPr lang="zh-CN" altLang="en-US"/>
          </a:p>
        </p:txBody>
      </p:sp>
      <p:pic>
        <p:nvPicPr>
          <p:cNvPr id="5" name="图片 4"/>
          <p:cNvPicPr>
            <a:picLocks noChangeAspect="1"/>
          </p:cNvPicPr>
          <p:nvPr>
            <p:custDataLst>
              <p:tags r:id="rId3"/>
            </p:custDataLst>
          </p:nvPr>
        </p:nvPicPr>
        <p:blipFill>
          <a:blip r:embed="rId4"/>
          <a:stretch>
            <a:fillRect/>
          </a:stretch>
        </p:blipFill>
        <p:spPr>
          <a:xfrm>
            <a:off x="425450" y="3833495"/>
            <a:ext cx="7505700" cy="23939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CISC &amp; RISC</a:t>
            </a:r>
            <a:endParaRPr lang="zh-CN" altLang="en-US"/>
          </a:p>
        </p:txBody>
      </p:sp>
      <p:sp>
        <p:nvSpPr>
          <p:cNvPr id="3" name="文本框 2"/>
          <p:cNvSpPr txBox="1"/>
          <p:nvPr/>
        </p:nvSpPr>
        <p:spPr>
          <a:xfrm>
            <a:off x="768985" y="1764665"/>
            <a:ext cx="10654030" cy="3784600"/>
          </a:xfrm>
          <a:prstGeom prst="rect">
            <a:avLst/>
          </a:prstGeom>
          <a:noFill/>
        </p:spPr>
        <p:txBody>
          <a:bodyPr wrap="square" rtlCol="0" anchor="t">
            <a:spAutoFit/>
          </a:bodyPr>
          <a:p>
            <a:r>
              <a:rPr lang="zh-CN" altLang="en-US" sz="2400" dirty="0">
                <a:solidFill>
                  <a:srgbClr val="3333B3"/>
                </a:solidFill>
                <a:effectLst/>
                <a:cs typeface="MV Boli" panose="02000500030200090000" pitchFamily="2" charset="0"/>
                <a:sym typeface="+mn-ea"/>
              </a:rPr>
              <a:t>▶ </a:t>
            </a:r>
            <a:r>
              <a:rPr lang="zh-CN" altLang="en-US" sz="2400"/>
              <a:t>CISC（Complex Instruc</a:t>
            </a:r>
            <a:r>
              <a:rPr lang="en-US" altLang="zh-CN" sz="2400"/>
              <a:t>ti</a:t>
            </a:r>
            <a:r>
              <a:rPr lang="zh-CN" altLang="en-US" sz="2400"/>
              <a:t>on Set Computer），即“复杂指令系统计算机”</a:t>
            </a:r>
            <a:endParaRPr lang="zh-CN" altLang="en-US" sz="2400"/>
          </a:p>
          <a:p>
            <a:pPr marL="285750" indent="-285750">
              <a:buFont typeface="Arial" panose="020B0604020202020204" pitchFamily="34" charset="0"/>
              <a:buChar char="•"/>
            </a:pPr>
            <a:r>
              <a:rPr lang="zh-CN" altLang="en-US" sz="2400"/>
              <a:t>从计算机诞生一直沿用</a:t>
            </a:r>
            <a:r>
              <a:rPr lang="zh-CN" altLang="en-US" sz="2400"/>
              <a:t>的指令集方式</a:t>
            </a:r>
            <a:endParaRPr lang="zh-CN" altLang="en-US" sz="2400"/>
          </a:p>
          <a:p>
            <a:pPr marL="285750" indent="-285750">
              <a:buFont typeface="Arial" panose="020B0604020202020204" pitchFamily="34" charset="0"/>
              <a:buChar char="•"/>
            </a:pPr>
            <a:r>
              <a:rPr lang="zh-CN" altLang="en-US" sz="2400"/>
              <a:t>指令体系比较丰富，有专用指令来完成特定的功能，但计算机各部分的利用率不高，执行速度慢</a:t>
            </a:r>
            <a:endParaRPr lang="zh-CN" altLang="en-US" sz="2400"/>
          </a:p>
          <a:p>
            <a:pPr marL="285750" indent="-285750">
              <a:buFont typeface="Arial" panose="020B0604020202020204" pitchFamily="34" charset="0"/>
              <a:buChar char="•"/>
            </a:pPr>
            <a:r>
              <a:rPr lang="zh-CN" altLang="en-US" sz="2400">
                <a:sym typeface="+mn-ea"/>
              </a:rPr>
              <a:t>桌面</a:t>
            </a:r>
            <a:r>
              <a:rPr lang="zh-CN" altLang="en-US" sz="2400">
                <a:sym typeface="+mn-ea"/>
              </a:rPr>
              <a:t>通用计算机流行的x86体系结构</a:t>
            </a:r>
            <a:endParaRPr lang="zh-CN" altLang="en-US" sz="2400">
              <a:sym typeface="+mn-ea"/>
            </a:endParaRPr>
          </a:p>
          <a:p>
            <a:pPr marL="285750" indent="-285750">
              <a:buFont typeface="Arial" panose="020B0604020202020204" pitchFamily="34" charset="0"/>
              <a:buChar char="•"/>
            </a:pPr>
            <a:endParaRPr lang="zh-CN" altLang="en-US" sz="2400"/>
          </a:p>
          <a:p>
            <a:r>
              <a:rPr lang="zh-CN" altLang="en-US" sz="2400" dirty="0">
                <a:solidFill>
                  <a:srgbClr val="3333B3"/>
                </a:solidFill>
                <a:effectLst/>
                <a:cs typeface="MV Boli" panose="02000500030200090000" pitchFamily="2" charset="0"/>
                <a:sym typeface="+mn-ea"/>
              </a:rPr>
              <a:t>▶ </a:t>
            </a:r>
            <a:r>
              <a:rPr lang="zh-CN" altLang="en-US" sz="2400"/>
              <a:t>RISC（Reduced Instruc</a:t>
            </a:r>
            <a:r>
              <a:rPr lang="en-US" altLang="zh-CN" sz="2400"/>
              <a:t>ti</a:t>
            </a:r>
            <a:r>
              <a:rPr lang="zh-CN" altLang="en-US" sz="2400"/>
              <a:t>on Set Computer），即“精简指令集计算机”</a:t>
            </a:r>
            <a:endParaRPr lang="zh-CN" altLang="en-US" sz="2400"/>
          </a:p>
          <a:p>
            <a:pPr marL="285750" indent="-285750">
              <a:buFont typeface="Arial" panose="020B0604020202020204" pitchFamily="34" charset="0"/>
              <a:buChar char="•"/>
            </a:pPr>
            <a:r>
              <a:rPr lang="zh-CN" altLang="en-US" sz="2400"/>
              <a:t>执行较少类型计算机指令的微处理器</a:t>
            </a:r>
            <a:endParaRPr lang="zh-CN" altLang="en-US" sz="2400"/>
          </a:p>
          <a:p>
            <a:pPr marL="285750" indent="-285750">
              <a:buFont typeface="Arial" panose="020B0604020202020204" pitchFamily="34" charset="0"/>
              <a:buChar char="•"/>
            </a:pPr>
            <a:r>
              <a:rPr lang="zh-CN" altLang="en-US" sz="2400"/>
              <a:t>以更快的速度执行常规</a:t>
            </a:r>
            <a:r>
              <a:rPr lang="zh-CN" altLang="en-US" sz="2400">
                <a:sym typeface="+mn-ea"/>
              </a:rPr>
              <a:t>操作，特殊指令只能由常规指令组合执行</a:t>
            </a:r>
            <a:endParaRPr lang="zh-CN" altLang="en-US" sz="2400">
              <a:sym typeface="+mn-ea"/>
            </a:endParaRPr>
          </a:p>
          <a:p>
            <a:pPr marL="285750" indent="-285750">
              <a:buFont typeface="Arial" panose="020B0604020202020204" pitchFamily="34" charset="0"/>
              <a:buChar char="•"/>
            </a:pPr>
            <a:r>
              <a:rPr lang="zh-CN" altLang="en-US" sz="2400">
                <a:sym typeface="+mn-ea"/>
              </a:rPr>
              <a:t>数据中心等专用领域，移动设备上</a:t>
            </a:r>
            <a:r>
              <a:rPr lang="en-US" altLang="zh-CN" sz="2400">
                <a:sym typeface="+mn-ea"/>
              </a:rPr>
              <a:t>ARM</a:t>
            </a:r>
            <a:r>
              <a:rPr lang="zh-CN" altLang="en-US" sz="2400">
                <a:sym typeface="+mn-ea"/>
              </a:rPr>
              <a:t>架构</a:t>
            </a:r>
            <a:endParaRPr lang="zh-CN" altLang="en-US" sz="2400">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CISC &amp; RISC</a:t>
            </a:r>
            <a:endParaRPr lang="zh-CN" altLang="en-US"/>
          </a:p>
        </p:txBody>
      </p:sp>
      <p:sp>
        <p:nvSpPr>
          <p:cNvPr id="4" name="文本框 3"/>
          <p:cNvSpPr txBox="1"/>
          <p:nvPr/>
        </p:nvSpPr>
        <p:spPr>
          <a:xfrm>
            <a:off x="137160" y="1217295"/>
            <a:ext cx="6561455" cy="5446395"/>
          </a:xfrm>
          <a:prstGeom prst="rect">
            <a:avLst/>
          </a:prstGeom>
          <a:noFill/>
        </p:spPr>
        <p:txBody>
          <a:bodyPr wrap="square" rtlCol="0" anchor="t">
            <a:spAutoFit/>
          </a:bodyPr>
          <a:p>
            <a:r>
              <a:rPr lang="zh-CN" altLang="en-US" sz="2800"/>
              <a:t>RISC</a:t>
            </a:r>
            <a:endParaRPr lang="zh-CN" altLang="en-US" sz="2800"/>
          </a:p>
          <a:p>
            <a:pPr marL="285750" indent="-285750">
              <a:buFont typeface="Arial" panose="020B0604020202020204" pitchFamily="34" charset="0"/>
              <a:buChar char="•"/>
            </a:pPr>
            <a:r>
              <a:rPr lang="zh-CN" altLang="en-US" sz="2000"/>
              <a:t>指令长度固定，指令格式种类少，寻址方式种类少</a:t>
            </a:r>
            <a:endParaRPr lang="zh-CN" altLang="en-US" sz="2000"/>
          </a:p>
          <a:p>
            <a:pPr marL="285750" indent="-285750">
              <a:buFont typeface="Arial" panose="020B0604020202020204" pitchFamily="34" charset="0"/>
              <a:buChar char="•"/>
            </a:pPr>
            <a:endParaRPr lang="zh-CN" altLang="en-US" sz="2000"/>
          </a:p>
          <a:p>
            <a:pPr marL="285750" indent="-285750">
              <a:buFont typeface="Arial" panose="020B0604020202020204" pitchFamily="34" charset="0"/>
              <a:buChar char="•"/>
            </a:pPr>
            <a:r>
              <a:rPr lang="zh-CN" altLang="en-US" sz="2000"/>
              <a:t>只有取数/存数指令访问存储器，其余指令的操作都在寄存器内完成</a:t>
            </a:r>
            <a:endParaRPr lang="zh-CN" altLang="en-US" sz="2000"/>
          </a:p>
          <a:p>
            <a:pPr marL="285750" indent="-285750">
              <a:buFont typeface="Arial" panose="020B0604020202020204" pitchFamily="34" charset="0"/>
              <a:buChar char="•"/>
            </a:pPr>
            <a:r>
              <a:rPr lang="zh-CN" altLang="en-US" sz="2000"/>
              <a:t>一定采用流水线，大部分指令在一个时钟周期内完成</a:t>
            </a:r>
            <a:endParaRPr lang="zh-CN" altLang="en-US" sz="2000"/>
          </a:p>
          <a:p>
            <a:pPr marL="285750" indent="-285750">
              <a:buFont typeface="Arial" panose="020B0604020202020204" pitchFamily="34" charset="0"/>
              <a:buChar char="•"/>
            </a:pPr>
            <a:endParaRPr lang="zh-CN" altLang="en-US" sz="2000"/>
          </a:p>
          <a:p>
            <a:pPr marL="285750" indent="-285750">
              <a:buFont typeface="Arial" panose="020B0604020202020204" pitchFamily="34" charset="0"/>
              <a:buChar char="•"/>
            </a:pPr>
            <a:r>
              <a:rPr lang="zh-CN" altLang="en-US" sz="2000"/>
              <a:t>控制器采用组合逻辑控制，不用微程序控制</a:t>
            </a:r>
            <a:endParaRPr lang="zh-CN" altLang="en-US" sz="2000"/>
          </a:p>
          <a:p>
            <a:pPr marL="285750" indent="-285750">
              <a:buFont typeface="Arial" panose="020B0604020202020204" pitchFamily="34" charset="0"/>
              <a:buChar char="•"/>
            </a:pPr>
            <a:r>
              <a:rPr lang="zh-CN" altLang="en-US" sz="2000"/>
              <a:t>采用优化的编译程序</a:t>
            </a:r>
            <a:endParaRPr lang="zh-CN" altLang="en-US" sz="2000"/>
          </a:p>
          <a:p>
            <a:pPr marL="285750" indent="-285750">
              <a:buFont typeface="Arial" panose="020B0604020202020204" pitchFamily="34" charset="0"/>
              <a:buChar char="•"/>
            </a:pPr>
            <a:endParaRPr lang="zh-CN" altLang="en-US" sz="2000"/>
          </a:p>
          <a:p>
            <a:pPr marL="285750" indent="-285750">
              <a:buFont typeface="Arial" panose="020B0604020202020204" pitchFamily="34" charset="0"/>
              <a:buChar char="•"/>
            </a:pPr>
            <a:r>
              <a:rPr lang="zh-CN" altLang="en-US" sz="2000">
                <a:sym typeface="+mn-ea"/>
              </a:rPr>
              <a:t>CPU中有更多个通用寄存器</a:t>
            </a:r>
            <a:endParaRPr lang="zh-CN" altLang="en-US" sz="2000"/>
          </a:p>
          <a:p>
            <a:pPr marL="285750" indent="-285750">
              <a:buFont typeface="Arial" panose="020B0604020202020204" pitchFamily="34" charset="0"/>
              <a:buChar char="•"/>
            </a:pPr>
            <a:endParaRPr lang="zh-CN" altLang="en-US" sz="2000"/>
          </a:p>
          <a:p>
            <a:pPr indent="0">
              <a:buNone/>
            </a:pPr>
            <a:r>
              <a:rPr lang="zh-CN" altLang="en-US" sz="2000"/>
              <a:t>优势</a:t>
            </a:r>
            <a:endParaRPr lang="zh-CN" altLang="en-US" sz="2000"/>
          </a:p>
          <a:p>
            <a:pPr marL="285750" indent="-285750">
              <a:buFont typeface="Arial" panose="020B0604020202020204" pitchFamily="34" charset="0"/>
              <a:buChar char="•"/>
            </a:pPr>
            <a:r>
              <a:rPr lang="zh-CN" altLang="en-US" sz="2000"/>
              <a:t>更能提高计算机运算速度</a:t>
            </a:r>
            <a:endParaRPr lang="zh-CN" altLang="en-US" sz="2000"/>
          </a:p>
          <a:p>
            <a:pPr marL="285750" indent="-285750">
              <a:buFont typeface="Arial" panose="020B0604020202020204" pitchFamily="34" charset="0"/>
              <a:buChar char="•"/>
            </a:pPr>
            <a:r>
              <a:rPr lang="zh-CN" altLang="en-US" sz="2000"/>
              <a:t>更便于设计，可降低成本，提高可靠性。</a:t>
            </a:r>
            <a:endParaRPr lang="zh-CN" altLang="en-US" sz="2000"/>
          </a:p>
          <a:p>
            <a:pPr marL="285750" indent="-285750">
              <a:buFont typeface="Arial" panose="020B0604020202020204" pitchFamily="34" charset="0"/>
              <a:buChar char="•"/>
            </a:pPr>
            <a:r>
              <a:rPr lang="zh-CN" altLang="en-US" sz="2000"/>
              <a:t>有效支持高级语言程序。</a:t>
            </a:r>
            <a:endParaRPr lang="zh-CN" altLang="en-US" sz="2000"/>
          </a:p>
          <a:p>
            <a:endParaRPr lang="zh-CN" altLang="en-US" sz="2000"/>
          </a:p>
        </p:txBody>
      </p:sp>
      <p:sp>
        <p:nvSpPr>
          <p:cNvPr id="5" name="文本框 4"/>
          <p:cNvSpPr txBox="1"/>
          <p:nvPr/>
        </p:nvSpPr>
        <p:spPr>
          <a:xfrm>
            <a:off x="6450330" y="1217295"/>
            <a:ext cx="5498465" cy="4831080"/>
          </a:xfrm>
          <a:prstGeom prst="rect">
            <a:avLst/>
          </a:prstGeom>
          <a:noFill/>
        </p:spPr>
        <p:txBody>
          <a:bodyPr wrap="square" rtlCol="0" anchor="t">
            <a:spAutoFit/>
          </a:bodyPr>
          <a:p>
            <a:r>
              <a:rPr lang="zh-CN" altLang="en-US" sz="2800">
                <a:sym typeface="+mn-ea"/>
              </a:rPr>
              <a:t>CICS</a:t>
            </a:r>
            <a:endParaRPr lang="zh-CN" altLang="en-US" sz="2800"/>
          </a:p>
          <a:p>
            <a:pPr marL="285750" indent="-285750">
              <a:buFont typeface="Arial" panose="020B0604020202020204" pitchFamily="34" charset="0"/>
              <a:buChar char="•"/>
            </a:pPr>
            <a:r>
              <a:rPr lang="zh-CN" altLang="en-US" sz="2000">
                <a:sym typeface="+mn-ea"/>
              </a:rPr>
              <a:t>指令长度不固定，指令格式种类多，寻址方式种类多</a:t>
            </a:r>
            <a:endParaRPr lang="zh-CN" altLang="en-US" sz="2000"/>
          </a:p>
          <a:p>
            <a:pPr marL="285750" indent="-285750">
              <a:buFont typeface="Arial" panose="020B0604020202020204" pitchFamily="34" charset="0"/>
              <a:buChar char="•"/>
            </a:pPr>
            <a:r>
              <a:rPr lang="zh-CN" altLang="en-US" sz="2000">
                <a:sym typeface="+mn-ea"/>
              </a:rPr>
              <a:t>可以访存的指令不受限制</a:t>
            </a:r>
            <a:endParaRPr lang="zh-CN" altLang="en-US" sz="2000">
              <a:sym typeface="+mn-ea"/>
            </a:endParaRPr>
          </a:p>
          <a:p>
            <a:pPr marL="285750" indent="-285750">
              <a:buFont typeface="Arial" panose="020B0604020202020204" pitchFamily="34" charset="0"/>
              <a:buChar char="•"/>
            </a:pPr>
            <a:endParaRPr lang="zh-CN" altLang="en-US" sz="2000">
              <a:sym typeface="+mn-ea"/>
            </a:endParaRPr>
          </a:p>
          <a:p>
            <a:pPr marL="285750" indent="-285750">
              <a:buFont typeface="Arial" panose="020B0604020202020204" pitchFamily="34" charset="0"/>
              <a:buChar char="•"/>
            </a:pPr>
            <a:r>
              <a:rPr lang="zh-CN" altLang="en-US" sz="2000">
                <a:sym typeface="+mn-ea"/>
              </a:rPr>
              <a:t>各种指令执行时间相差很大，大多数指令未经优化需多个时钟周期才能完成。</a:t>
            </a:r>
            <a:endParaRPr lang="zh-CN" altLang="en-US" sz="2000"/>
          </a:p>
          <a:p>
            <a:pPr marL="285750" indent="-285750">
              <a:buFont typeface="Arial" panose="020B0604020202020204" pitchFamily="34" charset="0"/>
              <a:buChar char="•"/>
            </a:pPr>
            <a:r>
              <a:rPr lang="zh-CN" altLang="en-US" sz="2000">
                <a:sym typeface="+mn-ea"/>
              </a:rPr>
              <a:t>控制器大多数采用微程序控制。</a:t>
            </a:r>
            <a:endParaRPr lang="zh-CN" altLang="en-US" sz="2000"/>
          </a:p>
          <a:p>
            <a:pPr marL="285750" indent="-285750">
              <a:buFont typeface="Arial" panose="020B0604020202020204" pitchFamily="34" charset="0"/>
              <a:buChar char="•"/>
            </a:pPr>
            <a:r>
              <a:rPr lang="zh-CN" altLang="en-US" sz="2000">
                <a:sym typeface="+mn-ea"/>
              </a:rPr>
              <a:t>难以用优化编译生成高效的目标代码程序</a:t>
            </a:r>
            <a:endParaRPr lang="zh-CN" altLang="en-US" sz="2000">
              <a:sym typeface="+mn-ea"/>
            </a:endParaRPr>
          </a:p>
          <a:p>
            <a:pPr marL="285750" indent="-285750">
              <a:buFont typeface="Arial" panose="020B0604020202020204" pitchFamily="34" charset="0"/>
              <a:buChar char="•"/>
            </a:pPr>
            <a:endParaRPr lang="zh-CN" altLang="en-US" sz="2000">
              <a:sym typeface="+mn-ea"/>
            </a:endParaRPr>
          </a:p>
          <a:p>
            <a:pPr indent="0">
              <a:buFont typeface="Arial" panose="020B0604020202020204" pitchFamily="34" charset="0"/>
              <a:buNone/>
            </a:pPr>
            <a:endParaRPr lang="zh-CN" altLang="en-US" sz="2000">
              <a:sym typeface="+mn-ea"/>
            </a:endParaRPr>
          </a:p>
          <a:p>
            <a:pPr indent="0">
              <a:buFont typeface="Arial" panose="020B0604020202020204" pitchFamily="34" charset="0"/>
              <a:buNone/>
            </a:pPr>
            <a:endParaRPr lang="zh-CN" altLang="en-US" sz="2000">
              <a:sym typeface="+mn-ea"/>
            </a:endParaRPr>
          </a:p>
          <a:p>
            <a:pPr indent="0">
              <a:buNone/>
            </a:pPr>
            <a:r>
              <a:rPr lang="zh-CN" altLang="en-US" sz="2000">
                <a:sym typeface="+mn-ea"/>
              </a:rPr>
              <a:t>优势</a:t>
            </a:r>
            <a:endParaRPr lang="zh-CN" altLang="en-US" sz="2000">
              <a:sym typeface="+mn-ea"/>
            </a:endParaRPr>
          </a:p>
          <a:p>
            <a:pPr marL="285750" indent="-285750">
              <a:buFont typeface="Arial" panose="020B0604020202020204" pitchFamily="34" charset="0"/>
              <a:buChar char="•"/>
            </a:pPr>
            <a:r>
              <a:rPr lang="zh-CN" altLang="en-US" sz="2000">
                <a:sym typeface="+mn-ea"/>
              </a:rPr>
              <a:t>处理特殊任务效率高</a:t>
            </a:r>
            <a:endParaRPr lang="zh-CN" altLang="en-US" sz="2000"/>
          </a:p>
          <a:p>
            <a:pPr marL="285750" indent="-285750">
              <a:buFont typeface="Arial" panose="020B0604020202020204" pitchFamily="34" charset="0"/>
              <a:buChar char="•"/>
            </a:pPr>
            <a:endParaRPr lang="zh-CN" altLang="en-US" sz="200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37820" y="-108585"/>
            <a:ext cx="4996815" cy="1325880"/>
          </a:xfrm>
        </p:spPr>
        <p:txBody>
          <a:bodyPr>
            <a:normAutofit/>
          </a:bodyPr>
          <a:p>
            <a:r>
              <a:rPr lang="en-US" altLang="zh-CN"/>
              <a:t>Acknowledgment</a:t>
            </a:r>
            <a:endParaRPr lang="en-US" altLang="zh-CN"/>
          </a:p>
        </p:txBody>
      </p:sp>
      <p:sp>
        <p:nvSpPr>
          <p:cNvPr id="4" name="文本框 3"/>
          <p:cNvSpPr txBox="1"/>
          <p:nvPr/>
        </p:nvSpPr>
        <p:spPr>
          <a:xfrm>
            <a:off x="959485" y="1590040"/>
            <a:ext cx="9959340" cy="829945"/>
          </a:xfrm>
          <a:prstGeom prst="rect">
            <a:avLst/>
          </a:prstGeom>
          <a:noFill/>
        </p:spPr>
        <p:txBody>
          <a:bodyPr wrap="square" rtlCol="0">
            <a:spAutoFit/>
          </a:bodyPr>
          <a:p>
            <a:r>
              <a:rPr lang="zh-CN" altLang="en-US" sz="2400"/>
              <a:t>感谢陈向群老师、杨智老师、邹磊老师对课程的教授</a:t>
            </a:r>
            <a:endParaRPr lang="zh-CN" altLang="en-US" sz="2400"/>
          </a:p>
          <a:p>
            <a:r>
              <a:rPr lang="zh-CN" altLang="en-US" sz="2400"/>
              <a:t>感谢孙英博学长、</a:t>
            </a:r>
            <a:r>
              <a:rPr lang="zh-CN" altLang="en-US" sz="2400">
                <a:sym typeface="+mn-ea"/>
              </a:rPr>
              <a:t>刘逸兴学长、仝昊学长</a:t>
            </a:r>
            <a:r>
              <a:rPr lang="zh-CN" altLang="en-US" sz="2400" dirty="0">
                <a:solidFill>
                  <a:srgbClr val="262626"/>
                </a:solidFill>
                <a:latin typeface="Arial" panose="020B0604020202020204" pitchFamily="34" charset="0"/>
                <a:cs typeface="Arial" panose="020B0604020202020204" pitchFamily="34" charset="0"/>
                <a:sym typeface="+mn-ea"/>
              </a:rPr>
              <a:t>对学习以及</a:t>
            </a:r>
            <a:r>
              <a:rPr lang="en-US" altLang="zh-CN" sz="2400" dirty="0">
                <a:solidFill>
                  <a:srgbClr val="262626"/>
                </a:solidFill>
                <a:latin typeface="Arial" panose="020B0604020202020204" pitchFamily="34" charset="0"/>
                <a:cs typeface="Arial" panose="020B0604020202020204" pitchFamily="34" charset="0"/>
                <a:sym typeface="+mn-ea"/>
              </a:rPr>
              <a:t>ppt</a:t>
            </a:r>
            <a:r>
              <a:rPr lang="zh-CN" altLang="en-US" sz="2400" dirty="0">
                <a:solidFill>
                  <a:srgbClr val="262626"/>
                </a:solidFill>
                <a:latin typeface="Arial" panose="020B0604020202020204" pitchFamily="34" charset="0"/>
                <a:cs typeface="Arial" panose="020B0604020202020204" pitchFamily="34" charset="0"/>
                <a:sym typeface="+mn-ea"/>
              </a:rPr>
              <a:t>制作提供的帮助</a:t>
            </a:r>
            <a:endParaRPr lang="zh-CN" altLang="en-US" sz="2400"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Thank</a:t>
            </a:r>
            <a:r>
              <a:rPr lang="en-US" altLang="zh-CN"/>
              <a:t>s</a:t>
            </a:r>
            <a:endParaRPr lang="en-US" altLang="zh-CN"/>
          </a:p>
        </p:txBody>
      </p:sp>
      <p:sp>
        <p:nvSpPr>
          <p:cNvPr id="3" name="副标题 2"/>
          <p:cNvSpPr>
            <a:spLocks noGrp="1"/>
          </p:cNvSpPr>
          <p:nvPr>
            <p:ph type="subTitle" idx="1"/>
          </p:nvPr>
        </p:nvSpPr>
        <p:spPr>
          <a:xfrm>
            <a:off x="1524000" y="3794443"/>
            <a:ext cx="9144000" cy="1655762"/>
          </a:xfrm>
        </p:spPr>
        <p:txBody>
          <a:bodyPr/>
          <a:lstStyle/>
          <a:p>
            <a:r>
              <a:rPr lang="en-US" altLang="zh-CN" sz="3200" b="1">
                <a:latin typeface="华文楷体" panose="02010600040101010101" charset="-122"/>
                <a:ea typeface="华文楷体" panose="02010600040101010101" charset="-122"/>
              </a:rPr>
              <a:t>Litchi-w</a:t>
            </a:r>
            <a:endParaRPr lang="en-US" altLang="zh-CN" sz="3200" b="1">
              <a:latin typeface="华文楷体" panose="02010600040101010101" charset="-122"/>
              <a:ea typeface="华文楷体" panose="02010600040101010101"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endParaRPr lang="zh-CN" altLang="en-US" dirty="0"/>
          </a:p>
        </p:txBody>
      </p:sp>
      <p:sp>
        <p:nvSpPr>
          <p:cNvPr id="3" name="内容占位符 2"/>
          <p:cNvSpPr>
            <a:spLocks noGrp="1"/>
          </p:cNvSpPr>
          <p:nvPr/>
        </p:nvSpPr>
        <p:spPr>
          <a:xfrm>
            <a:off x="1219945" y="1296670"/>
            <a:ext cx="9633585" cy="52463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buNone/>
            </a:pPr>
            <a:r>
              <a:rPr lang="zh-CN" altLang="en-US" sz="2400" b="0" i="0" dirty="0">
                <a:solidFill>
                  <a:srgbClr val="3333B3"/>
                </a:solidFill>
                <a:effectLst/>
                <a:cs typeface="MV Boli" panose="02000500030200090000" pitchFamily="2" charset="0"/>
              </a:rPr>
              <a:t>▶ </a:t>
            </a:r>
            <a:r>
              <a:rPr lang="en-US" altLang="zh-CN" sz="2400" dirty="0">
                <a:effectLst/>
                <a:cs typeface="MV Boli" panose="02000500030200090000" pitchFamily="2" charset="0"/>
                <a:sym typeface="+mn-ea"/>
              </a:rPr>
              <a:t>C</a:t>
            </a:r>
            <a:r>
              <a:rPr lang="zh-CN" altLang="en-US" sz="2400" dirty="0">
                <a:effectLst/>
                <a:cs typeface="MV Boli" panose="02000500030200090000" pitchFamily="2" charset="0"/>
                <a:sym typeface="+mn-ea"/>
              </a:rPr>
              <a:t>程序的编译过程与反汇编概述</a:t>
            </a:r>
            <a:endParaRPr lang="zh-CN" altLang="en-US" sz="2400" b="0" i="0" dirty="0">
              <a:effectLst/>
              <a:cs typeface="MV Boli" panose="02000500030200090000" pitchFamily="2" charset="0"/>
            </a:endParaRPr>
          </a:p>
          <a:p>
            <a:pPr marL="800100" lvl="1" indent="-342900" algn="l" fontAlgn="auto">
              <a:lnSpc>
                <a:spcPct val="100000"/>
              </a:lnSpc>
              <a:buClrTx/>
              <a:buSzTx/>
            </a:pPr>
            <a:r>
              <a:rPr lang="zh-CN" altLang="en-US" sz="2055" b="0" i="0" dirty="0">
                <a:effectLst/>
                <a:cs typeface="MV Boli" panose="02000500030200090000" pitchFamily="2" charset="0"/>
              </a:rPr>
              <a:t>指令集&amp;虚拟内存</a:t>
            </a:r>
            <a:endParaRPr lang="zh-CN" altLang="en-US" sz="2055" b="0" i="0" dirty="0">
              <a:effectLst/>
              <a:cs typeface="MV Boli" panose="02000500030200090000" pitchFamily="2" charset="0"/>
            </a:endParaRPr>
          </a:p>
          <a:p>
            <a:pPr marL="800100" lvl="1" indent="-342900" algn="l" fontAlgn="auto">
              <a:lnSpc>
                <a:spcPct val="100000"/>
              </a:lnSpc>
              <a:buClrTx/>
              <a:buSzTx/>
            </a:pPr>
            <a:r>
              <a:rPr lang="zh-CN" altLang="en-US" sz="2055" b="0" i="0" dirty="0">
                <a:effectLst/>
                <a:cs typeface="MV Boli" panose="02000500030200090000" pitchFamily="2" charset="0"/>
              </a:rPr>
              <a:t>编译&amp;反汇编</a:t>
            </a:r>
            <a:endParaRPr lang="zh-CN" altLang="en-US" sz="2055" b="0" i="0" dirty="0">
              <a:effectLst/>
              <a:cs typeface="MV Boli" panose="02000500030200090000" pitchFamily="2" charset="0"/>
            </a:endParaRPr>
          </a:p>
          <a:p>
            <a:pPr marL="0" indent="0" fontAlgn="auto">
              <a:lnSpc>
                <a:spcPct val="100000"/>
              </a:lnSpc>
              <a:buNone/>
            </a:pPr>
            <a:r>
              <a:rPr lang="zh-CN" altLang="en-US" sz="2400" b="0" i="0" dirty="0">
                <a:solidFill>
                  <a:srgbClr val="3333B3"/>
                </a:solidFill>
                <a:effectLst/>
                <a:cs typeface="MV Boli" panose="02000500030200090000" pitchFamily="2" charset="0"/>
              </a:rPr>
              <a:t>▶ </a:t>
            </a:r>
            <a:r>
              <a:rPr lang="en-US" altLang="zh-CN" sz="2400" dirty="0">
                <a:effectLst/>
                <a:cs typeface="MV Boli" panose="02000500030200090000" pitchFamily="2" charset="0"/>
                <a:sym typeface="+mn-ea"/>
              </a:rPr>
              <a:t>x86-64</a:t>
            </a:r>
            <a:r>
              <a:rPr lang="zh-CN" altLang="en-US" sz="2400" dirty="0">
                <a:effectLst/>
                <a:cs typeface="MV Boli" panose="02000500030200090000" pitchFamily="2" charset="0"/>
                <a:sym typeface="+mn-ea"/>
              </a:rPr>
              <a:t>指令集中的数据类型</a:t>
            </a:r>
            <a:endParaRPr lang="zh-CN" altLang="en-US" sz="2400" dirty="0">
              <a:effectLst/>
              <a:cs typeface="MV Boli" panose="02000500030200090000" pitchFamily="2" charset="0"/>
              <a:sym typeface="+mn-ea"/>
            </a:endParaRPr>
          </a:p>
          <a:p>
            <a:pPr marL="800100" lvl="1" indent="-342900" fontAlgn="auto">
              <a:lnSpc>
                <a:spcPct val="100000"/>
              </a:lnSpc>
            </a:pPr>
            <a:r>
              <a:rPr lang="zh-CN" altLang="en-US" sz="2055" dirty="0">
                <a:effectLst/>
                <a:cs typeface="MV Boli" panose="02000500030200090000" pitchFamily="2" charset="0"/>
                <a:sym typeface="+mn-ea"/>
              </a:rPr>
              <a:t>数据格式</a:t>
            </a:r>
            <a:endParaRPr lang="zh-CN" altLang="en-US" sz="2055" dirty="0">
              <a:effectLst/>
              <a:cs typeface="MV Boli" panose="02000500030200090000" pitchFamily="2" charset="0"/>
              <a:sym typeface="+mn-ea"/>
            </a:endParaRPr>
          </a:p>
          <a:p>
            <a:pPr marL="800100" lvl="1" indent="-342900" fontAlgn="auto">
              <a:lnSpc>
                <a:spcPct val="100000"/>
              </a:lnSpc>
            </a:pPr>
            <a:r>
              <a:rPr lang="zh-CN" altLang="en-US" sz="2055" dirty="0">
                <a:effectLst/>
                <a:cs typeface="MV Boli" panose="02000500030200090000" pitchFamily="2" charset="0"/>
                <a:sym typeface="+mn-ea"/>
              </a:rPr>
              <a:t>通用寄存器</a:t>
            </a:r>
            <a:endParaRPr lang="zh-CN" altLang="en-US" sz="2055" dirty="0">
              <a:effectLst/>
              <a:cs typeface="MV Boli" panose="02000500030200090000" pitchFamily="2" charset="0"/>
              <a:sym typeface="+mn-ea"/>
            </a:endParaRPr>
          </a:p>
          <a:p>
            <a:pPr marL="800100" lvl="1" indent="-342900" fontAlgn="auto">
              <a:lnSpc>
                <a:spcPct val="100000"/>
              </a:lnSpc>
            </a:pPr>
            <a:r>
              <a:rPr lang="zh-CN" altLang="en-US" sz="2055" dirty="0">
                <a:effectLst/>
                <a:cs typeface="MV Boli" panose="02000500030200090000" pitchFamily="2" charset="0"/>
                <a:sym typeface="+mn-ea"/>
              </a:rPr>
              <a:t>操作数指示符</a:t>
            </a:r>
            <a:endParaRPr lang="zh-CN" altLang="en-US" sz="2055" dirty="0">
              <a:effectLst/>
              <a:cs typeface="MV Boli" panose="02000500030200090000" pitchFamily="2" charset="0"/>
            </a:endParaRPr>
          </a:p>
          <a:p>
            <a:pPr marL="0" indent="0" fontAlgn="auto">
              <a:lnSpc>
                <a:spcPct val="100000"/>
              </a:lnSpc>
              <a:buNone/>
            </a:pPr>
            <a:r>
              <a:rPr lang="zh-CN" altLang="en-US" sz="2400" dirty="0">
                <a:solidFill>
                  <a:srgbClr val="3333B3"/>
                </a:solidFill>
                <a:cs typeface="MV Boli" panose="02000500030200090000" pitchFamily="2" charset="0"/>
              </a:rPr>
              <a:t>▶ </a:t>
            </a:r>
            <a:r>
              <a:rPr lang="zh-CN" altLang="en-US" sz="2400" b="0" i="0" dirty="0">
                <a:effectLst/>
                <a:cs typeface="MV Boli" panose="02000500030200090000" pitchFamily="2" charset="0"/>
              </a:rPr>
              <a:t>汇编代码的基本</a:t>
            </a:r>
            <a:r>
              <a:rPr lang="zh-CN" altLang="en-US" sz="2400" b="0" i="0" dirty="0">
                <a:effectLst/>
                <a:cs typeface="MV Boli" panose="02000500030200090000" pitchFamily="2" charset="0"/>
              </a:rPr>
              <a:t>操作</a:t>
            </a:r>
            <a:endParaRPr lang="zh-CN" altLang="en-US" sz="2400" b="0" i="0" dirty="0">
              <a:effectLst/>
              <a:cs typeface="MV Boli" panose="02000500030200090000" pitchFamily="2" charset="0"/>
            </a:endParaRPr>
          </a:p>
          <a:p>
            <a:pPr lvl="1" fontAlgn="auto">
              <a:lnSpc>
                <a:spcPct val="100000"/>
              </a:lnSpc>
            </a:pPr>
            <a:r>
              <a:rPr lang="zh-CN" altLang="en-US" sz="2055" b="0" i="0" dirty="0">
                <a:effectLst/>
                <a:cs typeface="MV Boli" panose="02000500030200090000" pitchFamily="2" charset="0"/>
              </a:rPr>
              <a:t>数据传输、</a:t>
            </a:r>
            <a:r>
              <a:rPr lang="zh-CN" altLang="en-US" sz="2055">
                <a:sym typeface="+mn-ea"/>
              </a:rPr>
              <a:t>压入和弹出栈数据、算术和逻辑操作</a:t>
            </a:r>
            <a:endParaRPr lang="zh-CN" altLang="en-US" sz="2055" b="0" i="0" dirty="0">
              <a:effectLst/>
              <a:cs typeface="MV Boli" panose="02000500030200090000" pitchFamily="2" charset="0"/>
            </a:endParaRPr>
          </a:p>
          <a:p>
            <a:pPr marL="0" indent="0" fontAlgn="auto">
              <a:lnSpc>
                <a:spcPct val="100000"/>
              </a:lnSpc>
              <a:buNone/>
            </a:pPr>
            <a:r>
              <a:rPr lang="zh-CN" altLang="en-US" sz="2400" dirty="0">
                <a:solidFill>
                  <a:srgbClr val="3333B3"/>
                </a:solidFill>
                <a:cs typeface="MV Boli" panose="02000500030200090000" pitchFamily="2" charset="0"/>
                <a:sym typeface="+mn-ea"/>
              </a:rPr>
              <a:t>▶ </a:t>
            </a:r>
            <a:r>
              <a:rPr lang="en-US" altLang="zh-CN" sz="2400" dirty="0">
                <a:solidFill>
                  <a:schemeClr val="tx1"/>
                </a:solidFill>
                <a:cs typeface="MV Boli" panose="02000500030200090000" pitchFamily="2" charset="0"/>
                <a:sym typeface="+mn-ea"/>
              </a:rPr>
              <a:t>Utils</a:t>
            </a:r>
            <a:endParaRPr lang="zh-CN" altLang="en-US" sz="2400" dirty="0">
              <a:solidFill>
                <a:schemeClr val="tx1"/>
              </a:solidFill>
              <a:effectLst/>
              <a:cs typeface="MV Boli" panose="02000500030200090000" pitchFamily="2" charset="0"/>
              <a:sym typeface="+mn-ea"/>
            </a:endParaRPr>
          </a:p>
          <a:p>
            <a:pPr lvl="1" fontAlgn="auto">
              <a:lnSpc>
                <a:spcPct val="100000"/>
              </a:lnSpc>
            </a:pPr>
            <a:r>
              <a:rPr lang="en-US" altLang="zh-CN" sz="2055" dirty="0">
                <a:effectLst/>
                <a:cs typeface="MV Boli" panose="02000500030200090000" pitchFamily="2" charset="0"/>
                <a:sym typeface="+mn-ea"/>
              </a:rPr>
              <a:t>ATT&amp;Intel</a:t>
            </a:r>
            <a:r>
              <a:rPr lang="zh-CN" altLang="en-US" sz="2055" dirty="0">
                <a:effectLst/>
                <a:cs typeface="MV Boli" panose="02000500030200090000" pitchFamily="2" charset="0"/>
                <a:sym typeface="+mn-ea"/>
              </a:rPr>
              <a:t>汇编</a:t>
            </a:r>
            <a:r>
              <a:rPr lang="zh-CN" altLang="en-US" sz="2055" dirty="0">
                <a:effectLst/>
                <a:cs typeface="MV Boli" panose="02000500030200090000" pitchFamily="2" charset="0"/>
                <a:sym typeface="+mn-ea"/>
              </a:rPr>
              <a:t>区别</a:t>
            </a:r>
            <a:endParaRPr lang="zh-CN" altLang="en-US" sz="2055" dirty="0">
              <a:effectLst/>
              <a:cs typeface="MV Boli" panose="02000500030200090000" pitchFamily="2" charset="0"/>
              <a:sym typeface="+mn-ea"/>
            </a:endParaRPr>
          </a:p>
          <a:p>
            <a:pPr lvl="1" fontAlgn="auto">
              <a:lnSpc>
                <a:spcPct val="100000"/>
              </a:lnSpc>
            </a:pPr>
            <a:r>
              <a:rPr lang="zh-CN" altLang="en-US" sz="2055" dirty="0">
                <a:effectLst/>
                <a:cs typeface="MV Boli" panose="02000500030200090000" pitchFamily="2" charset="0"/>
                <a:sym typeface="+mn-ea"/>
              </a:rPr>
              <a:t>调用者保存与被调用者保存</a:t>
            </a:r>
            <a:endParaRPr lang="zh-CN" altLang="en-US" sz="2055" dirty="0">
              <a:effectLst/>
              <a:cs typeface="MV Boli" panose="02000500030200090000" pitchFamily="2" charset="0"/>
              <a:sym typeface="+mn-ea"/>
            </a:endParaRPr>
          </a:p>
          <a:p>
            <a:pPr lvl="1" fontAlgn="auto">
              <a:lnSpc>
                <a:spcPct val="100000"/>
              </a:lnSpc>
            </a:pPr>
            <a:r>
              <a:rPr lang="en-US" altLang="zh-CN" sz="2055" dirty="0">
                <a:effectLst/>
                <a:cs typeface="MV Boli" panose="02000500030200090000" pitchFamily="2" charset="0"/>
                <a:sym typeface="+mn-ea"/>
              </a:rPr>
              <a:t>CISC&amp;RISC</a:t>
            </a:r>
            <a:endParaRPr lang="en-US" altLang="zh-CN" sz="2055" dirty="0">
              <a:effectLst/>
              <a:cs typeface="MV Boli" panose="02000500030200090000" pitchFamily="2"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dir="r"/>
      </p:transition>
    </mc:Choice>
    <mc:Fallback>
      <p:transition spd="slow">
        <p:wipe dir="r"/>
      </p:transition>
    </mc:Fallback>
  </mc:AlternateContent>
  <p:timing>
    <p:tnLst>
      <p:par>
        <p:cTn id="1" dur="indefinite" restart="never" nodeType="tmRoot"/>
      </p:par>
    </p:tnLst>
    <p:bldLst>
      <p:bldP spid="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指令集&amp;虚拟内存</a:t>
            </a:r>
            <a:r>
              <a:rPr lang="en-US" altLang="zh-CN"/>
              <a:t>	</a:t>
            </a:r>
            <a:r>
              <a:rPr lang="zh-CN" altLang="en-US"/>
              <a:t>计算机系统的两种</a:t>
            </a:r>
            <a:r>
              <a:rPr lang="zh-CN" altLang="en-US"/>
              <a:t>抽象</a:t>
            </a:r>
            <a:endParaRPr lang="zh-CN" altLang="en-US"/>
          </a:p>
        </p:txBody>
      </p:sp>
      <p:sp>
        <p:nvSpPr>
          <p:cNvPr id="3" name="文本框 2"/>
          <p:cNvSpPr txBox="1"/>
          <p:nvPr/>
        </p:nvSpPr>
        <p:spPr>
          <a:xfrm>
            <a:off x="758825" y="1217295"/>
            <a:ext cx="11028680" cy="2212340"/>
          </a:xfrm>
          <a:prstGeom prst="rect">
            <a:avLst/>
          </a:prstGeom>
          <a:noFill/>
        </p:spPr>
        <p:txBody>
          <a:bodyPr wrap="square" rtlCol="0" anchor="t">
            <a:noAutofit/>
          </a:bodyPr>
          <a:p>
            <a:pPr indent="0">
              <a:buNone/>
            </a:pPr>
            <a:r>
              <a:rPr lang="zh-CN" altLang="en-US" sz="2400" dirty="0">
                <a:solidFill>
                  <a:srgbClr val="3333B3"/>
                </a:solidFill>
                <a:effectLst/>
                <a:cs typeface="MV Boli" panose="02000500030200090000" pitchFamily="2" charset="0"/>
                <a:sym typeface="+mn-ea"/>
              </a:rPr>
              <a:t>▶ </a:t>
            </a:r>
            <a:r>
              <a:rPr lang="zh-CN" altLang="en-US" sz="2800"/>
              <a:t>指令集体系结构或指令集架构（Instruction Set Architecture，ISA）</a:t>
            </a:r>
            <a:endParaRPr lang="zh-CN" altLang="en-US" sz="2800"/>
          </a:p>
          <a:p>
            <a:pPr marL="800100" lvl="1" indent="-342900">
              <a:buFont typeface="Arial" panose="020B0604020202020204" pitchFamily="34" charset="0"/>
              <a:buChar char="•"/>
            </a:pPr>
            <a:r>
              <a:rPr lang="zh-CN" altLang="en-US" sz="2400"/>
              <a:t>定义机器级程序的格式和行为，包括处理器状态、指令的格式、以及每条指令对状态的影响</a:t>
            </a:r>
            <a:endParaRPr lang="zh-CN" altLang="en-US" sz="2400"/>
          </a:p>
          <a:p>
            <a:pPr marL="800100" lvl="1" indent="-342900">
              <a:buFont typeface="Arial" panose="020B0604020202020204" pitchFamily="34" charset="0"/>
              <a:buChar char="•"/>
            </a:pPr>
            <a:r>
              <a:rPr lang="zh-CN" altLang="en-US" sz="2400"/>
              <a:t>大多数ISA，包括x86—64，将程序的行为描述成好像每条指令都是按顺序执行的，实际硬件实现上是并发</a:t>
            </a:r>
            <a:r>
              <a:rPr lang="zh-CN" altLang="en-US" sz="2400"/>
              <a:t>的</a:t>
            </a:r>
            <a:endParaRPr lang="zh-CN" altLang="en-US" sz="2400"/>
          </a:p>
          <a:p>
            <a:pPr marL="800100" lvl="1" indent="-342900">
              <a:buFont typeface="Arial" panose="020B0604020202020204" pitchFamily="34" charset="0"/>
              <a:buChar char="•"/>
            </a:pPr>
            <a:r>
              <a:rPr lang="zh-CN" altLang="en-US" sz="2400"/>
              <a:t>举例：Intel:  IA32, x86-64</a:t>
            </a:r>
            <a:r>
              <a:rPr lang="en-US" altLang="zh-CN" sz="2400"/>
              <a:t>; </a:t>
            </a:r>
            <a:r>
              <a:rPr lang="zh-CN" altLang="en-US" sz="2400">
                <a:sym typeface="+mn-ea"/>
              </a:rPr>
              <a:t>ARM</a:t>
            </a:r>
            <a:r>
              <a:rPr lang="en-US" altLang="zh-CN" sz="2400">
                <a:sym typeface="+mn-ea"/>
              </a:rPr>
              <a:t>; </a:t>
            </a:r>
            <a:r>
              <a:rPr lang="zh-CN" altLang="en-US" sz="2400">
                <a:sym typeface="+mn-ea"/>
              </a:rPr>
              <a:t>RISC V等</a:t>
            </a:r>
            <a:endParaRPr lang="zh-CN" altLang="en-US" sz="2400"/>
          </a:p>
          <a:p>
            <a:pPr lvl="1" indent="0">
              <a:buFont typeface="Arial" panose="020B0604020202020204" pitchFamily="34" charset="0"/>
              <a:buNone/>
            </a:pPr>
            <a:endParaRPr lang="zh-CN" altLang="en-US" sz="2400"/>
          </a:p>
          <a:p>
            <a:pPr lvl="1" indent="0">
              <a:buFont typeface="Arial" panose="020B0604020202020204" pitchFamily="34" charset="0"/>
              <a:buNone/>
            </a:pPr>
            <a:endParaRPr lang="zh-CN" altLang="en-US" sz="2400"/>
          </a:p>
          <a:p>
            <a:pPr lvl="1" indent="0">
              <a:buFont typeface="Arial" panose="020B0604020202020204" pitchFamily="34" charset="0"/>
              <a:buNone/>
            </a:pPr>
            <a:endParaRPr lang="zh-CN" altLang="en-US" sz="2400"/>
          </a:p>
          <a:p>
            <a:pPr lvl="1" indent="0">
              <a:buFont typeface="Arial" panose="020B0604020202020204" pitchFamily="34" charset="0"/>
              <a:buNone/>
            </a:pPr>
            <a:endParaRPr lang="zh-CN" altLang="en-US" sz="2400"/>
          </a:p>
        </p:txBody>
      </p:sp>
      <p:sp>
        <p:nvSpPr>
          <p:cNvPr id="4" name="文本框 3"/>
          <p:cNvSpPr txBox="1"/>
          <p:nvPr/>
        </p:nvSpPr>
        <p:spPr>
          <a:xfrm>
            <a:off x="758825" y="3843020"/>
            <a:ext cx="11028680" cy="1650365"/>
          </a:xfrm>
          <a:prstGeom prst="rect">
            <a:avLst/>
          </a:prstGeom>
          <a:noFill/>
        </p:spPr>
        <p:txBody>
          <a:bodyPr wrap="square" rtlCol="0" anchor="t">
            <a:noAutofit/>
          </a:bodyPr>
          <a:p>
            <a:pPr indent="0">
              <a:buNone/>
            </a:pPr>
            <a:r>
              <a:rPr lang="zh-CN" altLang="en-US" sz="2400" dirty="0">
                <a:solidFill>
                  <a:srgbClr val="3333B3"/>
                </a:solidFill>
                <a:effectLst/>
                <a:cs typeface="MV Boli" panose="02000500030200090000" pitchFamily="2" charset="0"/>
                <a:sym typeface="+mn-ea"/>
              </a:rPr>
              <a:t>▶ </a:t>
            </a:r>
            <a:r>
              <a:rPr lang="zh-CN" altLang="en-US" sz="2800">
                <a:sym typeface="+mn-ea"/>
              </a:rPr>
              <a:t>虚拟内存</a:t>
            </a:r>
            <a:endParaRPr lang="zh-CN" altLang="en-US" sz="2800">
              <a:sym typeface="+mn-ea"/>
            </a:endParaRPr>
          </a:p>
          <a:p>
            <a:pPr marL="914400" lvl="1" indent="-457200">
              <a:buFont typeface="Arial" panose="020B0604020202020204" pitchFamily="34" charset="0"/>
              <a:buChar char="•"/>
            </a:pPr>
            <a:r>
              <a:rPr lang="zh-CN" altLang="en-US" sz="2400">
                <a:sym typeface="+mn-ea"/>
              </a:rPr>
              <a:t>机</a:t>
            </a:r>
            <a:r>
              <a:rPr lang="zh-CN" altLang="en-US" sz="2400">
                <a:sym typeface="+mn-ea"/>
              </a:rPr>
              <a:t>器级程序使用的内存地址是虚拟地址，类似巨大</a:t>
            </a:r>
            <a:r>
              <a:rPr lang="zh-CN" altLang="en-US" sz="2400">
                <a:sym typeface="+mn-ea"/>
              </a:rPr>
              <a:t>的字节数组</a:t>
            </a:r>
            <a:endParaRPr lang="zh-CN" altLang="en-US" sz="2400">
              <a:sym typeface="+mn-ea"/>
            </a:endParaRPr>
          </a:p>
          <a:p>
            <a:pPr marL="914400" lvl="1" indent="-457200">
              <a:buFont typeface="Arial" panose="020B0604020202020204" pitchFamily="34" charset="0"/>
              <a:buChar char="•"/>
            </a:pPr>
            <a:r>
              <a:rPr lang="zh-CN" altLang="en-US" sz="2400">
                <a:sym typeface="+mn-ea"/>
              </a:rPr>
              <a:t>实际实现是将多个硬件存储器和操作系统软件组合起来，虚拟的地址空间是由操作系统管理</a:t>
            </a:r>
            <a:r>
              <a:rPr lang="zh-CN" altLang="en-US" sz="2400">
                <a:sym typeface="+mn-ea"/>
              </a:rPr>
              <a:t>的</a:t>
            </a:r>
            <a:endParaRPr lang="zh-CN" alt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dir="r"/>
      </p:transition>
    </mc:Choice>
    <mc:Fallback>
      <p:transition spd="slow">
        <p:wipe dir="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机器代码中展示的处理器</a:t>
            </a:r>
            <a:r>
              <a:rPr lang="zh-CN" altLang="en-US"/>
              <a:t>状态</a:t>
            </a:r>
            <a:endParaRPr lang="zh-CN" altLang="en-US"/>
          </a:p>
        </p:txBody>
      </p:sp>
      <p:sp>
        <p:nvSpPr>
          <p:cNvPr id="3" name="文本框 2"/>
          <p:cNvSpPr txBox="1"/>
          <p:nvPr/>
        </p:nvSpPr>
        <p:spPr>
          <a:xfrm>
            <a:off x="758825" y="1804670"/>
            <a:ext cx="11028680" cy="2212340"/>
          </a:xfrm>
          <a:prstGeom prst="rect">
            <a:avLst/>
          </a:prstGeom>
          <a:noFill/>
        </p:spPr>
        <p:txBody>
          <a:bodyPr wrap="square" rtlCol="0" anchor="t">
            <a:noAutofit/>
          </a:bodyPr>
          <a:p>
            <a:pPr indent="0">
              <a:buNone/>
            </a:pPr>
            <a:r>
              <a:rPr lang="zh-CN" altLang="en-US" sz="2400" dirty="0">
                <a:solidFill>
                  <a:srgbClr val="3333B3"/>
                </a:solidFill>
                <a:effectLst/>
                <a:cs typeface="MV Boli" panose="02000500030200090000" pitchFamily="2" charset="0"/>
                <a:sym typeface="+mn-ea"/>
              </a:rPr>
              <a:t>▶ </a:t>
            </a:r>
            <a:r>
              <a:rPr lang="zh-CN" altLang="en-US" sz="2800" dirty="0">
                <a:solidFill>
                  <a:schemeClr val="tx1"/>
                </a:solidFill>
                <a:effectLst/>
                <a:cs typeface="MV Boli" panose="02000500030200090000" pitchFamily="2" charset="0"/>
                <a:sym typeface="+mn-ea"/>
              </a:rPr>
              <a:t>程序计数器（</a:t>
            </a:r>
            <a:r>
              <a:rPr lang="en-US" altLang="zh-CN" sz="2800" dirty="0">
                <a:solidFill>
                  <a:schemeClr val="tx1"/>
                </a:solidFill>
                <a:effectLst/>
                <a:cs typeface="MV Boli" panose="02000500030200090000" pitchFamily="2" charset="0"/>
                <a:sym typeface="+mn-ea"/>
              </a:rPr>
              <a:t>PC/x86-64:%rip</a:t>
            </a:r>
            <a:r>
              <a:rPr lang="zh-CN" altLang="en-US" sz="2800" dirty="0">
                <a:solidFill>
                  <a:schemeClr val="tx1"/>
                </a:solidFill>
                <a:effectLst/>
                <a:cs typeface="MV Boli" panose="02000500030200090000" pitchFamily="2" charset="0"/>
                <a:sym typeface="+mn-ea"/>
              </a:rPr>
              <a:t>）</a:t>
            </a:r>
            <a:r>
              <a:rPr lang="en-US" altLang="zh-CN" sz="2800" dirty="0">
                <a:solidFill>
                  <a:schemeClr val="tx1"/>
                </a:solidFill>
                <a:effectLst/>
                <a:cs typeface="MV Boli" panose="02000500030200090000" pitchFamily="2" charset="0"/>
                <a:sym typeface="+mn-ea"/>
              </a:rPr>
              <a:t>:</a:t>
            </a:r>
            <a:r>
              <a:rPr lang="zh-CN" altLang="en-US" sz="2800" dirty="0">
                <a:solidFill>
                  <a:schemeClr val="tx1"/>
                </a:solidFill>
                <a:effectLst/>
                <a:cs typeface="MV Boli" panose="02000500030200090000" pitchFamily="2" charset="0"/>
                <a:sym typeface="+mn-ea"/>
              </a:rPr>
              <a:t>下一条指令地址</a:t>
            </a:r>
            <a:endParaRPr lang="zh-CN" altLang="en-US" sz="2800" dirty="0">
              <a:solidFill>
                <a:schemeClr val="tx1"/>
              </a:solidFill>
              <a:effectLst/>
              <a:cs typeface="MV Boli" panose="02000500030200090000" pitchFamily="2" charset="0"/>
              <a:sym typeface="+mn-ea"/>
            </a:endParaRPr>
          </a:p>
          <a:p>
            <a:pPr indent="0">
              <a:buNone/>
            </a:pPr>
            <a:endParaRPr lang="zh-CN" altLang="en-US" sz="2800" dirty="0">
              <a:solidFill>
                <a:schemeClr val="tx1"/>
              </a:solidFill>
              <a:effectLst/>
              <a:cs typeface="MV Boli" panose="02000500030200090000" pitchFamily="2" charset="0"/>
              <a:sym typeface="+mn-ea"/>
            </a:endParaRPr>
          </a:p>
          <a:p>
            <a:pPr indent="0">
              <a:buNone/>
            </a:pPr>
            <a:r>
              <a:rPr lang="zh-CN" altLang="en-US" sz="2400" dirty="0">
                <a:solidFill>
                  <a:srgbClr val="3333B3"/>
                </a:solidFill>
                <a:effectLst/>
                <a:cs typeface="MV Boli" panose="02000500030200090000" pitchFamily="2" charset="0"/>
                <a:sym typeface="+mn-ea"/>
              </a:rPr>
              <a:t>▶ </a:t>
            </a:r>
            <a:r>
              <a:rPr lang="zh-CN" altLang="en-US" sz="2800" dirty="0">
                <a:effectLst/>
                <a:cs typeface="MV Boli" panose="02000500030200090000" pitchFamily="2" charset="0"/>
                <a:sym typeface="+mn-ea"/>
              </a:rPr>
              <a:t>整数寄存器（</a:t>
            </a:r>
            <a:r>
              <a:rPr lang="en-US" altLang="zh-CN" sz="2800" dirty="0">
                <a:effectLst/>
                <a:cs typeface="MV Boli" panose="02000500030200090000" pitchFamily="2" charset="0"/>
                <a:sym typeface="+mn-ea"/>
              </a:rPr>
              <a:t>16</a:t>
            </a:r>
            <a:r>
              <a:rPr lang="zh-CN" altLang="en-US" sz="2800" dirty="0">
                <a:effectLst/>
                <a:cs typeface="MV Boli" panose="02000500030200090000" pitchFamily="2" charset="0"/>
                <a:sym typeface="+mn-ea"/>
              </a:rPr>
              <a:t>个）：地址</a:t>
            </a:r>
            <a:r>
              <a:rPr lang="en-US" altLang="zh-CN" sz="2800" dirty="0">
                <a:effectLst/>
                <a:cs typeface="MV Boli" panose="02000500030200090000" pitchFamily="2" charset="0"/>
                <a:sym typeface="+mn-ea"/>
              </a:rPr>
              <a:t>/</a:t>
            </a:r>
            <a:r>
              <a:rPr lang="zh-CN" altLang="en-US" sz="2800" dirty="0">
                <a:effectLst/>
                <a:cs typeface="MV Boli" panose="02000500030200090000" pitchFamily="2" charset="0"/>
                <a:sym typeface="+mn-ea"/>
              </a:rPr>
              <a:t>整数数据，存储临时变量等</a:t>
            </a:r>
            <a:endParaRPr lang="zh-CN" altLang="en-US" sz="2800" dirty="0">
              <a:effectLst/>
              <a:cs typeface="MV Boli" panose="02000500030200090000" pitchFamily="2" charset="0"/>
              <a:sym typeface="+mn-ea"/>
            </a:endParaRPr>
          </a:p>
          <a:p>
            <a:pPr indent="0">
              <a:buNone/>
            </a:pPr>
            <a:endParaRPr lang="zh-CN" altLang="en-US" sz="2800" dirty="0">
              <a:solidFill>
                <a:schemeClr val="tx1"/>
              </a:solidFill>
              <a:effectLst/>
              <a:cs typeface="MV Boli" panose="02000500030200090000" pitchFamily="2" charset="0"/>
              <a:sym typeface="+mn-ea"/>
            </a:endParaRPr>
          </a:p>
          <a:p>
            <a:pPr algn="l">
              <a:buClrTx/>
              <a:buSzTx/>
              <a:buFontTx/>
              <a:buNone/>
            </a:pPr>
            <a:r>
              <a:rPr lang="zh-CN" altLang="en-US" sz="2400" dirty="0">
                <a:solidFill>
                  <a:srgbClr val="3333B3"/>
                </a:solidFill>
                <a:effectLst/>
                <a:cs typeface="MV Boli" panose="02000500030200090000" pitchFamily="2" charset="0"/>
                <a:sym typeface="+mn-ea"/>
              </a:rPr>
              <a:t>▶ </a:t>
            </a:r>
            <a:r>
              <a:rPr lang="zh-CN" altLang="en-US" sz="2800" dirty="0">
                <a:effectLst/>
                <a:cs typeface="MV Boli" panose="02000500030200090000" pitchFamily="2" charset="0"/>
                <a:sym typeface="+mn-ea"/>
              </a:rPr>
              <a:t>条件码寄存器：算术或逻辑指令的状态信息，控制条件变化、</a:t>
            </a:r>
            <a:endParaRPr lang="zh-CN" altLang="en-US" sz="2800" dirty="0">
              <a:effectLst/>
              <a:cs typeface="MV Boli" panose="02000500030200090000" pitchFamily="2" charset="0"/>
              <a:sym typeface="+mn-ea"/>
            </a:endParaRPr>
          </a:p>
          <a:p>
            <a:pPr algn="l">
              <a:buClrTx/>
              <a:buSzTx/>
              <a:buFontTx/>
              <a:buNone/>
            </a:pPr>
            <a:endParaRPr lang="zh-CN" altLang="en-US" sz="2800" dirty="0">
              <a:solidFill>
                <a:schemeClr val="tx1"/>
              </a:solidFill>
              <a:effectLst/>
              <a:cs typeface="MV Boli" panose="02000500030200090000" pitchFamily="2" charset="0"/>
              <a:sym typeface="+mn-ea"/>
            </a:endParaRPr>
          </a:p>
          <a:p>
            <a:pPr algn="l">
              <a:buClrTx/>
              <a:buSzTx/>
              <a:buFontTx/>
              <a:buNone/>
            </a:pPr>
            <a:r>
              <a:rPr lang="zh-CN" altLang="en-US" sz="2400" dirty="0">
                <a:solidFill>
                  <a:srgbClr val="3333B3"/>
                </a:solidFill>
                <a:effectLst/>
                <a:cs typeface="MV Boli" panose="02000500030200090000" pitchFamily="2" charset="0"/>
                <a:sym typeface="+mn-ea"/>
              </a:rPr>
              <a:t>▶ </a:t>
            </a:r>
            <a:r>
              <a:rPr lang="zh-CN" altLang="en-US" sz="2800" dirty="0">
                <a:effectLst/>
                <a:cs typeface="MV Boli" panose="02000500030200090000" pitchFamily="2" charset="0"/>
                <a:sym typeface="+mn-ea"/>
              </a:rPr>
              <a:t>向量寄存器：一个或多个整数或浮点数值</a:t>
            </a:r>
            <a:endParaRPr lang="zh-CN" altLang="en-US" sz="2800" dirty="0">
              <a:solidFill>
                <a:schemeClr val="tx1"/>
              </a:solidFill>
              <a:effectLst/>
              <a:cs typeface="MV Boli" panose="02000500030200090000" pitchFamily="2" charset="0"/>
              <a:sym typeface="+mn-ea"/>
            </a:endParaRPr>
          </a:p>
          <a:p>
            <a:pPr algn="l">
              <a:buClrTx/>
              <a:buSzTx/>
              <a:buFontTx/>
              <a:buNone/>
            </a:pPr>
            <a:endParaRPr lang="zh-CN" altLang="en-US" sz="2800" dirty="0">
              <a:effectLst/>
              <a:cs typeface="MV Boli" panose="02000500030200090000" pitchFamily="2" charset="0"/>
            </a:endParaRPr>
          </a:p>
          <a:p>
            <a:pPr lvl="1" indent="0">
              <a:buFont typeface="Arial" panose="020B0604020202020204" pitchFamily="34" charset="0"/>
              <a:buNone/>
            </a:pPr>
            <a:endParaRPr lang="zh-CN" altLang="en-US" sz="2400"/>
          </a:p>
          <a:p>
            <a:pPr lvl="1" indent="0">
              <a:buFont typeface="Arial" panose="020B0604020202020204" pitchFamily="34" charset="0"/>
              <a:buNone/>
            </a:pPr>
            <a:endParaRPr lang="zh-C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GCC</a:t>
            </a:r>
            <a:r>
              <a:rPr lang="zh-CN" altLang="en-US"/>
              <a:t>编译</a:t>
            </a:r>
            <a:r>
              <a:rPr lang="zh-CN" altLang="en-US"/>
              <a:t>过程</a:t>
            </a:r>
            <a:endParaRPr lang="zh-CN" altLang="en-US"/>
          </a:p>
        </p:txBody>
      </p:sp>
      <p:grpSp>
        <p:nvGrpSpPr>
          <p:cNvPr id="5" name="组合 4"/>
          <p:cNvGrpSpPr/>
          <p:nvPr/>
        </p:nvGrpSpPr>
        <p:grpSpPr>
          <a:xfrm>
            <a:off x="193040" y="1753870"/>
            <a:ext cx="10013315" cy="4777740"/>
            <a:chOff x="2046" y="2555"/>
            <a:chExt cx="15769" cy="7524"/>
          </a:xfrm>
        </p:grpSpPr>
        <p:pic>
          <p:nvPicPr>
            <p:cNvPr id="100" name="图片 99"/>
            <p:cNvPicPr/>
            <p:nvPr>
              <p:custDataLst>
                <p:tags r:id="rId1"/>
              </p:custDataLst>
            </p:nvPr>
          </p:nvPicPr>
          <p:blipFill>
            <a:blip r:embed="rId2"/>
            <a:srcRect l="8760" t="4302"/>
            <a:stretch>
              <a:fillRect/>
            </a:stretch>
          </p:blipFill>
          <p:spPr>
            <a:xfrm>
              <a:off x="2046" y="2555"/>
              <a:ext cx="15769" cy="7524"/>
            </a:xfrm>
            <a:prstGeom prst="rect">
              <a:avLst/>
            </a:prstGeom>
            <a:noFill/>
            <a:ln w="9525">
              <a:noFill/>
            </a:ln>
          </p:spPr>
        </p:pic>
        <p:sp>
          <p:nvSpPr>
            <p:cNvPr id="4" name="矩形 3"/>
            <p:cNvSpPr/>
            <p:nvPr/>
          </p:nvSpPr>
          <p:spPr>
            <a:xfrm>
              <a:off x="10501" y="8835"/>
              <a:ext cx="7131" cy="12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6" name="图片 5"/>
          <p:cNvPicPr>
            <a:picLocks noChangeAspect="1"/>
          </p:cNvPicPr>
          <p:nvPr>
            <p:custDataLst>
              <p:tags r:id="rId3"/>
            </p:custDataLst>
          </p:nvPr>
        </p:nvPicPr>
        <p:blipFill>
          <a:blip r:embed="rId4"/>
          <a:stretch>
            <a:fillRect/>
          </a:stretch>
        </p:blipFill>
        <p:spPr>
          <a:xfrm>
            <a:off x="1895475" y="1217295"/>
            <a:ext cx="6188710" cy="748030"/>
          </a:xfrm>
          <a:prstGeom prst="rect">
            <a:avLst/>
          </a:prstGeom>
        </p:spPr>
      </p:pic>
      <p:sp>
        <p:nvSpPr>
          <p:cNvPr id="7" name="文本框 6"/>
          <p:cNvSpPr txBox="1"/>
          <p:nvPr/>
        </p:nvSpPr>
        <p:spPr>
          <a:xfrm>
            <a:off x="5991225" y="6392545"/>
            <a:ext cx="6096000" cy="368300"/>
          </a:xfrm>
          <a:prstGeom prst="rect">
            <a:avLst/>
          </a:prstGeom>
          <a:noFill/>
        </p:spPr>
        <p:txBody>
          <a:bodyPr wrap="square" rtlCol="0" anchor="t">
            <a:spAutoFit/>
          </a:bodyPr>
          <a:p>
            <a:r>
              <a:rPr lang="zh-CN" altLang="en-US"/>
              <a:t>图片源自https://zhuanlan.zhihu.com/p/111500914</a:t>
            </a:r>
            <a:endParaRPr lang="zh-CN" altLang="en-US"/>
          </a:p>
        </p:txBody>
      </p:sp>
      <p:sp>
        <p:nvSpPr>
          <p:cNvPr id="8" name="文本框 7"/>
          <p:cNvSpPr txBox="1"/>
          <p:nvPr/>
        </p:nvSpPr>
        <p:spPr>
          <a:xfrm>
            <a:off x="8595995" y="2468245"/>
            <a:ext cx="3757295" cy="3046095"/>
          </a:xfrm>
          <a:prstGeom prst="rect">
            <a:avLst/>
          </a:prstGeom>
          <a:noFill/>
        </p:spPr>
        <p:txBody>
          <a:bodyPr wrap="square" rtlCol="0">
            <a:spAutoFit/>
          </a:bodyPr>
          <a:p>
            <a:r>
              <a:rPr lang="zh-CN" altLang="en-US" sz="2400"/>
              <a:t>—E：仅执行预处理</a:t>
            </a:r>
            <a:endParaRPr lang="zh-CN" altLang="en-US" sz="2400"/>
          </a:p>
          <a:p>
            <a:r>
              <a:rPr lang="zh-CN" altLang="en-US" sz="2400"/>
              <a:t>（不要编译、汇编或链接）</a:t>
            </a:r>
            <a:endParaRPr lang="zh-CN" altLang="en-US" sz="2400"/>
          </a:p>
          <a:p>
            <a:r>
              <a:rPr lang="zh-CN" altLang="en-US" sz="2400"/>
              <a:t>—</a:t>
            </a:r>
            <a:r>
              <a:rPr lang="en-US" altLang="zh-CN" sz="2400"/>
              <a:t>S</a:t>
            </a:r>
            <a:r>
              <a:rPr lang="zh-CN" altLang="en-US" sz="2400"/>
              <a:t>：只编译</a:t>
            </a:r>
            <a:endParaRPr lang="zh-CN" altLang="en-US" sz="2400"/>
          </a:p>
          <a:p>
            <a:r>
              <a:rPr lang="zh-CN" altLang="en-US" sz="2400"/>
              <a:t>（不汇编或链接）</a:t>
            </a:r>
            <a:endParaRPr lang="zh-CN" altLang="en-US" sz="2400"/>
          </a:p>
          <a:p>
            <a:endParaRPr lang="zh-CN" altLang="en-US" sz="2400"/>
          </a:p>
          <a:p>
            <a:r>
              <a:rPr lang="zh-CN" altLang="en-US" sz="2400"/>
              <a:t>—</a:t>
            </a:r>
            <a:r>
              <a:rPr lang="en-US" altLang="zh-CN" sz="2400"/>
              <a:t>C</a:t>
            </a:r>
            <a:r>
              <a:rPr lang="zh-CN" altLang="en-US" sz="2400"/>
              <a:t>：编译和汇编</a:t>
            </a:r>
            <a:endParaRPr lang="zh-CN" altLang="en-US" sz="2400"/>
          </a:p>
          <a:p>
            <a:r>
              <a:rPr lang="zh-CN" altLang="en-US" sz="2400"/>
              <a:t>（不链接）</a:t>
            </a:r>
            <a:endParaRPr lang="zh-CN" altLang="en-US" sz="2400"/>
          </a:p>
          <a:p>
            <a:r>
              <a:rPr lang="zh-CN" altLang="en-US" sz="2400"/>
              <a:t>默认</a:t>
            </a:r>
            <a:endParaRPr lang="zh-CN" altLang="en-US" sz="2400"/>
          </a:p>
        </p:txBody>
      </p:sp>
      <p:sp>
        <p:nvSpPr>
          <p:cNvPr id="9" name="文本框 8"/>
          <p:cNvSpPr txBox="1"/>
          <p:nvPr/>
        </p:nvSpPr>
        <p:spPr>
          <a:xfrm>
            <a:off x="5991225" y="2927350"/>
            <a:ext cx="1975485" cy="368300"/>
          </a:xfrm>
          <a:prstGeom prst="rect">
            <a:avLst/>
          </a:prstGeom>
          <a:noFill/>
        </p:spPr>
        <p:txBody>
          <a:bodyPr wrap="square" rtlCol="0">
            <a:spAutoFit/>
          </a:bodyPr>
          <a:p>
            <a:r>
              <a:rPr lang="zh-CN" altLang="en-US"/>
              <a:t>输出：</a:t>
            </a:r>
            <a:r>
              <a:rPr lang="en-US" altLang="zh-CN"/>
              <a:t>.i</a:t>
            </a:r>
            <a:endParaRPr lang="en-US" altLang="zh-CN"/>
          </a:p>
        </p:txBody>
      </p:sp>
      <p:sp>
        <p:nvSpPr>
          <p:cNvPr id="10" name="文本框 9"/>
          <p:cNvSpPr txBox="1"/>
          <p:nvPr>
            <p:custDataLst>
              <p:tags r:id="rId5"/>
            </p:custDataLst>
          </p:nvPr>
        </p:nvSpPr>
        <p:spPr>
          <a:xfrm>
            <a:off x="5991225" y="3852545"/>
            <a:ext cx="1975485" cy="368300"/>
          </a:xfrm>
          <a:prstGeom prst="rect">
            <a:avLst/>
          </a:prstGeom>
          <a:noFill/>
        </p:spPr>
        <p:txBody>
          <a:bodyPr wrap="square" rtlCol="0">
            <a:spAutoFit/>
          </a:bodyPr>
          <a:p>
            <a:r>
              <a:rPr lang="zh-CN" altLang="en-US"/>
              <a:t>输出：</a:t>
            </a:r>
            <a:r>
              <a:rPr lang="en-US" altLang="zh-CN"/>
              <a:t>.s</a:t>
            </a:r>
            <a:endParaRPr lang="en-US" altLang="zh-CN"/>
          </a:p>
        </p:txBody>
      </p:sp>
      <p:sp>
        <p:nvSpPr>
          <p:cNvPr id="11" name="文本框 10"/>
          <p:cNvSpPr txBox="1"/>
          <p:nvPr>
            <p:custDataLst>
              <p:tags r:id="rId6"/>
            </p:custDataLst>
          </p:nvPr>
        </p:nvSpPr>
        <p:spPr>
          <a:xfrm>
            <a:off x="5991225" y="4777740"/>
            <a:ext cx="1975485" cy="368300"/>
          </a:xfrm>
          <a:prstGeom prst="rect">
            <a:avLst/>
          </a:prstGeom>
          <a:noFill/>
        </p:spPr>
        <p:txBody>
          <a:bodyPr wrap="square" rtlCol="0">
            <a:spAutoFit/>
          </a:bodyPr>
          <a:p>
            <a:r>
              <a:rPr lang="zh-CN" altLang="en-US"/>
              <a:t>输出：</a:t>
            </a:r>
            <a:r>
              <a:rPr lang="en-US" altLang="zh-CN"/>
              <a:t>.</a:t>
            </a:r>
            <a:r>
              <a:rPr lang="en-US" altLang="zh-CN"/>
              <a:t>o</a:t>
            </a:r>
            <a:endParaRPr lang="en-US" altLang="zh-CN"/>
          </a:p>
        </p:txBody>
      </p:sp>
      <p:sp>
        <p:nvSpPr>
          <p:cNvPr id="12" name="文本框 11"/>
          <p:cNvSpPr txBox="1"/>
          <p:nvPr>
            <p:custDataLst>
              <p:tags r:id="rId7"/>
            </p:custDataLst>
          </p:nvPr>
        </p:nvSpPr>
        <p:spPr>
          <a:xfrm>
            <a:off x="5991225" y="5702935"/>
            <a:ext cx="2218055" cy="368300"/>
          </a:xfrm>
          <a:prstGeom prst="rect">
            <a:avLst/>
          </a:prstGeom>
          <a:noFill/>
        </p:spPr>
        <p:txBody>
          <a:bodyPr wrap="square" rtlCol="0">
            <a:spAutoFit/>
          </a:bodyPr>
          <a:p>
            <a:r>
              <a:rPr lang="zh-CN" altLang="en-US"/>
              <a:t>输出：二进制</a:t>
            </a:r>
            <a:r>
              <a:rPr lang="zh-CN" altLang="en-US"/>
              <a:t>文件</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GCC</a:t>
            </a:r>
            <a:r>
              <a:rPr lang="zh-CN" altLang="en-US"/>
              <a:t>编译过程</a:t>
            </a:r>
            <a:r>
              <a:rPr lang="en-US" altLang="zh-CN"/>
              <a:t>		</a:t>
            </a:r>
            <a:r>
              <a:rPr lang="zh-CN" altLang="en-US"/>
              <a:t>优化</a:t>
            </a:r>
            <a:r>
              <a:rPr lang="zh-CN" altLang="en-US"/>
              <a:t>等级</a:t>
            </a:r>
            <a:endParaRPr lang="zh-CN" altLang="en-US"/>
          </a:p>
        </p:txBody>
      </p:sp>
      <p:sp>
        <p:nvSpPr>
          <p:cNvPr id="3" name="文本框 2"/>
          <p:cNvSpPr txBox="1"/>
          <p:nvPr/>
        </p:nvSpPr>
        <p:spPr>
          <a:xfrm>
            <a:off x="1507490" y="1884045"/>
            <a:ext cx="8405495" cy="3046095"/>
          </a:xfrm>
          <a:prstGeom prst="rect">
            <a:avLst/>
          </a:prstGeom>
          <a:noFill/>
        </p:spPr>
        <p:txBody>
          <a:bodyPr wrap="square" rtlCol="0" anchor="t">
            <a:spAutoFit/>
          </a:bodyPr>
          <a:p>
            <a:r>
              <a:rPr lang="zh-CN" altLang="en-US" sz="2400"/>
              <a:t>-O0</a:t>
            </a:r>
            <a:r>
              <a:rPr lang="en-US" altLang="zh-CN" sz="2400"/>
              <a:t>/Og</a:t>
            </a:r>
            <a:r>
              <a:rPr lang="zh-CN" altLang="en-US" sz="2400"/>
              <a:t>： 不做任何优化，这是默认的编译选项。</a:t>
            </a:r>
            <a:endParaRPr lang="zh-CN" altLang="en-US" sz="2400"/>
          </a:p>
          <a:p>
            <a:r>
              <a:rPr lang="zh-CN" altLang="en-US" sz="2400"/>
              <a:t> </a:t>
            </a:r>
            <a:endParaRPr lang="zh-CN" altLang="en-US" sz="2400"/>
          </a:p>
          <a:p>
            <a:r>
              <a:rPr lang="zh-CN" altLang="en-US" sz="2400"/>
              <a:t>-O1：优化会消耗少多的编译时间，它主要对代码的分支，常</a:t>
            </a:r>
            <a:r>
              <a:rPr lang="en-US" altLang="zh-CN" sz="2400"/>
              <a:t>	</a:t>
            </a:r>
            <a:r>
              <a:rPr lang="zh-CN" altLang="en-US" sz="2400"/>
              <a:t>量以及表达式等进行优化。 （比如使用条件</a:t>
            </a:r>
            <a:r>
              <a:rPr lang="zh-CN" altLang="en-US" sz="2400"/>
              <a:t>传送）</a:t>
            </a:r>
            <a:endParaRPr lang="zh-CN" altLang="en-US" sz="2400"/>
          </a:p>
          <a:p>
            <a:r>
              <a:rPr lang="zh-CN" altLang="en-US" sz="2400"/>
              <a:t>-O2：会尝试更多的寄存器级的优化以及指令级的优化，它会</a:t>
            </a:r>
            <a:r>
              <a:rPr lang="en-US" altLang="zh-CN" sz="2400"/>
              <a:t>	</a:t>
            </a:r>
            <a:r>
              <a:rPr lang="zh-CN" altLang="en-US" sz="2400"/>
              <a:t>在编译期间占用更多的内存和编译时间。 </a:t>
            </a:r>
            <a:endParaRPr lang="zh-CN" altLang="en-US" sz="2400"/>
          </a:p>
          <a:p>
            <a:r>
              <a:rPr lang="zh-CN" altLang="en-US" sz="2400"/>
              <a:t>-O3： 在O2的基础上进行更多的优化（比如内联简单的函数到</a:t>
            </a:r>
            <a:r>
              <a:rPr lang="en-US" altLang="zh-CN" sz="2400"/>
              <a:t>	</a:t>
            </a:r>
            <a:r>
              <a:rPr lang="zh-CN" altLang="en-US" sz="2400"/>
              <a:t>被调用函数中）</a:t>
            </a: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编译</a:t>
            </a:r>
            <a:r>
              <a:rPr lang="en-US" altLang="zh-CN"/>
              <a:t>&amp;</a:t>
            </a:r>
            <a:r>
              <a:rPr lang="zh-CN" altLang="en-US"/>
              <a:t>反汇编</a:t>
            </a:r>
            <a:r>
              <a:rPr lang="en-US" altLang="zh-CN"/>
              <a:t>		</a:t>
            </a:r>
            <a:r>
              <a:rPr lang="zh-CN" altLang="en-US"/>
              <a:t>生成</a:t>
            </a:r>
            <a:r>
              <a:rPr lang="en-US" altLang="zh-CN"/>
              <a:t>.s</a:t>
            </a:r>
            <a:r>
              <a:rPr lang="zh-CN" altLang="en-US"/>
              <a:t>文件</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799465" y="1277620"/>
            <a:ext cx="3679825" cy="503555"/>
          </a:xfrm>
          <a:prstGeom prst="rect">
            <a:avLst/>
          </a:prstGeom>
        </p:spPr>
      </p:pic>
      <p:pic>
        <p:nvPicPr>
          <p:cNvPr id="7" name="图片 6"/>
          <p:cNvPicPr>
            <a:picLocks noChangeAspect="1"/>
          </p:cNvPicPr>
          <p:nvPr>
            <p:custDataLst>
              <p:tags r:id="rId3"/>
            </p:custDataLst>
          </p:nvPr>
        </p:nvPicPr>
        <p:blipFill>
          <a:blip r:embed="rId4"/>
          <a:stretch>
            <a:fillRect/>
          </a:stretch>
        </p:blipFill>
        <p:spPr>
          <a:xfrm>
            <a:off x="6396355" y="1277620"/>
            <a:ext cx="4149090" cy="504190"/>
          </a:xfrm>
          <a:prstGeom prst="rect">
            <a:avLst/>
          </a:prstGeom>
        </p:spPr>
      </p:pic>
      <p:pic>
        <p:nvPicPr>
          <p:cNvPr id="8" name="图片 7"/>
          <p:cNvPicPr>
            <a:picLocks noChangeAspect="1"/>
          </p:cNvPicPr>
          <p:nvPr>
            <p:custDataLst>
              <p:tags r:id="rId5"/>
            </p:custDataLst>
          </p:nvPr>
        </p:nvPicPr>
        <p:blipFill>
          <a:blip r:embed="rId6"/>
          <a:stretch>
            <a:fillRect/>
          </a:stretch>
        </p:blipFill>
        <p:spPr>
          <a:xfrm>
            <a:off x="5053330" y="2006600"/>
            <a:ext cx="6604000" cy="2317750"/>
          </a:xfrm>
          <a:prstGeom prst="rect">
            <a:avLst/>
          </a:prstGeom>
        </p:spPr>
      </p:pic>
      <p:pic>
        <p:nvPicPr>
          <p:cNvPr id="10" name="图片 9"/>
          <p:cNvPicPr>
            <a:picLocks noChangeAspect="1"/>
          </p:cNvPicPr>
          <p:nvPr>
            <p:custDataLst>
              <p:tags r:id="rId7"/>
            </p:custDataLst>
          </p:nvPr>
        </p:nvPicPr>
        <p:blipFill>
          <a:blip r:embed="rId8"/>
          <a:stretch>
            <a:fillRect/>
          </a:stretch>
        </p:blipFill>
        <p:spPr>
          <a:xfrm>
            <a:off x="799465" y="2118995"/>
            <a:ext cx="3128010" cy="2106295"/>
          </a:xfrm>
          <a:prstGeom prst="rect">
            <a:avLst/>
          </a:prstGeom>
        </p:spPr>
      </p:pic>
      <p:sp>
        <p:nvSpPr>
          <p:cNvPr id="11" name="文本框 10"/>
          <p:cNvSpPr txBox="1"/>
          <p:nvPr/>
        </p:nvSpPr>
        <p:spPr>
          <a:xfrm>
            <a:off x="753745" y="4549140"/>
            <a:ext cx="10903585" cy="2306955"/>
          </a:xfrm>
          <a:prstGeom prst="rect">
            <a:avLst/>
          </a:prstGeom>
          <a:noFill/>
        </p:spPr>
        <p:txBody>
          <a:bodyPr wrap="square" rtlCol="0" anchor="t">
            <a:spAutoFit/>
          </a:bodyPr>
          <a:p>
            <a:pPr marL="800100" lvl="1" indent="-342900" algn="l">
              <a:buClrTx/>
              <a:buSzTx/>
              <a:buFont typeface="Arial" panose="020B0604020202020204" pitchFamily="34" charset="0"/>
              <a:buChar char="•"/>
            </a:pPr>
            <a:r>
              <a:rPr lang="zh-CN" altLang="en-US" sz="2400"/>
              <a:t>反汇编器只是基于机器代码文件中的字节序列来确定汇编代码</a:t>
            </a:r>
            <a:endParaRPr lang="zh-CN" altLang="en-US" sz="2400"/>
          </a:p>
          <a:p>
            <a:pPr marL="800100" lvl="1" indent="-342900" algn="l">
              <a:buClrTx/>
              <a:buSzTx/>
              <a:buFont typeface="Arial" panose="020B0604020202020204" pitchFamily="34" charset="0"/>
              <a:buChar char="•"/>
            </a:pPr>
            <a:r>
              <a:rPr lang="zh-CN" altLang="en-US" sz="2400"/>
              <a:t>字节序列从某个给定位置开始，可以将字节唯一地解码成机器指令 </a:t>
            </a:r>
            <a:endParaRPr lang="zh-CN" altLang="en-US" sz="2400"/>
          </a:p>
          <a:p>
            <a:pPr marL="800100" lvl="1" indent="-342900" algn="l">
              <a:buClrTx/>
              <a:buSzTx/>
              <a:buFont typeface="Arial" panose="020B0604020202020204" pitchFamily="34" charset="0"/>
              <a:buChar char="•"/>
            </a:pPr>
            <a:r>
              <a:rPr lang="zh-CN" altLang="en-US" sz="2400"/>
              <a:t>部分指令代表字数的符号会有</a:t>
            </a:r>
            <a:r>
              <a:rPr lang="zh-CN" altLang="en-US" sz="2400"/>
              <a:t>增删</a:t>
            </a:r>
            <a:endParaRPr lang="zh-CN" altLang="en-US" sz="2400"/>
          </a:p>
          <a:p>
            <a:pPr marL="800100" lvl="1" indent="-342900" algn="l">
              <a:buClrTx/>
              <a:buSzTx/>
              <a:buFont typeface="Arial" panose="020B0604020202020204" pitchFamily="34" charset="0"/>
              <a:buChar char="•"/>
            </a:pPr>
            <a:r>
              <a:rPr lang="zh-CN" altLang="en-US" sz="2400"/>
              <a:t>链接器会为机器找到函数调用的可执行代码的位置，并优化文件的存储</a:t>
            </a:r>
            <a:endParaRPr lang="zh-CN" altLang="en-US" sz="2400"/>
          </a:p>
          <a:p>
            <a:pPr marL="800100" lvl="1" indent="-342900" algn="l">
              <a:buClrTx/>
              <a:buSzTx/>
              <a:buFont typeface="Arial" panose="020B0604020202020204" pitchFamily="34" charset="0"/>
              <a:buChar char="•"/>
            </a:pPr>
            <a:endParaRPr lang="zh-CN" altLang="en-US" sz="2400"/>
          </a:p>
          <a:p>
            <a:pPr marL="800100" lvl="1" indent="-342900" algn="l">
              <a:buClrTx/>
              <a:buSzTx/>
              <a:buFont typeface="Arial" panose="020B0604020202020204" pitchFamily="34" charset="0"/>
              <a:buChar char="•"/>
            </a:pPr>
            <a:r>
              <a:rPr lang="zh-CN" altLang="en-US" sz="2400"/>
              <a:t>实际</a:t>
            </a:r>
            <a:r>
              <a:rPr lang="en-US" altLang="zh-CN" sz="2400"/>
              <a:t>GCC</a:t>
            </a:r>
            <a:r>
              <a:rPr lang="zh-CN" altLang="en-US" sz="2400"/>
              <a:t>产生的汇编代码有</a:t>
            </a:r>
            <a:r>
              <a:rPr lang="en-US" altLang="zh-CN" sz="2400"/>
              <a:t>‘. ’</a:t>
            </a:r>
            <a:r>
              <a:rPr lang="zh-CN" altLang="en-US" sz="2400"/>
              <a:t>开头的指导汇编器和链接器工作的</a:t>
            </a:r>
            <a:r>
              <a:rPr lang="zh-CN" altLang="en-US" sz="2400"/>
              <a:t>伪指令</a:t>
            </a:r>
            <a:endParaRPr lang="zh-CN" altLang="en-US" sz="2400"/>
          </a:p>
        </p:txBody>
      </p:sp>
      <p:sp>
        <p:nvSpPr>
          <p:cNvPr id="4" name="文本框 3"/>
          <p:cNvSpPr txBox="1"/>
          <p:nvPr/>
        </p:nvSpPr>
        <p:spPr>
          <a:xfrm>
            <a:off x="7013575" y="1650365"/>
            <a:ext cx="4932680" cy="368300"/>
          </a:xfrm>
          <a:prstGeom prst="rect">
            <a:avLst/>
          </a:prstGeom>
          <a:noFill/>
        </p:spPr>
        <p:txBody>
          <a:bodyPr wrap="square" rtlCol="0">
            <a:spAutoFit/>
          </a:bodyPr>
          <a:p>
            <a:r>
              <a:rPr lang="en-US" altLang="zh-CN"/>
              <a:t>-l: </a:t>
            </a:r>
            <a:r>
              <a:rPr lang="zh-CN" altLang="en-US"/>
              <a:t>显示行号</a:t>
            </a:r>
            <a:r>
              <a:rPr lang="en-US" altLang="zh-CN"/>
              <a:t> 	</a:t>
            </a:r>
            <a:r>
              <a:rPr lang="zh-CN" altLang="en-US"/>
              <a:t>重定向</a:t>
            </a:r>
            <a:r>
              <a:rPr lang="en-US" altLang="zh-CN"/>
              <a:t>-d &lt;file&gt;  &gt;   &lt;file.txt&gt;</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数据</a:t>
            </a:r>
            <a:r>
              <a:rPr lang="zh-CN" altLang="en-US"/>
              <a:t>格式</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512445" y="1453515"/>
            <a:ext cx="11388725" cy="3681730"/>
          </a:xfrm>
          <a:prstGeom prst="rect">
            <a:avLst/>
          </a:prstGeom>
        </p:spPr>
      </p:pic>
      <p:sp>
        <p:nvSpPr>
          <p:cNvPr id="5" name="文本框 4"/>
          <p:cNvSpPr txBox="1"/>
          <p:nvPr>
            <p:custDataLst>
              <p:tags r:id="rId3"/>
            </p:custDataLst>
          </p:nvPr>
        </p:nvSpPr>
        <p:spPr>
          <a:xfrm>
            <a:off x="337820" y="5504815"/>
            <a:ext cx="10903585" cy="829945"/>
          </a:xfrm>
          <a:prstGeom prst="rect">
            <a:avLst/>
          </a:prstGeom>
          <a:noFill/>
        </p:spPr>
        <p:txBody>
          <a:bodyPr wrap="square" rtlCol="0" anchor="t">
            <a:spAutoFit/>
          </a:bodyPr>
          <a:p>
            <a:pPr marL="800100" lvl="1" indent="-342900" algn="l">
              <a:buClrTx/>
              <a:buSzTx/>
              <a:buFont typeface="Arial" panose="020B0604020202020204" pitchFamily="34" charset="0"/>
              <a:buChar char="•"/>
            </a:pPr>
            <a:r>
              <a:rPr lang="zh-CN" altLang="en-US" sz="2400">
                <a:sym typeface="+mn-ea"/>
              </a:rPr>
              <a:t>某类指令后加上汇编后缀代表操作的</a:t>
            </a:r>
            <a:r>
              <a:rPr lang="zh-CN" altLang="en-US" sz="2400">
                <a:sym typeface="+mn-ea"/>
              </a:rPr>
              <a:t>字节数</a:t>
            </a:r>
            <a:endParaRPr lang="zh-CN" altLang="en-US" sz="2400">
              <a:sym typeface="+mn-ea"/>
            </a:endParaRPr>
          </a:p>
          <a:p>
            <a:pPr marL="800100" lvl="1" indent="-342900" algn="l">
              <a:buClrTx/>
              <a:buSzTx/>
              <a:buFont typeface="Arial" panose="020B0604020202020204" pitchFamily="34" charset="0"/>
              <a:buChar char="•"/>
            </a:pPr>
            <a:r>
              <a:rPr lang="zh-CN" altLang="en-US" sz="2400">
                <a:sym typeface="+mn-ea"/>
              </a:rPr>
              <a:t>浮点数和整数使用不同的指令和寄存器（所以后缀</a:t>
            </a:r>
            <a:r>
              <a:rPr lang="zh-CN" altLang="en-US" sz="2400">
                <a:sym typeface="+mn-ea"/>
              </a:rPr>
              <a:t>不会混）</a:t>
            </a:r>
            <a:endParaRPr lang="zh-CN" altLang="en-US" sz="2400">
              <a:sym typeface="+mn-ea"/>
            </a:endParaRPr>
          </a:p>
        </p:txBody>
      </p:sp>
      <p:sp>
        <p:nvSpPr>
          <p:cNvPr id="4" name="文本框 3"/>
          <p:cNvSpPr txBox="1"/>
          <p:nvPr/>
        </p:nvSpPr>
        <p:spPr>
          <a:xfrm>
            <a:off x="8087360" y="2126615"/>
            <a:ext cx="668655" cy="368300"/>
          </a:xfrm>
          <a:prstGeom prst="rect">
            <a:avLst/>
          </a:prstGeom>
          <a:noFill/>
        </p:spPr>
        <p:txBody>
          <a:bodyPr wrap="square" rtlCol="0">
            <a:spAutoFit/>
          </a:bodyPr>
          <a:p>
            <a:r>
              <a:rPr lang="en-US" altLang="zh-CN"/>
              <a:t>byte</a:t>
            </a:r>
            <a:endParaRPr lang="en-US" altLang="zh-CN"/>
          </a:p>
        </p:txBody>
      </p:sp>
      <p:sp>
        <p:nvSpPr>
          <p:cNvPr id="6" name="文本框 5"/>
          <p:cNvSpPr txBox="1"/>
          <p:nvPr>
            <p:custDataLst>
              <p:tags r:id="rId4"/>
            </p:custDataLst>
          </p:nvPr>
        </p:nvSpPr>
        <p:spPr>
          <a:xfrm>
            <a:off x="7945755" y="2835910"/>
            <a:ext cx="1255395" cy="368300"/>
          </a:xfrm>
          <a:prstGeom prst="rect">
            <a:avLst/>
          </a:prstGeom>
          <a:noFill/>
        </p:spPr>
        <p:txBody>
          <a:bodyPr wrap="square" rtlCol="0">
            <a:spAutoFit/>
          </a:bodyPr>
          <a:p>
            <a:r>
              <a:rPr lang="en-US" altLang="zh-CN"/>
              <a:t>long word</a:t>
            </a:r>
            <a:endParaRPr lang="en-US" altLang="zh-CN"/>
          </a:p>
        </p:txBody>
      </p:sp>
      <p:sp>
        <p:nvSpPr>
          <p:cNvPr id="7" name="文本框 6"/>
          <p:cNvSpPr txBox="1"/>
          <p:nvPr>
            <p:custDataLst>
              <p:tags r:id="rId5"/>
            </p:custDataLst>
          </p:nvPr>
        </p:nvSpPr>
        <p:spPr>
          <a:xfrm>
            <a:off x="8087360" y="2494915"/>
            <a:ext cx="668655" cy="368300"/>
          </a:xfrm>
          <a:prstGeom prst="rect">
            <a:avLst/>
          </a:prstGeom>
          <a:noFill/>
        </p:spPr>
        <p:txBody>
          <a:bodyPr wrap="square" rtlCol="0">
            <a:spAutoFit/>
          </a:bodyPr>
          <a:p>
            <a:r>
              <a:rPr lang="en-US" altLang="zh-CN"/>
              <a:t>word</a:t>
            </a:r>
            <a:endParaRPr lang="en-US" altLang="zh-CN"/>
          </a:p>
        </p:txBody>
      </p:sp>
      <p:sp>
        <p:nvSpPr>
          <p:cNvPr id="8" name="文本框 7"/>
          <p:cNvSpPr txBox="1"/>
          <p:nvPr>
            <p:custDataLst>
              <p:tags r:id="rId6"/>
            </p:custDataLst>
          </p:nvPr>
        </p:nvSpPr>
        <p:spPr>
          <a:xfrm>
            <a:off x="7915275" y="3176905"/>
            <a:ext cx="1285875" cy="368300"/>
          </a:xfrm>
          <a:prstGeom prst="rect">
            <a:avLst/>
          </a:prstGeom>
          <a:noFill/>
        </p:spPr>
        <p:txBody>
          <a:bodyPr wrap="square" rtlCol="0">
            <a:spAutoFit/>
          </a:bodyPr>
          <a:p>
            <a:r>
              <a:rPr lang="en-US" altLang="zh-CN"/>
              <a:t>quad word</a:t>
            </a:r>
            <a:endParaRPr lang="en-US" altLang="zh-CN"/>
          </a:p>
        </p:txBody>
      </p:sp>
      <p:sp>
        <p:nvSpPr>
          <p:cNvPr id="10" name="文本框 9"/>
          <p:cNvSpPr txBox="1"/>
          <p:nvPr>
            <p:custDataLst>
              <p:tags r:id="rId7"/>
            </p:custDataLst>
          </p:nvPr>
        </p:nvSpPr>
        <p:spPr>
          <a:xfrm>
            <a:off x="8087360" y="3999865"/>
            <a:ext cx="779145" cy="368300"/>
          </a:xfrm>
          <a:prstGeom prst="rect">
            <a:avLst/>
          </a:prstGeom>
          <a:noFill/>
        </p:spPr>
        <p:txBody>
          <a:bodyPr wrap="square" rtlCol="0">
            <a:spAutoFit/>
          </a:bodyPr>
          <a:p>
            <a:r>
              <a:rPr lang="en-US" altLang="zh-CN"/>
              <a:t>single</a:t>
            </a:r>
            <a:endParaRPr lang="en-US" altLang="zh-CN"/>
          </a:p>
        </p:txBody>
      </p:sp>
      <p:sp>
        <p:nvSpPr>
          <p:cNvPr id="11" name="文本框 10"/>
          <p:cNvSpPr txBox="1"/>
          <p:nvPr>
            <p:custDataLst>
              <p:tags r:id="rId8"/>
            </p:custDataLst>
          </p:nvPr>
        </p:nvSpPr>
        <p:spPr>
          <a:xfrm>
            <a:off x="8087360" y="4340860"/>
            <a:ext cx="668655" cy="368300"/>
          </a:xfrm>
          <a:prstGeom prst="rect">
            <a:avLst/>
          </a:prstGeom>
          <a:noFill/>
        </p:spPr>
        <p:txBody>
          <a:bodyPr wrap="square" rtlCol="0">
            <a:spAutoFit/>
          </a:bodyPr>
          <a:p>
            <a:r>
              <a:rPr lang="en-US" altLang="zh-CN"/>
              <a:t>long</a:t>
            </a:r>
            <a:endParaRPr lang="en-US" altLang="zh-CN"/>
          </a:p>
        </p:txBody>
      </p:sp>
      <p:sp>
        <p:nvSpPr>
          <p:cNvPr id="12" name="文本框 11"/>
          <p:cNvSpPr txBox="1"/>
          <p:nvPr>
            <p:custDataLst>
              <p:tags r:id="rId9"/>
            </p:custDataLst>
          </p:nvPr>
        </p:nvSpPr>
        <p:spPr>
          <a:xfrm>
            <a:off x="7945755" y="3588385"/>
            <a:ext cx="1285875" cy="368300"/>
          </a:xfrm>
          <a:prstGeom prst="rect">
            <a:avLst/>
          </a:prstGeom>
          <a:noFill/>
        </p:spPr>
        <p:txBody>
          <a:bodyPr wrap="square" rtlCol="0">
            <a:spAutoFit/>
          </a:bodyPr>
          <a:p>
            <a:r>
              <a:rPr lang="en-US" altLang="zh-CN"/>
              <a:t>quad word</a:t>
            </a:r>
            <a:endParaRPr lang="en-US" altLang="zh-CN"/>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COMMONDATA" val="eyJoZGlkIjoiYzQ3OWM0MzIxMDkyMzUzMjYxZTg3ZjYwNjUyZDVkMjAifQ=="/>
  <p:tag name="KSO_WPP_MARK_KEY" val="29aca11b-be56-4c15-82e7-d16f329d6a09"/>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4417</Words>
  <Application>WPS 演示</Application>
  <PresentationFormat>宽屏</PresentationFormat>
  <Paragraphs>337</Paragraphs>
  <Slides>27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Arial</vt:lpstr>
      <vt:lpstr>宋体</vt:lpstr>
      <vt:lpstr>Wingdings</vt:lpstr>
      <vt:lpstr>楷体</vt:lpstr>
      <vt:lpstr>华文楷体</vt:lpstr>
      <vt:lpstr>MV Boli</vt:lpstr>
      <vt:lpstr>Calibri</vt:lpstr>
      <vt:lpstr>微软雅黑</vt:lpstr>
      <vt:lpstr>Arial Unicode MS</vt:lpstr>
      <vt:lpstr>Cambria Math</vt:lpstr>
      <vt:lpstr>Office 主题</vt:lpstr>
      <vt:lpstr>Machine Programming Basic</vt:lpstr>
      <vt:lpstr>课本章节</vt:lpstr>
      <vt:lpstr>目录</vt:lpstr>
      <vt:lpstr>指令集&amp;虚拟内存	计算机系统的两种抽象</vt:lpstr>
      <vt:lpstr>机器代码中展示的处理器状态</vt:lpstr>
      <vt:lpstr>GCC编译过程</vt:lpstr>
      <vt:lpstr>GCC编译过程		优化等级</vt:lpstr>
      <vt:lpstr>编译&amp;反汇编		生成.s文件</vt:lpstr>
      <vt:lpstr>数据格式</vt:lpstr>
      <vt:lpstr>16个64位通用目的寄存器	地址&amp;整数</vt:lpstr>
      <vt:lpstr>指令字节操作</vt:lpstr>
      <vt:lpstr>操作数指示符 ATT格式</vt:lpstr>
      <vt:lpstr>数据传输指令  MOV类</vt:lpstr>
      <vt:lpstr>数据传输指令  MOV类</vt:lpstr>
      <vt:lpstr>数据传输指令  MOVZ类&amp;MOVS类</vt:lpstr>
      <vt:lpstr>压入和弹出栈数据</vt:lpstr>
      <vt:lpstr>加载有效地址(load effective address)</vt:lpstr>
      <vt:lpstr>一元&amp;二元&amp;位移操作</vt:lpstr>
      <vt:lpstr>特殊算数操作（八字）</vt:lpstr>
      <vt:lpstr>特殊算数操作（八字）</vt:lpstr>
      <vt:lpstr>特殊算数操作（八字）</vt:lpstr>
      <vt:lpstr>ATT VS Intel 汇编</vt:lpstr>
      <vt:lpstr>调用者保存与被调用者保存</vt:lpstr>
      <vt:lpstr>CISC &amp; RISC</vt:lpstr>
      <vt:lpstr>CISC &amp; RISC</vt:lpstr>
      <vt:lpstr>Acknowledgment</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Floating Point</dc:title>
  <dc:creator>Litchi</dc:creator>
  <cp:lastModifiedBy>苍风流云</cp:lastModifiedBy>
  <cp:revision>140</cp:revision>
  <dcterms:created xsi:type="dcterms:W3CDTF">2023-09-17T13:25:00Z</dcterms:created>
  <dcterms:modified xsi:type="dcterms:W3CDTF">2023-09-27T00:32:29Z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74BCD5246C8D4280829259CBBF2C9F1C_12</vt:lpwstr>
  </property>
  <property fmtid="{D5CDD505-2E9C-101B-9397-08002B2CF9AE}" pid="3" name="KSOProductBuildVer">
    <vt:lpwstr>2052-11.1.0.14036</vt:lpwstr>
  </property>
</Properties>
</file>