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5" r:id="rId7"/>
    <p:sldId id="262" r:id="rId8"/>
    <p:sldId id="261" r:id="rId9"/>
    <p:sldId id="285" r:id="rId10"/>
    <p:sldId id="263" r:id="rId11"/>
    <p:sldId id="264" r:id="rId12"/>
    <p:sldId id="266" r:id="rId13"/>
    <p:sldId id="267" r:id="rId14"/>
    <p:sldId id="268" r:id="rId15"/>
    <p:sldId id="284" r:id="rId16"/>
    <p:sldId id="269" r:id="rId17"/>
    <p:sldId id="270" r:id="rId18"/>
    <p:sldId id="271" r:id="rId19"/>
    <p:sldId id="272" r:id="rId20"/>
    <p:sldId id="273" r:id="rId21"/>
    <p:sldId id="275" r:id="rId22"/>
    <p:sldId id="286" r:id="rId23"/>
    <p:sldId id="287" r:id="rId24"/>
    <p:sldId id="274" r:id="rId25"/>
    <p:sldId id="276" r:id="rId26"/>
    <p:sldId id="277" r:id="rId27"/>
    <p:sldId id="278" r:id="rId28"/>
    <p:sldId id="279" r:id="rId29"/>
    <p:sldId id="280" r:id="rId30"/>
    <p:sldId id="281" r:id="rId31"/>
    <p:sldId id="282" r:id="rId32"/>
    <p:sldId id="28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hp202208@163.com" initials="y" lastIdx="1" clrIdx="0">
    <p:extLst>
      <p:ext uri="{19B8F6BF-5375-455C-9EA6-DF929625EA0E}">
        <p15:presenceInfo xmlns:p15="http://schemas.microsoft.com/office/powerpoint/2012/main" userId="d603b6be7462b7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7" d="100"/>
          <a:sy n="127" d="100"/>
        </p:scale>
        <p:origin x="216"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DF56E-CFE0-442F-9D75-CAB6591899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6CB5CE-CF89-4E48-8356-FAC7309E2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A203FA-4D9F-4745-86CC-3F85EEA8C0FB}"/>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14A3CFEA-1977-4E6E-8921-90A7718BF0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BA8A0C-37C1-4C42-858A-0C60C95C54DF}"/>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67830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B2A9E-C425-4420-89D2-0DA31223F04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9465FE-12CB-4487-AB28-2BDB6F195CE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7717D1-06A3-4C61-9F3F-DE6E75EE49EC}"/>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390B01C7-C919-4EBB-89D4-14E97DA9F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A2C783-CB89-41D9-AC78-C9375538A164}"/>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90310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FCD7AA-EF05-40E4-8A8E-23309BA4D0F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5C09F0-F892-48E5-8F43-9B2DFA402EF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237DA6-2000-40BD-A136-329B707E8633}"/>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88BAE58A-0F3E-4D1F-8531-A372941FB4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35B2B1-8D7F-4B47-A17B-ABA3CD05E3AB}"/>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320023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D7E1B-D382-4D87-8DC9-1BF0414FA5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9C3390-A937-40FE-A55E-9489F67E7E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33892B-067E-4BAC-B09A-29BCE25AC27F}"/>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DC270A7B-96AA-49FF-AAEA-B6A7CF335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01E33-D9C8-4A40-A58D-E1B6DCF67C5C}"/>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259977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BBCF6-6E69-4CCD-9127-EEC1CA16B9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CD1799-1AFA-4E90-9338-D497EB4BC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A9A5C7-21C4-4929-9887-7D21B30BA652}"/>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6E6B98A2-F23B-4E8B-B43C-5912B47A8F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E037F-0B78-429E-BBB3-83F0DFE8515D}"/>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375847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A02E0-6B17-48EB-A2CD-2EC2362CDA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4F3C76-0667-4A08-8063-9F933BDDA7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0794402-5BA0-41E9-BE2D-1E0226E48F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E8FD0F-09D6-49B1-BDA0-37BDCA6ABE64}"/>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6" name="页脚占位符 5">
            <a:extLst>
              <a:ext uri="{FF2B5EF4-FFF2-40B4-BE49-F238E27FC236}">
                <a16:creationId xmlns:a16="http://schemas.microsoft.com/office/drawing/2014/main" id="{33C61BAB-22DE-4B8F-888E-B420F1E5A7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46C765-AAE0-46EA-9DD7-C6A0A226F1A0}"/>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235083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D238A-5FA5-45D7-8AF8-9A73918F21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AB6C72-EBCD-4562-86C3-EF0DEA19F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C82787-2C4F-4886-9050-F66D496DA8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4F3E68-F3B6-47D0-9CD4-39C97356C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882AEF-254C-46B8-A799-41980A7FB91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C5F0BB-0FD8-4545-9DCC-6BE336FF5885}"/>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8" name="页脚占位符 7">
            <a:extLst>
              <a:ext uri="{FF2B5EF4-FFF2-40B4-BE49-F238E27FC236}">
                <a16:creationId xmlns:a16="http://schemas.microsoft.com/office/drawing/2014/main" id="{800216F7-E558-4722-BFEF-D85F43B43C0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FEFC78-BF99-4714-A4FB-4A509D283E7F}"/>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118944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8027E-76DB-4598-A32C-B798B8B320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CD809E-FDE8-4270-AF0B-8CEA05DC128D}"/>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4" name="页脚占位符 3">
            <a:extLst>
              <a:ext uri="{FF2B5EF4-FFF2-40B4-BE49-F238E27FC236}">
                <a16:creationId xmlns:a16="http://schemas.microsoft.com/office/drawing/2014/main" id="{9D3CCF9F-8F52-42A3-B986-CDB50BD070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6609C01-B92D-4AA4-939D-66E586B3C781}"/>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65716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EC08E0-8F1B-4779-A5D4-5EF43B86FCEE}"/>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3" name="页脚占位符 2">
            <a:extLst>
              <a:ext uri="{FF2B5EF4-FFF2-40B4-BE49-F238E27FC236}">
                <a16:creationId xmlns:a16="http://schemas.microsoft.com/office/drawing/2014/main" id="{E9BC9A8A-FE0E-43ED-AA25-3AB0147F74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4636A9-8F19-4C5E-B12C-88271E0F9092}"/>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113372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E02AC-D3FC-4761-B15F-23A8D273E0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55B2F7-D154-4A64-ABBE-5865C31B4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3F68C6-303B-4E06-8078-8CCDA9ACB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BEE045-873B-4DDB-91F8-33FEEC7B9BC9}"/>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6" name="页脚占位符 5">
            <a:extLst>
              <a:ext uri="{FF2B5EF4-FFF2-40B4-BE49-F238E27FC236}">
                <a16:creationId xmlns:a16="http://schemas.microsoft.com/office/drawing/2014/main" id="{A5D3A155-3D8D-4A2E-BA36-8616CD3FFF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2D11F4-CA9D-4181-9924-24C5A8F96B82}"/>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257891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F31EF-EBD4-48A3-A4EB-47A18458F5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1FE9AC0-3AC9-4FB8-9CA1-528E24DA1B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62A882-7A9E-4ED5-9DA0-138DF3452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E3718B-CA26-4C39-82BA-9AD7D4E5BF8E}"/>
              </a:ext>
            </a:extLst>
          </p:cNvPr>
          <p:cNvSpPr>
            <a:spLocks noGrp="1"/>
          </p:cNvSpPr>
          <p:nvPr>
            <p:ph type="dt" sz="half" idx="10"/>
          </p:nvPr>
        </p:nvSpPr>
        <p:spPr/>
        <p:txBody>
          <a:bodyPr/>
          <a:lstStyle/>
          <a:p>
            <a:fld id="{044A82AF-1534-4B44-8729-ECBD8B5469B5}" type="datetimeFigureOut">
              <a:rPr lang="zh-CN" altLang="en-US" smtClean="0"/>
              <a:t>2023/10/30</a:t>
            </a:fld>
            <a:endParaRPr lang="zh-CN" altLang="en-US"/>
          </a:p>
        </p:txBody>
      </p:sp>
      <p:sp>
        <p:nvSpPr>
          <p:cNvPr id="6" name="页脚占位符 5">
            <a:extLst>
              <a:ext uri="{FF2B5EF4-FFF2-40B4-BE49-F238E27FC236}">
                <a16:creationId xmlns:a16="http://schemas.microsoft.com/office/drawing/2014/main" id="{CAD97708-0A89-4A6E-91F2-9E9B842FF5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CE5C05-24EC-4FF2-AA1B-F2EF344EE6AD}"/>
              </a:ext>
            </a:extLst>
          </p:cNvPr>
          <p:cNvSpPr>
            <a:spLocks noGrp="1"/>
          </p:cNvSpPr>
          <p:nvPr>
            <p:ph type="sldNum" sz="quarter" idx="12"/>
          </p:nvPr>
        </p:nvSpPr>
        <p:spPr/>
        <p:txBody>
          <a:body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356532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C9C6A1-298F-4687-84C2-BA341FD60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5FFE6E-945F-4220-ABC3-6F99EE52F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B87229-E3F9-437D-9D7C-45ED99F73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2AF-1534-4B44-8729-ECBD8B5469B5}"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D3E11D66-3C58-42C5-8482-4609B2595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E6E527-376F-42E1-962A-170999AEF6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F421F-475D-4BB9-8055-F3A1EAE97DB4}" type="slidenum">
              <a:rPr lang="zh-CN" altLang="en-US" smtClean="0"/>
              <a:t>‹#›</a:t>
            </a:fld>
            <a:endParaRPr lang="zh-CN" altLang="en-US"/>
          </a:p>
        </p:txBody>
      </p:sp>
    </p:spTree>
    <p:extLst>
      <p:ext uri="{BB962C8B-B14F-4D97-AF65-F5344CB8AC3E}">
        <p14:creationId xmlns:p14="http://schemas.microsoft.com/office/powerpoint/2010/main" val="163560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22B01-BB7A-4CA0-AC45-3CB6693624C5}"/>
              </a:ext>
            </a:extLst>
          </p:cNvPr>
          <p:cNvSpPr>
            <a:spLocks noGrp="1"/>
          </p:cNvSpPr>
          <p:nvPr>
            <p:ph type="ctrTitle"/>
          </p:nvPr>
        </p:nvSpPr>
        <p:spPr>
          <a:xfrm>
            <a:off x="1524000" y="318696"/>
            <a:ext cx="9144000" cy="758670"/>
          </a:xfrm>
        </p:spPr>
        <p:txBody>
          <a:bodyPr>
            <a:normAutofit fontScale="90000"/>
          </a:bodyPr>
          <a:lstStyle/>
          <a:p>
            <a:r>
              <a:rPr lang="en-US" altLang="zh-CN" sz="5000" dirty="0">
                <a:latin typeface="宋体" panose="02010600030101010101" pitchFamily="2" charset="-122"/>
                <a:ea typeface="宋体" panose="02010600030101010101" pitchFamily="2" charset="-122"/>
              </a:rPr>
              <a:t>MACHINE PROG:CONTROL</a:t>
            </a:r>
            <a:endParaRPr lang="zh-CN" altLang="en-US" sz="5000" dirty="0">
              <a:latin typeface="宋体" panose="02010600030101010101" pitchFamily="2" charset="-122"/>
              <a:ea typeface="宋体" panose="02010600030101010101" pitchFamily="2" charset="-122"/>
            </a:endParaRPr>
          </a:p>
        </p:txBody>
      </p:sp>
      <p:sp>
        <p:nvSpPr>
          <p:cNvPr id="3" name="副标题 2">
            <a:extLst>
              <a:ext uri="{FF2B5EF4-FFF2-40B4-BE49-F238E27FC236}">
                <a16:creationId xmlns:a16="http://schemas.microsoft.com/office/drawing/2014/main" id="{9F74BDD0-01B6-4207-9EBF-7812914B30CF}"/>
              </a:ext>
            </a:extLst>
          </p:cNvPr>
          <p:cNvSpPr>
            <a:spLocks noGrp="1"/>
          </p:cNvSpPr>
          <p:nvPr>
            <p:ph type="subTitle" idx="1"/>
          </p:nvPr>
        </p:nvSpPr>
        <p:spPr>
          <a:xfrm>
            <a:off x="1524000" y="1077366"/>
            <a:ext cx="9144000" cy="460121"/>
          </a:xfrm>
        </p:spPr>
        <p:txBody>
          <a:bodyPr/>
          <a:lstStyle/>
          <a:p>
            <a:r>
              <a:rPr lang="zh-CN" altLang="en-US" dirty="0">
                <a:latin typeface="宋体" panose="02010600030101010101" pitchFamily="2" charset="-122"/>
                <a:ea typeface="宋体" panose="02010600030101010101" pitchFamily="2" charset="-122"/>
              </a:rPr>
              <a:t>程序的机器级表示：控制</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1FE47D11-F7B2-4F38-936B-C07E9A76D56D}"/>
              </a:ext>
            </a:extLst>
          </p:cNvPr>
          <p:cNvSpPr txBox="1"/>
          <p:nvPr/>
        </p:nvSpPr>
        <p:spPr>
          <a:xfrm>
            <a:off x="1524000" y="1711382"/>
            <a:ext cx="8701636" cy="1261884"/>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条件码</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条件码的设置</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条件码的使用</a:t>
            </a:r>
            <a:endParaRPr lang="en-US" altLang="zh-CN" sz="2000" dirty="0">
              <a:latin typeface="宋体" panose="02010600030101010101" pitchFamily="2" charset="-122"/>
              <a:ea typeface="宋体" panose="02010600030101010101" pitchFamily="2" charset="-122"/>
            </a:endParaRPr>
          </a:p>
          <a:p>
            <a:endParaRPr lang="zh-CN" altLang="en-US" sz="1600" dirty="0"/>
          </a:p>
        </p:txBody>
      </p:sp>
      <p:sp>
        <p:nvSpPr>
          <p:cNvPr id="6" name="内容占位符 4">
            <a:extLst>
              <a:ext uri="{FF2B5EF4-FFF2-40B4-BE49-F238E27FC236}">
                <a16:creationId xmlns:a16="http://schemas.microsoft.com/office/drawing/2014/main" id="{FED7CE4E-0D5C-4345-A663-7E224A1528C8}"/>
              </a:ext>
            </a:extLst>
          </p:cNvPr>
          <p:cNvSpPr txBox="1">
            <a:spLocks/>
          </p:cNvSpPr>
          <p:nvPr>
            <p:custDataLst>
              <p:tags r:id="rId1"/>
            </p:custDataLst>
          </p:nvPr>
        </p:nvSpPr>
        <p:spPr>
          <a:xfrm>
            <a:off x="1522651" y="4578961"/>
            <a:ext cx="9601200" cy="5452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Switch</a:t>
            </a:r>
            <a:r>
              <a:rPr lang="zh-CN" altLang="en-US" sz="2000" dirty="0">
                <a:latin typeface="宋体" panose="02010600030101010101" pitchFamily="2" charset="-122"/>
                <a:ea typeface="宋体" panose="02010600030101010101" pitchFamily="2" charset="-122"/>
              </a:rPr>
              <a:t>语句</a:t>
            </a:r>
            <a:endParaRPr lang="en-US" altLang="zh-CN" sz="2000" dirty="0">
              <a:latin typeface="宋体" panose="02010600030101010101" pitchFamily="2" charset="-122"/>
              <a:ea typeface="宋体" panose="02010600030101010101" pitchFamily="2" charset="-122"/>
            </a:endParaRPr>
          </a:p>
          <a:p>
            <a:endParaRPr lang="en-US" altLang="zh-CN" dirty="0">
              <a:latin typeface="华文中宋" panose="02010600040101010101" charset="-122"/>
              <a:ea typeface="华文中宋" panose="02010600040101010101" charset="-122"/>
            </a:endParaRPr>
          </a:p>
          <a:p>
            <a:endParaRPr lang="en-US" altLang="zh-CN" dirty="0">
              <a:latin typeface="华文中宋" panose="02010600040101010101" charset="-122"/>
              <a:ea typeface="华文中宋" panose="02010600040101010101" charset="-122"/>
            </a:endParaRPr>
          </a:p>
        </p:txBody>
      </p:sp>
      <p:sp>
        <p:nvSpPr>
          <p:cNvPr id="8" name="文本框 7">
            <a:extLst>
              <a:ext uri="{FF2B5EF4-FFF2-40B4-BE49-F238E27FC236}">
                <a16:creationId xmlns:a16="http://schemas.microsoft.com/office/drawing/2014/main" id="{A4064D0B-246C-4B9A-AF8B-07DD64304164}"/>
              </a:ext>
            </a:extLst>
          </p:cNvPr>
          <p:cNvSpPr txBox="1"/>
          <p:nvPr/>
        </p:nvSpPr>
        <p:spPr>
          <a:xfrm>
            <a:off x="1524000" y="2773484"/>
            <a:ext cx="9602549"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跳转指令及其编码</a:t>
            </a:r>
          </a:p>
        </p:txBody>
      </p:sp>
      <p:sp>
        <p:nvSpPr>
          <p:cNvPr id="9" name="文本框 8">
            <a:extLst>
              <a:ext uri="{FF2B5EF4-FFF2-40B4-BE49-F238E27FC236}">
                <a16:creationId xmlns:a16="http://schemas.microsoft.com/office/drawing/2014/main" id="{9A8E2B0F-F926-4DC7-B7B6-0F525AB7415A}"/>
              </a:ext>
            </a:extLst>
          </p:cNvPr>
          <p:cNvSpPr txBox="1"/>
          <p:nvPr/>
        </p:nvSpPr>
        <p:spPr>
          <a:xfrm>
            <a:off x="1524000" y="3429000"/>
            <a:ext cx="9602549"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条件分支的两种实现</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条件控制</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条件传送</a:t>
            </a:r>
            <a:endParaRPr lang="en-US" altLang="zh-CN" sz="20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2973EE56-FF9F-4BF0-AD8B-7B4FCB7A5350}"/>
              </a:ext>
            </a:extLst>
          </p:cNvPr>
          <p:cNvSpPr txBox="1"/>
          <p:nvPr/>
        </p:nvSpPr>
        <p:spPr>
          <a:xfrm>
            <a:off x="1522651" y="5072748"/>
            <a:ext cx="9602549" cy="707886"/>
          </a:xfrm>
          <a:prstGeom prst="rect">
            <a:avLst/>
          </a:prstGeom>
          <a:noFill/>
        </p:spPr>
        <p:txBody>
          <a:bodyPr wrap="square" rtlCol="0">
            <a:spAutoFit/>
          </a:bodyPr>
          <a:lstStyle/>
          <a:p>
            <a:pPr marL="285750" indent="-285750" algn="l">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循环</a:t>
            </a:r>
            <a:endParaRPr lang="en-US" altLang="zh-CN" sz="2000" dirty="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三种常用的循环：</a:t>
            </a:r>
            <a:r>
              <a:rPr lang="en-US" altLang="zh-CN" sz="2000" dirty="0">
                <a:latin typeface="宋体" panose="02010600030101010101" pitchFamily="2" charset="-122"/>
                <a:ea typeface="宋体" panose="02010600030101010101" pitchFamily="2" charset="-122"/>
              </a:rPr>
              <a:t>do-while</a:t>
            </a:r>
            <a:r>
              <a:rPr lang="zh-CN" altLang="en-US" sz="2000" dirty="0">
                <a:latin typeface="宋体" panose="02010600030101010101" pitchFamily="2" charset="-122"/>
                <a:ea typeface="宋体" panose="02010600030101010101" pitchFamily="2" charset="-122"/>
              </a:rPr>
              <a:t>循环</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a:t>
            </a:r>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循环</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0027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3092C-30CA-4ACE-9EB8-83BE5155D97B}"/>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条件码的使用</a:t>
            </a:r>
          </a:p>
        </p:txBody>
      </p:sp>
      <p:sp>
        <p:nvSpPr>
          <p:cNvPr id="3" name="内容占位符 2">
            <a:extLst>
              <a:ext uri="{FF2B5EF4-FFF2-40B4-BE49-F238E27FC236}">
                <a16:creationId xmlns:a16="http://schemas.microsoft.com/office/drawing/2014/main" id="{37C69C94-29D1-440B-B066-BAC7C6BA1763}"/>
              </a:ext>
            </a:extLst>
          </p:cNvPr>
          <p:cNvSpPr>
            <a:spLocks noGrp="1"/>
          </p:cNvSpPr>
          <p:nvPr>
            <p:ph idx="1"/>
          </p:nvPr>
        </p:nvSpPr>
        <p:spPr>
          <a:xfrm>
            <a:off x="838200" y="1757856"/>
            <a:ext cx="10515600" cy="4419108"/>
          </a:xfrm>
        </p:spPr>
        <p:txBody>
          <a:bodyPr>
            <a:normAutofit/>
          </a:bodyPr>
          <a:lstStyle/>
          <a:p>
            <a:r>
              <a:rPr lang="en-US" altLang="zh-CN" sz="2000" dirty="0">
                <a:latin typeface="宋体" panose="02010600030101010101" pitchFamily="2" charset="-122"/>
                <a:ea typeface="宋体" panose="02010600030101010101" pitchFamily="2" charset="-122"/>
              </a:rPr>
              <a:t>set</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jxx</a:t>
            </a:r>
            <a:r>
              <a:rPr lang="zh-CN" altLang="en-US"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cmov</a:t>
            </a:r>
            <a:r>
              <a:rPr lang="zh-CN" altLang="en-US" sz="2000" dirty="0">
                <a:latin typeface="宋体" panose="02010600030101010101" pitchFamily="2" charset="-122"/>
                <a:ea typeface="宋体" panose="02010600030101010101" pitchFamily="2" charset="-122"/>
              </a:rPr>
              <a:t>等指令都会使用到条件码</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set</a:t>
            </a:r>
            <a:r>
              <a:rPr lang="zh-CN" altLang="en-US" sz="2000" dirty="0">
                <a:latin typeface="宋体" panose="02010600030101010101" pitchFamily="2" charset="-122"/>
                <a:ea typeface="宋体" panose="02010600030101010101" pitchFamily="2" charset="-122"/>
              </a:rPr>
              <a:t>指令：</a:t>
            </a:r>
            <a:endParaRPr lang="en-US" altLang="zh-CN" sz="20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以一个字节为目标，将其设置为</a:t>
            </a:r>
            <a:r>
              <a:rPr lang="en-US" altLang="zh-CN" sz="1600" dirty="0">
                <a:latin typeface="宋体" panose="02010600030101010101" pitchFamily="2" charset="-122"/>
                <a:ea typeface="宋体" panose="02010600030101010101" pitchFamily="2" charset="-122"/>
              </a:rPr>
              <a:t>0</a:t>
            </a:r>
            <a:r>
              <a:rPr lang="zh-CN" altLang="en-US" sz="1600" dirty="0">
                <a:latin typeface="宋体" panose="02010600030101010101" pitchFamily="2" charset="-122"/>
                <a:ea typeface="宋体" panose="02010600030101010101" pitchFamily="2" charset="-122"/>
              </a:rPr>
              <a:t>或</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，这个字节可以是某寄存器的低位单字节，也可以是占</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字节的内存</a:t>
            </a:r>
            <a:endParaRPr lang="en-US" altLang="zh-CN" sz="1600" dirty="0">
              <a:latin typeface="宋体" panose="02010600030101010101" pitchFamily="2" charset="-122"/>
              <a:ea typeface="宋体" panose="02010600030101010101" pitchFamily="2" charset="-122"/>
            </a:endParaRPr>
          </a:p>
          <a:p>
            <a:pPr lvl="1"/>
            <a:r>
              <a:rPr lang="en-US" altLang="zh-CN" sz="1600" dirty="0">
                <a:latin typeface="宋体" panose="02010600030101010101" pitchFamily="2" charset="-122"/>
                <a:ea typeface="宋体" panose="02010600030101010101" pitchFamily="2" charset="-122"/>
              </a:rPr>
              <a:t>set</a:t>
            </a:r>
            <a:r>
              <a:rPr lang="zh-CN" altLang="en-US" sz="1600" dirty="0">
                <a:latin typeface="宋体" panose="02010600030101010101" pitchFamily="2" charset="-122"/>
                <a:ea typeface="宋体" panose="02010600030101010101" pitchFamily="2" charset="-122"/>
              </a:rPr>
              <a:t>指令会有各种后缀，表示其用于判断的条件，如</a:t>
            </a:r>
            <a:r>
              <a:rPr lang="en-US" altLang="zh-CN" sz="1600" dirty="0">
                <a:latin typeface="宋体" panose="02010600030101010101" pitchFamily="2" charset="-122"/>
                <a:ea typeface="宋体" panose="02010600030101010101" pitchFamily="2" charset="-122"/>
              </a:rPr>
              <a:t>sets</a:t>
            </a:r>
            <a:r>
              <a:rPr lang="zh-CN" altLang="en-US" sz="1600" dirty="0">
                <a:latin typeface="宋体" panose="02010600030101010101" pitchFamily="2" charset="-122"/>
                <a:ea typeface="宋体" panose="02010600030101010101" pitchFamily="2" charset="-122"/>
              </a:rPr>
              <a:t>，意为当</a:t>
            </a:r>
            <a:r>
              <a:rPr lang="en-US" altLang="zh-CN" sz="1600" dirty="0">
                <a:latin typeface="宋体" panose="02010600030101010101" pitchFamily="2" charset="-122"/>
                <a:ea typeface="宋体" panose="02010600030101010101" pitchFamily="2" charset="-122"/>
              </a:rPr>
              <a:t>SF</a:t>
            </a:r>
            <a:r>
              <a:rPr lang="zh-CN" altLang="en-US" sz="1600" dirty="0">
                <a:latin typeface="宋体" panose="02010600030101010101" pitchFamily="2" charset="-122"/>
                <a:ea typeface="宋体" panose="02010600030101010101" pitchFamily="2" charset="-122"/>
              </a:rPr>
              <a:t>为</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时，把本</a:t>
            </a:r>
            <a:r>
              <a:rPr lang="en-US" altLang="zh-CN" sz="1600" dirty="0">
                <a:latin typeface="宋体" panose="02010600030101010101" pitchFamily="2" charset="-122"/>
                <a:ea typeface="宋体" panose="02010600030101010101" pitchFamily="2" charset="-122"/>
              </a:rPr>
              <a:t>sets</a:t>
            </a:r>
            <a:r>
              <a:rPr lang="zh-CN" altLang="en-US" sz="1600" dirty="0">
                <a:latin typeface="宋体" panose="02010600030101010101" pitchFamily="2" charset="-122"/>
                <a:ea typeface="宋体" panose="02010600030101010101" pitchFamily="2" charset="-122"/>
              </a:rPr>
              <a:t>指令的目标字节设为</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，否则设为</a:t>
            </a:r>
            <a:r>
              <a:rPr lang="en-US" altLang="zh-CN" sz="1600" dirty="0">
                <a:latin typeface="宋体" panose="02010600030101010101" pitchFamily="2" charset="-122"/>
                <a:ea typeface="宋体" panose="02010600030101010101" pitchFamily="2" charset="-122"/>
              </a:rPr>
              <a:t>0</a:t>
            </a:r>
          </a:p>
          <a:p>
            <a:r>
              <a:rPr lang="zh-CN" altLang="en-US" sz="2000" dirty="0">
                <a:latin typeface="宋体" panose="02010600030101010101" pitchFamily="2" charset="-122"/>
                <a:ea typeface="宋体" panose="02010600030101010101" pitchFamily="2" charset="-122"/>
              </a:rPr>
              <a:t>格式：</a:t>
            </a:r>
            <a:r>
              <a:rPr lang="en-US" altLang="zh-CN" sz="2000" dirty="0" err="1">
                <a:latin typeface="宋体" panose="02010600030101010101" pitchFamily="2" charset="-122"/>
                <a:ea typeface="宋体" panose="02010600030101010101" pitchFamily="2" charset="-122"/>
              </a:rPr>
              <a:t>setx</a:t>
            </a:r>
            <a:r>
              <a:rPr lang="en-US" altLang="zh-CN" sz="2000" dirty="0">
                <a:latin typeface="宋体" panose="02010600030101010101" pitchFamily="2" charset="-122"/>
                <a:ea typeface="宋体" panose="02010600030101010101" pitchFamily="2" charset="-122"/>
              </a:rPr>
              <a:t> D</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可以是表中的各后缀，</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是目标内存或目标寄存器</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（附表）</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注：后缀</a:t>
            </a:r>
            <a:r>
              <a:rPr lang="en-US" altLang="zh-CN" sz="2000" dirty="0">
                <a:latin typeface="宋体" panose="02010600030101010101" pitchFamily="2" charset="-122"/>
                <a:ea typeface="宋体" panose="02010600030101010101" pitchFamily="2" charset="-122"/>
              </a:rPr>
              <a:t>g</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l</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的区别：</a:t>
            </a:r>
            <a:r>
              <a:rPr lang="en-US" altLang="zh-CN" sz="2000" dirty="0">
                <a:latin typeface="宋体" panose="02010600030101010101" pitchFamily="2" charset="-122"/>
                <a:ea typeface="宋体" panose="02010600030101010101" pitchFamily="2" charset="-122"/>
              </a:rPr>
              <a:t>g</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l</a:t>
            </a:r>
            <a:r>
              <a:rPr lang="zh-CN" altLang="en-US" sz="2000" dirty="0">
                <a:latin typeface="宋体" panose="02010600030101010101" pitchFamily="2" charset="-122"/>
                <a:ea typeface="宋体" panose="02010600030101010101" pitchFamily="2" charset="-122"/>
              </a:rPr>
              <a:t>对应补码数的大、小，即</a:t>
            </a:r>
            <a:r>
              <a:rPr lang="en-US" altLang="zh-CN" sz="2000" dirty="0">
                <a:latin typeface="宋体" panose="02010600030101010101" pitchFamily="2" charset="-122"/>
                <a:ea typeface="宋体" panose="02010600030101010101" pitchFamily="2" charset="-122"/>
              </a:rPr>
              <a:t>greater</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less</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对应无符号数的大、小，即</a:t>
            </a:r>
            <a:r>
              <a:rPr lang="en-US" altLang="zh-CN" sz="2000" dirty="0">
                <a:latin typeface="宋体" panose="02010600030101010101" pitchFamily="2" charset="-122"/>
                <a:ea typeface="宋体" panose="02010600030101010101" pitchFamily="2" charset="-122"/>
              </a:rPr>
              <a:t>above</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below</a:t>
            </a:r>
            <a:r>
              <a:rPr lang="zh-CN" altLang="en-US" sz="2000" dirty="0">
                <a:latin typeface="宋体" panose="02010600030101010101" pitchFamily="2" charset="-122"/>
                <a:ea typeface="宋体" panose="02010600030101010101" pitchFamily="2" charset="-122"/>
              </a:rPr>
              <a:t>。因为无符号数只需考虑两数的位级表示谁更大，而补码数需要考虑符号位才能确定大小，所以无符号数就用</a:t>
            </a:r>
            <a:r>
              <a:rPr lang="en-US" altLang="zh-CN" sz="2000" dirty="0">
                <a:latin typeface="宋体" panose="02010600030101010101" pitchFamily="2" charset="-122"/>
                <a:ea typeface="宋体" panose="02010600030101010101" pitchFamily="2" charset="-122"/>
              </a:rPr>
              <a:t>above(</a:t>
            </a: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之上</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，而补码数则用表示大小的</a:t>
            </a:r>
            <a:r>
              <a:rPr lang="en-US" altLang="zh-CN" sz="2000" dirty="0">
                <a:latin typeface="宋体" panose="02010600030101010101" pitchFamily="2" charset="-122"/>
                <a:ea typeface="宋体" panose="02010600030101010101" pitchFamily="2" charset="-122"/>
              </a:rPr>
              <a:t>greater</a:t>
            </a:r>
            <a:r>
              <a:rPr lang="zh-CN" altLang="en-US" sz="2000" dirty="0">
                <a:latin typeface="宋体" panose="02010600030101010101" pitchFamily="2" charset="-122"/>
                <a:ea typeface="宋体" panose="02010600030101010101" pitchFamily="2" charset="-122"/>
              </a:rPr>
              <a:t>与</a:t>
            </a:r>
            <a:r>
              <a:rPr lang="en-US" altLang="zh-CN" sz="2000" dirty="0">
                <a:latin typeface="宋体" panose="02010600030101010101" pitchFamily="2" charset="-122"/>
                <a:ea typeface="宋体" panose="02010600030101010101" pitchFamily="2" charset="-122"/>
              </a:rPr>
              <a:t>less</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10644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167F152B-E2BA-4941-9ED8-91399FE26D59}"/>
              </a:ext>
            </a:extLst>
          </p:cNvPr>
          <p:cNvGraphicFramePr>
            <a:graphicFrameLocks noGrp="1"/>
          </p:cNvGraphicFramePr>
          <p:nvPr>
            <p:extLst>
              <p:ext uri="{D42A27DB-BD31-4B8C-83A1-F6EECF244321}">
                <p14:modId xmlns:p14="http://schemas.microsoft.com/office/powerpoint/2010/main" val="682877640"/>
              </p:ext>
            </p:extLst>
          </p:nvPr>
        </p:nvGraphicFramePr>
        <p:xfrm>
          <a:off x="606972" y="504497"/>
          <a:ext cx="10309070" cy="6006663"/>
        </p:xfrm>
        <a:graphic>
          <a:graphicData uri="http://schemas.openxmlformats.org/drawingml/2006/table">
            <a:tbl>
              <a:tblPr firstRow="1" bandRow="1">
                <a:tableStyleId>{5C22544A-7EE6-4342-B048-85BDC9FD1C3A}</a:tableStyleId>
              </a:tblPr>
              <a:tblGrid>
                <a:gridCol w="1986456">
                  <a:extLst>
                    <a:ext uri="{9D8B030D-6E8A-4147-A177-3AD203B41FA5}">
                      <a16:colId xmlns:a16="http://schemas.microsoft.com/office/drawing/2014/main" val="695301080"/>
                    </a:ext>
                  </a:extLst>
                </a:gridCol>
                <a:gridCol w="1953046">
                  <a:extLst>
                    <a:ext uri="{9D8B030D-6E8A-4147-A177-3AD203B41FA5}">
                      <a16:colId xmlns:a16="http://schemas.microsoft.com/office/drawing/2014/main" val="358365455"/>
                    </a:ext>
                  </a:extLst>
                </a:gridCol>
                <a:gridCol w="3184784">
                  <a:extLst>
                    <a:ext uri="{9D8B030D-6E8A-4147-A177-3AD203B41FA5}">
                      <a16:colId xmlns:a16="http://schemas.microsoft.com/office/drawing/2014/main" val="897243219"/>
                    </a:ext>
                  </a:extLst>
                </a:gridCol>
                <a:gridCol w="3184784">
                  <a:extLst>
                    <a:ext uri="{9D8B030D-6E8A-4147-A177-3AD203B41FA5}">
                      <a16:colId xmlns:a16="http://schemas.microsoft.com/office/drawing/2014/main" val="1879474782"/>
                    </a:ext>
                  </a:extLst>
                </a:gridCol>
              </a:tblGrid>
              <a:tr h="462051">
                <a:tc>
                  <a:txBody>
                    <a:bodyPr/>
                    <a:lstStyle/>
                    <a:p>
                      <a:pPr algn="ctr"/>
                      <a:r>
                        <a:rPr lang="zh-CN" altLang="en-US" dirty="0"/>
                        <a:t>后缀</a:t>
                      </a:r>
                    </a:p>
                  </a:txBody>
                  <a:tcPr/>
                </a:tc>
                <a:tc>
                  <a:txBody>
                    <a:bodyPr/>
                    <a:lstStyle/>
                    <a:p>
                      <a:pPr algn="ctr"/>
                      <a:r>
                        <a:rPr lang="zh-CN" altLang="en-US" dirty="0"/>
                        <a:t>同义后缀</a:t>
                      </a:r>
                    </a:p>
                  </a:txBody>
                  <a:tcPr/>
                </a:tc>
                <a:tc>
                  <a:txBody>
                    <a:bodyPr/>
                    <a:lstStyle/>
                    <a:p>
                      <a:pPr algn="ctr"/>
                      <a:r>
                        <a:rPr lang="zh-CN" altLang="en-US" dirty="0"/>
                        <a:t>结果</a:t>
                      </a:r>
                    </a:p>
                  </a:txBody>
                  <a:tcPr/>
                </a:tc>
                <a:tc>
                  <a:txBody>
                    <a:bodyPr/>
                    <a:lstStyle/>
                    <a:p>
                      <a:pPr algn="ctr"/>
                      <a:r>
                        <a:rPr lang="zh-CN" altLang="en-US" dirty="0"/>
                        <a:t>后缀含义</a:t>
                      </a:r>
                    </a:p>
                  </a:txBody>
                  <a:tcPr/>
                </a:tc>
                <a:extLst>
                  <a:ext uri="{0D108BD9-81ED-4DB2-BD59-A6C34878D82A}">
                    <a16:rowId xmlns:a16="http://schemas.microsoft.com/office/drawing/2014/main" val="3400074550"/>
                  </a:ext>
                </a:extLst>
              </a:tr>
              <a:tr h="462051">
                <a:tc>
                  <a:txBody>
                    <a:bodyPr/>
                    <a:lstStyle/>
                    <a:p>
                      <a:pPr algn="ctr"/>
                      <a:r>
                        <a:rPr lang="en-US" altLang="zh-CN" dirty="0"/>
                        <a:t>e</a:t>
                      </a:r>
                      <a:endParaRPr lang="zh-CN" altLang="en-US" dirty="0"/>
                    </a:p>
                  </a:txBody>
                  <a:tcPr/>
                </a:tc>
                <a:tc>
                  <a:txBody>
                    <a:bodyPr/>
                    <a:lstStyle/>
                    <a:p>
                      <a:pPr algn="ctr"/>
                      <a:r>
                        <a:rPr lang="en-US" altLang="zh-CN" dirty="0"/>
                        <a:t>z</a:t>
                      </a:r>
                      <a:endParaRPr lang="zh-CN" altLang="en-US" dirty="0"/>
                    </a:p>
                  </a:txBody>
                  <a:tcPr/>
                </a:tc>
                <a:tc>
                  <a:txBody>
                    <a:bodyPr/>
                    <a:lstStyle/>
                    <a:p>
                      <a:pPr algn="ctr"/>
                      <a:r>
                        <a:rPr lang="en-US" altLang="zh-CN" dirty="0"/>
                        <a:t>ZF</a:t>
                      </a:r>
                      <a:endParaRPr lang="zh-CN" altLang="en-US" dirty="0"/>
                    </a:p>
                  </a:txBody>
                  <a:tcPr/>
                </a:tc>
                <a:tc>
                  <a:txBody>
                    <a:bodyPr/>
                    <a:lstStyle/>
                    <a:p>
                      <a:pPr algn="ctr"/>
                      <a:r>
                        <a:rPr lang="en-US" altLang="zh-CN" dirty="0"/>
                        <a:t>equal/zero</a:t>
                      </a:r>
                      <a:endParaRPr lang="zh-CN" altLang="en-US" dirty="0"/>
                    </a:p>
                  </a:txBody>
                  <a:tcPr/>
                </a:tc>
                <a:extLst>
                  <a:ext uri="{0D108BD9-81ED-4DB2-BD59-A6C34878D82A}">
                    <a16:rowId xmlns:a16="http://schemas.microsoft.com/office/drawing/2014/main" val="1228967212"/>
                  </a:ext>
                </a:extLst>
              </a:tr>
              <a:tr h="462051">
                <a:tc>
                  <a:txBody>
                    <a:bodyPr/>
                    <a:lstStyle/>
                    <a:p>
                      <a:pPr algn="ctr"/>
                      <a:r>
                        <a:rPr lang="en-US" altLang="zh-CN" dirty="0"/>
                        <a:t>ne</a:t>
                      </a:r>
                      <a:endParaRPr lang="zh-CN" altLang="en-US" dirty="0"/>
                    </a:p>
                  </a:txBody>
                  <a:tcPr/>
                </a:tc>
                <a:tc>
                  <a:txBody>
                    <a:bodyPr/>
                    <a:lstStyle/>
                    <a:p>
                      <a:pPr algn="ctr"/>
                      <a:r>
                        <a:rPr lang="en-US" altLang="zh-CN" dirty="0" err="1"/>
                        <a:t>nz</a:t>
                      </a:r>
                      <a:endParaRPr lang="zh-CN" altLang="en-US" dirty="0"/>
                    </a:p>
                  </a:txBody>
                  <a:tcPr/>
                </a:tc>
                <a:tc>
                  <a:txBody>
                    <a:bodyPr/>
                    <a:lstStyle/>
                    <a:p>
                      <a:pPr algn="ctr"/>
                      <a:r>
                        <a:rPr lang="en-US" altLang="zh-CN" dirty="0"/>
                        <a:t>~ZF</a:t>
                      </a:r>
                      <a:endParaRPr lang="zh-CN" altLang="en-US" dirty="0"/>
                    </a:p>
                  </a:txBody>
                  <a:tcPr/>
                </a:tc>
                <a:tc>
                  <a:txBody>
                    <a:bodyPr/>
                    <a:lstStyle/>
                    <a:p>
                      <a:pPr algn="ctr"/>
                      <a:r>
                        <a:rPr lang="en-US" altLang="zh-CN" dirty="0"/>
                        <a:t>not equal/not zero</a:t>
                      </a:r>
                      <a:endParaRPr lang="zh-CN" altLang="en-US" dirty="0"/>
                    </a:p>
                  </a:txBody>
                  <a:tcPr/>
                </a:tc>
                <a:extLst>
                  <a:ext uri="{0D108BD9-81ED-4DB2-BD59-A6C34878D82A}">
                    <a16:rowId xmlns:a16="http://schemas.microsoft.com/office/drawing/2014/main" val="1701326055"/>
                  </a:ext>
                </a:extLst>
              </a:tr>
              <a:tr h="462051">
                <a:tc>
                  <a:txBody>
                    <a:bodyPr/>
                    <a:lstStyle/>
                    <a:p>
                      <a:pPr algn="ctr"/>
                      <a:r>
                        <a:rPr lang="en-US" altLang="zh-CN" sz="1800" dirty="0"/>
                        <a:t>s</a:t>
                      </a:r>
                      <a:endParaRPr lang="zh-CN" altLang="en-US" sz="1800" dirty="0"/>
                    </a:p>
                  </a:txBody>
                  <a:tcPr/>
                </a:tc>
                <a:tc>
                  <a:txBody>
                    <a:bodyPr/>
                    <a:lstStyle/>
                    <a:p>
                      <a:pPr algn="ctr"/>
                      <a:endParaRPr lang="zh-CN" altLang="en-US" dirty="0"/>
                    </a:p>
                  </a:txBody>
                  <a:tcPr/>
                </a:tc>
                <a:tc>
                  <a:txBody>
                    <a:bodyPr/>
                    <a:lstStyle/>
                    <a:p>
                      <a:pPr algn="ctr"/>
                      <a:r>
                        <a:rPr lang="en-US" altLang="zh-CN" dirty="0"/>
                        <a:t>SF</a:t>
                      </a:r>
                      <a:endParaRPr lang="zh-CN" altLang="en-US" dirty="0"/>
                    </a:p>
                  </a:txBody>
                  <a:tcPr/>
                </a:tc>
                <a:tc>
                  <a:txBody>
                    <a:bodyPr/>
                    <a:lstStyle/>
                    <a:p>
                      <a:pPr algn="ctr"/>
                      <a:r>
                        <a:rPr lang="en-US" altLang="zh-CN" dirty="0"/>
                        <a:t>sign</a:t>
                      </a:r>
                      <a:r>
                        <a:rPr lang="zh-CN" altLang="en-US" dirty="0"/>
                        <a:t>为</a:t>
                      </a:r>
                      <a:r>
                        <a:rPr lang="en-US" altLang="zh-CN" dirty="0"/>
                        <a:t>1</a:t>
                      </a:r>
                      <a:r>
                        <a:rPr lang="zh-CN" altLang="en-US" dirty="0"/>
                        <a:t>，标志负数</a:t>
                      </a:r>
                    </a:p>
                  </a:txBody>
                  <a:tcPr/>
                </a:tc>
                <a:extLst>
                  <a:ext uri="{0D108BD9-81ED-4DB2-BD59-A6C34878D82A}">
                    <a16:rowId xmlns:a16="http://schemas.microsoft.com/office/drawing/2014/main" val="1734655719"/>
                  </a:ext>
                </a:extLst>
              </a:tr>
              <a:tr h="462051">
                <a:tc>
                  <a:txBody>
                    <a:bodyPr/>
                    <a:lstStyle/>
                    <a:p>
                      <a:pPr algn="ctr"/>
                      <a:r>
                        <a:rPr lang="en-US" altLang="zh-CN" dirty="0"/>
                        <a:t>ns</a:t>
                      </a:r>
                      <a:endParaRPr lang="zh-CN" altLang="en-US" dirty="0"/>
                    </a:p>
                  </a:txBody>
                  <a:tcPr/>
                </a:tc>
                <a:tc>
                  <a:txBody>
                    <a:bodyPr/>
                    <a:lstStyle/>
                    <a:p>
                      <a:pPr algn="ctr"/>
                      <a:endParaRPr lang="zh-CN" altLang="en-US" dirty="0"/>
                    </a:p>
                  </a:txBody>
                  <a:tcPr/>
                </a:tc>
                <a:tc>
                  <a:txBody>
                    <a:bodyPr/>
                    <a:lstStyle/>
                    <a:p>
                      <a:pPr algn="ctr"/>
                      <a:r>
                        <a:rPr lang="en-US" altLang="zh-CN" dirty="0"/>
                        <a:t>~SF</a:t>
                      </a:r>
                      <a:endParaRPr lang="zh-CN" altLang="en-US" dirty="0"/>
                    </a:p>
                  </a:txBody>
                  <a:tcPr/>
                </a:tc>
                <a:tc>
                  <a:txBody>
                    <a:bodyPr/>
                    <a:lstStyle/>
                    <a:p>
                      <a:pPr algn="ctr"/>
                      <a:r>
                        <a:rPr lang="en-US" altLang="zh-CN" dirty="0"/>
                        <a:t>sign</a:t>
                      </a:r>
                      <a:r>
                        <a:rPr lang="zh-CN" altLang="en-US" dirty="0"/>
                        <a:t>不为</a:t>
                      </a:r>
                      <a:r>
                        <a:rPr lang="en-US" altLang="zh-CN" dirty="0"/>
                        <a:t>1</a:t>
                      </a:r>
                      <a:r>
                        <a:rPr lang="zh-CN" altLang="en-US" dirty="0"/>
                        <a:t>，标志非负数</a:t>
                      </a:r>
                    </a:p>
                  </a:txBody>
                  <a:tcPr/>
                </a:tc>
                <a:extLst>
                  <a:ext uri="{0D108BD9-81ED-4DB2-BD59-A6C34878D82A}">
                    <a16:rowId xmlns:a16="http://schemas.microsoft.com/office/drawing/2014/main" val="2427400439"/>
                  </a:ext>
                </a:extLst>
              </a:tr>
              <a:tr h="462051">
                <a:tc>
                  <a:txBody>
                    <a:bodyPr/>
                    <a:lstStyle/>
                    <a:p>
                      <a:pPr algn="ctr"/>
                      <a:r>
                        <a:rPr lang="en-US" altLang="zh-CN" dirty="0"/>
                        <a:t>g</a:t>
                      </a:r>
                      <a:endParaRPr lang="zh-CN" altLang="en-US" dirty="0"/>
                    </a:p>
                  </a:txBody>
                  <a:tcPr/>
                </a:tc>
                <a:tc>
                  <a:txBody>
                    <a:bodyPr/>
                    <a:lstStyle/>
                    <a:p>
                      <a:pPr algn="ctr"/>
                      <a:r>
                        <a:rPr lang="en-US" altLang="zh-CN" dirty="0" err="1"/>
                        <a:t>nle</a:t>
                      </a:r>
                      <a:endParaRPr lang="zh-CN" altLang="en-US" dirty="0"/>
                    </a:p>
                  </a:txBody>
                  <a:tcPr/>
                </a:tc>
                <a:tc>
                  <a:txBody>
                    <a:bodyPr/>
                    <a:lstStyle/>
                    <a:p>
                      <a:pPr algn="ctr"/>
                      <a:r>
                        <a:rPr lang="en-US" altLang="zh-CN" dirty="0"/>
                        <a:t>~(SF^OF)&amp;~ZF</a:t>
                      </a:r>
                      <a:endParaRPr lang="zh-CN" altLang="en-US" dirty="0"/>
                    </a:p>
                  </a:txBody>
                  <a:tcPr/>
                </a:tc>
                <a:tc>
                  <a:txBody>
                    <a:bodyPr/>
                    <a:lstStyle/>
                    <a:p>
                      <a:pPr algn="ctr"/>
                      <a:r>
                        <a:rPr lang="en-US" altLang="zh-CN" dirty="0"/>
                        <a:t>greater/not less or equal</a:t>
                      </a:r>
                      <a:endParaRPr lang="zh-CN" altLang="en-US" dirty="0"/>
                    </a:p>
                  </a:txBody>
                  <a:tcPr/>
                </a:tc>
                <a:extLst>
                  <a:ext uri="{0D108BD9-81ED-4DB2-BD59-A6C34878D82A}">
                    <a16:rowId xmlns:a16="http://schemas.microsoft.com/office/drawing/2014/main" val="4243509480"/>
                  </a:ext>
                </a:extLst>
              </a:tr>
              <a:tr h="462051">
                <a:tc>
                  <a:txBody>
                    <a:bodyPr/>
                    <a:lstStyle/>
                    <a:p>
                      <a:pPr algn="ctr"/>
                      <a:r>
                        <a:rPr lang="en-US" altLang="zh-CN" dirty="0" err="1"/>
                        <a:t>ge</a:t>
                      </a:r>
                      <a:endParaRPr lang="zh-CN" altLang="en-US" dirty="0"/>
                    </a:p>
                  </a:txBody>
                  <a:tcPr/>
                </a:tc>
                <a:tc>
                  <a:txBody>
                    <a:bodyPr/>
                    <a:lstStyle/>
                    <a:p>
                      <a:pPr algn="ctr"/>
                      <a:r>
                        <a:rPr lang="en-US" altLang="zh-CN" dirty="0" err="1"/>
                        <a:t>nl</a:t>
                      </a:r>
                      <a:endParaRPr lang="zh-CN" altLang="en-US" dirty="0"/>
                    </a:p>
                  </a:txBody>
                  <a:tcPr/>
                </a:tc>
                <a:tc>
                  <a:txBody>
                    <a:bodyPr/>
                    <a:lstStyle/>
                    <a:p>
                      <a:pPr algn="ctr"/>
                      <a:r>
                        <a:rPr lang="en-US" altLang="zh-CN" dirty="0"/>
                        <a:t>~(SF^OF)</a:t>
                      </a:r>
                      <a:endParaRPr lang="zh-CN" altLang="en-US" dirty="0"/>
                    </a:p>
                  </a:txBody>
                  <a:tcPr/>
                </a:tc>
                <a:tc>
                  <a:txBody>
                    <a:bodyPr/>
                    <a:lstStyle/>
                    <a:p>
                      <a:pPr algn="ctr"/>
                      <a:r>
                        <a:rPr lang="en-US" altLang="zh-CN" dirty="0"/>
                        <a:t>greater or equal/not less</a:t>
                      </a:r>
                      <a:endParaRPr lang="zh-CN" altLang="en-US" dirty="0"/>
                    </a:p>
                  </a:txBody>
                  <a:tcPr/>
                </a:tc>
                <a:extLst>
                  <a:ext uri="{0D108BD9-81ED-4DB2-BD59-A6C34878D82A}">
                    <a16:rowId xmlns:a16="http://schemas.microsoft.com/office/drawing/2014/main" val="3043265047"/>
                  </a:ext>
                </a:extLst>
              </a:tr>
              <a:tr h="462051">
                <a:tc>
                  <a:txBody>
                    <a:bodyPr/>
                    <a:lstStyle/>
                    <a:p>
                      <a:pPr algn="ctr"/>
                      <a:r>
                        <a:rPr lang="en-US" altLang="zh-CN" dirty="0"/>
                        <a:t>l</a:t>
                      </a:r>
                      <a:endParaRPr lang="zh-CN" altLang="en-US" dirty="0"/>
                    </a:p>
                  </a:txBody>
                  <a:tcPr/>
                </a:tc>
                <a:tc>
                  <a:txBody>
                    <a:bodyPr/>
                    <a:lstStyle/>
                    <a:p>
                      <a:pPr algn="ctr"/>
                      <a:r>
                        <a:rPr lang="en-US" altLang="zh-CN" dirty="0" err="1"/>
                        <a:t>nge</a:t>
                      </a:r>
                      <a:endParaRPr lang="zh-CN" altLang="en-US" dirty="0"/>
                    </a:p>
                  </a:txBody>
                  <a:tcPr/>
                </a:tc>
                <a:tc>
                  <a:txBody>
                    <a:bodyPr/>
                    <a:lstStyle/>
                    <a:p>
                      <a:pPr algn="ctr"/>
                      <a:r>
                        <a:rPr lang="en-US" altLang="zh-CN" dirty="0"/>
                        <a:t>SF^OF</a:t>
                      </a:r>
                      <a:endParaRPr lang="zh-CN" altLang="en-US" dirty="0"/>
                    </a:p>
                  </a:txBody>
                  <a:tcPr/>
                </a:tc>
                <a:tc>
                  <a:txBody>
                    <a:bodyPr/>
                    <a:lstStyle/>
                    <a:p>
                      <a:pPr algn="ctr"/>
                      <a:r>
                        <a:rPr lang="en-US" altLang="zh-CN" dirty="0"/>
                        <a:t>less/not greater or equal</a:t>
                      </a:r>
                      <a:endParaRPr lang="zh-CN" altLang="en-US" dirty="0"/>
                    </a:p>
                  </a:txBody>
                  <a:tcPr/>
                </a:tc>
                <a:extLst>
                  <a:ext uri="{0D108BD9-81ED-4DB2-BD59-A6C34878D82A}">
                    <a16:rowId xmlns:a16="http://schemas.microsoft.com/office/drawing/2014/main" val="3540044388"/>
                  </a:ext>
                </a:extLst>
              </a:tr>
              <a:tr h="462051">
                <a:tc>
                  <a:txBody>
                    <a:bodyPr/>
                    <a:lstStyle/>
                    <a:p>
                      <a:pPr algn="ctr"/>
                      <a:r>
                        <a:rPr lang="en-US" altLang="zh-CN" dirty="0"/>
                        <a:t>le</a:t>
                      </a:r>
                      <a:endParaRPr lang="zh-CN" altLang="en-US" dirty="0"/>
                    </a:p>
                  </a:txBody>
                  <a:tcPr/>
                </a:tc>
                <a:tc>
                  <a:txBody>
                    <a:bodyPr/>
                    <a:lstStyle/>
                    <a:p>
                      <a:pPr algn="ctr"/>
                      <a:r>
                        <a:rPr lang="en-US" altLang="zh-CN" dirty="0"/>
                        <a:t>ng</a:t>
                      </a:r>
                      <a:endParaRPr lang="zh-CN" altLang="en-US" dirty="0"/>
                    </a:p>
                  </a:txBody>
                  <a:tcPr/>
                </a:tc>
                <a:tc>
                  <a:txBody>
                    <a:bodyPr/>
                    <a:lstStyle/>
                    <a:p>
                      <a:pPr algn="ctr"/>
                      <a:r>
                        <a:rPr lang="en-US" altLang="zh-CN" dirty="0"/>
                        <a:t>(SF^OF)|ZF</a:t>
                      </a:r>
                      <a:endParaRPr lang="zh-CN" altLang="en-US" dirty="0"/>
                    </a:p>
                  </a:txBody>
                  <a:tcPr/>
                </a:tc>
                <a:tc>
                  <a:txBody>
                    <a:bodyPr/>
                    <a:lstStyle/>
                    <a:p>
                      <a:pPr algn="ctr"/>
                      <a:r>
                        <a:rPr lang="en-US" altLang="zh-CN" dirty="0"/>
                        <a:t>less or equal/not greater</a:t>
                      </a:r>
                      <a:endParaRPr lang="zh-CN" altLang="en-US" dirty="0"/>
                    </a:p>
                  </a:txBody>
                  <a:tcPr/>
                </a:tc>
                <a:extLst>
                  <a:ext uri="{0D108BD9-81ED-4DB2-BD59-A6C34878D82A}">
                    <a16:rowId xmlns:a16="http://schemas.microsoft.com/office/drawing/2014/main" val="166494006"/>
                  </a:ext>
                </a:extLst>
              </a:tr>
              <a:tr h="462051">
                <a:tc>
                  <a:txBody>
                    <a:bodyPr/>
                    <a:lstStyle/>
                    <a:p>
                      <a:pPr algn="ctr"/>
                      <a:r>
                        <a:rPr lang="en-US" altLang="zh-CN" dirty="0"/>
                        <a:t>a</a:t>
                      </a:r>
                      <a:endParaRPr lang="zh-CN" altLang="en-US" dirty="0"/>
                    </a:p>
                  </a:txBody>
                  <a:tcPr/>
                </a:tc>
                <a:tc>
                  <a:txBody>
                    <a:bodyPr/>
                    <a:lstStyle/>
                    <a:p>
                      <a:pPr algn="ctr"/>
                      <a:r>
                        <a:rPr lang="en-US" altLang="zh-CN" dirty="0" err="1"/>
                        <a:t>nbe</a:t>
                      </a:r>
                      <a:endParaRPr lang="zh-CN" altLang="en-US" dirty="0"/>
                    </a:p>
                  </a:txBody>
                  <a:tcPr/>
                </a:tc>
                <a:tc>
                  <a:txBody>
                    <a:bodyPr/>
                    <a:lstStyle/>
                    <a:p>
                      <a:pPr algn="ctr"/>
                      <a:r>
                        <a:rPr lang="en-US" altLang="zh-CN" dirty="0"/>
                        <a:t>~CF&amp;~ZF</a:t>
                      </a:r>
                      <a:endParaRPr lang="zh-CN" altLang="en-US" dirty="0"/>
                    </a:p>
                  </a:txBody>
                  <a:tcPr/>
                </a:tc>
                <a:tc>
                  <a:txBody>
                    <a:bodyPr/>
                    <a:lstStyle/>
                    <a:p>
                      <a:pPr algn="ctr"/>
                      <a:r>
                        <a:rPr lang="en-US" altLang="zh-CN" dirty="0"/>
                        <a:t>above/not below or equal</a:t>
                      </a:r>
                      <a:endParaRPr lang="zh-CN" altLang="en-US" dirty="0"/>
                    </a:p>
                  </a:txBody>
                  <a:tcPr/>
                </a:tc>
                <a:extLst>
                  <a:ext uri="{0D108BD9-81ED-4DB2-BD59-A6C34878D82A}">
                    <a16:rowId xmlns:a16="http://schemas.microsoft.com/office/drawing/2014/main" val="2280464387"/>
                  </a:ext>
                </a:extLst>
              </a:tr>
              <a:tr h="462051">
                <a:tc>
                  <a:txBody>
                    <a:bodyPr/>
                    <a:lstStyle/>
                    <a:p>
                      <a:pPr algn="ctr"/>
                      <a:r>
                        <a:rPr lang="en-US" altLang="zh-CN" dirty="0"/>
                        <a:t>ae</a:t>
                      </a:r>
                      <a:endParaRPr lang="zh-CN" altLang="en-US" dirty="0"/>
                    </a:p>
                  </a:txBody>
                  <a:tcPr/>
                </a:tc>
                <a:tc>
                  <a:txBody>
                    <a:bodyPr/>
                    <a:lstStyle/>
                    <a:p>
                      <a:pPr algn="ctr"/>
                      <a:r>
                        <a:rPr lang="en-US" altLang="zh-CN" dirty="0" err="1"/>
                        <a:t>nb</a:t>
                      </a:r>
                      <a:endParaRPr lang="zh-CN" altLang="en-US" dirty="0"/>
                    </a:p>
                  </a:txBody>
                  <a:tcPr/>
                </a:tc>
                <a:tc>
                  <a:txBody>
                    <a:bodyPr/>
                    <a:lstStyle/>
                    <a:p>
                      <a:pPr algn="ctr"/>
                      <a:r>
                        <a:rPr lang="en-US" altLang="zh-CN" dirty="0"/>
                        <a:t>~CF</a:t>
                      </a:r>
                      <a:endParaRPr lang="zh-CN" altLang="en-US" dirty="0"/>
                    </a:p>
                  </a:txBody>
                  <a:tcPr/>
                </a:tc>
                <a:tc>
                  <a:txBody>
                    <a:bodyPr/>
                    <a:lstStyle/>
                    <a:p>
                      <a:pPr algn="ctr"/>
                      <a:r>
                        <a:rPr lang="en-US" altLang="zh-CN" dirty="0"/>
                        <a:t>above or equal/not below</a:t>
                      </a:r>
                      <a:endParaRPr lang="zh-CN" altLang="en-US" dirty="0"/>
                    </a:p>
                  </a:txBody>
                  <a:tcPr/>
                </a:tc>
                <a:extLst>
                  <a:ext uri="{0D108BD9-81ED-4DB2-BD59-A6C34878D82A}">
                    <a16:rowId xmlns:a16="http://schemas.microsoft.com/office/drawing/2014/main" val="1476521650"/>
                  </a:ext>
                </a:extLst>
              </a:tr>
              <a:tr h="462051">
                <a:tc>
                  <a:txBody>
                    <a:bodyPr/>
                    <a:lstStyle/>
                    <a:p>
                      <a:pPr algn="ctr"/>
                      <a:r>
                        <a:rPr lang="en-US" altLang="zh-CN" dirty="0"/>
                        <a:t>b</a:t>
                      </a:r>
                      <a:endParaRPr lang="zh-CN" altLang="en-US" dirty="0"/>
                    </a:p>
                  </a:txBody>
                  <a:tcPr/>
                </a:tc>
                <a:tc>
                  <a:txBody>
                    <a:bodyPr/>
                    <a:lstStyle/>
                    <a:p>
                      <a:pPr algn="ctr"/>
                      <a:r>
                        <a:rPr lang="en-US" altLang="zh-CN" dirty="0"/>
                        <a:t>nae</a:t>
                      </a:r>
                      <a:endParaRPr lang="zh-CN" altLang="en-US" dirty="0"/>
                    </a:p>
                  </a:txBody>
                  <a:tcPr/>
                </a:tc>
                <a:tc>
                  <a:txBody>
                    <a:bodyPr/>
                    <a:lstStyle/>
                    <a:p>
                      <a:pPr algn="ctr"/>
                      <a:r>
                        <a:rPr lang="en-US" altLang="zh-CN" dirty="0"/>
                        <a:t>CF</a:t>
                      </a:r>
                      <a:endParaRPr lang="zh-CN" altLang="en-US" dirty="0"/>
                    </a:p>
                  </a:txBody>
                  <a:tcPr/>
                </a:tc>
                <a:tc>
                  <a:txBody>
                    <a:bodyPr/>
                    <a:lstStyle/>
                    <a:p>
                      <a:pPr algn="ctr"/>
                      <a:r>
                        <a:rPr lang="en-US" altLang="zh-CN" dirty="0"/>
                        <a:t>below/not above or equal</a:t>
                      </a:r>
                      <a:endParaRPr lang="zh-CN" altLang="en-US" dirty="0"/>
                    </a:p>
                  </a:txBody>
                  <a:tcPr/>
                </a:tc>
                <a:extLst>
                  <a:ext uri="{0D108BD9-81ED-4DB2-BD59-A6C34878D82A}">
                    <a16:rowId xmlns:a16="http://schemas.microsoft.com/office/drawing/2014/main" val="412127087"/>
                  </a:ext>
                </a:extLst>
              </a:tr>
              <a:tr h="462051">
                <a:tc>
                  <a:txBody>
                    <a:bodyPr/>
                    <a:lstStyle/>
                    <a:p>
                      <a:pPr algn="ctr"/>
                      <a:r>
                        <a:rPr lang="en-US" altLang="zh-CN" dirty="0"/>
                        <a:t>be</a:t>
                      </a:r>
                      <a:endParaRPr lang="zh-CN" altLang="en-US" dirty="0"/>
                    </a:p>
                  </a:txBody>
                  <a:tcPr/>
                </a:tc>
                <a:tc>
                  <a:txBody>
                    <a:bodyPr/>
                    <a:lstStyle/>
                    <a:p>
                      <a:pPr algn="ctr"/>
                      <a:r>
                        <a:rPr lang="en-US" altLang="zh-CN" dirty="0" err="1"/>
                        <a:t>na</a:t>
                      </a:r>
                      <a:endParaRPr lang="zh-CN" altLang="en-US" dirty="0"/>
                    </a:p>
                  </a:txBody>
                  <a:tcPr/>
                </a:tc>
                <a:tc>
                  <a:txBody>
                    <a:bodyPr/>
                    <a:lstStyle/>
                    <a:p>
                      <a:pPr algn="ctr"/>
                      <a:r>
                        <a:rPr lang="en-US" altLang="zh-CN" dirty="0"/>
                        <a:t>CF|ZF</a:t>
                      </a:r>
                      <a:endParaRPr lang="zh-CN" altLang="en-US" dirty="0"/>
                    </a:p>
                  </a:txBody>
                  <a:tcPr/>
                </a:tc>
                <a:tc>
                  <a:txBody>
                    <a:bodyPr/>
                    <a:lstStyle/>
                    <a:p>
                      <a:pPr algn="ctr"/>
                      <a:r>
                        <a:rPr lang="en-US" altLang="zh-CN" dirty="0"/>
                        <a:t>below or equal/not above</a:t>
                      </a:r>
                      <a:endParaRPr lang="zh-CN" altLang="en-US" dirty="0"/>
                    </a:p>
                  </a:txBody>
                  <a:tcPr/>
                </a:tc>
                <a:extLst>
                  <a:ext uri="{0D108BD9-81ED-4DB2-BD59-A6C34878D82A}">
                    <a16:rowId xmlns:a16="http://schemas.microsoft.com/office/drawing/2014/main" val="1301900839"/>
                  </a:ext>
                </a:extLst>
              </a:tr>
            </a:tbl>
          </a:graphicData>
        </a:graphic>
      </p:graphicFrame>
    </p:spTree>
    <p:extLst>
      <p:ext uri="{BB962C8B-B14F-4D97-AF65-F5344CB8AC3E}">
        <p14:creationId xmlns:p14="http://schemas.microsoft.com/office/powerpoint/2010/main" val="99582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7B273-820E-47B8-A9D1-090642DC12E0}"/>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跳转指令及其编码</a:t>
            </a:r>
          </a:p>
        </p:txBody>
      </p:sp>
      <p:sp>
        <p:nvSpPr>
          <p:cNvPr id="3" name="内容占位符 2">
            <a:extLst>
              <a:ext uri="{FF2B5EF4-FFF2-40B4-BE49-F238E27FC236}">
                <a16:creationId xmlns:a16="http://schemas.microsoft.com/office/drawing/2014/main" id="{005C8198-2487-4A9D-8B39-1DBD1A19F025}"/>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跳转指令：用于在一定条件下将当前命令执行的过程跳转至指定目标，包括两类：直接跳转与间接跳转</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格式：</a:t>
            </a:r>
            <a:r>
              <a:rPr lang="en-US" altLang="zh-CN" sz="2000" dirty="0" err="1">
                <a:latin typeface="宋体" panose="02010600030101010101" pitchFamily="2" charset="-122"/>
                <a:ea typeface="宋体" panose="02010600030101010101" pitchFamily="2" charset="-122"/>
              </a:rPr>
              <a:t>jx</a:t>
            </a:r>
            <a:r>
              <a:rPr lang="en-US" altLang="zh-CN" sz="2000" dirty="0">
                <a:latin typeface="宋体" panose="02010600030101010101" pitchFamily="2" charset="-122"/>
                <a:ea typeface="宋体" panose="02010600030101010101" pitchFamily="2" charset="-122"/>
              </a:rPr>
              <a:t> </a:t>
            </a:r>
            <a:r>
              <a:rPr lang="en-US" altLang="zh-CN" sz="2000" i="1" dirty="0">
                <a:latin typeface="宋体" panose="02010600030101010101" pitchFamily="2" charset="-122"/>
                <a:ea typeface="宋体" panose="02010600030101010101" pitchFamily="2" charset="-122"/>
              </a:rPr>
              <a:t>Label</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直接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或</a:t>
            </a:r>
            <a:r>
              <a:rPr lang="en-US" altLang="zh-CN" sz="2000" dirty="0" err="1">
                <a:latin typeface="宋体" panose="02010600030101010101" pitchFamily="2" charset="-122"/>
                <a:ea typeface="宋体" panose="02010600030101010101" pitchFamily="2" charset="-122"/>
              </a:rPr>
              <a:t>jx</a:t>
            </a:r>
            <a:r>
              <a:rPr lang="en-US" altLang="zh-CN" sz="2000" dirty="0">
                <a:latin typeface="宋体" panose="02010600030101010101" pitchFamily="2" charset="-122"/>
                <a:ea typeface="宋体" panose="02010600030101010101" pitchFamily="2" charset="-122"/>
              </a:rPr>
              <a:t> *</a:t>
            </a:r>
            <a:r>
              <a:rPr lang="en-US" altLang="zh-CN" sz="2000" i="1" dirty="0">
                <a:latin typeface="宋体" panose="02010600030101010101" pitchFamily="2" charset="-122"/>
                <a:ea typeface="宋体" panose="02010600030101010101" pitchFamily="2" charset="-122"/>
              </a:rPr>
              <a:t>Operand</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间接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可以是表中的各后缀，还包括</a:t>
            </a:r>
            <a:r>
              <a:rPr lang="en-US" altLang="zh-CN" sz="2000" dirty="0" err="1">
                <a:latin typeface="宋体" panose="02010600030101010101" pitchFamily="2" charset="-122"/>
                <a:ea typeface="宋体" panose="02010600030101010101" pitchFamily="2" charset="-122"/>
              </a:rPr>
              <a:t>mp</a:t>
            </a:r>
            <a:r>
              <a:rPr lang="zh-CN" altLang="en-US" sz="2000" dirty="0">
                <a:latin typeface="宋体" panose="02010600030101010101" pitchFamily="2" charset="-122"/>
                <a:ea typeface="宋体" panose="02010600030101010101" pitchFamily="2" charset="-122"/>
              </a:rPr>
              <a:t>这一特殊后缀</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跳转指令特有</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，即</a:t>
            </a:r>
            <a:r>
              <a:rPr lang="en-US" altLang="zh-CN" sz="2000" dirty="0" err="1">
                <a:latin typeface="宋体" panose="02010600030101010101" pitchFamily="2" charset="-122"/>
                <a:ea typeface="宋体" panose="02010600030101010101" pitchFamily="2" charset="-122"/>
              </a:rPr>
              <a:t>jmp</a:t>
            </a:r>
            <a:r>
              <a:rPr lang="zh-CN" altLang="en-US" sz="2000" dirty="0">
                <a:latin typeface="宋体" panose="02010600030101010101" pitchFamily="2" charset="-122"/>
                <a:ea typeface="宋体" panose="02010600030101010101" pitchFamily="2" charset="-122"/>
              </a:rPr>
              <a:t>指令，</a:t>
            </a:r>
            <a:r>
              <a:rPr lang="en-US" altLang="zh-CN" sz="2000" dirty="0">
                <a:latin typeface="宋体" panose="02010600030101010101" pitchFamily="2" charset="-122"/>
                <a:ea typeface="宋体" panose="02010600030101010101" pitchFamily="2" charset="-122"/>
              </a:rPr>
              <a:t>Label</a:t>
            </a:r>
            <a:r>
              <a:rPr lang="zh-CN" altLang="en-US" sz="2000" dirty="0">
                <a:latin typeface="宋体" panose="02010600030101010101" pitchFamily="2" charset="-122"/>
                <a:ea typeface="宋体" panose="02010600030101010101" pitchFamily="2" charset="-122"/>
              </a:rPr>
              <a:t>是目的指令标号，</a:t>
            </a:r>
            <a:r>
              <a:rPr lang="en-US" altLang="zh-CN" sz="2000" dirty="0">
                <a:latin typeface="宋体" panose="02010600030101010101" pitchFamily="2" charset="-122"/>
                <a:ea typeface="宋体" panose="02010600030101010101" pitchFamily="2" charset="-122"/>
              </a:rPr>
              <a:t>*Operand</a:t>
            </a:r>
            <a:r>
              <a:rPr lang="zh-CN" altLang="en-US" sz="2000" dirty="0">
                <a:latin typeface="宋体" panose="02010600030101010101" pitchFamily="2" charset="-122"/>
                <a:ea typeface="宋体" panose="02010600030101010101" pitchFamily="2" charset="-122"/>
              </a:rPr>
              <a:t>是目的指令地址</a:t>
            </a:r>
            <a:endParaRPr lang="en-US" altLang="zh-CN" sz="2000" dirty="0">
              <a:latin typeface="宋体" panose="02010600030101010101" pitchFamily="2" charset="-122"/>
              <a:ea typeface="宋体" panose="02010600030101010101" pitchFamily="2" charset="-122"/>
            </a:endParaRPr>
          </a:p>
          <a:p>
            <a:r>
              <a:rPr lang="en-US" altLang="zh-CN" sz="2000" dirty="0" err="1">
                <a:latin typeface="宋体" panose="02010600030101010101" pitchFamily="2" charset="-122"/>
                <a:ea typeface="宋体" panose="02010600030101010101" pitchFamily="2" charset="-122"/>
              </a:rPr>
              <a:t>jmp</a:t>
            </a:r>
            <a:r>
              <a:rPr lang="zh-CN" altLang="en-US" sz="2000" dirty="0">
                <a:latin typeface="宋体" panose="02010600030101010101" pitchFamily="2" charset="-122"/>
                <a:ea typeface="宋体" panose="02010600030101010101" pitchFamily="2" charset="-122"/>
              </a:rPr>
              <a:t>指令无需条件判断即可跳转，而其余所有指令都只有在条件码符合其后缀对应的条件时才跳转，比如</a:t>
            </a:r>
            <a:r>
              <a:rPr lang="en-US" altLang="zh-CN" sz="2000" dirty="0" err="1">
                <a:latin typeface="宋体" panose="02010600030101010101" pitchFamily="2" charset="-122"/>
                <a:ea typeface="宋体" panose="02010600030101010101" pitchFamily="2" charset="-122"/>
              </a:rPr>
              <a:t>jl</a:t>
            </a:r>
            <a:r>
              <a:rPr lang="zh-CN" altLang="en-US" sz="2000" dirty="0">
                <a:latin typeface="宋体" panose="02010600030101010101" pitchFamily="2" charset="-122"/>
                <a:ea typeface="宋体" panose="02010600030101010101" pitchFamily="2" charset="-122"/>
              </a:rPr>
              <a:t>指令只有在</a:t>
            </a:r>
            <a:r>
              <a:rPr lang="en-US" altLang="zh-CN" sz="2000" dirty="0">
                <a:latin typeface="宋体" panose="02010600030101010101" pitchFamily="2" charset="-122"/>
                <a:ea typeface="宋体" panose="02010600030101010101" pitchFamily="2" charset="-122"/>
              </a:rPr>
              <a:t>SF^OF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时才跳转</a:t>
            </a:r>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294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71CBA-8F3F-43F9-A347-D35993363D94}"/>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跳转指令及其编码</a:t>
            </a:r>
          </a:p>
        </p:txBody>
      </p:sp>
      <p:sp>
        <p:nvSpPr>
          <p:cNvPr id="3" name="内容占位符 2">
            <a:extLst>
              <a:ext uri="{FF2B5EF4-FFF2-40B4-BE49-F238E27FC236}">
                <a16:creationId xmlns:a16="http://schemas.microsoft.com/office/drawing/2014/main" id="{1387C67D-CF4E-4DEF-8097-202EE4DB5231}"/>
              </a:ext>
            </a:extLst>
          </p:cNvPr>
          <p:cNvSpPr>
            <a:spLocks noGrp="1"/>
          </p:cNvSpPr>
          <p:nvPr>
            <p:ph idx="1"/>
          </p:nvPr>
        </p:nvSpPr>
        <p:spPr/>
        <p:txBody>
          <a:bodyPr>
            <a:normAutofit fontScale="92500" lnSpcReduction="10000"/>
          </a:bodyPr>
          <a:lstStyle/>
          <a:p>
            <a:pPr marL="384175" marR="0" lvl="0" indent="-384175"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编码</a:t>
            </a:r>
          </a:p>
          <a:p>
            <a:pPr marL="914400" marR="0" lvl="1"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en-US" altLang="zh-CN"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PC </a:t>
            </a: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相对的</a:t>
            </a:r>
            <a:r>
              <a:rPr kumimoji="0" lang="en-US" altLang="zh-CN"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 (PC-relative)</a:t>
            </a:r>
            <a:endPar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将目标指令的地址与</a:t>
            </a:r>
            <a:r>
              <a:rPr kumimoji="0" lang="zh-CN" altLang="en-US" b="1"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紧跟在跳转指令后面的那条指令</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的地址之间的差作为编码</a:t>
            </a: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当执行</a:t>
            </a:r>
            <a:r>
              <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PC</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相对寻址时，程序计数器的值是跳转指令后面的那条指令的地址</a:t>
            </a:r>
            <a:endPar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地址偏移量可以编码为</a:t>
            </a:r>
            <a:r>
              <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1</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2</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4</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个字节</a:t>
            </a:r>
            <a:endPar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1828800" lvl="3" indent="-384175">
              <a:lnSpc>
                <a:spcPct val="94000"/>
              </a:lnSpc>
              <a:spcAft>
                <a:spcPts val="200"/>
              </a:spcAft>
              <a:buFont typeface="Franklin Gothic Book" panose="020B0503020102020204" pitchFamily="34" charset="0"/>
              <a:buChar char="–"/>
              <a:defRPr/>
            </a:pPr>
            <a:r>
              <a:rPr lang="zh-CN" altLang="en-US" dirty="0">
                <a:solidFill>
                  <a:srgbClr val="191B0E"/>
                </a:solidFill>
                <a:latin typeface="宋体" panose="02010600030101010101" pitchFamily="2" charset="-122"/>
                <a:ea typeface="宋体" panose="02010600030101010101" pitchFamily="2" charset="-122"/>
                <a:cs typeface="Times New Roman" panose="02020603050405020304" pitchFamily="18" charset="0"/>
              </a:rPr>
              <a:t>偏移量超过</a:t>
            </a:r>
            <a:r>
              <a:rPr lang="en-US" altLang="zh-CN" dirty="0">
                <a:solidFill>
                  <a:srgbClr val="191B0E"/>
                </a:solidFill>
                <a:latin typeface="宋体" panose="02010600030101010101" pitchFamily="2" charset="-122"/>
                <a:ea typeface="宋体" panose="02010600030101010101" pitchFamily="2" charset="-122"/>
                <a:cs typeface="Times New Roman" panose="02020603050405020304" pitchFamily="18" charset="0"/>
              </a:rPr>
              <a:t>4</a:t>
            </a:r>
            <a:r>
              <a:rPr lang="zh-CN" altLang="en-US" dirty="0">
                <a:solidFill>
                  <a:srgbClr val="191B0E"/>
                </a:solidFill>
                <a:latin typeface="宋体" panose="02010600030101010101" pitchFamily="2" charset="-122"/>
                <a:ea typeface="宋体" panose="02010600030101010101" pitchFamily="2" charset="-122"/>
                <a:cs typeface="Times New Roman" panose="02020603050405020304" pitchFamily="18" charset="0"/>
              </a:rPr>
              <a:t>字节</a:t>
            </a:r>
            <a:r>
              <a:rPr lang="en-US" altLang="zh-CN" dirty="0">
                <a:solidFill>
                  <a:srgbClr val="191B0E"/>
                </a:solidFill>
                <a:latin typeface="宋体" panose="02010600030101010101" pitchFamily="2" charset="-122"/>
                <a:ea typeface="宋体" panose="02010600030101010101" pitchFamily="2" charset="-122"/>
                <a:cs typeface="Times New Roman" panose="02020603050405020304" pitchFamily="18" charset="0"/>
              </a:rPr>
              <a:t>(4GB)</a:t>
            </a:r>
            <a:r>
              <a:rPr lang="zh-CN" altLang="en-US" dirty="0">
                <a:solidFill>
                  <a:srgbClr val="191B0E"/>
                </a:solidFill>
                <a:latin typeface="宋体" panose="02010600030101010101" pitchFamily="2" charset="-122"/>
                <a:ea typeface="宋体" panose="02010600030101010101" pitchFamily="2" charset="-122"/>
                <a:cs typeface="Times New Roman" panose="02020603050405020304" pitchFamily="18" charset="0"/>
              </a:rPr>
              <a:t>？使用直接跳转，先计算出目标指令地址，存入寄存器中，再直接跳转即可</a:t>
            </a:r>
            <a:endPar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914400" marR="0" lvl="1"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绝对地址</a:t>
            </a: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用</a:t>
            </a:r>
            <a:r>
              <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4</a:t>
            </a:r>
            <a:r>
              <a:rPr kumimoji="0" lang="zh-CN" altLang="en-US"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个字节直接指定目标</a:t>
            </a:r>
          </a:p>
          <a:p>
            <a:pPr marL="1371600" marR="0" lvl="2"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endParaRPr kumimoji="0" lang="en-US" altLang="zh-CN"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endParaRPr>
          </a:p>
          <a:p>
            <a:pPr marL="384175" marR="0" lvl="0" indent="-384175"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使用相对地址的一些好处</a:t>
            </a:r>
          </a:p>
          <a:p>
            <a:pPr marL="914400" marR="0" lvl="1"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指令编码更简洁（很多情况下只需要</a:t>
            </a:r>
            <a:r>
              <a:rPr kumimoji="0" lang="en-US" altLang="zh-CN"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1</a:t>
            </a: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2</a:t>
            </a: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个字节指代地址）</a:t>
            </a:r>
          </a:p>
          <a:p>
            <a:pPr marL="914400" marR="0" lvl="1" indent="-384175" algn="l" defTabSz="914400" rtl="0" eaLnBrk="1" fontAlgn="auto" latinLnBrk="0" hangingPunct="1">
              <a:lnSpc>
                <a:spcPct val="94000"/>
              </a:lnSpc>
              <a:spcBef>
                <a:spcPts val="500"/>
              </a:spcBef>
              <a:spcAft>
                <a:spcPts val="200"/>
              </a:spcAft>
              <a:buClrTx/>
              <a:buSzTx/>
              <a:buFont typeface="Franklin Gothic Book" panose="020B0503020102020204" pitchFamily="34" charset="0"/>
              <a:buChar char="–"/>
              <a:tabLst/>
              <a:defRPr/>
            </a:pPr>
            <a:r>
              <a:rPr kumimoji="0" lang="zh-CN" altLang="en-US" sz="2000" b="0" i="0" u="none" strike="noStrike" kern="1200" cap="none" spc="0" normalizeH="0" baseline="0" noProof="0" dirty="0">
                <a:ln>
                  <a:noFill/>
                </a:ln>
                <a:solidFill>
                  <a:srgbClr val="191B0E"/>
                </a:solidFill>
                <a:effectLst/>
                <a:uLnTx/>
                <a:uFillTx/>
                <a:latin typeface="宋体" panose="02010600030101010101" pitchFamily="2" charset="-122"/>
                <a:ea typeface="宋体" panose="02010600030101010101" pitchFamily="2" charset="-122"/>
                <a:cs typeface="Times New Roman" panose="02020603050405020304" pitchFamily="18" charset="0"/>
              </a:rPr>
              <a:t>代码可以不做任何改变就移到内存中不同的位置</a:t>
            </a:r>
          </a:p>
          <a:p>
            <a:endParaRPr lang="zh-CN" altLang="en-US" dirty="0"/>
          </a:p>
        </p:txBody>
      </p:sp>
    </p:spTree>
    <p:extLst>
      <p:ext uri="{BB962C8B-B14F-4D97-AF65-F5344CB8AC3E}">
        <p14:creationId xmlns:p14="http://schemas.microsoft.com/office/powerpoint/2010/main" val="125927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16555-8D6B-4226-B78D-78B958C687EF}"/>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跳转指令及其编码</a:t>
            </a:r>
          </a:p>
        </p:txBody>
      </p:sp>
      <p:sp>
        <p:nvSpPr>
          <p:cNvPr id="3" name="内容占位符 2">
            <a:extLst>
              <a:ext uri="{FF2B5EF4-FFF2-40B4-BE49-F238E27FC236}">
                <a16:creationId xmlns:a16="http://schemas.microsoft.com/office/drawing/2014/main" id="{E387345D-B522-4B00-96F3-0BA90EA559F5}"/>
              </a:ext>
            </a:extLst>
          </p:cNvPr>
          <p:cNvSpPr>
            <a:spLocks noGrp="1"/>
          </p:cNvSpPr>
          <p:nvPr>
            <p:ph idx="1"/>
          </p:nvPr>
        </p:nvSpPr>
        <p:spPr/>
        <p:txBody>
          <a:bodyPr/>
          <a:lstStyle/>
          <a:p>
            <a:pPr marL="0" indent="0">
              <a:buNone/>
            </a:pPr>
            <a:r>
              <a:rPr lang="zh-CN" altLang="en-US" sz="2000" dirty="0">
                <a:latin typeface="宋体" panose="02010600030101010101" pitchFamily="2" charset="-122"/>
                <a:ea typeface="宋体" panose="02010600030101010101" pitchFamily="2" charset="-122"/>
              </a:rPr>
              <a:t>举例：</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1	4004d0:		48 89 f8	mov %</a:t>
            </a:r>
            <a:r>
              <a:rPr lang="en-US" altLang="zh-CN" sz="2000" dirty="0" err="1">
                <a:latin typeface="宋体" panose="02010600030101010101" pitchFamily="2" charset="-122"/>
                <a:ea typeface="宋体" panose="02010600030101010101" pitchFamily="2" charset="-122"/>
              </a:rPr>
              <a:t>rdi</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rax</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2	4004d3:		eb </a:t>
            </a:r>
            <a:r>
              <a:rPr lang="en-US" altLang="zh-CN" sz="2000" dirty="0">
                <a:highlight>
                  <a:srgbClr val="FF0000"/>
                </a:highlight>
                <a:latin typeface="宋体" panose="02010600030101010101" pitchFamily="2" charset="-122"/>
                <a:ea typeface="宋体" panose="02010600030101010101" pitchFamily="2" charset="-122"/>
              </a:rPr>
              <a:t>03</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jmp</a:t>
            </a:r>
            <a:r>
              <a:rPr lang="en-US" altLang="zh-CN" sz="2000" dirty="0">
                <a:latin typeface="宋体" panose="02010600030101010101" pitchFamily="2" charset="-122"/>
                <a:ea typeface="宋体" panose="02010600030101010101" pitchFamily="2" charset="-122"/>
              </a:rPr>
              <a:t> 4004</a:t>
            </a:r>
            <a:r>
              <a:rPr lang="en-US" altLang="zh-CN" sz="2000" dirty="0">
                <a:highlight>
                  <a:srgbClr val="FF0000"/>
                </a:highlight>
                <a:latin typeface="宋体" panose="02010600030101010101" pitchFamily="2" charset="-122"/>
                <a:ea typeface="宋体" panose="02010600030101010101" pitchFamily="2" charset="-122"/>
              </a:rPr>
              <a:t>d8</a:t>
            </a:r>
            <a:r>
              <a:rPr lang="en-US" altLang="zh-CN" sz="2000" dirty="0">
                <a:latin typeface="宋体" panose="02010600030101010101" pitchFamily="2" charset="-122"/>
                <a:ea typeface="宋体" panose="02010600030101010101" pitchFamily="2" charset="-122"/>
              </a:rPr>
              <a:t> &lt;loop+0x8&gt;</a:t>
            </a:r>
          </a:p>
          <a:p>
            <a:pPr marL="0" indent="0">
              <a:buNone/>
            </a:pPr>
            <a:r>
              <a:rPr lang="en-US" altLang="zh-CN" sz="2000" dirty="0">
                <a:latin typeface="宋体" panose="02010600030101010101" pitchFamily="2" charset="-122"/>
                <a:ea typeface="宋体" panose="02010600030101010101" pitchFamily="2" charset="-122"/>
              </a:rPr>
              <a:t>3	4004</a:t>
            </a:r>
            <a:r>
              <a:rPr lang="en-US" altLang="zh-CN" sz="2000" dirty="0">
                <a:highlight>
                  <a:srgbClr val="FF0000"/>
                </a:highlight>
                <a:latin typeface="宋体" panose="02010600030101010101" pitchFamily="2" charset="-122"/>
                <a:ea typeface="宋体" panose="02010600030101010101" pitchFamily="2" charset="-122"/>
              </a:rPr>
              <a:t>d5</a:t>
            </a:r>
            <a:r>
              <a:rPr lang="en-US" altLang="zh-CN" sz="2000" dirty="0">
                <a:latin typeface="宋体" panose="02010600030101010101" pitchFamily="2" charset="-122"/>
                <a:ea typeface="宋体" panose="02010600030101010101" pitchFamily="2" charset="-122"/>
              </a:rPr>
              <a:t>:		48 d1 f8	</a:t>
            </a:r>
            <a:r>
              <a:rPr lang="en-US" altLang="zh-CN" sz="2000" dirty="0" err="1">
                <a:latin typeface="宋体" panose="02010600030101010101" pitchFamily="2" charset="-122"/>
                <a:ea typeface="宋体" panose="02010600030101010101" pitchFamily="2" charset="-122"/>
              </a:rPr>
              <a:t>sar</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rax</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4	4004d8:		48 85 c0	test %</a:t>
            </a:r>
            <a:r>
              <a:rPr lang="en-US" altLang="zh-CN" sz="2000" dirty="0" err="1">
                <a:latin typeface="宋体" panose="02010600030101010101" pitchFamily="2" charset="-122"/>
                <a:ea typeface="宋体" panose="02010600030101010101" pitchFamily="2" charset="-122"/>
              </a:rPr>
              <a:t>rax</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rax</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5	4004db:		7f </a:t>
            </a:r>
            <a:r>
              <a:rPr lang="en-US" altLang="zh-CN" sz="2000" dirty="0">
                <a:highlight>
                  <a:srgbClr val="FFFF00"/>
                </a:highlight>
                <a:latin typeface="宋体" panose="02010600030101010101" pitchFamily="2" charset="-122"/>
                <a:ea typeface="宋体" panose="02010600030101010101" pitchFamily="2" charset="-122"/>
              </a:rPr>
              <a:t>f8</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jg</a:t>
            </a:r>
            <a:r>
              <a:rPr lang="en-US" altLang="zh-CN" sz="2000" dirty="0">
                <a:latin typeface="宋体" panose="02010600030101010101" pitchFamily="2" charset="-122"/>
                <a:ea typeface="宋体" panose="02010600030101010101" pitchFamily="2" charset="-122"/>
              </a:rPr>
              <a:t> 4004</a:t>
            </a:r>
            <a:r>
              <a:rPr lang="en-US" altLang="zh-CN" sz="2000" dirty="0">
                <a:highlight>
                  <a:srgbClr val="FFFF00"/>
                </a:highlight>
                <a:latin typeface="宋体" panose="02010600030101010101" pitchFamily="2" charset="-122"/>
                <a:ea typeface="宋体" panose="02010600030101010101" pitchFamily="2" charset="-122"/>
              </a:rPr>
              <a:t>d5</a:t>
            </a:r>
            <a:r>
              <a:rPr lang="en-US" altLang="zh-CN" sz="2000" dirty="0">
                <a:latin typeface="宋体" panose="02010600030101010101" pitchFamily="2" charset="-122"/>
                <a:ea typeface="宋体" panose="02010600030101010101" pitchFamily="2" charset="-122"/>
              </a:rPr>
              <a:t> &lt;loop+0x5&gt;</a:t>
            </a:r>
          </a:p>
          <a:p>
            <a:pPr marL="0" indent="0">
              <a:buNone/>
            </a:pPr>
            <a:r>
              <a:rPr lang="en-US" altLang="zh-CN" sz="2000" dirty="0">
                <a:latin typeface="宋体" panose="02010600030101010101" pitchFamily="2" charset="-122"/>
                <a:ea typeface="宋体" panose="02010600030101010101" pitchFamily="2" charset="-122"/>
              </a:rPr>
              <a:t>6 	4004</a:t>
            </a:r>
            <a:r>
              <a:rPr lang="en-US" altLang="zh-CN" sz="2000" dirty="0">
                <a:highlight>
                  <a:srgbClr val="FFFF00"/>
                </a:highlight>
                <a:latin typeface="宋体" panose="02010600030101010101" pitchFamily="2" charset="-122"/>
                <a:ea typeface="宋体" panose="02010600030101010101" pitchFamily="2" charset="-122"/>
              </a:rPr>
              <a:t>dd</a:t>
            </a:r>
            <a:r>
              <a:rPr lang="en-US" altLang="zh-CN" sz="2000" dirty="0">
                <a:latin typeface="宋体" panose="02010600030101010101" pitchFamily="2" charset="-122"/>
                <a:ea typeface="宋体" panose="02010600030101010101" pitchFamily="2" charset="-122"/>
              </a:rPr>
              <a:t>:		f3 c3   	</a:t>
            </a:r>
            <a:r>
              <a:rPr lang="en-US" altLang="zh-CN" sz="2000" dirty="0" err="1">
                <a:latin typeface="宋体" panose="02010600030101010101" pitchFamily="2" charset="-122"/>
                <a:ea typeface="宋体" panose="02010600030101010101" pitchFamily="2" charset="-122"/>
              </a:rPr>
              <a:t>repz</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retq</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红色标注的</a:t>
            </a:r>
            <a:r>
              <a:rPr lang="en-US" altLang="zh-CN" sz="2000" dirty="0">
                <a:latin typeface="宋体" panose="02010600030101010101" pitchFamily="2" charset="-122"/>
                <a:ea typeface="宋体" panose="02010600030101010101" pitchFamily="2" charset="-122"/>
              </a:rPr>
              <a:t>d8</a:t>
            </a:r>
            <a:r>
              <a:rPr lang="zh-CN" altLang="en-US" sz="2000" dirty="0">
                <a:latin typeface="宋体" panose="02010600030101010101" pitchFamily="2" charset="-122"/>
                <a:ea typeface="宋体" panose="02010600030101010101" pitchFamily="2" charset="-122"/>
              </a:rPr>
              <a:t>为目标指令的地址，</a:t>
            </a:r>
            <a:r>
              <a:rPr lang="en-US" altLang="zh-CN" sz="2000" dirty="0">
                <a:latin typeface="宋体" panose="02010600030101010101" pitchFamily="2" charset="-122"/>
                <a:ea typeface="宋体" panose="02010600030101010101" pitchFamily="2" charset="-122"/>
              </a:rPr>
              <a:t>d5</a:t>
            </a:r>
            <a:r>
              <a:rPr lang="zh-CN" altLang="en-US" sz="2000" dirty="0">
                <a:latin typeface="宋体" panose="02010600030101010101" pitchFamily="2" charset="-122"/>
                <a:ea typeface="宋体" panose="02010600030101010101" pitchFamily="2" charset="-122"/>
              </a:rPr>
              <a:t>为下一条指令的地址，</a:t>
            </a:r>
            <a:r>
              <a:rPr lang="en-US" altLang="zh-CN" sz="2000" dirty="0">
                <a:latin typeface="宋体" panose="02010600030101010101" pitchFamily="2" charset="-122"/>
                <a:ea typeface="宋体" panose="02010600030101010101" pitchFamily="2" charset="-122"/>
              </a:rPr>
              <a:t>d8-d5=03</a:t>
            </a:r>
            <a:r>
              <a:rPr lang="zh-CN" altLang="en-US" sz="2000" dirty="0">
                <a:latin typeface="宋体" panose="02010600030101010101" pitchFamily="2" charset="-122"/>
                <a:ea typeface="宋体" panose="02010600030101010101" pitchFamily="2" charset="-122"/>
              </a:rPr>
              <a:t>是跳转指令的编码</a:t>
            </a:r>
            <a:endParaRPr lang="en-US" altLang="zh-CN"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黄色标注的</a:t>
            </a:r>
            <a:r>
              <a:rPr lang="en-US" altLang="zh-CN" sz="2000" dirty="0">
                <a:latin typeface="宋体" panose="02010600030101010101" pitchFamily="2" charset="-122"/>
                <a:ea typeface="宋体" panose="02010600030101010101" pitchFamily="2" charset="-122"/>
              </a:rPr>
              <a:t>d5</a:t>
            </a:r>
            <a:r>
              <a:rPr lang="zh-CN" altLang="en-US" sz="2000" dirty="0">
                <a:latin typeface="宋体" panose="02010600030101010101" pitchFamily="2" charset="-122"/>
                <a:ea typeface="宋体" panose="02010600030101010101" pitchFamily="2" charset="-122"/>
              </a:rPr>
              <a:t>为目标指令的地址，</a:t>
            </a:r>
            <a:r>
              <a:rPr lang="en-US" altLang="zh-CN" sz="2000" dirty="0">
                <a:latin typeface="宋体" panose="02010600030101010101" pitchFamily="2" charset="-122"/>
                <a:ea typeface="宋体" panose="02010600030101010101" pitchFamily="2" charset="-122"/>
              </a:rPr>
              <a:t>dd</a:t>
            </a:r>
            <a:r>
              <a:rPr lang="zh-CN" altLang="en-US" sz="2000" dirty="0">
                <a:latin typeface="宋体" panose="02010600030101010101" pitchFamily="2" charset="-122"/>
                <a:ea typeface="宋体" panose="02010600030101010101" pitchFamily="2" charset="-122"/>
              </a:rPr>
              <a:t>为下一条指令的地址，</a:t>
            </a:r>
            <a:r>
              <a:rPr lang="en-US" altLang="zh-CN" sz="2000" dirty="0">
                <a:latin typeface="宋体" panose="02010600030101010101" pitchFamily="2" charset="-122"/>
                <a:ea typeface="宋体" panose="02010600030101010101" pitchFamily="2" charset="-122"/>
              </a:rPr>
              <a:t>d5-dd=f8</a:t>
            </a:r>
            <a:r>
              <a:rPr lang="zh-CN" altLang="en-US" sz="2000" dirty="0">
                <a:latin typeface="宋体" panose="02010600030101010101" pitchFamily="2" charset="-122"/>
                <a:ea typeface="宋体" panose="02010600030101010101" pitchFamily="2" charset="-122"/>
              </a:rPr>
              <a:t>是跳转指令的编码，注意这里</a:t>
            </a:r>
            <a:r>
              <a:rPr lang="en-US" altLang="zh-CN" sz="2000" dirty="0">
                <a:latin typeface="宋体" panose="02010600030101010101" pitchFamily="2" charset="-122"/>
                <a:ea typeface="宋体" panose="02010600030101010101" pitchFamily="2" charset="-122"/>
              </a:rPr>
              <a:t>f8</a:t>
            </a:r>
            <a:r>
              <a:rPr lang="zh-CN" altLang="en-US" sz="2000" dirty="0">
                <a:latin typeface="宋体" panose="02010600030101010101" pitchFamily="2" charset="-122"/>
                <a:ea typeface="宋体" panose="02010600030101010101" pitchFamily="2" charset="-122"/>
              </a:rPr>
              <a:t>意为</a:t>
            </a:r>
            <a:r>
              <a:rPr lang="en-US" altLang="zh-CN" sz="2000" dirty="0">
                <a:latin typeface="宋体" panose="02010600030101010101" pitchFamily="2" charset="-122"/>
                <a:ea typeface="宋体" panose="02010600030101010101" pitchFamily="2" charset="-122"/>
              </a:rPr>
              <a:t>-8</a:t>
            </a:r>
          </a:p>
          <a:p>
            <a:pPr marL="457200" indent="-457200">
              <a:buAutoNum type="arabicPlain" startAt="6"/>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202679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E1155-93AA-4C9A-A657-F6A769148F14}"/>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练习题</a:t>
            </a:r>
          </a:p>
        </p:txBody>
      </p:sp>
      <p:pic>
        <p:nvPicPr>
          <p:cNvPr id="4" name="内容占位符 3">
            <a:extLst>
              <a:ext uri="{FF2B5EF4-FFF2-40B4-BE49-F238E27FC236}">
                <a16:creationId xmlns:a16="http://schemas.microsoft.com/office/drawing/2014/main" id="{4245F57E-A165-40D6-81FE-237F3860C075}"/>
              </a:ext>
            </a:extLst>
          </p:cNvPr>
          <p:cNvPicPr>
            <a:picLocks noGrp="1" noChangeAspect="1"/>
          </p:cNvPicPr>
          <p:nvPr>
            <p:ph idx="1"/>
            <p:custDataLst>
              <p:tags r:id="rId1"/>
            </p:custDataLst>
          </p:nvPr>
        </p:nvPicPr>
        <p:blipFill>
          <a:blip r:embed="rId3"/>
          <a:stretch>
            <a:fillRect/>
          </a:stretch>
        </p:blipFill>
        <p:spPr>
          <a:xfrm>
            <a:off x="1096385" y="1970691"/>
            <a:ext cx="9695111" cy="2191406"/>
          </a:xfrm>
          <a:prstGeom prst="rect">
            <a:avLst/>
          </a:prstGeom>
        </p:spPr>
      </p:pic>
      <p:sp>
        <p:nvSpPr>
          <p:cNvPr id="6" name="文本框 5">
            <a:extLst>
              <a:ext uri="{FF2B5EF4-FFF2-40B4-BE49-F238E27FC236}">
                <a16:creationId xmlns:a16="http://schemas.microsoft.com/office/drawing/2014/main" id="{9AE4B736-11CA-452E-A176-8E08CB8FB2CC}"/>
              </a:ext>
            </a:extLst>
          </p:cNvPr>
          <p:cNvSpPr txBox="1"/>
          <p:nvPr/>
        </p:nvSpPr>
        <p:spPr>
          <a:xfrm>
            <a:off x="7480738" y="2088931"/>
            <a:ext cx="425669" cy="461665"/>
          </a:xfrm>
          <a:prstGeom prst="rect">
            <a:avLst/>
          </a:prstGeom>
          <a:noFill/>
        </p:spPr>
        <p:txBody>
          <a:bodyPr wrap="square" rtlCol="0">
            <a:spAutoFit/>
          </a:bodyPr>
          <a:lstStyle/>
          <a:p>
            <a:r>
              <a:rPr lang="en-US" altLang="zh-CN" sz="2400" b="1" dirty="0">
                <a:solidFill>
                  <a:srgbClr val="FF0000"/>
                </a:solidFill>
              </a:rPr>
              <a:t>B</a:t>
            </a:r>
            <a:endParaRPr lang="zh-CN" altLang="en-US" sz="2400" b="1" dirty="0">
              <a:solidFill>
                <a:srgbClr val="FF0000"/>
              </a:solidFill>
            </a:endParaRPr>
          </a:p>
        </p:txBody>
      </p:sp>
    </p:spTree>
    <p:extLst>
      <p:ext uri="{BB962C8B-B14F-4D97-AF65-F5344CB8AC3E}">
        <p14:creationId xmlns:p14="http://schemas.microsoft.com/office/powerpoint/2010/main" val="16288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7D8B0-03EF-4427-861A-FA031786EAC5}"/>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条件控制</a:t>
            </a:r>
          </a:p>
        </p:txBody>
      </p:sp>
      <p:sp>
        <p:nvSpPr>
          <p:cNvPr id="3" name="内容占位符 2">
            <a:extLst>
              <a:ext uri="{FF2B5EF4-FFF2-40B4-BE49-F238E27FC236}">
                <a16:creationId xmlns:a16="http://schemas.microsoft.com/office/drawing/2014/main" id="{0381D1A8-4FE8-463A-8EAE-E7468135BB2E}"/>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if</a:t>
            </a:r>
            <a:r>
              <a:rPr lang="zh-CN" altLang="en-US" sz="2000" dirty="0">
                <a:latin typeface="宋体" panose="02010600030101010101" pitchFamily="2" charset="-122"/>
                <a:ea typeface="宋体" panose="02010600030101010101" pitchFamily="2" charset="-122"/>
              </a:rPr>
              <a:t>语句的两种实现，其一，根据条件决定选择执行哪些代码</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语言中的通用形式：</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if(</a:t>
            </a:r>
            <a:r>
              <a:rPr lang="en-US" altLang="zh-CN" sz="1600" i="1" dirty="0" err="1">
                <a:latin typeface="宋体" panose="02010600030101010101" pitchFamily="2" charset="-122"/>
                <a:ea typeface="宋体" panose="02010600030101010101" pitchFamily="2" charset="-122"/>
              </a:rPr>
              <a:t>test_expr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err="1">
                <a:latin typeface="宋体" panose="02010600030101010101" pitchFamily="2" charset="-122"/>
                <a:ea typeface="宋体" panose="02010600030101010101" pitchFamily="2" charset="-122"/>
              </a:rPr>
              <a:t>then_statement</a:t>
            </a:r>
            <a:endParaRPr lang="en-US" altLang="zh-CN" sz="1600" i="1" dirty="0">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else</a:t>
            </a:r>
          </a:p>
          <a:p>
            <a:pPr marL="457200" lvl="1" indent="0">
              <a:buNone/>
            </a:pPr>
            <a:r>
              <a:rPr lang="en-US" altLang="zh-CN" sz="1600" i="1" dirty="0">
                <a:latin typeface="宋体" panose="02010600030101010101" pitchFamily="2" charset="-122"/>
                <a:ea typeface="宋体" panose="02010600030101010101" pitchFamily="2" charset="-122"/>
              </a:rPr>
              <a:t>   </a:t>
            </a:r>
            <a:r>
              <a:rPr lang="en-US" altLang="zh-CN" sz="1600" i="1" dirty="0" err="1">
                <a:latin typeface="宋体" panose="02010600030101010101" pitchFamily="2" charset="-122"/>
                <a:ea typeface="宋体" panose="02010600030101010101" pitchFamily="2" charset="-122"/>
              </a:rPr>
              <a:t>else_statement</a:t>
            </a:r>
            <a:endParaRPr lang="en-US" altLang="zh-CN" sz="1600" i="1"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汇编实现的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形式：</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t=</a:t>
            </a:r>
            <a:r>
              <a:rPr lang="en-US" altLang="zh-CN" sz="1600" i="1" dirty="0" err="1">
                <a:latin typeface="宋体" panose="02010600030101010101" pitchFamily="2" charset="-122"/>
                <a:ea typeface="宋体" panose="02010600030101010101" pitchFamily="2" charset="-122"/>
              </a:rPr>
              <a:t>test_expr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if(!t)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false;</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then-statement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done;</a:t>
            </a:r>
          </a:p>
          <a:p>
            <a:pPr marL="457200" lvl="1" indent="0">
              <a:buNone/>
            </a:pPr>
            <a:r>
              <a:rPr lang="en-US" altLang="zh-CN" sz="1600" dirty="0">
                <a:latin typeface="宋体" panose="02010600030101010101" pitchFamily="2" charset="-122"/>
                <a:ea typeface="宋体" panose="02010600030101010101" pitchFamily="2" charset="-122"/>
              </a:rPr>
              <a:t>false:</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else-statement</a:t>
            </a:r>
          </a:p>
          <a:p>
            <a:pPr marL="457200" lvl="1" indent="0">
              <a:buNone/>
            </a:pPr>
            <a:r>
              <a:rPr lang="en-US" altLang="zh-CN" sz="1600" dirty="0">
                <a:latin typeface="宋体" panose="02010600030101010101" pitchFamily="2" charset="-122"/>
                <a:ea typeface="宋体" panose="02010600030101010101" pitchFamily="2" charset="-122"/>
              </a:rPr>
              <a:t>done:</a:t>
            </a:r>
          </a:p>
          <a:p>
            <a:pPr lvl="1"/>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17253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7CCCD-BA49-4FED-B6DB-48AA8AB6C78D}"/>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条件控制</a:t>
            </a:r>
          </a:p>
        </p:txBody>
      </p:sp>
      <p:sp>
        <p:nvSpPr>
          <p:cNvPr id="3" name="内容占位符 2">
            <a:extLst>
              <a:ext uri="{FF2B5EF4-FFF2-40B4-BE49-F238E27FC236}">
                <a16:creationId xmlns:a16="http://schemas.microsoft.com/office/drawing/2014/main" id="{C23E08DE-92BE-45CE-8F4A-4C2F6BC3894D}"/>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对应的汇编代码</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function:</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(initialize)    		</a:t>
            </a:r>
            <a:r>
              <a:rPr lang="zh-CN" altLang="en-US" sz="1400" i="1" dirty="0">
                <a:solidFill>
                  <a:schemeClr val="accent1"/>
                </a:solidFill>
                <a:latin typeface="宋体" panose="02010600030101010101" pitchFamily="2" charset="-122"/>
                <a:ea typeface="宋体" panose="02010600030101010101" pitchFamily="2" charset="-122"/>
              </a:rPr>
              <a:t>初始化</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jx</a:t>
            </a: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Label   		</a:t>
            </a:r>
            <a:r>
              <a:rPr lang="zh-CN" altLang="en-US" sz="1400" i="1" dirty="0">
                <a:solidFill>
                  <a:schemeClr val="accent1"/>
                </a:solidFill>
                <a:latin typeface="宋体" panose="02010600030101010101" pitchFamily="2" charset="-122"/>
                <a:ea typeface="宋体" panose="02010600030101010101" pitchFamily="2" charset="-122"/>
              </a:rPr>
              <a:t>根据</a:t>
            </a:r>
            <a:r>
              <a:rPr lang="en-US" altLang="zh-CN" sz="1400" i="1" dirty="0">
                <a:solidFill>
                  <a:schemeClr val="accent1"/>
                </a:solidFill>
                <a:latin typeface="宋体" panose="02010600030101010101" pitchFamily="2" charset="-122"/>
                <a:ea typeface="宋体" panose="02010600030101010101" pitchFamily="2" charset="-122"/>
              </a:rPr>
              <a:t>x</a:t>
            </a:r>
            <a:r>
              <a:rPr lang="zh-CN" altLang="en-US" sz="1400" i="1" dirty="0">
                <a:solidFill>
                  <a:schemeClr val="accent1"/>
                </a:solidFill>
                <a:latin typeface="宋体" panose="02010600030101010101" pitchFamily="2" charset="-122"/>
                <a:ea typeface="宋体" panose="02010600030101010101" pitchFamily="2" charset="-122"/>
              </a:rPr>
              <a:t>对应的条件决定是否跳转至</a:t>
            </a:r>
            <a:r>
              <a:rPr lang="en-US" altLang="zh-CN" sz="1400" i="1" dirty="0">
                <a:solidFill>
                  <a:schemeClr val="accent1"/>
                </a:solidFill>
                <a:latin typeface="宋体" panose="02010600030101010101" pitchFamily="2" charset="-122"/>
                <a:ea typeface="宋体" panose="02010600030101010101" pitchFamily="2" charset="-122"/>
              </a:rPr>
              <a:t>Label</a:t>
            </a:r>
            <a:r>
              <a:rPr lang="zh-CN" altLang="en-US" sz="1400" i="1" dirty="0">
                <a:solidFill>
                  <a:schemeClr val="accent1"/>
                </a:solidFill>
                <a:latin typeface="宋体" panose="02010600030101010101" pitchFamily="2" charset="-122"/>
                <a:ea typeface="宋体" panose="02010600030101010101" pitchFamily="2" charset="-122"/>
              </a:rPr>
              <a:t>所对应的代码段</a:t>
            </a:r>
            <a:endParaRPr lang="en-US" altLang="zh-CN" sz="14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   (else-statement)		</a:t>
            </a:r>
            <a:r>
              <a:rPr lang="zh-CN" altLang="en-US" sz="1400" i="1" dirty="0">
                <a:solidFill>
                  <a:schemeClr val="accent1"/>
                </a:solidFill>
                <a:latin typeface="宋体" panose="02010600030101010101" pitchFamily="2" charset="-122"/>
                <a:ea typeface="宋体" panose="02010600030101010101" pitchFamily="2" charset="-122"/>
              </a:rPr>
              <a:t>条件不满足时执行的代码</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ret             		</a:t>
            </a:r>
            <a:r>
              <a:rPr lang="zh-CN" altLang="en-US" sz="1400" i="1" dirty="0">
                <a:solidFill>
                  <a:schemeClr val="accent1"/>
                </a:solidFill>
                <a:latin typeface="宋体" panose="02010600030101010101" pitchFamily="2" charset="-122"/>
                <a:ea typeface="宋体" panose="02010600030101010101" pitchFamily="2" charset="-122"/>
              </a:rPr>
              <a:t>结束</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Label</a:t>
            </a:r>
            <a:r>
              <a:rPr lang="en-US" altLang="zh-CN" sz="1600" dirty="0">
                <a:latin typeface="宋体" panose="02010600030101010101" pitchFamily="2" charset="-122"/>
                <a:ea typeface="宋体" panose="02010600030101010101" pitchFamily="2" charset="-122"/>
              </a:rPr>
              <a:t>:             		</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(then-statement)		</a:t>
            </a:r>
            <a:r>
              <a:rPr lang="zh-CN" altLang="en-US" sz="1400" i="1" dirty="0">
                <a:solidFill>
                  <a:schemeClr val="accent1"/>
                </a:solidFill>
                <a:latin typeface="宋体" panose="02010600030101010101" pitchFamily="2" charset="-122"/>
                <a:ea typeface="宋体" panose="02010600030101010101" pitchFamily="2" charset="-122"/>
              </a:rPr>
              <a:t>条件满足时执行的代码</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i="1"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ret             		</a:t>
            </a:r>
            <a:r>
              <a:rPr lang="zh-CN" altLang="en-US" sz="1400" i="1" dirty="0">
                <a:solidFill>
                  <a:schemeClr val="accent1"/>
                </a:solidFill>
                <a:latin typeface="宋体" panose="02010600030101010101" pitchFamily="2" charset="-122"/>
                <a:ea typeface="宋体" panose="02010600030101010101" pitchFamily="2" charset="-122"/>
              </a:rPr>
              <a:t>结束</a:t>
            </a:r>
            <a:endParaRPr lang="zh-CN" altLang="en-US" sz="1600" i="1" dirty="0">
              <a:solidFill>
                <a:schemeClr val="accent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6823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5C853-4AEF-41DD-AD63-AA1E6D690415}"/>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条件传送</a:t>
            </a:r>
          </a:p>
        </p:txBody>
      </p:sp>
      <p:sp>
        <p:nvSpPr>
          <p:cNvPr id="3" name="内容占位符 2">
            <a:extLst>
              <a:ext uri="{FF2B5EF4-FFF2-40B4-BE49-F238E27FC236}">
                <a16:creationId xmlns:a16="http://schemas.microsoft.com/office/drawing/2014/main" id="{41592A0C-7E43-4FCA-B534-1E58AC334531}"/>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if</a:t>
            </a:r>
            <a:r>
              <a:rPr lang="zh-CN" altLang="en-US" sz="2000" dirty="0">
                <a:latin typeface="宋体" panose="02010600030101010101" pitchFamily="2" charset="-122"/>
                <a:ea typeface="宋体" panose="02010600030101010101" pitchFamily="2" charset="-122"/>
              </a:rPr>
              <a:t>语句的两种实现，其二，先计算一个条件满足与不满足这两种情况的结果，再根据条件决定选取哪个</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例如计算两数之差绝对值的代码：</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long </a:t>
            </a:r>
            <a:r>
              <a:rPr lang="en-US" altLang="zh-CN" sz="1600" dirty="0" err="1">
                <a:latin typeface="宋体" panose="02010600030101010101" pitchFamily="2" charset="-122"/>
                <a:ea typeface="宋体" panose="02010600030101010101" pitchFamily="2" charset="-122"/>
              </a:rPr>
              <a:t>cmovdiff</a:t>
            </a:r>
            <a:r>
              <a:rPr lang="en-US" altLang="zh-CN" sz="1600" dirty="0">
                <a:latin typeface="宋体" panose="02010600030101010101" pitchFamily="2" charset="-122"/>
                <a:ea typeface="宋体" panose="02010600030101010101" pitchFamily="2" charset="-122"/>
              </a:rPr>
              <a:t>(long </a:t>
            </a:r>
            <a:r>
              <a:rPr lang="en-US" altLang="zh-CN" sz="1600" dirty="0" err="1">
                <a:latin typeface="宋体" panose="02010600030101010101" pitchFamily="2" charset="-122"/>
                <a:ea typeface="宋体" panose="02010600030101010101" pitchFamily="2" charset="-122"/>
              </a:rPr>
              <a:t>x,long</a:t>
            </a:r>
            <a:r>
              <a:rPr lang="en-US" altLang="zh-CN" sz="1600" dirty="0">
                <a:latin typeface="宋体" panose="02010600030101010101" pitchFamily="2" charset="-122"/>
                <a:ea typeface="宋体" panose="02010600030101010101" pitchFamily="2" charset="-122"/>
              </a:rPr>
              <a:t> y)</a:t>
            </a:r>
          </a:p>
          <a:p>
            <a:pPr marL="457200" lvl="1" indent="0">
              <a:buNone/>
            </a:pPr>
            <a:r>
              <a:rPr lang="en-US" altLang="zh-CN" sz="1600" dirty="0">
                <a:latin typeface="宋体" panose="02010600030101010101" pitchFamily="2" charset="-122"/>
                <a:ea typeface="宋体" panose="02010600030101010101" pitchFamily="2" charset="-122"/>
              </a:rPr>
              <a:t>{</a:t>
            </a:r>
            <a:br>
              <a:rPr lang="en-US" altLang="zh-CN" sz="16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    long </a:t>
            </a:r>
            <a:r>
              <a:rPr lang="en-US" altLang="zh-CN" sz="1600" dirty="0" err="1">
                <a:latin typeface="宋体" panose="02010600030101010101" pitchFamily="2" charset="-122"/>
                <a:ea typeface="宋体" panose="02010600030101010101" pitchFamily="2" charset="-122"/>
              </a:rPr>
              <a:t>rval</a:t>
            </a:r>
            <a:r>
              <a:rPr lang="en-US" altLang="zh-CN" sz="1600" dirty="0">
                <a:latin typeface="宋体" panose="02010600030101010101" pitchFamily="2" charset="-122"/>
                <a:ea typeface="宋体" panose="02010600030101010101" pitchFamily="2" charset="-122"/>
              </a:rPr>
              <a:t>=y-x;</a:t>
            </a:r>
          </a:p>
          <a:p>
            <a:pPr marL="457200" lvl="1" indent="0">
              <a:buNone/>
            </a:pPr>
            <a:r>
              <a:rPr lang="en-US" altLang="zh-CN" sz="1600" dirty="0">
                <a:latin typeface="宋体" panose="02010600030101010101" pitchFamily="2" charset="-122"/>
                <a:ea typeface="宋体" panose="02010600030101010101" pitchFamily="2" charset="-122"/>
              </a:rPr>
              <a:t>    long eval=x-y;</a:t>
            </a:r>
          </a:p>
          <a:p>
            <a:pPr marL="457200" lvl="1" indent="0">
              <a:buNone/>
            </a:pPr>
            <a:r>
              <a:rPr lang="en-US" altLang="zh-CN" sz="1600" dirty="0">
                <a:latin typeface="宋体" panose="02010600030101010101" pitchFamily="2" charset="-122"/>
                <a:ea typeface="宋体" panose="02010600030101010101" pitchFamily="2" charset="-122"/>
              </a:rPr>
              <a:t>    long </a:t>
            </a:r>
            <a:r>
              <a:rPr lang="en-US" altLang="zh-CN" sz="1600" dirty="0" err="1">
                <a:latin typeface="宋体" panose="02010600030101010101" pitchFamily="2" charset="-122"/>
                <a:ea typeface="宋体" panose="02010600030101010101" pitchFamily="2" charset="-122"/>
              </a:rPr>
              <a:t>ntest</a:t>
            </a:r>
            <a:r>
              <a:rPr lang="en-US" altLang="zh-CN" sz="1600" dirty="0">
                <a:latin typeface="宋体" panose="02010600030101010101" pitchFamily="2" charset="-122"/>
                <a:ea typeface="宋体" panose="02010600030101010101" pitchFamily="2" charset="-122"/>
              </a:rPr>
              <a:t>=x&gt;=y;</a:t>
            </a:r>
          </a:p>
          <a:p>
            <a:pPr marL="457200" lvl="1" indent="0">
              <a:buNone/>
            </a:pPr>
            <a:r>
              <a:rPr lang="en-US" altLang="zh-CN" sz="1600" dirty="0">
                <a:latin typeface="宋体" panose="02010600030101010101" pitchFamily="2" charset="-122"/>
                <a:ea typeface="宋体" panose="02010600030101010101" pitchFamily="2" charset="-122"/>
              </a:rPr>
              <a:t>    if(</a:t>
            </a:r>
            <a:r>
              <a:rPr lang="en-US" altLang="zh-CN" sz="1600" dirty="0" err="1">
                <a:latin typeface="宋体" panose="02010600030101010101" pitchFamily="2" charset="-122"/>
                <a:ea typeface="宋体" panose="02010600030101010101" pitchFamily="2" charset="-122"/>
              </a:rPr>
              <a:t>ntest</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ravl</a:t>
            </a:r>
            <a:r>
              <a:rPr lang="en-US" altLang="zh-CN" sz="1600" dirty="0">
                <a:latin typeface="宋体" panose="02010600030101010101" pitchFamily="2" charset="-122"/>
                <a:ea typeface="宋体" panose="02010600030101010101" pitchFamily="2" charset="-122"/>
              </a:rPr>
              <a:t>=eval;</a:t>
            </a:r>
          </a:p>
          <a:p>
            <a:pPr marL="457200" lvl="1" indent="0">
              <a:buNone/>
            </a:pPr>
            <a:r>
              <a:rPr lang="en-US" altLang="zh-CN" sz="1600" dirty="0">
                <a:latin typeface="宋体" panose="02010600030101010101" pitchFamily="2" charset="-122"/>
                <a:ea typeface="宋体" panose="02010600030101010101" pitchFamily="2" charset="-122"/>
              </a:rPr>
              <a:t>    return </a:t>
            </a:r>
            <a:r>
              <a:rPr lang="en-US" altLang="zh-CN" sz="1600" dirty="0" err="1">
                <a:latin typeface="宋体" panose="02010600030101010101" pitchFamily="2" charset="-122"/>
                <a:ea typeface="宋体" panose="02010600030101010101" pitchFamily="2" charset="-122"/>
              </a:rPr>
              <a:t>rval</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a:t>
            </a: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75307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96A0E-6FEF-469B-9A36-CB8801A51C1A}"/>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条件传送</a:t>
            </a:r>
          </a:p>
        </p:txBody>
      </p:sp>
      <p:sp>
        <p:nvSpPr>
          <p:cNvPr id="3" name="内容占位符 2">
            <a:extLst>
              <a:ext uri="{FF2B5EF4-FFF2-40B4-BE49-F238E27FC236}">
                <a16:creationId xmlns:a16="http://schemas.microsoft.com/office/drawing/2014/main" id="{E40BF851-010C-477F-A7EF-79B9FA82B2CE}"/>
              </a:ext>
            </a:extLst>
          </p:cNvPr>
          <p:cNvSpPr>
            <a:spLocks noGrp="1"/>
          </p:cNvSpPr>
          <p:nvPr>
            <p:ph idx="1"/>
          </p:nvPr>
        </p:nvSpPr>
        <p:spPr/>
        <p:txBody>
          <a:bodyPr>
            <a:normAutofit fontScale="92500" lnSpcReduction="10000"/>
          </a:bodyPr>
          <a:lstStyle/>
          <a:p>
            <a:r>
              <a:rPr lang="zh-CN" altLang="en-US" sz="2000" dirty="0">
                <a:latin typeface="宋体" panose="02010600030101010101" pitchFamily="2" charset="-122"/>
                <a:ea typeface="宋体" panose="02010600030101010101" pitchFamily="2" charset="-122"/>
              </a:rPr>
              <a:t>在汇编代码中，需要一个新的指令：</a:t>
            </a:r>
            <a:r>
              <a:rPr lang="en-US" altLang="zh-CN" sz="2000" dirty="0" err="1">
                <a:latin typeface="宋体" panose="02010600030101010101" pitchFamily="2" charset="-122"/>
                <a:ea typeface="宋体" panose="02010600030101010101" pitchFamily="2" charset="-122"/>
              </a:rPr>
              <a:t>cmovx</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是前面的表中的后缀</a:t>
            </a:r>
            <a:endParaRPr lang="en-US" altLang="zh-CN" sz="2000" dirty="0">
              <a:latin typeface="宋体" panose="02010600030101010101" pitchFamily="2" charset="-122"/>
              <a:ea typeface="宋体" panose="02010600030101010101" pitchFamily="2" charset="-122"/>
            </a:endParaRPr>
          </a:p>
          <a:p>
            <a:r>
              <a:rPr lang="en-US" altLang="zh-CN" sz="2000" dirty="0" err="1">
                <a:latin typeface="宋体" panose="02010600030101010101" pitchFamily="2" charset="-122"/>
                <a:ea typeface="宋体" panose="02010600030101010101" pitchFamily="2" charset="-122"/>
              </a:rPr>
              <a:t>cmov</a:t>
            </a:r>
            <a:r>
              <a:rPr lang="zh-CN" altLang="en-US" sz="2000" dirty="0">
                <a:latin typeface="宋体" panose="02010600030101010101" pitchFamily="2" charset="-122"/>
                <a:ea typeface="宋体" panose="02010600030101010101" pitchFamily="2" charset="-122"/>
              </a:rPr>
              <a:t>可以在满足后缀对应的条件时，传送</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位、</a:t>
            </a:r>
            <a:r>
              <a:rPr lang="en-US" altLang="zh-CN" sz="2000" dirty="0">
                <a:latin typeface="宋体" panose="02010600030101010101" pitchFamily="2" charset="-122"/>
                <a:ea typeface="宋体" panose="02010600030101010101" pitchFamily="2" charset="-122"/>
              </a:rPr>
              <a:t>32</a:t>
            </a:r>
            <a:r>
              <a:rPr lang="zh-CN" altLang="en-US" sz="2000" dirty="0">
                <a:latin typeface="宋体" panose="02010600030101010101" pitchFamily="2" charset="-122"/>
                <a:ea typeface="宋体" panose="02010600030101010101" pitchFamily="2" charset="-122"/>
              </a:rPr>
              <a:t>位、</a:t>
            </a:r>
            <a:r>
              <a:rPr lang="en-US" altLang="zh-CN" sz="2000" dirty="0">
                <a:latin typeface="宋体" panose="02010600030101010101" pitchFamily="2" charset="-122"/>
                <a:ea typeface="宋体" panose="02010600030101010101" pitchFamily="2" charset="-122"/>
              </a:rPr>
              <a:t>64</a:t>
            </a:r>
            <a:r>
              <a:rPr lang="zh-CN" altLang="en-US" sz="2000" dirty="0">
                <a:latin typeface="宋体" panose="02010600030101010101" pitchFamily="2" charset="-122"/>
                <a:ea typeface="宋体" panose="02010600030101010101" pitchFamily="2" charset="-122"/>
              </a:rPr>
              <a:t>位值，但不支持单字节传送，编译器可以从目标寄存器大小来推断传送的数据的位数</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格式：</a:t>
            </a:r>
            <a:r>
              <a:rPr lang="en-US" altLang="zh-CN" sz="2000" dirty="0" err="1">
                <a:latin typeface="宋体" panose="02010600030101010101" pitchFamily="2" charset="-122"/>
                <a:ea typeface="宋体" panose="02010600030101010101" pitchFamily="2" charset="-122"/>
              </a:rPr>
              <a:t>cmovx</a:t>
            </a:r>
            <a:r>
              <a:rPr lang="en-US" altLang="zh-CN" sz="2000" dirty="0">
                <a:latin typeface="宋体" panose="02010600030101010101" pitchFamily="2" charset="-122"/>
                <a:ea typeface="宋体" panose="02010600030101010101" pitchFamily="2" charset="-122"/>
              </a:rPr>
              <a:t> </a:t>
            </a:r>
            <a:r>
              <a:rPr lang="en-US" altLang="zh-CN" sz="2000" i="1" dirty="0">
                <a:latin typeface="宋体" panose="02010600030101010101" pitchFamily="2" charset="-122"/>
                <a:ea typeface="宋体" panose="02010600030101010101" pitchFamily="2" charset="-122"/>
              </a:rPr>
              <a:t>S</a:t>
            </a:r>
            <a:r>
              <a:rPr lang="zh-CN" altLang="en-US" sz="2000" i="1" dirty="0">
                <a:latin typeface="宋体" panose="02010600030101010101" pitchFamily="2" charset="-122"/>
                <a:ea typeface="宋体" panose="02010600030101010101" pitchFamily="2" charset="-122"/>
              </a:rPr>
              <a:t>，</a:t>
            </a:r>
            <a:r>
              <a:rPr lang="en-US" altLang="zh-CN" sz="2000" i="1" dirty="0">
                <a:latin typeface="宋体" panose="02010600030101010101" pitchFamily="2" charset="-122"/>
                <a:ea typeface="宋体" panose="02010600030101010101" pitchFamily="2" charset="-122"/>
              </a:rPr>
              <a:t>R</a:t>
            </a:r>
            <a:r>
              <a:rPr lang="zh-CN" altLang="en-US" sz="2000" i="1"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是源</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寄存器或内存地址</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是目标寄存器</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在汇编代码中，先计算出两种情况下的值，分别临时放在寄存器中，最后根据后缀对应的条件决定是否用另一寄存器的值来覆盖返回值所在的寄存器，即</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rax</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例如：</a:t>
            </a:r>
            <a:r>
              <a:rPr lang="en-US" altLang="zh-CN" sz="2000" i="1" dirty="0">
                <a:solidFill>
                  <a:schemeClr val="accent1"/>
                </a:solidFill>
                <a:latin typeface="宋体" panose="02010600030101010101" pitchFamily="2" charset="-122"/>
                <a:ea typeface="宋体" panose="02010600030101010101" pitchFamily="2" charset="-122"/>
              </a:rPr>
              <a:t>x in %</a:t>
            </a:r>
            <a:r>
              <a:rPr lang="en-US" altLang="zh-CN" sz="2000" i="1" dirty="0" err="1">
                <a:solidFill>
                  <a:schemeClr val="accent1"/>
                </a:solidFill>
                <a:latin typeface="宋体" panose="02010600030101010101" pitchFamily="2" charset="-122"/>
                <a:ea typeface="宋体" panose="02010600030101010101" pitchFamily="2" charset="-122"/>
              </a:rPr>
              <a:t>rdi,y</a:t>
            </a:r>
            <a:r>
              <a:rPr lang="en-US" altLang="zh-CN" sz="2000" i="1" dirty="0">
                <a:solidFill>
                  <a:schemeClr val="accent1"/>
                </a:solidFill>
                <a:latin typeface="宋体" panose="02010600030101010101" pitchFamily="2" charset="-122"/>
                <a:ea typeface="宋体" panose="02010600030101010101" pitchFamily="2" charset="-122"/>
              </a:rPr>
              <a:t> in %</a:t>
            </a:r>
            <a:r>
              <a:rPr lang="en-US" altLang="zh-CN" sz="2000" i="1" dirty="0" err="1">
                <a:solidFill>
                  <a:schemeClr val="accent1"/>
                </a:solidFill>
                <a:latin typeface="宋体" panose="02010600030101010101" pitchFamily="2" charset="-122"/>
                <a:ea typeface="宋体" panose="02010600030101010101" pitchFamily="2" charset="-122"/>
              </a:rPr>
              <a:t>rsi</a:t>
            </a:r>
            <a:r>
              <a:rPr lang="en-US" altLang="zh-CN" sz="2000" i="1" dirty="0">
                <a:solidFill>
                  <a:schemeClr val="accent1"/>
                </a:solidFill>
                <a:latin typeface="宋体" panose="02010600030101010101" pitchFamily="2" charset="-122"/>
                <a:ea typeface="宋体" panose="02010600030101010101" pitchFamily="2" charset="-122"/>
              </a:rPr>
              <a:t> </a:t>
            </a:r>
          </a:p>
          <a:p>
            <a:pPr marL="457200" lvl="1" indent="0">
              <a:buNone/>
            </a:pPr>
            <a:r>
              <a:rPr lang="en-US" altLang="zh-CN" sz="1600" dirty="0" err="1">
                <a:latin typeface="宋体" panose="02010600030101010101" pitchFamily="2" charset="-122"/>
                <a:ea typeface="宋体" panose="02010600030101010101" pitchFamily="2" charset="-122"/>
              </a:rPr>
              <a:t>absdiff</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en-US" altLang="zh-CN" sz="1600" i="1" dirty="0" err="1">
                <a:solidFill>
                  <a:schemeClr val="accent1"/>
                </a:solidFill>
                <a:latin typeface="宋体" panose="02010600030101010101" pitchFamily="2" charset="-122"/>
                <a:ea typeface="宋体" panose="02010600030101010101" pitchFamily="2" charset="-122"/>
              </a:rPr>
              <a:t>rval</a:t>
            </a:r>
            <a:r>
              <a:rPr lang="en-US" altLang="zh-CN" sz="1600" i="1" dirty="0">
                <a:solidFill>
                  <a:schemeClr val="accent1"/>
                </a:solidFill>
                <a:latin typeface="宋体" panose="02010600030101010101" pitchFamily="2" charset="-122"/>
                <a:ea typeface="宋体" panose="02010600030101010101" pitchFamily="2" charset="-122"/>
              </a:rPr>
              <a:t>=y-x</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rdx</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rdx</a:t>
            </a:r>
            <a:r>
              <a:rPr lang="en-US" altLang="zh-CN" sz="1600" dirty="0">
                <a:latin typeface="宋体" panose="02010600030101010101" pitchFamily="2" charset="-122"/>
                <a:ea typeface="宋体" panose="02010600030101010101" pitchFamily="2" charset="-122"/>
              </a:rPr>
              <a:t>	</a:t>
            </a:r>
            <a:r>
              <a:rPr lang="en-US" altLang="zh-CN" sz="1600" i="1" dirty="0">
                <a:solidFill>
                  <a:schemeClr val="accent1"/>
                </a:solidFill>
                <a:latin typeface="宋体" panose="02010600030101010101" pitchFamily="2" charset="-122"/>
                <a:ea typeface="宋体" panose="02010600030101010101" pitchFamily="2" charset="-122"/>
              </a:rPr>
              <a:t>eval=x-y</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	</a:t>
            </a:r>
            <a:r>
              <a:rPr lang="en-US" altLang="zh-CN" sz="1600" i="1" dirty="0">
                <a:solidFill>
                  <a:schemeClr val="accent1"/>
                </a:solidFill>
                <a:latin typeface="宋体" panose="02010600030101010101" pitchFamily="2" charset="-122"/>
                <a:ea typeface="宋体" panose="02010600030101010101" pitchFamily="2" charset="-122"/>
              </a:rPr>
              <a:t>compare x:y</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cmovge</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rdx</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en-US" altLang="zh-CN" sz="1600" i="1" dirty="0">
                <a:solidFill>
                  <a:schemeClr val="accent1"/>
                </a:solidFill>
                <a:latin typeface="宋体" panose="02010600030101010101" pitchFamily="2" charset="-122"/>
                <a:ea typeface="宋体" panose="02010600030101010101" pitchFamily="2" charset="-122"/>
              </a:rPr>
              <a:t>if x&gt;=</a:t>
            </a:r>
            <a:r>
              <a:rPr lang="en-US" altLang="zh-CN" sz="1600" i="1" dirty="0" err="1">
                <a:solidFill>
                  <a:schemeClr val="accent1"/>
                </a:solidFill>
                <a:latin typeface="宋体" panose="02010600030101010101" pitchFamily="2" charset="-122"/>
                <a:ea typeface="宋体" panose="02010600030101010101" pitchFamily="2" charset="-122"/>
              </a:rPr>
              <a:t>y,rval</a:t>
            </a:r>
            <a:r>
              <a:rPr lang="en-US" altLang="zh-CN" sz="1600" i="1" dirty="0">
                <a:solidFill>
                  <a:schemeClr val="accent1"/>
                </a:solidFill>
                <a:latin typeface="宋体" panose="02010600030101010101" pitchFamily="2" charset="-122"/>
                <a:ea typeface="宋体" panose="02010600030101010101" pitchFamily="2" charset="-122"/>
              </a:rPr>
              <a:t>=eval</a:t>
            </a:r>
          </a:p>
          <a:p>
            <a:pPr marL="457200" lvl="1" indent="0">
              <a:buNone/>
            </a:pPr>
            <a:r>
              <a:rPr lang="en-US" altLang="zh-CN" sz="1600" dirty="0">
                <a:latin typeface="宋体" panose="02010600030101010101" pitchFamily="2" charset="-122"/>
                <a:ea typeface="宋体" panose="02010600030101010101" pitchFamily="2" charset="-122"/>
              </a:rPr>
              <a:t>  ret              	</a:t>
            </a:r>
            <a:r>
              <a:rPr lang="en-US" altLang="zh-CN" sz="1600" i="1" dirty="0">
                <a:solidFill>
                  <a:schemeClr val="accent1"/>
                </a:solidFill>
                <a:latin typeface="宋体" panose="02010600030101010101" pitchFamily="2" charset="-122"/>
                <a:ea typeface="宋体" panose="02010600030101010101" pitchFamily="2" charset="-122"/>
              </a:rPr>
              <a:t>return </a:t>
            </a:r>
            <a:r>
              <a:rPr lang="en-US" altLang="zh-CN" sz="1600" i="1" dirty="0" err="1">
                <a:solidFill>
                  <a:schemeClr val="accent1"/>
                </a:solidFill>
                <a:latin typeface="宋体" panose="02010600030101010101" pitchFamily="2" charset="-122"/>
                <a:ea typeface="宋体" panose="02010600030101010101" pitchFamily="2" charset="-122"/>
              </a:rPr>
              <a:t>rval</a:t>
            </a:r>
            <a:endParaRPr lang="en-US" altLang="zh-CN" sz="1600" i="1" dirty="0">
              <a:solidFill>
                <a:schemeClr val="accent1"/>
              </a:solidFill>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4674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5133AF-5825-4B8B-BDA7-53832801664F}"/>
              </a:ext>
            </a:extLst>
          </p:cNvPr>
          <p:cNvSpPr>
            <a:spLocks noGrp="1"/>
          </p:cNvSpPr>
          <p:nvPr>
            <p:ph idx="1"/>
          </p:nvPr>
        </p:nvSpPr>
        <p:spPr>
          <a:xfrm>
            <a:off x="838200" y="380326"/>
            <a:ext cx="10515600" cy="5796637"/>
          </a:xfrm>
        </p:spPr>
        <p:txBody>
          <a:bodyPr>
            <a:normAutofit/>
          </a:bodyPr>
          <a:lstStyle/>
          <a:p>
            <a:pPr marL="0" indent="0">
              <a:buNone/>
            </a:pPr>
            <a:r>
              <a:rPr lang="zh-CN" altLang="en-US" sz="2400" dirty="0">
                <a:latin typeface="宋体" panose="02010600030101010101" pitchFamily="2" charset="-122"/>
                <a:ea typeface="宋体" panose="02010600030101010101" pitchFamily="2" charset="-122"/>
              </a:rPr>
              <a:t>回顾：</a:t>
            </a:r>
            <a:r>
              <a:rPr lang="en-US" altLang="zh-CN" sz="2400" dirty="0">
                <a:latin typeface="宋体" panose="02010600030101010101" pitchFamily="2" charset="-122"/>
                <a:ea typeface="宋体" panose="02010600030101010101" pitchFamily="2" charset="-122"/>
              </a:rPr>
              <a:t>x86-64</a:t>
            </a:r>
            <a:r>
              <a:rPr lang="zh-CN" altLang="en-US" sz="2400" dirty="0">
                <a:latin typeface="宋体" panose="02010600030101010101" pitchFamily="2" charset="-122"/>
                <a:ea typeface="宋体" panose="02010600030101010101" pitchFamily="2" charset="-122"/>
              </a:rPr>
              <a:t>机器代码中有些在</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语言中对程序员</a:t>
            </a:r>
            <a:r>
              <a:rPr lang="zh-CN" altLang="en-US" sz="2400" b="1" dirty="0">
                <a:latin typeface="宋体" panose="02010600030101010101" pitchFamily="2" charset="-122"/>
                <a:ea typeface="宋体" panose="02010600030101010101" pitchFamily="2" charset="-122"/>
              </a:rPr>
              <a:t>不可见</a:t>
            </a:r>
            <a:r>
              <a:rPr lang="zh-CN" altLang="en-US" sz="2400" dirty="0">
                <a:latin typeface="宋体" panose="02010600030101010101" pitchFamily="2" charset="-122"/>
                <a:ea typeface="宋体" panose="02010600030101010101" pitchFamily="2" charset="-122"/>
              </a:rPr>
              <a:t>的状态变为</a:t>
            </a:r>
            <a:r>
              <a:rPr lang="zh-CN" altLang="en-US" sz="2400" b="1" dirty="0">
                <a:latin typeface="宋体" panose="02010600030101010101" pitchFamily="2" charset="-122"/>
                <a:ea typeface="宋体" panose="02010600030101010101" pitchFamily="2" charset="-122"/>
              </a:rPr>
              <a:t>可见</a:t>
            </a:r>
            <a:endParaRPr lang="en-US" altLang="zh-CN" sz="2400" b="1" dirty="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程序计数器：通常称“</a:t>
            </a:r>
            <a:r>
              <a:rPr lang="en-US" altLang="zh-CN" sz="1800" dirty="0">
                <a:latin typeface="宋体" panose="02010600030101010101" pitchFamily="2" charset="-122"/>
                <a:ea typeface="宋体" panose="02010600030101010101" pitchFamily="2" charset="-122"/>
              </a:rPr>
              <a:t>PC</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%rip</a:t>
            </a:r>
            <a:r>
              <a:rPr lang="zh-CN" altLang="en-US" sz="1800" dirty="0">
                <a:latin typeface="宋体" panose="02010600030101010101" pitchFamily="2" charset="-122"/>
                <a:ea typeface="宋体" panose="02010600030101010101" pitchFamily="2" charset="-122"/>
              </a:rPr>
              <a:t>，下一条指令的地址</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整数寄存器：</a:t>
            </a:r>
            <a:r>
              <a:rPr lang="en-US" altLang="zh-CN" sz="1800" dirty="0">
                <a:latin typeface="宋体" panose="02010600030101010101" pitchFamily="2" charset="-122"/>
                <a:ea typeface="宋体" panose="02010600030101010101" pitchFamily="2" charset="-122"/>
              </a:rPr>
              <a:t>16</a:t>
            </a:r>
            <a:r>
              <a:rPr lang="zh-CN" altLang="en-US" sz="1800" dirty="0">
                <a:latin typeface="宋体" panose="02010600030101010101" pitchFamily="2" charset="-122"/>
                <a:ea typeface="宋体" panose="02010600030101010101" pitchFamily="2" charset="-122"/>
              </a:rPr>
              <a:t>个有命名的位置，分别存储</a:t>
            </a:r>
            <a:r>
              <a:rPr lang="en-US" altLang="zh-CN" sz="1800" dirty="0">
                <a:latin typeface="宋体" panose="02010600030101010101" pitchFamily="2" charset="-122"/>
                <a:ea typeface="宋体" panose="02010600030101010101" pitchFamily="2" charset="-122"/>
              </a:rPr>
              <a:t>64</a:t>
            </a:r>
            <a:r>
              <a:rPr lang="zh-CN" altLang="en-US" sz="1800" dirty="0">
                <a:latin typeface="宋体" panose="02010600030101010101" pitchFamily="2" charset="-122"/>
                <a:ea typeface="宋体" panose="02010600030101010101" pitchFamily="2" charset="-122"/>
              </a:rPr>
              <a:t>位值（可以是地址或整数）</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b="1" dirty="0">
                <a:latin typeface="宋体" panose="02010600030101010101" pitchFamily="2" charset="-122"/>
                <a:ea typeface="宋体" panose="02010600030101010101" pitchFamily="2" charset="-122"/>
              </a:rPr>
              <a:t>条件码寄存器：保存最近执行的运算的结果之状态信息，可用于</a:t>
            </a:r>
            <a:r>
              <a:rPr lang="en-US" altLang="zh-CN" sz="1800" b="1" dirty="0">
                <a:latin typeface="宋体" panose="02010600030101010101" pitchFamily="2" charset="-122"/>
                <a:ea typeface="宋体" panose="02010600030101010101" pitchFamily="2" charset="-122"/>
              </a:rPr>
              <a:t>if</a:t>
            </a:r>
            <a:r>
              <a:rPr lang="zh-CN" altLang="en-US" sz="1800" b="1" dirty="0">
                <a:latin typeface="宋体" panose="02010600030101010101" pitchFamily="2" charset="-122"/>
                <a:ea typeface="宋体" panose="02010600030101010101" pitchFamily="2" charset="-122"/>
              </a:rPr>
              <a:t>条件分支、</a:t>
            </a:r>
            <a:r>
              <a:rPr lang="en-US" altLang="zh-CN" sz="1800" b="1" dirty="0">
                <a:latin typeface="宋体" panose="02010600030101010101" pitchFamily="2" charset="-122"/>
                <a:ea typeface="宋体" panose="02010600030101010101" pitchFamily="2" charset="-122"/>
              </a:rPr>
              <a:t>while</a:t>
            </a:r>
            <a:r>
              <a:rPr lang="zh-CN" altLang="en-US" sz="1800" b="1" dirty="0">
                <a:latin typeface="宋体" panose="02010600030101010101" pitchFamily="2" charset="-122"/>
                <a:ea typeface="宋体" panose="02010600030101010101" pitchFamily="2" charset="-122"/>
              </a:rPr>
              <a:t>循环等</a:t>
            </a:r>
            <a:endParaRPr lang="en-US" altLang="zh-CN" sz="1800" b="1" dirty="0">
              <a:latin typeface="宋体" panose="02010600030101010101" pitchFamily="2" charset="-122"/>
              <a:ea typeface="宋体" panose="02010600030101010101" pitchFamily="2" charset="-122"/>
            </a:endParaRPr>
          </a:p>
          <a:p>
            <a:endParaRPr lang="en-US" altLang="zh-CN" sz="1800" b="1"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向量寄存器：存放一个或多个整数、浮点数值</a:t>
            </a:r>
          </a:p>
        </p:txBody>
      </p:sp>
    </p:spTree>
    <p:extLst>
      <p:ext uri="{BB962C8B-B14F-4D97-AF65-F5344CB8AC3E}">
        <p14:creationId xmlns:p14="http://schemas.microsoft.com/office/powerpoint/2010/main" val="1589181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6A029-C0B0-4C29-901E-1685E545EBE2}"/>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条件传送</a:t>
            </a:r>
          </a:p>
        </p:txBody>
      </p:sp>
      <p:sp>
        <p:nvSpPr>
          <p:cNvPr id="3" name="内容占位符 2">
            <a:extLst>
              <a:ext uri="{FF2B5EF4-FFF2-40B4-BE49-F238E27FC236}">
                <a16:creationId xmlns:a16="http://schemas.microsoft.com/office/drawing/2014/main" id="{97BAB3DB-E9FB-4F73-9DEE-6399B682917C}"/>
              </a:ext>
            </a:extLst>
          </p:cNvPr>
          <p:cNvSpPr>
            <a:spLocks noGrp="1"/>
          </p:cNvSpPr>
          <p:nvPr>
            <p:ph idx="1"/>
          </p:nvPr>
        </p:nvSpPr>
        <p:spPr>
          <a:xfrm>
            <a:off x="838200" y="1825625"/>
            <a:ext cx="6855372" cy="4351338"/>
          </a:xfrm>
        </p:spPr>
        <p:txBody>
          <a:bodyPr>
            <a:normAutofit/>
          </a:bodyPr>
          <a:lstStyle/>
          <a:p>
            <a:r>
              <a:rPr lang="zh-CN" altLang="en-US" sz="2000" dirty="0">
                <a:latin typeface="宋体" panose="02010600030101010101" pitchFamily="2" charset="-122"/>
                <a:ea typeface="宋体" panose="02010600030101010101" pitchFamily="2" charset="-122"/>
              </a:rPr>
              <a:t>为什么有些情况下条件传送优于条件控制？</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简而言之，每条指令的执行分很多步，以流水线方式执行。但处理器会以一定逻辑猜测跳转指令的走向，以使得流水线中充满待执行的指令。一旦猜测错误，关于该分支所做的工作就付诸东流，只能从正确位置开始执行正确的指令。那些被浪费的指令工作的时间开销是不可忽略的，那么当计算开销较小时，就可以用条件传送来代替条件控制，以此避免除计算指令之外的可能的无用开销。</a:t>
            </a:r>
          </a:p>
        </p:txBody>
      </p:sp>
    </p:spTree>
    <p:extLst>
      <p:ext uri="{BB962C8B-B14F-4D97-AF65-F5344CB8AC3E}">
        <p14:creationId xmlns:p14="http://schemas.microsoft.com/office/powerpoint/2010/main" val="2626635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1F582-EC07-4943-8F91-CDBDE80CE15A}"/>
              </a:ext>
            </a:extLst>
          </p:cNvPr>
          <p:cNvSpPr>
            <a:spLocks noGrp="1"/>
          </p:cNvSpPr>
          <p:nvPr>
            <p:ph type="title"/>
          </p:nvPr>
        </p:nvSpPr>
        <p:spPr/>
        <p:txBody>
          <a:bodyPr>
            <a:normAutofit/>
          </a:bodyPr>
          <a:lstStyle/>
          <a:p>
            <a:r>
              <a:rPr lang="en-US" altLang="zh-CN" sz="2400" dirty="0" err="1">
                <a:latin typeface="宋体" panose="02010600030101010101" pitchFamily="2" charset="-122"/>
                <a:ea typeface="宋体" panose="02010600030101010101" pitchFamily="2" charset="-122"/>
              </a:rPr>
              <a:t>cmov</a:t>
            </a:r>
            <a:r>
              <a:rPr lang="zh-CN" altLang="en-US" sz="2400" dirty="0">
                <a:latin typeface="宋体" panose="02010600030101010101" pitchFamily="2" charset="-122"/>
                <a:ea typeface="宋体" panose="02010600030101010101" pitchFamily="2" charset="-122"/>
              </a:rPr>
              <a:t>可能带来的问题</a:t>
            </a:r>
          </a:p>
        </p:txBody>
      </p:sp>
      <p:sp>
        <p:nvSpPr>
          <p:cNvPr id="3" name="内容占位符 2">
            <a:extLst>
              <a:ext uri="{FF2B5EF4-FFF2-40B4-BE49-F238E27FC236}">
                <a16:creationId xmlns:a16="http://schemas.microsoft.com/office/drawing/2014/main" id="{5523D7D1-1AA9-436F-AB14-A08A83BFF192}"/>
              </a:ext>
            </a:extLst>
          </p:cNvPr>
          <p:cNvSpPr>
            <a:spLocks noGrp="1"/>
          </p:cNvSpPr>
          <p:nvPr>
            <p:ph idx="1"/>
          </p:nvPr>
        </p:nvSpPr>
        <p:spPr/>
        <p:txBody>
          <a:bodyPr>
            <a:normAutofit/>
          </a:bodyPr>
          <a:lstStyle/>
          <a:p>
            <a:pPr marL="457200" lvl="1" indent="0">
              <a:lnSpc>
                <a:spcPct val="150000"/>
              </a:lnSpc>
              <a:buNone/>
            </a:pPr>
            <a:r>
              <a:rPr lang="zh-CN" altLang="en-US" sz="2000" dirty="0">
                <a:latin typeface="宋体" panose="02010600030101010101" pitchFamily="2" charset="-122"/>
                <a:ea typeface="宋体" panose="02010600030101010101" pitchFamily="2" charset="-122"/>
              </a:rPr>
              <a:t>当使用条件传送时，不可避免地需要用到</a:t>
            </a:r>
            <a:r>
              <a:rPr lang="en-US" altLang="zh-CN" sz="2000" dirty="0" err="1">
                <a:latin typeface="宋体" panose="02010600030101010101" pitchFamily="2" charset="-122"/>
                <a:ea typeface="宋体" panose="02010600030101010101" pitchFamily="2" charset="-122"/>
              </a:rPr>
              <a:t>cmov</a:t>
            </a:r>
            <a:r>
              <a:rPr lang="zh-CN" altLang="en-US" sz="2000" dirty="0">
                <a:latin typeface="宋体" panose="02010600030101010101" pitchFamily="2" charset="-122"/>
                <a:ea typeface="宋体" panose="02010600030101010101" pitchFamily="2" charset="-122"/>
              </a:rPr>
              <a:t>指令，在以下</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种情况使用</a:t>
            </a:r>
            <a:r>
              <a:rPr lang="en-US" altLang="zh-CN" sz="2000" dirty="0" err="1">
                <a:latin typeface="宋体" panose="02010600030101010101" pitchFamily="2" charset="-122"/>
                <a:ea typeface="宋体" panose="02010600030101010101" pitchFamily="2" charset="-122"/>
              </a:rPr>
              <a:t>cmov</a:t>
            </a:r>
            <a:r>
              <a:rPr lang="zh-CN" altLang="en-US" sz="2000" dirty="0">
                <a:latin typeface="宋体" panose="02010600030101010101" pitchFamily="2" charset="-122"/>
                <a:ea typeface="宋体" panose="02010600030101010101" pitchFamily="2" charset="-122"/>
              </a:rPr>
              <a:t>会带来问题</a:t>
            </a:r>
          </a:p>
          <a:p>
            <a:pPr marL="457200" lvl="1" indent="0">
              <a:lnSpc>
                <a:spcPct val="150000"/>
              </a:lnSpc>
              <a:buNone/>
            </a:pPr>
            <a:r>
              <a:rPr lang="en-US" altLang="zh-CN" sz="2000" b="0" i="0" dirty="0">
                <a:latin typeface="宋体" panose="02010600030101010101" pitchFamily="2" charset="-122"/>
                <a:ea typeface="宋体" panose="02010600030101010101" pitchFamily="2" charset="-122"/>
                <a:cs typeface="Times New Roman" panose="02020603050405020304" pitchFamily="18" charset="0"/>
              </a:rPr>
              <a:t>1. </a:t>
            </a:r>
            <a:r>
              <a:rPr lang="zh-CN" altLang="en-US" sz="2000" b="0" i="0" dirty="0">
                <a:latin typeface="宋体" panose="02010600030101010101" pitchFamily="2" charset="-122"/>
                <a:ea typeface="宋体" panose="02010600030101010101" pitchFamily="2" charset="-122"/>
                <a:cs typeface="Times New Roman" panose="02020603050405020304" pitchFamily="18" charset="0"/>
              </a:rPr>
              <a:t>表达式的求值需要大量的运算，此时时间开销较大</a:t>
            </a:r>
          </a:p>
          <a:p>
            <a:pPr marL="457200" lvl="1" indent="0">
              <a:lnSpc>
                <a:spcPct val="150000"/>
              </a:lnSpc>
              <a:buNone/>
            </a:pPr>
            <a:r>
              <a:rPr lang="en-US" altLang="zh-CN" sz="2000" b="0" i="0" dirty="0">
                <a:latin typeface="宋体" panose="02010600030101010101" pitchFamily="2" charset="-122"/>
                <a:ea typeface="宋体" panose="02010600030101010101" pitchFamily="2" charset="-122"/>
                <a:cs typeface="Times New Roman" panose="02020603050405020304" pitchFamily="18" charset="0"/>
              </a:rPr>
              <a:t>2. </a:t>
            </a:r>
            <a:r>
              <a:rPr lang="zh-CN" altLang="en-US" sz="2000" b="0" i="0" dirty="0">
                <a:latin typeface="宋体" panose="02010600030101010101" pitchFamily="2" charset="-122"/>
                <a:ea typeface="宋体" panose="02010600030101010101" pitchFamily="2" charset="-122"/>
                <a:cs typeface="Times New Roman" panose="02020603050405020304" pitchFamily="18" charset="0"/>
              </a:rPr>
              <a:t>表达式的求值可能导致错误</a:t>
            </a:r>
          </a:p>
          <a:p>
            <a:pPr marL="987425" lvl="2" indent="0">
              <a:lnSpc>
                <a:spcPct val="150000"/>
              </a:lnSpc>
              <a:buNone/>
            </a:pPr>
            <a:r>
              <a:rPr lang="zh-CN" altLang="en-US" i="0" dirty="0">
                <a:latin typeface="宋体" panose="02010600030101010101" pitchFamily="2" charset="-122"/>
                <a:ea typeface="宋体" panose="02010600030101010101" pitchFamily="2" charset="-122"/>
                <a:cs typeface="Times New Roman" panose="02020603050405020304" pitchFamily="18" charset="0"/>
              </a:rPr>
              <a:t>例：</a:t>
            </a:r>
            <a:r>
              <a:rPr lang="en-US" altLang="zh-CN" i="0" dirty="0" err="1">
                <a:latin typeface="宋体" panose="02010600030101010101" pitchFamily="2" charset="-122"/>
                <a:ea typeface="宋体" panose="02010600030101010101" pitchFamily="2" charset="-122"/>
                <a:cs typeface="Times New Roman" panose="02020603050405020304" pitchFamily="18" charset="0"/>
              </a:rPr>
              <a:t>val</a:t>
            </a:r>
            <a:r>
              <a:rPr lang="en-US" altLang="zh-CN" i="0" dirty="0">
                <a:latin typeface="宋体" panose="02010600030101010101" pitchFamily="2" charset="-122"/>
                <a:ea typeface="宋体" panose="02010600030101010101" pitchFamily="2" charset="-122"/>
                <a:cs typeface="Times New Roman" panose="02020603050405020304" pitchFamily="18" charset="0"/>
              </a:rPr>
              <a:t> = p ? *p : 0;</a:t>
            </a:r>
          </a:p>
          <a:p>
            <a:pPr marL="73025" indent="0">
              <a:lnSpc>
                <a:spcPct val="150000"/>
              </a:lnSpc>
              <a:buNone/>
            </a:pPr>
            <a:r>
              <a:rPr lang="en-US" altLang="zh-CN" sz="2000" i="0" dirty="0">
                <a:latin typeface="宋体" panose="02010600030101010101" pitchFamily="2" charset="-122"/>
                <a:ea typeface="宋体" panose="02010600030101010101" pitchFamily="2" charset="-122"/>
                <a:cs typeface="Times New Roman" panose="02020603050405020304" pitchFamily="18" charset="0"/>
              </a:rPr>
              <a:t>   3. </a:t>
            </a:r>
            <a:r>
              <a:rPr lang="zh-CN" altLang="en-US" sz="2000" i="0" dirty="0">
                <a:latin typeface="宋体" panose="02010600030101010101" pitchFamily="2" charset="-122"/>
                <a:ea typeface="宋体" panose="02010600030101010101" pitchFamily="2" charset="-122"/>
                <a:cs typeface="Times New Roman" panose="02020603050405020304" pitchFamily="18" charset="0"/>
              </a:rPr>
              <a:t>表达式的求值可能导致不期望产生的副作用</a:t>
            </a:r>
            <a:endParaRPr lang="en-US" altLang="zh-CN" sz="2000" i="0" dirty="0">
              <a:latin typeface="宋体" panose="02010600030101010101" pitchFamily="2" charset="-122"/>
              <a:ea typeface="宋体" panose="02010600030101010101" pitchFamily="2" charset="-122"/>
              <a:cs typeface="Times New Roman" panose="02020603050405020304" pitchFamily="18" charset="0"/>
            </a:endParaRPr>
          </a:p>
          <a:p>
            <a:pPr marL="73025" indent="0">
              <a:lnSpc>
                <a:spcPct val="150000"/>
              </a:lnSpc>
              <a:buNone/>
            </a:pPr>
            <a:r>
              <a:rPr lang="en-US" altLang="zh-CN" sz="2000" dirty="0">
                <a:latin typeface="宋体" panose="02010600030101010101" pitchFamily="2" charset="-122"/>
                <a:ea typeface="宋体" panose="02010600030101010101" pitchFamily="2" charset="-122"/>
                <a:cs typeface="Times New Roman" panose="02020603050405020304" pitchFamily="18" charset="0"/>
              </a:rPr>
              <a:t>	</a:t>
            </a:r>
            <a:r>
              <a:rPr lang="zh-CN" altLang="en-US" sz="2000" i="0" dirty="0">
                <a:latin typeface="宋体" panose="02010600030101010101" pitchFamily="2" charset="-122"/>
                <a:ea typeface="宋体" panose="02010600030101010101" pitchFamily="2" charset="-122"/>
                <a:cs typeface="Times New Roman" panose="02020603050405020304" pitchFamily="18" charset="0"/>
              </a:rPr>
              <a:t>例：</a:t>
            </a:r>
            <a:r>
              <a:rPr lang="en-US" altLang="zh-CN" sz="2000" i="0" dirty="0" err="1">
                <a:latin typeface="宋体" panose="02010600030101010101" pitchFamily="2" charset="-122"/>
                <a:ea typeface="宋体" panose="02010600030101010101" pitchFamily="2" charset="-122"/>
                <a:cs typeface="Times New Roman" panose="02020603050405020304" pitchFamily="18" charset="0"/>
              </a:rPr>
              <a:t>val</a:t>
            </a:r>
            <a:r>
              <a:rPr lang="en-US" altLang="zh-CN" sz="2000" i="0" dirty="0">
                <a:latin typeface="宋体" panose="02010600030101010101" pitchFamily="2" charset="-122"/>
                <a:ea typeface="宋体" panose="02010600030101010101" pitchFamily="2" charset="-122"/>
                <a:cs typeface="Times New Roman" panose="02020603050405020304" pitchFamily="18" charset="0"/>
              </a:rPr>
              <a:t> = x &gt; 0 ? x*=7 : x+=3</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000" i="0" dirty="0">
              <a:latin typeface="宋体" panose="02010600030101010101" pitchFamily="2" charset="-122"/>
              <a:ea typeface="宋体" panose="02010600030101010101" pitchFamily="2" charset="-122"/>
              <a:cs typeface="Times New Roman" panose="02020603050405020304" pitchFamily="18" charset="0"/>
            </a:endParaRPr>
          </a:p>
          <a:p>
            <a:pPr marL="73025" indent="0">
              <a:lnSpc>
                <a:spcPct val="150000"/>
              </a:lnSpc>
              <a:buNone/>
            </a:pPr>
            <a:r>
              <a:rPr lang="zh-CN" altLang="en-US" sz="2000" dirty="0">
                <a:latin typeface="宋体" panose="02010600030101010101" pitchFamily="2" charset="-122"/>
                <a:ea typeface="宋体" panose="02010600030101010101" pitchFamily="2" charset="-122"/>
              </a:rPr>
              <a:t>就像</a:t>
            </a:r>
            <a:r>
              <a:rPr lang="en-US" altLang="zh-CN" sz="2000" dirty="0">
                <a:latin typeface="宋体" panose="02010600030101010101" pitchFamily="2" charset="-122"/>
                <a:ea typeface="宋体" panose="02010600030101010101" pitchFamily="2" charset="-122"/>
              </a:rPr>
              <a:t>if</a:t>
            </a:r>
            <a:r>
              <a:rPr lang="zh-CN" altLang="en-US" sz="2000" dirty="0">
                <a:latin typeface="宋体" panose="02010600030101010101" pitchFamily="2" charset="-122"/>
                <a:ea typeface="宋体" panose="02010600030101010101" pitchFamily="2" charset="-122"/>
              </a:rPr>
              <a:t>语句的条件控制与条件传送，三目表达式 </a:t>
            </a:r>
            <a:r>
              <a:rPr lang="en-US" altLang="zh-CN" sz="2000" dirty="0">
                <a:latin typeface="宋体" panose="02010600030101010101" pitchFamily="2" charset="-122"/>
                <a:ea typeface="宋体" panose="02010600030101010101" pitchFamily="2" charset="-122"/>
              </a:rPr>
              <a:t>a ? b : c</a:t>
            </a:r>
            <a:r>
              <a:rPr lang="zh-CN" altLang="en-US" sz="2000" dirty="0">
                <a:latin typeface="宋体" panose="02010600030101010101" pitchFamily="2" charset="-122"/>
                <a:ea typeface="宋体" panose="02010600030101010101" pitchFamily="2" charset="-122"/>
              </a:rPr>
              <a:t>可以有两种形式的代码，</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作为条件，</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作为</a:t>
            </a:r>
            <a:r>
              <a:rPr lang="en-US" altLang="zh-CN" sz="2000" i="1" dirty="0">
                <a:latin typeface="宋体" panose="02010600030101010101" pitchFamily="2" charset="-122"/>
                <a:ea typeface="宋体" panose="02010600030101010101" pitchFamily="2" charset="-122"/>
              </a:rPr>
              <a:t>then-statement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作为</a:t>
            </a:r>
            <a:r>
              <a:rPr lang="en-US" altLang="zh-CN" sz="2000" i="1" dirty="0">
                <a:latin typeface="宋体" panose="02010600030101010101" pitchFamily="2" charset="-122"/>
                <a:ea typeface="宋体" panose="02010600030101010101" pitchFamily="2" charset="-122"/>
              </a:rPr>
              <a:t>else-statement</a:t>
            </a:r>
          </a:p>
          <a:p>
            <a:pPr marL="73025" indent="0">
              <a:lnSpc>
                <a:spcPct val="150000"/>
              </a:lnSpc>
              <a:buNone/>
            </a:pPr>
            <a:endParaRPr lang="en-US" altLang="zh-CN" sz="2000" i="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496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767EB-AFE2-4707-B943-DAC6E82D685B}"/>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练习题</a:t>
            </a:r>
          </a:p>
        </p:txBody>
      </p:sp>
      <p:pic>
        <p:nvPicPr>
          <p:cNvPr id="4" name="内容占位符 3">
            <a:extLst>
              <a:ext uri="{FF2B5EF4-FFF2-40B4-BE49-F238E27FC236}">
                <a16:creationId xmlns:a16="http://schemas.microsoft.com/office/drawing/2014/main" id="{11F0C20A-4BD4-4849-ABAB-C5663F0126D0}"/>
              </a:ext>
            </a:extLst>
          </p:cNvPr>
          <p:cNvPicPr>
            <a:picLocks noGrp="1" noChangeAspect="1"/>
          </p:cNvPicPr>
          <p:nvPr>
            <p:ph idx="1"/>
            <p:custDataLst>
              <p:tags r:id="rId1"/>
            </p:custDataLst>
          </p:nvPr>
        </p:nvPicPr>
        <p:blipFill>
          <a:blip r:embed="rId3"/>
          <a:stretch>
            <a:fillRect/>
          </a:stretch>
        </p:blipFill>
        <p:spPr>
          <a:xfrm>
            <a:off x="2473849" y="1419504"/>
            <a:ext cx="7224206" cy="3861944"/>
          </a:xfrm>
          <a:prstGeom prst="rect">
            <a:avLst/>
          </a:prstGeom>
        </p:spPr>
      </p:pic>
    </p:spTree>
    <p:extLst>
      <p:ext uri="{BB962C8B-B14F-4D97-AF65-F5344CB8AC3E}">
        <p14:creationId xmlns:p14="http://schemas.microsoft.com/office/powerpoint/2010/main" val="17084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041D1-A41E-4A5E-BDDD-73E9FBD9F2DC}"/>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练习题</a:t>
            </a:r>
          </a:p>
        </p:txBody>
      </p:sp>
      <p:pic>
        <p:nvPicPr>
          <p:cNvPr id="4" name="内容占位符 3">
            <a:extLst>
              <a:ext uri="{FF2B5EF4-FFF2-40B4-BE49-F238E27FC236}">
                <a16:creationId xmlns:a16="http://schemas.microsoft.com/office/drawing/2014/main" id="{291B7632-8384-4CB0-B30C-A3FE8B3CDD19}"/>
              </a:ext>
            </a:extLst>
          </p:cNvPr>
          <p:cNvPicPr>
            <a:picLocks noGrp="1" noChangeAspect="1"/>
          </p:cNvPicPr>
          <p:nvPr>
            <p:ph idx="1"/>
            <p:custDataLst>
              <p:tags r:id="rId1"/>
            </p:custDataLst>
          </p:nvPr>
        </p:nvPicPr>
        <p:blipFill>
          <a:blip r:embed="rId3"/>
          <a:stretch>
            <a:fillRect/>
          </a:stretch>
        </p:blipFill>
        <p:spPr>
          <a:xfrm>
            <a:off x="2364828" y="1318427"/>
            <a:ext cx="7397149" cy="5318855"/>
          </a:xfrm>
          <a:prstGeom prst="rect">
            <a:avLst/>
          </a:prstGeom>
        </p:spPr>
      </p:pic>
    </p:spTree>
    <p:extLst>
      <p:ext uri="{BB962C8B-B14F-4D97-AF65-F5344CB8AC3E}">
        <p14:creationId xmlns:p14="http://schemas.microsoft.com/office/powerpoint/2010/main" val="2842060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B63CF-1CF8-491D-A2E0-6AEF28BE2518}"/>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switch</a:t>
            </a:r>
            <a:r>
              <a:rPr lang="zh-CN" altLang="en-US" sz="2400" dirty="0">
                <a:latin typeface="宋体" panose="02010600030101010101" pitchFamily="2" charset="-122"/>
                <a:ea typeface="宋体" panose="02010600030101010101" pitchFamily="2" charset="-122"/>
              </a:rPr>
              <a:t>语句</a:t>
            </a:r>
          </a:p>
        </p:txBody>
      </p:sp>
      <p:sp>
        <p:nvSpPr>
          <p:cNvPr id="3" name="内容占位符 2">
            <a:extLst>
              <a:ext uri="{FF2B5EF4-FFF2-40B4-BE49-F238E27FC236}">
                <a16:creationId xmlns:a16="http://schemas.microsoft.com/office/drawing/2014/main" id="{516C2DE8-781A-4FC7-B479-CE2D69961C74}"/>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根据一个整数索引值进行多重分支</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需要用到跳转表，形如：</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.L4</a:t>
            </a:r>
          </a:p>
          <a:p>
            <a:pPr marL="457200" lvl="1" indent="0">
              <a:buNone/>
            </a:pPr>
            <a:r>
              <a:rPr lang="en-US" altLang="zh-CN" sz="1600" dirty="0">
                <a:latin typeface="宋体" panose="02010600030101010101" pitchFamily="2" charset="-122"/>
                <a:ea typeface="宋体" panose="02010600030101010101" pitchFamily="2" charset="-122"/>
              </a:rPr>
              <a:t>  .quad	.L3</a:t>
            </a:r>
          </a:p>
          <a:p>
            <a:pPr marL="457200" lvl="1" indent="0">
              <a:buNone/>
            </a:pPr>
            <a:r>
              <a:rPr lang="en-US" altLang="zh-CN" sz="1600" dirty="0">
                <a:latin typeface="宋体" panose="02010600030101010101" pitchFamily="2" charset="-122"/>
                <a:ea typeface="宋体" panose="02010600030101010101" pitchFamily="2" charset="-122"/>
              </a:rPr>
              <a:t>  .quad	.L2</a:t>
            </a:r>
          </a:p>
          <a:p>
            <a:pPr marL="457200" lvl="1" indent="0">
              <a:buNone/>
            </a:pPr>
            <a:r>
              <a:rPr lang="en-US" altLang="zh-CN" sz="1600" dirty="0">
                <a:latin typeface="宋体" panose="02010600030101010101" pitchFamily="2" charset="-122"/>
                <a:ea typeface="宋体" panose="02010600030101010101" pitchFamily="2" charset="-122"/>
              </a:rPr>
              <a:t>  .quad	.L5</a:t>
            </a:r>
            <a:endParaRPr lang="en-US" altLang="zh-CN" sz="12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.quad	.L2</a:t>
            </a:r>
          </a:p>
          <a:p>
            <a:pPr marL="457200" lvl="1" indent="0">
              <a:buNone/>
            </a:pPr>
            <a:r>
              <a:rPr lang="en-US" altLang="zh-CN" sz="1600" dirty="0">
                <a:latin typeface="宋体" panose="02010600030101010101" pitchFamily="2" charset="-122"/>
                <a:ea typeface="宋体" panose="02010600030101010101" pitchFamily="2" charset="-122"/>
              </a:rPr>
              <a:t>  .quad	.L6</a:t>
            </a:r>
          </a:p>
          <a:p>
            <a:pPr marL="457200" lvl="1" indent="0">
              <a:buNone/>
            </a:pPr>
            <a:r>
              <a:rPr lang="en-US" altLang="zh-CN" sz="1600" dirty="0">
                <a:latin typeface="宋体" panose="02010600030101010101" pitchFamily="2" charset="-122"/>
                <a:ea typeface="宋体" panose="02010600030101010101" pitchFamily="2" charset="-122"/>
              </a:rPr>
              <a:t>  .quad	.L7</a:t>
            </a:r>
          </a:p>
          <a:p>
            <a:pPr marL="457200" lvl="1" indent="0">
              <a:buNone/>
            </a:pPr>
            <a:r>
              <a:rPr lang="en-US" altLang="zh-CN" sz="1600" dirty="0">
                <a:latin typeface="宋体" panose="02010600030101010101" pitchFamily="2" charset="-122"/>
                <a:ea typeface="宋体" panose="02010600030101010101" pitchFamily="2" charset="-122"/>
              </a:rPr>
              <a:t>  .quad	.L2</a:t>
            </a:r>
          </a:p>
          <a:p>
            <a:pPr marL="457200" lvl="1" indent="0">
              <a:buNone/>
            </a:pPr>
            <a:r>
              <a:rPr lang="en-US" altLang="zh-CN" sz="1600" dirty="0">
                <a:latin typeface="宋体" panose="02010600030101010101" pitchFamily="2" charset="-122"/>
                <a:ea typeface="宋体" panose="02010600030101010101" pitchFamily="2" charset="-122"/>
              </a:rPr>
              <a:t>  .quad	.L5</a:t>
            </a:r>
          </a:p>
        </p:txBody>
      </p:sp>
    </p:spTree>
    <p:extLst>
      <p:ext uri="{BB962C8B-B14F-4D97-AF65-F5344CB8AC3E}">
        <p14:creationId xmlns:p14="http://schemas.microsoft.com/office/powerpoint/2010/main" val="627539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9270E-DDC6-4981-A954-710CC2033644}"/>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switch</a:t>
            </a:r>
            <a:r>
              <a:rPr lang="zh-CN" altLang="en-US" sz="2400" dirty="0">
                <a:latin typeface="宋体" panose="02010600030101010101" pitchFamily="2" charset="-122"/>
                <a:ea typeface="宋体" panose="02010600030101010101" pitchFamily="2" charset="-122"/>
              </a:rPr>
              <a:t>语句</a:t>
            </a:r>
          </a:p>
        </p:txBody>
      </p:sp>
      <p:sp>
        <p:nvSpPr>
          <p:cNvPr id="3" name="内容占位符 2">
            <a:extLst>
              <a:ext uri="{FF2B5EF4-FFF2-40B4-BE49-F238E27FC236}">
                <a16:creationId xmlns:a16="http://schemas.microsoft.com/office/drawing/2014/main" id="{AED92D90-0DF3-4057-9F8A-7B6D0AACC268}"/>
              </a:ext>
            </a:extLst>
          </p:cNvPr>
          <p:cNvSpPr>
            <a:spLocks noGrp="1"/>
          </p:cNvSpPr>
          <p:nvPr>
            <p:ph idx="1"/>
          </p:nvPr>
        </p:nvSpPr>
        <p:spPr/>
        <p:txBody>
          <a:bodyPr>
            <a:normAutofit fontScale="85000" lnSpcReduction="20000"/>
          </a:bodyPr>
          <a:lstStyle/>
          <a:p>
            <a:pPr marL="0" indent="0">
              <a:buNone/>
            </a:pPr>
            <a:r>
              <a:rPr lang="en-US" altLang="zh-CN" sz="2000" dirty="0">
                <a:latin typeface="宋体" panose="02010600030101010101" pitchFamily="2" charset="-122"/>
                <a:ea typeface="宋体" panose="02010600030101010101" pitchFamily="2" charset="-122"/>
              </a:rPr>
              <a:t>switcher:</a:t>
            </a: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jmp</a:t>
            </a:r>
            <a:r>
              <a:rPr lang="en-US" altLang="zh-CN" sz="2000" dirty="0">
                <a:latin typeface="宋体" panose="02010600030101010101" pitchFamily="2" charset="-122"/>
                <a:ea typeface="宋体" panose="02010600030101010101" pitchFamily="2" charset="-122"/>
              </a:rPr>
              <a:t>		*.L4(,%xxx,8)		</a:t>
            </a:r>
            <a:r>
              <a:rPr lang="zh-CN" altLang="en-US" sz="2000" i="1" dirty="0">
                <a:solidFill>
                  <a:schemeClr val="accent1"/>
                </a:solidFill>
                <a:latin typeface="宋体" panose="02010600030101010101" pitchFamily="2" charset="-122"/>
                <a:ea typeface="宋体" panose="02010600030101010101" pitchFamily="2" charset="-122"/>
              </a:rPr>
              <a:t>表示根据寄存器</a:t>
            </a:r>
            <a:r>
              <a:rPr lang="en-US" altLang="zh-CN" sz="2000" i="1" dirty="0">
                <a:solidFill>
                  <a:schemeClr val="accent1"/>
                </a:solidFill>
                <a:latin typeface="宋体" panose="02010600030101010101" pitchFamily="2" charset="-122"/>
                <a:ea typeface="宋体" panose="02010600030101010101" pitchFamily="2" charset="-122"/>
              </a:rPr>
              <a:t>%xxx</a:t>
            </a:r>
            <a:r>
              <a:rPr lang="zh-CN" altLang="en-US" sz="2000" i="1" dirty="0">
                <a:solidFill>
                  <a:schemeClr val="accent1"/>
                </a:solidFill>
                <a:latin typeface="宋体" panose="02010600030101010101" pitchFamily="2" charset="-122"/>
                <a:ea typeface="宋体" panose="02010600030101010101" pitchFamily="2" charset="-122"/>
              </a:rPr>
              <a:t>中的值取</a:t>
            </a:r>
            <a:r>
              <a:rPr lang="en-US" altLang="zh-CN" sz="2000" i="1" dirty="0">
                <a:solidFill>
                  <a:schemeClr val="accent1"/>
                </a:solidFill>
                <a:latin typeface="宋体" panose="02010600030101010101" pitchFamily="2" charset="-122"/>
                <a:ea typeface="宋体" panose="02010600030101010101" pitchFamily="2" charset="-122"/>
              </a:rPr>
              <a:t>.L4</a:t>
            </a:r>
            <a:r>
              <a:rPr lang="zh-CN" altLang="en-US" sz="2000" i="1" dirty="0">
                <a:solidFill>
                  <a:schemeClr val="accent1"/>
                </a:solidFill>
                <a:latin typeface="宋体" panose="02010600030101010101" pitchFamily="2" charset="-122"/>
                <a:ea typeface="宋体" panose="02010600030101010101" pitchFamily="2" charset="-122"/>
              </a:rPr>
              <a:t>中的对应标号，进行跳转</a:t>
            </a:r>
            <a:endParaRPr lang="en-US" altLang="zh-CN" sz="2000" i="1" dirty="0">
              <a:solidFill>
                <a:schemeClr val="accent1"/>
              </a:solidFill>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.section 		.</a:t>
            </a:r>
            <a:r>
              <a:rPr lang="en-US" altLang="zh-CN" sz="2000" dirty="0" err="1">
                <a:latin typeface="宋体" panose="02010600030101010101" pitchFamily="2" charset="-122"/>
                <a:ea typeface="宋体" panose="02010600030101010101" pitchFamily="2" charset="-122"/>
              </a:rPr>
              <a:t>rodata</a:t>
            </a:r>
            <a:r>
              <a:rPr lang="en-US" altLang="zh-CN" sz="2000" dirty="0">
                <a:latin typeface="宋体" panose="02010600030101010101" pitchFamily="2" charset="-122"/>
                <a:ea typeface="宋体" panose="02010600030101010101" pitchFamily="2" charset="-122"/>
              </a:rPr>
              <a:t>		</a:t>
            </a:r>
            <a:r>
              <a:rPr lang="zh-CN" altLang="en-US" sz="2000" i="1" dirty="0">
                <a:solidFill>
                  <a:schemeClr val="accent1"/>
                </a:solidFill>
                <a:latin typeface="宋体" panose="02010600030101010101" pitchFamily="2" charset="-122"/>
                <a:ea typeface="宋体" panose="02010600030101010101" pitchFamily="2" charset="-122"/>
              </a:rPr>
              <a:t>比如</a:t>
            </a:r>
            <a:r>
              <a:rPr lang="en-US" altLang="zh-CN" sz="2000" i="1" dirty="0">
                <a:solidFill>
                  <a:schemeClr val="accent1"/>
                </a:solidFill>
                <a:latin typeface="宋体" panose="02010600030101010101" pitchFamily="2" charset="-122"/>
                <a:ea typeface="宋体" panose="02010600030101010101" pitchFamily="2" charset="-122"/>
              </a:rPr>
              <a:t>%xxx</a:t>
            </a:r>
            <a:r>
              <a:rPr lang="zh-CN" altLang="en-US" sz="2000" i="1" dirty="0">
                <a:solidFill>
                  <a:schemeClr val="accent1"/>
                </a:solidFill>
                <a:latin typeface="宋体" panose="02010600030101010101" pitchFamily="2" charset="-122"/>
                <a:ea typeface="宋体" panose="02010600030101010101" pitchFamily="2" charset="-122"/>
              </a:rPr>
              <a:t>中为</a:t>
            </a:r>
            <a:r>
              <a:rPr lang="en-US" altLang="zh-CN" sz="2000" i="1" dirty="0">
                <a:solidFill>
                  <a:schemeClr val="accent1"/>
                </a:solidFill>
                <a:latin typeface="宋体" panose="02010600030101010101" pitchFamily="2" charset="-122"/>
                <a:ea typeface="宋体" panose="02010600030101010101" pitchFamily="2" charset="-122"/>
              </a:rPr>
              <a:t>3</a:t>
            </a:r>
            <a:r>
              <a:rPr lang="zh-CN" altLang="en-US" sz="2000" i="1" dirty="0">
                <a:solidFill>
                  <a:schemeClr val="accent1"/>
                </a:solidFill>
                <a:latin typeface="宋体" panose="02010600030101010101" pitchFamily="2" charset="-122"/>
                <a:ea typeface="宋体" panose="02010600030101010101" pitchFamily="2" charset="-122"/>
              </a:rPr>
              <a:t>，那么取上表中的第三个标号，跳转至</a:t>
            </a:r>
            <a:r>
              <a:rPr lang="en-US" altLang="zh-CN" sz="2000" i="1" dirty="0">
                <a:solidFill>
                  <a:schemeClr val="accent1"/>
                </a:solidFill>
                <a:latin typeface="宋体" panose="02010600030101010101" pitchFamily="2" charset="-122"/>
                <a:ea typeface="宋体" panose="02010600030101010101" pitchFamily="2" charset="-122"/>
              </a:rPr>
              <a:t>.L5</a:t>
            </a:r>
          </a:p>
          <a:p>
            <a:pPr marL="0" indent="0">
              <a:buNone/>
            </a:pPr>
            <a:r>
              <a:rPr lang="en-US" altLang="zh-CN" sz="2000" dirty="0">
                <a:latin typeface="宋体" panose="02010600030101010101" pitchFamily="2" charset="-122"/>
                <a:ea typeface="宋体" panose="02010600030101010101" pitchFamily="2" charset="-122"/>
              </a:rPr>
              <a:t>  .L7:					*.L4(,%xxx,8)</a:t>
            </a:r>
            <a:r>
              <a:rPr lang="zh-CN" altLang="en-US" sz="2000" dirty="0">
                <a:latin typeface="宋体" panose="02010600030101010101" pitchFamily="2" charset="-122"/>
                <a:ea typeface="宋体" panose="02010600030101010101" pitchFamily="2" charset="-122"/>
              </a:rPr>
              <a:t>表示取 与指定的标号相关联的指令地址</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.L3:</a:t>
            </a: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.L5:</a:t>
            </a: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.L2:</a:t>
            </a:r>
          </a:p>
          <a:p>
            <a:pPr marL="0" indent="0">
              <a:buNone/>
            </a:pPr>
            <a:r>
              <a:rPr lang="en-US" altLang="zh-CN" sz="2000" dirty="0">
                <a:latin typeface="宋体" panose="02010600030101010101" pitchFamily="2" charset="-122"/>
                <a:ea typeface="宋体" panose="02010600030101010101" pitchFamily="2" charset="-122"/>
              </a:rPr>
              <a:t>    ……</a:t>
            </a:r>
          </a:p>
          <a:p>
            <a:pPr marL="0" indent="0">
              <a:buNone/>
            </a:pPr>
            <a:r>
              <a:rPr lang="en-US" altLang="zh-CN" sz="2000" dirty="0">
                <a:latin typeface="宋体" panose="02010600030101010101" pitchFamily="2" charset="-122"/>
                <a:ea typeface="宋体" panose="02010600030101010101" pitchFamily="2" charset="-122"/>
              </a:rPr>
              <a:t>  .L6:</a:t>
            </a:r>
          </a:p>
          <a:p>
            <a:pPr marL="0" indent="0">
              <a:buNone/>
            </a:pPr>
            <a:r>
              <a:rPr lang="en-US" altLang="zh-CN" sz="2000" dirty="0">
                <a:latin typeface="宋体" panose="02010600030101010101" pitchFamily="2" charset="-122"/>
                <a:ea typeface="宋体" panose="02010600030101010101" pitchFamily="2" charset="-122"/>
              </a:rPr>
              <a:t>    ……</a:t>
            </a:r>
          </a:p>
          <a:p>
            <a:endParaRPr lang="zh-CN" altLang="en-US" dirty="0"/>
          </a:p>
        </p:txBody>
      </p:sp>
    </p:spTree>
    <p:extLst>
      <p:ext uri="{BB962C8B-B14F-4D97-AF65-F5344CB8AC3E}">
        <p14:creationId xmlns:p14="http://schemas.microsoft.com/office/powerpoint/2010/main" val="393062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C4054-6462-4CD6-89CB-2FD2E99236AB}"/>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switch</a:t>
            </a:r>
            <a:r>
              <a:rPr lang="zh-CN" altLang="en-US" sz="2400" dirty="0">
                <a:latin typeface="宋体" panose="02010600030101010101" pitchFamily="2" charset="-122"/>
                <a:ea typeface="宋体" panose="02010600030101010101" pitchFamily="2" charset="-122"/>
              </a:rPr>
              <a:t>语句</a:t>
            </a:r>
          </a:p>
        </p:txBody>
      </p:sp>
      <p:sp>
        <p:nvSpPr>
          <p:cNvPr id="3" name="内容占位符 2">
            <a:extLst>
              <a:ext uri="{FF2B5EF4-FFF2-40B4-BE49-F238E27FC236}">
                <a16:creationId xmlns:a16="http://schemas.microsoft.com/office/drawing/2014/main" id="{817379F0-FEDA-4219-A2EB-3B7D3106EE12}"/>
              </a:ext>
            </a:extLst>
          </p:cNvPr>
          <p:cNvSpPr>
            <a:spLocks noGrp="1"/>
          </p:cNvSpPr>
          <p:nvPr>
            <p:ph idx="1"/>
          </p:nvPr>
        </p:nvSpPr>
        <p:spPr/>
        <p:txBody>
          <a:bodyPr>
            <a:normAutofit fontScale="92500" lnSpcReduction="20000"/>
          </a:bodyPr>
          <a:lstStyle/>
          <a:p>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代码中每个</a:t>
            </a:r>
            <a:r>
              <a:rPr lang="en-US" altLang="zh-CN" sz="2000" dirty="0">
                <a:latin typeface="宋体" panose="02010600030101010101" pitchFamily="2" charset="-122"/>
                <a:ea typeface="宋体" panose="02010600030101010101" pitchFamily="2" charset="-122"/>
              </a:rPr>
              <a:t>case</a:t>
            </a:r>
            <a:r>
              <a:rPr lang="zh-CN" altLang="en-US" sz="2000" dirty="0">
                <a:latin typeface="宋体" panose="02010600030101010101" pitchFamily="2" charset="-122"/>
                <a:ea typeface="宋体" panose="02010600030101010101" pitchFamily="2" charset="-122"/>
              </a:rPr>
              <a:t>下的代码段末尾应有</a:t>
            </a:r>
            <a:r>
              <a:rPr lang="en-US" altLang="zh-CN" sz="2000" dirty="0">
                <a:latin typeface="宋体" panose="02010600030101010101" pitchFamily="2" charset="-122"/>
                <a:ea typeface="宋体" panose="02010600030101010101" pitchFamily="2" charset="-122"/>
              </a:rPr>
              <a:t>break</a:t>
            </a:r>
            <a:r>
              <a:rPr lang="zh-CN" altLang="en-US" sz="2000" dirty="0">
                <a:latin typeface="宋体" panose="02010600030101010101" pitchFamily="2" charset="-122"/>
                <a:ea typeface="宋体" panose="02010600030101010101" pitchFamily="2" charset="-122"/>
              </a:rPr>
              <a:t>，对应在汇编代码中则是</a:t>
            </a:r>
            <a:r>
              <a:rPr lang="en-US" altLang="zh-CN" sz="2000" dirty="0" err="1">
                <a:latin typeface="宋体" panose="02010600030101010101" pitchFamily="2" charset="-122"/>
                <a:ea typeface="宋体" panose="02010600030101010101" pitchFamily="2" charset="-122"/>
              </a:rPr>
              <a:t>jmp</a:t>
            </a:r>
            <a:r>
              <a:rPr lang="zh-CN" altLang="en-US" sz="2000" dirty="0">
                <a:latin typeface="宋体" panose="02010600030101010101" pitchFamily="2" charset="-122"/>
                <a:ea typeface="宋体" panose="02010600030101010101" pitchFamily="2" charset="-122"/>
              </a:rPr>
              <a:t>指令跳转至末尾处，结束该</a:t>
            </a:r>
            <a:r>
              <a:rPr lang="en-US" altLang="zh-CN" sz="2000" dirty="0">
                <a:latin typeface="宋体" panose="02010600030101010101" pitchFamily="2" charset="-122"/>
                <a:ea typeface="宋体" panose="02010600030101010101" pitchFamily="2" charset="-122"/>
              </a:rPr>
              <a:t>switch</a:t>
            </a:r>
            <a:r>
              <a:rPr lang="zh-CN" altLang="en-US" sz="2000" dirty="0">
                <a:latin typeface="宋体" panose="02010600030101010101" pitchFamily="2" charset="-122"/>
                <a:ea typeface="宋体" panose="02010600030101010101" pitchFamily="2" charset="-122"/>
              </a:rPr>
              <a:t>语段，若没有</a:t>
            </a:r>
            <a:r>
              <a:rPr lang="en-US" altLang="zh-CN" sz="2000" dirty="0" err="1">
                <a:latin typeface="宋体" panose="02010600030101010101" pitchFamily="2" charset="-122"/>
                <a:ea typeface="宋体" panose="02010600030101010101" pitchFamily="2" charset="-122"/>
              </a:rPr>
              <a:t>jmp</a:t>
            </a:r>
            <a:r>
              <a:rPr lang="zh-CN" altLang="en-US" sz="2000" dirty="0">
                <a:latin typeface="宋体" panose="02010600030101010101" pitchFamily="2" charset="-122"/>
                <a:ea typeface="宋体" panose="02010600030101010101" pitchFamily="2" charset="-122"/>
              </a:rPr>
              <a:t>，则意味着会顺延至下一标号对应的代码中继续执行。</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例如：</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.L7:</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xorq</a:t>
            </a:r>
            <a:r>
              <a:rPr lang="en-US" altLang="zh-CN" sz="1600" dirty="0">
                <a:latin typeface="宋体" panose="02010600030101010101" pitchFamily="2" charset="-122"/>
                <a:ea typeface="宋体" panose="02010600030101010101" pitchFamily="2" charset="-122"/>
              </a:rPr>
              <a:t> 	$15,%rsi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rsi,rdx</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向下顺延</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.L3:</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leaq</a:t>
            </a:r>
            <a:r>
              <a:rPr lang="en-US" altLang="zh-CN" sz="1600" dirty="0">
                <a:latin typeface="宋体" panose="02010600030101010101" pitchFamily="2" charset="-122"/>
                <a:ea typeface="宋体" panose="02010600030101010101" pitchFamily="2" charset="-122"/>
              </a:rPr>
              <a:t> 	112(%</a:t>
            </a:r>
            <a:r>
              <a:rPr lang="en-US" altLang="zh-CN" sz="1600" dirty="0" err="1">
                <a:latin typeface="宋体" panose="02010600030101010101" pitchFamily="2" charset="-122"/>
                <a:ea typeface="宋体" panose="02010600030101010101" pitchFamily="2" charset="-122"/>
              </a:rPr>
              <a:t>rdx</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rdi</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jmp</a:t>
            </a:r>
            <a:r>
              <a:rPr lang="en-US" altLang="zh-CN" sz="1600" dirty="0">
                <a:latin typeface="宋体" panose="02010600030101010101" pitchFamily="2" charset="-122"/>
                <a:ea typeface="宋体" panose="02010600030101010101" pitchFamily="2" charset="-122"/>
              </a:rPr>
              <a:t> 	.L6		</a:t>
            </a:r>
            <a:r>
              <a:rPr lang="zh-CN" altLang="en-US" sz="1600" i="1" dirty="0">
                <a:solidFill>
                  <a:schemeClr val="accent1"/>
                </a:solidFill>
                <a:latin typeface="宋体" panose="02010600030101010101" pitchFamily="2" charset="-122"/>
                <a:ea typeface="宋体" panose="02010600030101010101" pitchFamily="2" charset="-122"/>
              </a:rPr>
              <a:t>跳转至末尾，结束</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.L5</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leaq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rdx</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rdi</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salq</a:t>
            </a:r>
            <a:r>
              <a:rPr lang="en-US" altLang="zh-CN" sz="1600" dirty="0">
                <a:latin typeface="宋体" panose="02010600030101010101" pitchFamily="2" charset="-122"/>
                <a:ea typeface="宋体" panose="02010600030101010101" pitchFamily="2" charset="-122"/>
              </a:rPr>
              <a:t> 	$2,%rdi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jmp</a:t>
            </a:r>
            <a:r>
              <a:rPr lang="en-US" altLang="zh-CN" sz="1600" dirty="0">
                <a:latin typeface="宋体" panose="02010600030101010101" pitchFamily="2" charset="-122"/>
                <a:ea typeface="宋体" panose="02010600030101010101" pitchFamily="2" charset="-122"/>
              </a:rPr>
              <a:t> 	.L6		</a:t>
            </a:r>
            <a:r>
              <a:rPr lang="zh-CN" altLang="en-US" sz="1600" i="1" dirty="0">
                <a:solidFill>
                  <a:schemeClr val="accent1"/>
                </a:solidFill>
                <a:latin typeface="宋体" panose="02010600030101010101" pitchFamily="2" charset="-122"/>
                <a:ea typeface="宋体" panose="02010600030101010101" pitchFamily="2" charset="-122"/>
              </a:rPr>
              <a:t>跳转至末尾，结束</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.L2</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rsi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向下顺延</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.L6:</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rcx</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ret</a:t>
            </a:r>
          </a:p>
          <a:p>
            <a:pPr lvl="1"/>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26151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9E876-6510-4EF5-AE1E-E59DEB63ADBA}"/>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三种循环 </a:t>
            </a:r>
            <a:r>
              <a:rPr lang="en-US" altLang="zh-CN" sz="2400" dirty="0">
                <a:latin typeface="宋体" panose="02010600030101010101" pitchFamily="2" charset="-122"/>
                <a:ea typeface="宋体" panose="02010600030101010101" pitchFamily="2" charset="-122"/>
              </a:rPr>
              <a:t>do-while</a:t>
            </a:r>
            <a:r>
              <a:rPr lang="zh-CN" altLang="en-US" sz="2400" dirty="0">
                <a:latin typeface="宋体" panose="02010600030101010101" pitchFamily="2" charset="-122"/>
                <a:ea typeface="宋体" panose="02010600030101010101" pitchFamily="2" charset="-122"/>
              </a:rPr>
              <a:t>循环</a:t>
            </a:r>
            <a:r>
              <a:rPr lang="en-US" altLang="zh-CN" sz="2400" dirty="0">
                <a:latin typeface="宋体" panose="02010600030101010101" pitchFamily="2" charset="-122"/>
                <a:ea typeface="宋体" panose="02010600030101010101" pitchFamily="2" charset="-122"/>
              </a:rPr>
              <a:t>,while</a:t>
            </a:r>
            <a:r>
              <a:rPr lang="zh-CN" altLang="en-US" sz="2400" dirty="0">
                <a:latin typeface="宋体" panose="02010600030101010101" pitchFamily="2" charset="-122"/>
                <a:ea typeface="宋体" panose="02010600030101010101" pitchFamily="2" charset="-122"/>
              </a:rPr>
              <a:t>循环</a:t>
            </a:r>
            <a:r>
              <a:rPr lang="en-US" altLang="zh-CN" sz="2400" dirty="0">
                <a:latin typeface="宋体" panose="02010600030101010101" pitchFamily="2" charset="-122"/>
                <a:ea typeface="宋体" panose="02010600030101010101" pitchFamily="2" charset="-122"/>
              </a:rPr>
              <a:t>,for</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2169D594-C2BD-45A6-8969-63DABBB79798}"/>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do-while</a:t>
            </a:r>
            <a:r>
              <a:rPr lang="zh-CN" altLang="en-US" sz="2000" dirty="0">
                <a:latin typeface="宋体" panose="02010600030101010101" pitchFamily="2" charset="-122"/>
                <a:ea typeface="宋体" panose="02010600030101010101" pitchFamily="2" charset="-122"/>
              </a:rPr>
              <a:t>循环的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语言形式：</a:t>
            </a:r>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do</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body-statement</a:t>
            </a:r>
          </a:p>
          <a:p>
            <a:pPr marL="457200" lvl="1" indent="0">
              <a:buNone/>
            </a:pPr>
            <a:r>
              <a:rPr lang="en-US" altLang="zh-CN" sz="1600" dirty="0">
                <a:latin typeface="宋体" panose="02010600030101010101" pitchFamily="2" charset="-122"/>
                <a:ea typeface="宋体" panose="02010600030101010101" pitchFamily="2" charset="-122"/>
              </a:rPr>
              <a:t>    while(</a:t>
            </a:r>
            <a:r>
              <a:rPr lang="en-US" altLang="zh-CN" sz="1600" i="1" dirty="0">
                <a:latin typeface="宋体" panose="02010600030101010101" pitchFamily="2" charset="-122"/>
                <a:ea typeface="宋体" panose="02010600030101010101" pitchFamily="2" charset="-122"/>
              </a:rPr>
              <a:t>test-expr</a:t>
            </a:r>
            <a:r>
              <a:rPr lang="en-US" altLang="zh-CN" sz="1600" dirty="0">
                <a:latin typeface="宋体" panose="02010600030101010101" pitchFamily="2" charset="-122"/>
                <a:ea typeface="宋体" panose="02010600030101010101" pitchFamily="2" charset="-122"/>
              </a:rPr>
              <a:t>)</a:t>
            </a:r>
          </a:p>
          <a:p>
            <a:r>
              <a:rPr lang="en-US" altLang="zh-CN" sz="2000" dirty="0" err="1">
                <a:latin typeface="宋体" panose="02010600030101010101" pitchFamily="2" charset="-122"/>
                <a:ea typeface="宋体" panose="02010600030101010101" pitchFamily="2" charset="-122"/>
              </a:rPr>
              <a:t>goto</a:t>
            </a:r>
            <a:r>
              <a:rPr lang="zh-CN" altLang="en-US" sz="2000" dirty="0">
                <a:latin typeface="宋体" panose="02010600030101010101" pitchFamily="2" charset="-122"/>
                <a:ea typeface="宋体" panose="02010600030101010101" pitchFamily="2" charset="-122"/>
              </a:rPr>
              <a:t>语句：</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loop:</a:t>
            </a:r>
          </a:p>
          <a:p>
            <a:pPr marL="457200" lvl="1" indent="0">
              <a:buNone/>
            </a:pPr>
            <a:r>
              <a:rPr lang="en-US" altLang="zh-CN" sz="1600" dirty="0">
                <a:latin typeface="宋体" panose="02010600030101010101" pitchFamily="2" charset="-122"/>
                <a:ea typeface="宋体" panose="02010600030101010101" pitchFamily="2" charset="-122"/>
              </a:rPr>
              <a:t>    body-statement</a:t>
            </a:r>
          </a:p>
          <a:p>
            <a:pPr marL="457200" lvl="1" indent="0">
              <a:buNone/>
            </a:pPr>
            <a:r>
              <a:rPr lang="en-US" altLang="zh-CN" sz="1600" dirty="0">
                <a:latin typeface="宋体" panose="02010600030101010101" pitchFamily="2" charset="-122"/>
                <a:ea typeface="宋体" panose="02010600030101010101" pitchFamily="2" charset="-122"/>
              </a:rPr>
              <a:t>    t=</a:t>
            </a:r>
            <a:r>
              <a:rPr lang="en-US" altLang="zh-CN" sz="1600" i="1" dirty="0">
                <a:latin typeface="宋体" panose="02010600030101010101" pitchFamily="2" charset="-122"/>
                <a:ea typeface="宋体" panose="02010600030101010101" pitchFamily="2" charset="-122"/>
              </a:rPr>
              <a:t>test-expr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if (t)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loop;</a:t>
            </a:r>
          </a:p>
          <a:p>
            <a:pPr marL="457200" lvl="1" indent="0">
              <a:buNone/>
            </a:pPr>
            <a:endParaRPr lang="en-US" altLang="zh-CN" sz="1600" dirty="0">
              <a:latin typeface="宋体" panose="02010600030101010101" pitchFamily="2" charset="-122"/>
              <a:ea typeface="宋体" panose="02010600030101010101" pitchFamily="2" charset="-122"/>
            </a:endParaRPr>
          </a:p>
          <a:p>
            <a:pPr marL="457200" lvl="1" indent="0">
              <a:buNone/>
            </a:pPr>
            <a:endParaRPr lang="en-US" altLang="zh-CN" sz="1600" dirty="0">
              <a:latin typeface="宋体" panose="02010600030101010101" pitchFamily="2" charset="-122"/>
              <a:ea typeface="宋体" panose="02010600030101010101" pitchFamily="2" charset="-122"/>
            </a:endParaRPr>
          </a:p>
          <a:p>
            <a:pPr marL="457200" lvl="1" indent="0">
              <a:buNone/>
            </a:pP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053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978D0-DA0B-4282-BAE8-347E0EB57BFE}"/>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do-while</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4446E0A9-F2B3-4A08-810B-C60EFDA82E9B}"/>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以阶乘为例</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err="1">
                <a:latin typeface="宋体" panose="02010600030101010101" pitchFamily="2" charset="-122"/>
                <a:ea typeface="宋体" panose="02010600030101010101" pitchFamily="2" charset="-122"/>
              </a:rPr>
              <a:t>fact_do</a:t>
            </a:r>
            <a:r>
              <a:rPr lang="en-US" altLang="zh-CN" sz="1600" dirty="0">
                <a:latin typeface="宋体" panose="02010600030101010101" pitchFamily="2" charset="-122"/>
                <a:ea typeface="宋体" panose="02010600030101010101" pitchFamily="2" charset="-122"/>
              </a:rPr>
              <a:t>:			</a:t>
            </a:r>
            <a:r>
              <a:rPr lang="en-US" altLang="zh-CN" sz="1600" i="1" dirty="0">
                <a:solidFill>
                  <a:schemeClr val="accent1"/>
                </a:solidFill>
                <a:latin typeface="宋体" panose="02010600030101010101" pitchFamily="2" charset="-122"/>
                <a:ea typeface="宋体" panose="02010600030101010101" pitchFamily="2" charset="-122"/>
              </a:rPr>
              <a:t>n in %</a:t>
            </a:r>
            <a:r>
              <a:rPr lang="en-US" altLang="zh-CN" sz="1600" i="1" dirty="0" err="1">
                <a:solidFill>
                  <a:schemeClr val="accent1"/>
                </a:solidFill>
                <a:latin typeface="宋体" panose="02010600030101010101" pitchFamily="2" charset="-122"/>
                <a:ea typeface="宋体" panose="02010600030101010101" pitchFamily="2" charset="-122"/>
              </a:rPr>
              <a:t>rdi</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movl</a:t>
            </a:r>
            <a:r>
              <a:rPr lang="en-US" altLang="zh-CN" sz="1600" dirty="0">
                <a:latin typeface="宋体" panose="02010600030101010101" pitchFamily="2" charset="-122"/>
                <a:ea typeface="宋体" panose="02010600030101010101" pitchFamily="2" charset="-122"/>
              </a:rPr>
              <a:t>  	$1,%eax</a:t>
            </a:r>
          </a:p>
          <a:p>
            <a:pPr marL="457200" lvl="1" indent="0">
              <a:buNone/>
            </a:pPr>
            <a:r>
              <a:rPr lang="en-US" altLang="zh-CN" sz="1600" dirty="0">
                <a:latin typeface="宋体" panose="02010600030101010101" pitchFamily="2" charset="-122"/>
                <a:ea typeface="宋体" panose="02010600030101010101" pitchFamily="2" charset="-122"/>
              </a:rPr>
              <a:t>.L2:</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imulq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执行循环</a:t>
            </a:r>
            <a:r>
              <a:rPr lang="en-US" altLang="zh-CN" sz="1600" dirty="0">
                <a:latin typeface="宋体" panose="02010600030101010101" pitchFamily="2" charset="-122"/>
                <a:ea typeface="宋体" panose="02010600030101010101" pitchFamily="2" charset="-122"/>
              </a:rPr>
              <a:t>	</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$1,%rdi		</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$1,%rdi		</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jg</a:t>
            </a:r>
            <a:r>
              <a:rPr lang="en-US" altLang="zh-CN" sz="1600" dirty="0">
                <a:latin typeface="宋体" panose="02010600030101010101" pitchFamily="2" charset="-122"/>
                <a:ea typeface="宋体" panose="02010600030101010101" pitchFamily="2" charset="-122"/>
              </a:rPr>
              <a:t>    	.L2		</a:t>
            </a:r>
            <a:r>
              <a:rPr lang="zh-CN" altLang="en-US" sz="1600" i="1" dirty="0">
                <a:solidFill>
                  <a:schemeClr val="accent1"/>
                </a:solidFill>
                <a:latin typeface="宋体" panose="02010600030101010101" pitchFamily="2" charset="-122"/>
                <a:ea typeface="宋体" panose="02010600030101010101" pitchFamily="2" charset="-122"/>
              </a:rPr>
              <a:t>判断循环是否继续</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rep;ret</a:t>
            </a:r>
            <a:endParaRPr lang="en-US" altLang="zh-CN" sz="16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3639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235F5-12D5-4F6F-AD4A-FE54D2EF9A29}"/>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while</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BED0BB50-9C02-453E-9814-EDDBCB835662}"/>
              </a:ext>
            </a:extLst>
          </p:cNvPr>
          <p:cNvSpPr>
            <a:spLocks noGrp="1"/>
          </p:cNvSpPr>
          <p:nvPr>
            <p:ph idx="1"/>
          </p:nvPr>
        </p:nvSpPr>
        <p:spPr/>
        <p:txBody>
          <a:bodyPr>
            <a:normAutofit fontScale="85000" lnSpcReduction="20000"/>
          </a:bodyPr>
          <a:lstStyle/>
          <a:p>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的两种实现，其一</a:t>
            </a:r>
            <a:r>
              <a:rPr lang="en-US" altLang="zh-CN" sz="2000" dirty="0">
                <a:latin typeface="宋体" panose="02010600030101010101" pitchFamily="2" charset="-122"/>
                <a:ea typeface="宋体" panose="02010600030101010101" pitchFamily="2" charset="-122"/>
              </a:rPr>
              <a:t>(jump to middle)</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test;</a:t>
            </a:r>
          </a:p>
          <a:p>
            <a:pPr marL="457200" lvl="1" indent="0">
              <a:buNone/>
            </a:pPr>
            <a:r>
              <a:rPr lang="en-US" altLang="zh-CN" sz="1600" dirty="0">
                <a:latin typeface="宋体" panose="02010600030101010101" pitchFamily="2" charset="-122"/>
                <a:ea typeface="宋体" panose="02010600030101010101" pitchFamily="2" charset="-122"/>
              </a:rPr>
              <a:t>loop:</a:t>
            </a:r>
          </a:p>
          <a:p>
            <a:pPr marL="457200" lvl="1" indent="0">
              <a:buNone/>
            </a:pPr>
            <a:r>
              <a:rPr lang="en-US" altLang="zh-CN" sz="1600" dirty="0">
                <a:latin typeface="宋体" panose="02010600030101010101" pitchFamily="2" charset="-122"/>
                <a:ea typeface="宋体" panose="02010600030101010101" pitchFamily="2" charset="-122"/>
              </a:rPr>
              <a:t>    body-statement</a:t>
            </a:r>
          </a:p>
          <a:p>
            <a:pPr marL="457200" lvl="1" indent="0">
              <a:buNone/>
            </a:pPr>
            <a:r>
              <a:rPr lang="en-US" altLang="zh-CN" sz="1600" dirty="0">
                <a:latin typeface="宋体" panose="02010600030101010101" pitchFamily="2" charset="-122"/>
                <a:ea typeface="宋体" panose="02010600030101010101" pitchFamily="2" charset="-122"/>
              </a:rPr>
              <a:t>test:</a:t>
            </a:r>
          </a:p>
          <a:p>
            <a:pPr marL="457200" lvl="1" indent="0">
              <a:buNone/>
            </a:pPr>
            <a:r>
              <a:rPr lang="en-US" altLang="zh-CN" sz="1600" dirty="0">
                <a:latin typeface="宋体" panose="02010600030101010101" pitchFamily="2" charset="-122"/>
                <a:ea typeface="宋体" panose="02010600030101010101" pitchFamily="2" charset="-122"/>
              </a:rPr>
              <a:t>    t=test-expr;</a:t>
            </a:r>
          </a:p>
          <a:p>
            <a:pPr marL="457200" lvl="1" indent="0">
              <a:buNone/>
            </a:pPr>
            <a:r>
              <a:rPr lang="en-US" altLang="zh-CN" sz="1600" dirty="0">
                <a:latin typeface="宋体" panose="02010600030101010101" pitchFamily="2" charset="-122"/>
                <a:ea typeface="宋体" panose="02010600030101010101" pitchFamily="2" charset="-122"/>
              </a:rPr>
              <a:t>    if (t)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loop;</a:t>
            </a:r>
          </a:p>
          <a:p>
            <a:r>
              <a:rPr lang="zh-CN" altLang="en-US" sz="2000" dirty="0">
                <a:latin typeface="宋体" panose="02010600030101010101" pitchFamily="2" charset="-122"/>
                <a:ea typeface="宋体" panose="02010600030101010101" pitchFamily="2" charset="-122"/>
              </a:rPr>
              <a:t>汇编代码</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仍以阶乘为例</a:t>
            </a:r>
            <a:r>
              <a:rPr lang="en-US" altLang="zh-CN" sz="2000" dirty="0">
                <a:latin typeface="宋体" panose="02010600030101010101" pitchFamily="2" charset="-122"/>
                <a:ea typeface="宋体" panose="02010600030101010101" pitchFamily="2" charset="-122"/>
              </a:rPr>
              <a:t>)</a:t>
            </a:r>
          </a:p>
          <a:p>
            <a:pPr marL="457200" lvl="1" indent="0">
              <a:buNone/>
            </a:pPr>
            <a:r>
              <a:rPr lang="en-US" altLang="zh-CN" sz="1600" dirty="0" err="1">
                <a:latin typeface="宋体" panose="02010600030101010101" pitchFamily="2" charset="-122"/>
                <a:ea typeface="宋体" panose="02010600030101010101" pitchFamily="2" charset="-122"/>
              </a:rPr>
              <a:t>fact_while</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movl</a:t>
            </a:r>
            <a:r>
              <a:rPr lang="en-US" altLang="zh-CN" sz="1600" dirty="0">
                <a:latin typeface="宋体" panose="02010600030101010101" pitchFamily="2" charset="-122"/>
                <a:ea typeface="宋体" panose="02010600030101010101" pitchFamily="2" charset="-122"/>
              </a:rPr>
              <a:t>  	$1,%eax</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jmp</a:t>
            </a:r>
            <a:r>
              <a:rPr lang="en-US" altLang="zh-CN" sz="1600" dirty="0">
                <a:latin typeface="宋体" panose="02010600030101010101" pitchFamily="2" charset="-122"/>
                <a:ea typeface="宋体" panose="02010600030101010101" pitchFamily="2" charset="-122"/>
              </a:rPr>
              <a:t>   	.L5		</a:t>
            </a:r>
            <a:r>
              <a:rPr lang="zh-CN" altLang="en-US" sz="1600" i="1" dirty="0">
                <a:solidFill>
                  <a:schemeClr val="accent1"/>
                </a:solidFill>
                <a:latin typeface="宋体" panose="02010600030101010101" pitchFamily="2" charset="-122"/>
                <a:ea typeface="宋体" panose="02010600030101010101" pitchFamily="2" charset="-122"/>
              </a:rPr>
              <a:t>先执行测试</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.L6:</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imulq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执行循环</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.L5:</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jg</a:t>
            </a:r>
            <a:r>
              <a:rPr lang="en-US" altLang="zh-CN" sz="1600" dirty="0">
                <a:latin typeface="宋体" panose="02010600030101010101" pitchFamily="2" charset="-122"/>
                <a:ea typeface="宋体" panose="02010600030101010101" pitchFamily="2" charset="-122"/>
              </a:rPr>
              <a:t>    	.L6		</a:t>
            </a:r>
            <a:r>
              <a:rPr lang="zh-CN" altLang="en-US" sz="1600" i="1" dirty="0">
                <a:solidFill>
                  <a:schemeClr val="accent1"/>
                </a:solidFill>
                <a:latin typeface="宋体" panose="02010600030101010101" pitchFamily="2" charset="-122"/>
                <a:ea typeface="宋体" panose="02010600030101010101" pitchFamily="2" charset="-122"/>
              </a:rPr>
              <a:t>判断循环是否继续</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rep;ret</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924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E65A2-D077-4536-989B-A58E115C307F}"/>
              </a:ext>
            </a:extLst>
          </p:cNvPr>
          <p:cNvSpPr>
            <a:spLocks noGrp="1"/>
          </p:cNvSpPr>
          <p:nvPr>
            <p:ph type="title"/>
          </p:nvPr>
        </p:nvSpPr>
        <p:spPr>
          <a:xfrm>
            <a:off x="838200" y="954860"/>
            <a:ext cx="10515600" cy="2346690"/>
          </a:xfrm>
        </p:spPr>
        <p:txBody>
          <a:bodyPr>
            <a:noAutofit/>
          </a:bodyPr>
          <a:lstStyle/>
          <a:p>
            <a:r>
              <a:rPr lang="zh-CN" altLang="en-US" sz="2000" dirty="0">
                <a:latin typeface="宋体" panose="02010600030101010101" pitchFamily="2" charset="-122"/>
                <a:ea typeface="宋体" panose="02010600030101010101" pitchFamily="2" charset="-122"/>
              </a:rPr>
              <a:t>条件码都只有</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个</a:t>
            </a:r>
            <a:r>
              <a:rPr lang="en-US" altLang="zh-CN" sz="2000" dirty="0">
                <a:latin typeface="宋体" panose="02010600030101010101" pitchFamily="2" charset="-122"/>
                <a:ea typeface="宋体" panose="02010600030101010101" pitchFamily="2" charset="-122"/>
              </a:rPr>
              <a:t>bit</a:t>
            </a:r>
            <a:br>
              <a:rPr lang="en-US" altLang="zh-CN" sz="2000" dirty="0">
                <a:latin typeface="宋体" panose="02010600030101010101" pitchFamily="2" charset="-122"/>
                <a:ea typeface="宋体" panose="02010600030101010101" pitchFamily="2" charset="-122"/>
              </a:rPr>
            </a:br>
            <a:br>
              <a:rPr lang="en-US" altLang="zh-CN" sz="2000" dirty="0">
                <a:latin typeface="宋体" panose="02010600030101010101" pitchFamily="2" charset="-122"/>
                <a:ea typeface="宋体" panose="02010600030101010101" pitchFamily="2" charset="-122"/>
              </a:rPr>
            </a:br>
            <a:r>
              <a:rPr lang="zh-CN" altLang="en-US" sz="2000" dirty="0">
                <a:latin typeface="宋体" panose="02010600030101010101" pitchFamily="2" charset="-122"/>
                <a:ea typeface="宋体" panose="02010600030101010101" pitchFamily="2" charset="-122"/>
              </a:rPr>
              <a:t>描述的是</a:t>
            </a:r>
            <a:r>
              <a:rPr lang="en-US" altLang="zh-CN" sz="2000"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最近</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的算数或逻辑操作的属性</a:t>
            </a:r>
            <a:br>
              <a:rPr lang="en-US" altLang="zh-CN" sz="2000" b="0" i="1" dirty="0">
                <a:latin typeface="宋体" panose="02010600030101010101" pitchFamily="2" charset="-122"/>
                <a:ea typeface="宋体" panose="02010600030101010101" pitchFamily="2" charset="-122"/>
              </a:rPr>
            </a:br>
            <a:br>
              <a:rPr lang="en-US" altLang="zh-CN" sz="2000" i="0" dirty="0">
                <a:latin typeface="宋体" panose="02010600030101010101" pitchFamily="2" charset="-122"/>
                <a:ea typeface="宋体" panose="02010600030101010101" pitchFamily="2" charset="-122"/>
              </a:rPr>
            </a:br>
            <a:r>
              <a:rPr lang="zh-CN" altLang="en-US" sz="2000" dirty="0">
                <a:latin typeface="宋体" panose="02010600030101010101" pitchFamily="2" charset="-122"/>
                <a:ea typeface="宋体" panose="02010600030101010101" pitchFamily="2" charset="-122"/>
              </a:rPr>
              <a:t>如何设置条件码</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：每个条件码都有一个判断条件（教材</a:t>
            </a:r>
            <a:r>
              <a:rPr lang="en-US" altLang="zh-CN" sz="2000" dirty="0">
                <a:latin typeface="宋体" panose="02010600030101010101" pitchFamily="2" charset="-122"/>
                <a:ea typeface="宋体" panose="02010600030101010101" pitchFamily="2" charset="-122"/>
              </a:rPr>
              <a:t>P135</a:t>
            </a:r>
            <a:r>
              <a:rPr lang="zh-CN" altLang="en-US" sz="2000" dirty="0">
                <a:latin typeface="宋体" panose="02010600030101010101" pitchFamily="2" charset="-122"/>
                <a:ea typeface="宋体" panose="02010600030101010101" pitchFamily="2" charset="-122"/>
              </a:rPr>
              <a:t>），对最近的算数或逻辑运算的结果进行判断，当成立时置为</a:t>
            </a:r>
            <a:r>
              <a:rPr lang="en-US" altLang="zh-CN" sz="2000" dirty="0">
                <a:latin typeface="宋体" panose="02010600030101010101" pitchFamily="2" charset="-122"/>
                <a:ea typeface="宋体" panose="02010600030101010101" pitchFamily="2" charset="-122"/>
              </a:rPr>
              <a:t>1</a:t>
            </a:r>
            <a:br>
              <a:rPr lang="en-US" altLang="zh-CN" sz="2000" dirty="0">
                <a:latin typeface="华文中宋" panose="02010600040101010101" charset="-122"/>
                <a:ea typeface="华文中宋" panose="02010600040101010101" charset="-122"/>
              </a:rPr>
            </a:br>
            <a:endParaRPr lang="zh-CN" altLang="en-US" sz="2000" dirty="0"/>
          </a:p>
        </p:txBody>
      </p:sp>
      <p:sp>
        <p:nvSpPr>
          <p:cNvPr id="4" name="文本框 3">
            <a:extLst>
              <a:ext uri="{FF2B5EF4-FFF2-40B4-BE49-F238E27FC236}">
                <a16:creationId xmlns:a16="http://schemas.microsoft.com/office/drawing/2014/main" id="{71C7190A-08C1-43B9-9F27-1FC179C964D8}"/>
              </a:ext>
            </a:extLst>
          </p:cNvPr>
          <p:cNvSpPr txBox="1"/>
          <p:nvPr/>
        </p:nvSpPr>
        <p:spPr>
          <a:xfrm>
            <a:off x="838200" y="3743263"/>
            <a:ext cx="2240280"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x64</a:t>
            </a:r>
            <a:r>
              <a:rPr lang="zh-CN" altLang="en-US" dirty="0">
                <a:latin typeface="宋体" panose="02010600030101010101" pitchFamily="2" charset="-122"/>
                <a:ea typeface="宋体" panose="02010600030101010101" pitchFamily="2" charset="-122"/>
              </a:rPr>
              <a:t>官方文档中对条件码的描述</a:t>
            </a: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只需要掌握课本上提到的</a:t>
            </a:r>
            <a:r>
              <a:rPr lang="en-US" altLang="zh-CN" dirty="0">
                <a:latin typeface="宋体" panose="02010600030101010101" pitchFamily="2" charset="-122"/>
                <a:ea typeface="宋体" panose="02010600030101010101" pitchFamily="2" charset="-122"/>
              </a:rPr>
              <a:t>CF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ZF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OF</a:t>
            </a:r>
          </a:p>
        </p:txBody>
      </p:sp>
      <p:pic>
        <p:nvPicPr>
          <p:cNvPr id="5" name="图片 4">
            <a:extLst>
              <a:ext uri="{FF2B5EF4-FFF2-40B4-BE49-F238E27FC236}">
                <a16:creationId xmlns:a16="http://schemas.microsoft.com/office/drawing/2014/main" id="{CD9AD47A-38D0-454C-9595-50F12D58BD00}"/>
              </a:ext>
            </a:extLst>
          </p:cNvPr>
          <p:cNvPicPr>
            <a:picLocks noChangeAspect="1"/>
          </p:cNvPicPr>
          <p:nvPr>
            <p:custDataLst>
              <p:tags r:id="rId1"/>
            </p:custDataLst>
          </p:nvPr>
        </p:nvPicPr>
        <p:blipFill>
          <a:blip r:embed="rId3"/>
          <a:stretch>
            <a:fillRect/>
          </a:stretch>
        </p:blipFill>
        <p:spPr>
          <a:xfrm>
            <a:off x="3856395" y="3739695"/>
            <a:ext cx="7026910" cy="2163445"/>
          </a:xfrm>
          <a:prstGeom prst="rect">
            <a:avLst/>
          </a:prstGeom>
        </p:spPr>
      </p:pic>
    </p:spTree>
    <p:extLst>
      <p:ext uri="{BB962C8B-B14F-4D97-AF65-F5344CB8AC3E}">
        <p14:creationId xmlns:p14="http://schemas.microsoft.com/office/powerpoint/2010/main" val="2425255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E3BFB-EA7B-4573-9989-698439D45280}"/>
              </a:ext>
            </a:extLst>
          </p:cNvPr>
          <p:cNvSpPr>
            <a:spLocks noGrp="1"/>
          </p:cNvSpPr>
          <p:nvPr>
            <p:ph type="title"/>
          </p:nvPr>
        </p:nvSpPr>
        <p:spPr>
          <a:xfrm>
            <a:off x="838200" y="365126"/>
            <a:ext cx="10515600" cy="186668"/>
          </a:xfrm>
        </p:spPr>
        <p:txBody>
          <a:bodyPr>
            <a:normAutofit fontScale="90000"/>
          </a:bodyPr>
          <a:lstStyle/>
          <a:p>
            <a:r>
              <a:rPr lang="en-US" altLang="zh-CN" sz="2400" dirty="0">
                <a:latin typeface="宋体" panose="02010600030101010101" pitchFamily="2" charset="-122"/>
                <a:ea typeface="宋体" panose="02010600030101010101" pitchFamily="2" charset="-122"/>
              </a:rPr>
              <a:t>while</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D16F0B1E-278B-42C9-A215-B70A4C040C79}"/>
              </a:ext>
            </a:extLst>
          </p:cNvPr>
          <p:cNvSpPr>
            <a:spLocks noGrp="1"/>
          </p:cNvSpPr>
          <p:nvPr>
            <p:ph idx="1"/>
          </p:nvPr>
        </p:nvSpPr>
        <p:spPr>
          <a:xfrm>
            <a:off x="838200" y="725214"/>
            <a:ext cx="10515600" cy="5451749"/>
          </a:xfrm>
        </p:spPr>
        <p:txBody>
          <a:bodyPr>
            <a:normAutofit fontScale="92500" lnSpcReduction="20000"/>
          </a:bodyPr>
          <a:lstStyle/>
          <a:p>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的两种实现，其二</a:t>
            </a:r>
            <a:r>
              <a:rPr lang="en-US" altLang="zh-CN" sz="2000" dirty="0">
                <a:latin typeface="宋体" panose="02010600030101010101" pitchFamily="2" charset="-122"/>
                <a:ea typeface="宋体" panose="02010600030101010101" pitchFamily="2" charset="-122"/>
              </a:rPr>
              <a:t>(guarded-do)</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t=</a:t>
            </a:r>
            <a:r>
              <a:rPr lang="en-US" altLang="zh-CN" sz="1600" i="1" dirty="0">
                <a:latin typeface="宋体" panose="02010600030101010101" pitchFamily="2" charset="-122"/>
                <a:ea typeface="宋体" panose="02010600030101010101" pitchFamily="2" charset="-122"/>
              </a:rPr>
              <a:t>test-expr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if (</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done;</a:t>
            </a:r>
          </a:p>
          <a:p>
            <a:pPr marL="457200" lvl="1" indent="0">
              <a:buNone/>
            </a:pPr>
            <a:r>
              <a:rPr lang="en-US" altLang="zh-CN" sz="1600" dirty="0">
                <a:latin typeface="宋体" panose="02010600030101010101" pitchFamily="2" charset="-122"/>
                <a:ea typeface="宋体" panose="02010600030101010101" pitchFamily="2" charset="-122"/>
              </a:rPr>
              <a:t>loop:</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body-statement</a:t>
            </a:r>
          </a:p>
          <a:p>
            <a:pPr marL="457200" lvl="1" indent="0">
              <a:buNone/>
            </a:pPr>
            <a:r>
              <a:rPr lang="en-US" altLang="zh-CN" sz="1600" dirty="0">
                <a:latin typeface="宋体" panose="02010600030101010101" pitchFamily="2" charset="-122"/>
                <a:ea typeface="宋体" panose="02010600030101010101" pitchFamily="2" charset="-122"/>
              </a:rPr>
              <a:t>    t=</a:t>
            </a:r>
            <a:r>
              <a:rPr lang="en-US" altLang="zh-CN" sz="1600" i="1" dirty="0">
                <a:latin typeface="宋体" panose="02010600030101010101" pitchFamily="2" charset="-122"/>
                <a:ea typeface="宋体" panose="02010600030101010101" pitchFamily="2" charset="-122"/>
              </a:rPr>
              <a:t>test-expr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if(t)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goto</a:t>
            </a:r>
            <a:r>
              <a:rPr lang="en-US" altLang="zh-CN" sz="1600" dirty="0">
                <a:latin typeface="宋体" panose="02010600030101010101" pitchFamily="2" charset="-122"/>
                <a:ea typeface="宋体" panose="02010600030101010101" pitchFamily="2" charset="-122"/>
              </a:rPr>
              <a:t> loop;</a:t>
            </a:r>
          </a:p>
          <a:p>
            <a:pPr marL="457200" lvl="1" indent="0">
              <a:buNone/>
            </a:pPr>
            <a:r>
              <a:rPr lang="en-US" altLang="zh-CN" sz="1600" dirty="0">
                <a:latin typeface="宋体" panose="02010600030101010101" pitchFamily="2" charset="-122"/>
                <a:ea typeface="宋体" panose="02010600030101010101" pitchFamily="2" charset="-122"/>
              </a:rPr>
              <a:t>done:</a:t>
            </a:r>
          </a:p>
          <a:p>
            <a:r>
              <a:rPr lang="zh-CN" altLang="en-US" sz="2000" dirty="0">
                <a:latin typeface="宋体" panose="02010600030101010101" pitchFamily="2" charset="-122"/>
                <a:ea typeface="宋体" panose="02010600030101010101" pitchFamily="2" charset="-122"/>
              </a:rPr>
              <a:t>汇编形式：</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err="1">
                <a:latin typeface="宋体" panose="02010600030101010101" pitchFamily="2" charset="-122"/>
                <a:ea typeface="宋体" panose="02010600030101010101" pitchFamily="2" charset="-122"/>
              </a:rPr>
              <a:t>fact_while</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jle</a:t>
            </a:r>
            <a:r>
              <a:rPr lang="en-US" altLang="zh-CN" sz="1600" dirty="0">
                <a:latin typeface="宋体" panose="02010600030101010101" pitchFamily="2" charset="-122"/>
                <a:ea typeface="宋体" panose="02010600030101010101" pitchFamily="2" charset="-122"/>
              </a:rPr>
              <a:t>  .L7			</a:t>
            </a:r>
            <a:r>
              <a:rPr lang="zh-CN" altLang="en-US" sz="1600" i="1" dirty="0">
                <a:solidFill>
                  <a:schemeClr val="accent1"/>
                </a:solidFill>
                <a:latin typeface="宋体" panose="02010600030101010101" pitchFamily="2" charset="-122"/>
                <a:ea typeface="宋体" panose="02010600030101010101" pitchFamily="2" charset="-122"/>
              </a:rPr>
              <a:t>初始判断，若不符合则直接跳转到结束语句</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movl</a:t>
            </a:r>
            <a:r>
              <a:rPr lang="en-US" altLang="zh-CN" sz="1600" dirty="0">
                <a:latin typeface="宋体" panose="02010600030101010101" pitchFamily="2" charset="-122"/>
                <a:ea typeface="宋体" panose="02010600030101010101" pitchFamily="2" charset="-122"/>
              </a:rPr>
              <a:t> $1,%eax</a:t>
            </a:r>
          </a:p>
          <a:p>
            <a:pPr marL="457200" lvl="1" indent="0">
              <a:buNone/>
            </a:pPr>
            <a:r>
              <a:rPr lang="en-US" altLang="zh-CN" sz="1600" dirty="0">
                <a:latin typeface="宋体" panose="02010600030101010101" pitchFamily="2" charset="-122"/>
                <a:ea typeface="宋体" panose="02010600030101010101" pitchFamily="2" charset="-122"/>
              </a:rPr>
              <a:t>.L6:</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imulq</a:t>
            </a: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rdi</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rax</a:t>
            </a:r>
            <a:r>
              <a:rPr lang="en-US" altLang="zh-CN" sz="1600" dirty="0">
                <a:latin typeface="宋体" panose="02010600030101010101" pitchFamily="2" charset="-122"/>
                <a:ea typeface="宋体" panose="02010600030101010101" pitchFamily="2" charset="-122"/>
              </a:rPr>
              <a:t>		</a:t>
            </a:r>
            <a:r>
              <a:rPr lang="zh-CN" altLang="en-US" sz="1600" i="1" dirty="0">
                <a:solidFill>
                  <a:schemeClr val="accent1"/>
                </a:solidFill>
                <a:latin typeface="宋体" panose="02010600030101010101" pitchFamily="2" charset="-122"/>
                <a:ea typeface="宋体" panose="02010600030101010101" pitchFamily="2" charset="-122"/>
              </a:rPr>
              <a:t>执行循环</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subq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$1,%rdi</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jne</a:t>
            </a:r>
            <a:r>
              <a:rPr lang="en-US" altLang="zh-CN" sz="1600" dirty="0">
                <a:latin typeface="宋体" panose="02010600030101010101" pitchFamily="2" charset="-122"/>
                <a:ea typeface="宋体" panose="02010600030101010101" pitchFamily="2" charset="-122"/>
              </a:rPr>
              <a:t>   .L6			</a:t>
            </a:r>
            <a:r>
              <a:rPr lang="zh-CN" altLang="en-US" sz="1600" i="1" dirty="0">
                <a:solidFill>
                  <a:schemeClr val="accent1"/>
                </a:solidFill>
                <a:latin typeface="宋体" panose="02010600030101010101" pitchFamily="2" charset="-122"/>
                <a:ea typeface="宋体" panose="02010600030101010101" pitchFamily="2" charset="-122"/>
              </a:rPr>
              <a:t>判断循环是否继续</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rep;ret</a:t>
            </a:r>
            <a:endParaRPr lang="en-US" altLang="zh-CN" sz="16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.L7</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movl</a:t>
            </a:r>
            <a:r>
              <a:rPr lang="en-US" altLang="zh-CN" sz="1600" dirty="0">
                <a:latin typeface="宋体" panose="02010600030101010101" pitchFamily="2" charset="-122"/>
                <a:ea typeface="宋体" panose="02010600030101010101" pitchFamily="2" charset="-122"/>
              </a:rPr>
              <a:t> $1,%eax		</a:t>
            </a:r>
            <a:r>
              <a:rPr lang="zh-CN" altLang="en-US" sz="1600" i="1" dirty="0">
                <a:solidFill>
                  <a:schemeClr val="accent1"/>
                </a:solidFill>
                <a:latin typeface="宋体" panose="02010600030101010101" pitchFamily="2" charset="-122"/>
                <a:ea typeface="宋体" panose="02010600030101010101" pitchFamily="2" charset="-122"/>
              </a:rPr>
              <a:t>结束</a:t>
            </a:r>
            <a:endParaRPr lang="en-US" altLang="zh-CN" sz="1600" i="1" dirty="0">
              <a:solidFill>
                <a:schemeClr val="accent1"/>
              </a:solidFill>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  ret</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0582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6CC1F-C52C-4CCC-9DC7-6AD3A43CE519}"/>
              </a:ext>
            </a:extLst>
          </p:cNvPr>
          <p:cNvSpPr>
            <a:spLocks noGrp="1"/>
          </p:cNvSpPr>
          <p:nvPr>
            <p:ph type="title"/>
          </p:nvPr>
        </p:nvSpPr>
        <p:spPr>
          <a:xfrm>
            <a:off x="838200" y="365126"/>
            <a:ext cx="10515600" cy="494096"/>
          </a:xfrm>
        </p:spPr>
        <p:txBody>
          <a:bodyPr>
            <a:normAutofit/>
          </a:bodyPr>
          <a:lstStyle/>
          <a:p>
            <a:r>
              <a:rPr lang="en-US" altLang="zh-CN" sz="2400" dirty="0">
                <a:latin typeface="宋体" panose="02010600030101010101" pitchFamily="2" charset="-122"/>
                <a:ea typeface="宋体" panose="02010600030101010101" pitchFamily="2" charset="-122"/>
              </a:rPr>
              <a:t>for</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9F8A802F-8239-4F8D-B1A5-948E0FE59175}"/>
              </a:ext>
            </a:extLst>
          </p:cNvPr>
          <p:cNvSpPr>
            <a:spLocks noGrp="1"/>
          </p:cNvSpPr>
          <p:nvPr>
            <p:ph idx="1"/>
          </p:nvPr>
        </p:nvSpPr>
        <p:spPr>
          <a:xfrm>
            <a:off x="838200" y="1001110"/>
            <a:ext cx="10515600" cy="5175853"/>
          </a:xfrm>
        </p:spPr>
        <p:txBody>
          <a:bodyPr>
            <a:normAutofit/>
          </a:bodyPr>
          <a:lstStyle/>
          <a:p>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循环的</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语言形式：</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for(</a:t>
            </a:r>
            <a:r>
              <a:rPr lang="en-US" altLang="zh-CN" sz="1600" i="1" dirty="0" err="1">
                <a:latin typeface="宋体" panose="02010600030101010101" pitchFamily="2" charset="-122"/>
                <a:ea typeface="宋体" panose="02010600030101010101" pitchFamily="2" charset="-122"/>
              </a:rPr>
              <a:t>init-expr;test-expr;update-expr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body-statement</a:t>
            </a:r>
          </a:p>
          <a:p>
            <a:r>
              <a:rPr lang="zh-CN" altLang="en-US" sz="2000" dirty="0">
                <a:latin typeface="宋体" panose="02010600030101010101" pitchFamily="2" charset="-122"/>
                <a:ea typeface="宋体" panose="02010600030101010101" pitchFamily="2" charset="-122"/>
              </a:rPr>
              <a:t>可以按如下形式转换为</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i="1" dirty="0" err="1">
                <a:latin typeface="宋体" panose="02010600030101010101" pitchFamily="2" charset="-122"/>
                <a:ea typeface="宋体" panose="02010600030101010101" pitchFamily="2" charset="-122"/>
              </a:rPr>
              <a:t>init</a:t>
            </a:r>
            <a:r>
              <a:rPr lang="en-US" altLang="zh-CN" sz="1600" i="1" dirty="0">
                <a:latin typeface="宋体" panose="02010600030101010101" pitchFamily="2" charset="-122"/>
                <a:ea typeface="宋体" panose="02010600030101010101" pitchFamily="2" charset="-122"/>
              </a:rPr>
              <a:t>-expr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while(test-expr){</a:t>
            </a:r>
            <a:br>
              <a:rPr lang="en-US" altLang="zh-CN" sz="1600" dirty="0">
                <a:latin typeface="宋体" panose="02010600030101010101" pitchFamily="2" charset="-122"/>
                <a:ea typeface="宋体" panose="02010600030101010101" pitchFamily="2" charset="-122"/>
              </a:rPr>
            </a:b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body-statement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i="1" dirty="0">
                <a:latin typeface="宋体" panose="02010600030101010101" pitchFamily="2" charset="-122"/>
                <a:ea typeface="宋体" panose="02010600030101010101" pitchFamily="2" charset="-122"/>
              </a:rPr>
              <a:t>update-expr</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a:t>
            </a:r>
          </a:p>
          <a:p>
            <a:r>
              <a:rPr lang="zh-CN" altLang="en-US" sz="2000" dirty="0">
                <a:latin typeface="宋体" panose="02010600030101010101" pitchFamily="2" charset="-122"/>
                <a:ea typeface="宋体" panose="02010600030101010101" pitchFamily="2" charset="-122"/>
              </a:rPr>
              <a:t>因此也可以用</a:t>
            </a:r>
            <a:r>
              <a:rPr lang="en-US" altLang="zh-CN" sz="2000" dirty="0">
                <a:latin typeface="宋体" panose="02010600030101010101" pitchFamily="2" charset="-122"/>
                <a:ea typeface="宋体" panose="02010600030101010101" pitchFamily="2" charset="-122"/>
              </a:rPr>
              <a:t>jump to middle</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guarded-do</a:t>
            </a:r>
            <a:r>
              <a:rPr lang="zh-CN" altLang="en-US" sz="2000" dirty="0">
                <a:latin typeface="宋体" panose="02010600030101010101" pitchFamily="2" charset="-122"/>
                <a:ea typeface="宋体" panose="02010600030101010101" pitchFamily="2" charset="-122"/>
              </a:rPr>
              <a:t>这两种汇编代码来对应，但是有一个小例外</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955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99D62-9612-45EB-BB0D-14458FD60AE7}"/>
              </a:ext>
            </a:extLst>
          </p:cNvPr>
          <p:cNvSpPr>
            <a:spLocks noGrp="1"/>
          </p:cNvSpPr>
          <p:nvPr>
            <p:ph type="title"/>
          </p:nvPr>
        </p:nvSpPr>
        <p:spPr>
          <a:xfrm>
            <a:off x="838200" y="365125"/>
            <a:ext cx="10515600" cy="572923"/>
          </a:xfrm>
        </p:spPr>
        <p:txBody>
          <a:bodyPr>
            <a:normAutofit/>
          </a:bodyPr>
          <a:lstStyle/>
          <a:p>
            <a:r>
              <a:rPr lang="en-US" altLang="zh-CN" sz="2400" dirty="0">
                <a:latin typeface="宋体" panose="02010600030101010101" pitchFamily="2" charset="-122"/>
                <a:ea typeface="宋体" panose="02010600030101010101" pitchFamily="2" charset="-122"/>
              </a:rPr>
              <a:t>for</a:t>
            </a:r>
            <a:r>
              <a:rPr lang="zh-CN" altLang="en-US" sz="2400" dirty="0">
                <a:latin typeface="宋体" panose="02010600030101010101" pitchFamily="2" charset="-122"/>
                <a:ea typeface="宋体" panose="02010600030101010101" pitchFamily="2" charset="-122"/>
              </a:rPr>
              <a:t>循环</a:t>
            </a:r>
          </a:p>
        </p:txBody>
      </p:sp>
      <p:sp>
        <p:nvSpPr>
          <p:cNvPr id="3" name="内容占位符 2">
            <a:extLst>
              <a:ext uri="{FF2B5EF4-FFF2-40B4-BE49-F238E27FC236}">
                <a16:creationId xmlns:a16="http://schemas.microsoft.com/office/drawing/2014/main" id="{44E70B7E-FEB6-4394-A7C0-1E3461F82E07}"/>
              </a:ext>
            </a:extLst>
          </p:cNvPr>
          <p:cNvSpPr>
            <a:spLocks noGrp="1"/>
          </p:cNvSpPr>
          <p:nvPr>
            <p:ph idx="1"/>
          </p:nvPr>
        </p:nvSpPr>
        <p:spPr>
          <a:xfrm>
            <a:off x="838200" y="1008993"/>
            <a:ext cx="10515600" cy="5167970"/>
          </a:xfrm>
        </p:spPr>
        <p:txBody>
          <a:bodyPr>
            <a:normAutofit lnSpcReduction="10000"/>
          </a:bodyPr>
          <a:lstStyle/>
          <a:p>
            <a:r>
              <a:rPr lang="zh-CN" altLang="en-US" sz="2000" dirty="0">
                <a:latin typeface="宋体" panose="02010600030101010101" pitchFamily="2" charset="-122"/>
                <a:ea typeface="宋体" panose="02010600030101010101" pitchFamily="2" charset="-122"/>
              </a:rPr>
              <a:t>当循环体中出现</a:t>
            </a:r>
            <a:r>
              <a:rPr lang="en-US" altLang="zh-CN" sz="2000" dirty="0">
                <a:latin typeface="宋体" panose="02010600030101010101" pitchFamily="2" charset="-122"/>
                <a:ea typeface="宋体" panose="02010600030101010101" pitchFamily="2" charset="-122"/>
              </a:rPr>
              <a:t>continue</a:t>
            </a:r>
            <a:r>
              <a:rPr lang="zh-CN" altLang="en-US" sz="2000" dirty="0">
                <a:latin typeface="宋体" panose="02010600030101010101" pitchFamily="2" charset="-122"/>
                <a:ea typeface="宋体" panose="02010600030101010101" pitchFamily="2" charset="-122"/>
              </a:rPr>
              <a:t>语句时，单纯地把</a:t>
            </a:r>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循环转换为</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循环就会出现问题</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例如：</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long sum=0;</a:t>
            </a:r>
          </a:p>
          <a:p>
            <a:pPr marL="457200" lvl="1" indent="0">
              <a:buNone/>
            </a:pPr>
            <a:r>
              <a:rPr lang="en-US" altLang="zh-CN" sz="1600" dirty="0">
                <a:latin typeface="宋体" panose="02010600030101010101" pitchFamily="2" charset="-122"/>
                <a:ea typeface="宋体" panose="02010600030101010101" pitchFamily="2" charset="-122"/>
              </a:rPr>
              <a:t>long </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for(</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=0;i&lt;10;i++){</a:t>
            </a:r>
          </a:p>
          <a:p>
            <a:pPr marL="457200" lvl="1" indent="0">
              <a:buNone/>
            </a:pPr>
            <a:r>
              <a:rPr lang="en-US" altLang="zh-CN" sz="1600" dirty="0">
                <a:latin typeface="宋体" panose="02010600030101010101" pitchFamily="2" charset="-122"/>
                <a:ea typeface="宋体" panose="02010600030101010101" pitchFamily="2" charset="-122"/>
              </a:rPr>
              <a:t>   if(i&amp;1)</a:t>
            </a:r>
          </a:p>
          <a:p>
            <a:pPr marL="457200" lvl="1" indent="0">
              <a:buNone/>
            </a:pPr>
            <a:r>
              <a:rPr lang="en-US" altLang="zh-CN" sz="1600" dirty="0">
                <a:latin typeface="宋体" panose="02010600030101010101" pitchFamily="2" charset="-122"/>
                <a:ea typeface="宋体" panose="02010600030101010101" pitchFamily="2" charset="-122"/>
              </a:rPr>
              <a:t>     continue;</a:t>
            </a:r>
          </a:p>
          <a:p>
            <a:pPr marL="457200" lvl="1" indent="0">
              <a:buNone/>
            </a:pPr>
            <a:r>
              <a:rPr lang="en-US" altLang="zh-CN" sz="1600" dirty="0">
                <a:latin typeface="宋体" panose="02010600030101010101" pitchFamily="2" charset="-122"/>
                <a:ea typeface="宋体" panose="02010600030101010101" pitchFamily="2" charset="-122"/>
              </a:rPr>
              <a:t>   sum+=</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a:t>
            </a:r>
          </a:p>
          <a:p>
            <a:r>
              <a:rPr lang="zh-CN" altLang="en-US" sz="2000" dirty="0">
                <a:latin typeface="宋体" panose="02010600030101010101" pitchFamily="2" charset="-122"/>
                <a:ea typeface="宋体" panose="02010600030101010101" pitchFamily="2" charset="-122"/>
              </a:rPr>
              <a:t>这个例子若直接写成</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会导致死循环，因为</a:t>
            </a:r>
            <a:r>
              <a:rPr lang="en-US" altLang="zh-CN" sz="2000" dirty="0">
                <a:latin typeface="宋体" panose="02010600030101010101" pitchFamily="2" charset="-122"/>
                <a:ea typeface="宋体" panose="02010600030101010101" pitchFamily="2" charset="-122"/>
              </a:rPr>
              <a:t>continue</a:t>
            </a:r>
            <a:r>
              <a:rPr lang="zh-CN" altLang="en-US" sz="2000" dirty="0">
                <a:latin typeface="宋体" panose="02010600030101010101" pitchFamily="2" charset="-122"/>
                <a:ea typeface="宋体" panose="02010600030101010101" pitchFamily="2" charset="-122"/>
              </a:rPr>
              <a:t>语句跳过了</a:t>
            </a:r>
            <a:r>
              <a:rPr lang="en-US" altLang="zh-CN" sz="2000" dirty="0">
                <a:latin typeface="宋体" panose="02010600030101010101" pitchFamily="2" charset="-122"/>
                <a:ea typeface="宋体" panose="02010600030101010101" pitchFamily="2" charset="-122"/>
              </a:rPr>
              <a:t>update</a:t>
            </a:r>
            <a:r>
              <a:rPr lang="zh-CN" altLang="en-US" sz="2000" dirty="0">
                <a:latin typeface="宋体" panose="02010600030101010101" pitchFamily="2" charset="-122"/>
                <a:ea typeface="宋体" panose="02010600030101010101" pitchFamily="2" charset="-122"/>
              </a:rPr>
              <a:t>语句</a:t>
            </a:r>
            <a:endParaRPr lang="en-US" altLang="zh-CN" sz="2000" dirty="0">
              <a:latin typeface="宋体" panose="02010600030101010101" pitchFamily="2" charset="-122"/>
              <a:ea typeface="宋体" panose="02010600030101010101" pitchFamily="2" charset="-122"/>
            </a:endParaRPr>
          </a:p>
          <a:p>
            <a:pPr marL="457200" lvl="1" indent="0">
              <a:buNone/>
            </a:pPr>
            <a:r>
              <a:rPr lang="en-US" altLang="zh-CN" sz="1600" dirty="0">
                <a:latin typeface="宋体" panose="02010600030101010101" pitchFamily="2" charset="-122"/>
                <a:ea typeface="宋体" panose="02010600030101010101" pitchFamily="2" charset="-122"/>
              </a:rPr>
              <a:t>while(</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&lt;10){</a:t>
            </a:r>
          </a:p>
          <a:p>
            <a:pPr marL="457200" lvl="1" indent="0">
              <a:buNone/>
            </a:pPr>
            <a:r>
              <a:rPr lang="en-US" altLang="zh-CN" sz="1600" dirty="0">
                <a:latin typeface="宋体" panose="02010600030101010101" pitchFamily="2" charset="-122"/>
                <a:ea typeface="宋体" panose="02010600030101010101" pitchFamily="2" charset="-122"/>
              </a:rPr>
              <a:t>     if(i&amp;1)</a:t>
            </a:r>
          </a:p>
          <a:p>
            <a:pPr marL="457200" lvl="1" indent="0">
              <a:buNone/>
            </a:pPr>
            <a:r>
              <a:rPr lang="en-US" altLang="zh-CN" sz="1600" dirty="0">
                <a:latin typeface="宋体" panose="02010600030101010101" pitchFamily="2" charset="-122"/>
                <a:ea typeface="宋体" panose="02010600030101010101" pitchFamily="2" charset="-122"/>
              </a:rPr>
              <a:t>       continue;</a:t>
            </a:r>
          </a:p>
          <a:p>
            <a:pPr marL="457200" lvl="1" indent="0">
              <a:buNone/>
            </a:pPr>
            <a:r>
              <a:rPr lang="en-US" altLang="zh-CN" sz="1600" dirty="0">
                <a:latin typeface="宋体" panose="02010600030101010101" pitchFamily="2" charset="-122"/>
                <a:ea typeface="宋体" panose="02010600030101010101" pitchFamily="2" charset="-122"/>
              </a:rPr>
              <a:t>     sum+=</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i</a:t>
            </a:r>
            <a:r>
              <a:rPr lang="en-US" altLang="zh-CN" sz="1600" dirty="0">
                <a:latin typeface="宋体" panose="02010600030101010101" pitchFamily="2" charset="-122"/>
                <a:ea typeface="宋体" panose="02010600030101010101" pitchFamily="2" charset="-122"/>
              </a:rPr>
              <a:t>++;</a:t>
            </a:r>
          </a:p>
          <a:p>
            <a:pPr marL="457200" lvl="1" indent="0">
              <a:buNone/>
            </a:pPr>
            <a:r>
              <a:rPr lang="en-US" altLang="zh-CN" sz="1600" dirty="0">
                <a:latin typeface="宋体" panose="02010600030101010101" pitchFamily="2" charset="-122"/>
                <a:ea typeface="宋体" panose="02010600030101010101" pitchFamily="2" charset="-122"/>
              </a:rPr>
              <a:t>}</a:t>
            </a:r>
          </a:p>
          <a:p>
            <a:r>
              <a:rPr lang="zh-CN" altLang="en-US" sz="2000" dirty="0">
                <a:latin typeface="宋体" panose="02010600030101010101" pitchFamily="2" charset="-122"/>
                <a:ea typeface="宋体" panose="02010600030101010101" pitchFamily="2" charset="-122"/>
              </a:rPr>
              <a:t>此时可以通过把</a:t>
            </a:r>
            <a:r>
              <a:rPr lang="en-US" altLang="zh-CN" sz="2000" dirty="0">
                <a:latin typeface="宋体" panose="02010600030101010101" pitchFamily="2" charset="-122"/>
                <a:ea typeface="宋体" panose="02010600030101010101" pitchFamily="2" charset="-122"/>
              </a:rPr>
              <a:t>continue</a:t>
            </a:r>
            <a:r>
              <a:rPr lang="zh-CN" altLang="en-US" sz="2000" dirty="0">
                <a:latin typeface="宋体" panose="02010600030101010101" pitchFamily="2" charset="-122"/>
                <a:ea typeface="宋体" panose="02010600030101010101" pitchFamily="2" charset="-122"/>
              </a:rPr>
              <a:t>语句换为</a:t>
            </a:r>
            <a:r>
              <a:rPr lang="en-US" altLang="zh-CN" sz="2000" dirty="0" err="1">
                <a:latin typeface="宋体" panose="02010600030101010101" pitchFamily="2" charset="-122"/>
                <a:ea typeface="宋体" panose="02010600030101010101" pitchFamily="2" charset="-122"/>
              </a:rPr>
              <a:t>goto</a:t>
            </a:r>
            <a:r>
              <a:rPr lang="zh-CN" altLang="en-US" sz="2000" dirty="0">
                <a:latin typeface="宋体" panose="02010600030101010101" pitchFamily="2" charset="-122"/>
                <a:ea typeface="宋体" panose="02010600030101010101" pitchFamily="2" charset="-122"/>
              </a:rPr>
              <a:t>语句，</a:t>
            </a:r>
            <a:r>
              <a:rPr lang="en-US" altLang="zh-CN" sz="2000" dirty="0" err="1">
                <a:latin typeface="宋体" panose="02010600030101010101" pitchFamily="2" charset="-122"/>
                <a:ea typeface="宋体" panose="02010600030101010101" pitchFamily="2" charset="-122"/>
              </a:rPr>
              <a:t>goto</a:t>
            </a:r>
            <a:r>
              <a:rPr lang="zh-CN" altLang="en-US" sz="2000" dirty="0">
                <a:latin typeface="宋体" panose="02010600030101010101" pitchFamily="2" charset="-122"/>
                <a:ea typeface="宋体" panose="02010600030101010101" pitchFamily="2" charset="-122"/>
              </a:rPr>
              <a:t>的目标是</a:t>
            </a:r>
            <a:r>
              <a:rPr lang="en-US" altLang="zh-CN" sz="2000" dirty="0">
                <a:latin typeface="宋体" panose="02010600030101010101" pitchFamily="2" charset="-122"/>
                <a:ea typeface="宋体" panose="02010600030101010101" pitchFamily="2" charset="-122"/>
              </a:rPr>
              <a:t>update</a:t>
            </a:r>
            <a:r>
              <a:rPr lang="zh-CN" altLang="en-US" sz="2000" dirty="0">
                <a:latin typeface="宋体" panose="02010600030101010101" pitchFamily="2" charset="-122"/>
                <a:ea typeface="宋体" panose="02010600030101010101" pitchFamily="2" charset="-122"/>
              </a:rPr>
              <a:t>语句，来解决问题，汇编代码也是同理</a:t>
            </a:r>
            <a:endParaRPr lang="en-US" altLang="zh-CN" sz="2000" dirty="0">
              <a:latin typeface="宋体" panose="02010600030101010101" pitchFamily="2" charset="-122"/>
              <a:ea typeface="宋体" panose="02010600030101010101" pitchFamily="2" charset="-122"/>
            </a:endParaRPr>
          </a:p>
          <a:p>
            <a:pPr lvl="1"/>
            <a:endParaRPr lang="en-US" altLang="zh-CN" sz="1600" dirty="0">
              <a:latin typeface="宋体" panose="02010600030101010101" pitchFamily="2" charset="-122"/>
              <a:ea typeface="宋体" panose="02010600030101010101" pitchFamily="2" charset="-122"/>
            </a:endParaRPr>
          </a:p>
          <a:p>
            <a:pPr lvl="1"/>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828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70EFF-3D23-4A45-8F87-873D05D5F016}"/>
              </a:ext>
            </a:extLst>
          </p:cNvPr>
          <p:cNvSpPr>
            <a:spLocks noGrp="1"/>
          </p:cNvSpPr>
          <p:nvPr>
            <p:ph type="title"/>
          </p:nvPr>
        </p:nvSpPr>
        <p:spPr/>
        <p:txBody>
          <a:bodyPr>
            <a:normAutofit/>
          </a:bodyPr>
          <a:lstStyle/>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个需要掌握的条件码</a:t>
            </a:r>
          </a:p>
        </p:txBody>
      </p:sp>
      <p:sp>
        <p:nvSpPr>
          <p:cNvPr id="3" name="内容占位符 2">
            <a:extLst>
              <a:ext uri="{FF2B5EF4-FFF2-40B4-BE49-F238E27FC236}">
                <a16:creationId xmlns:a16="http://schemas.microsoft.com/office/drawing/2014/main" id="{38B17D04-6214-42E4-A5B6-E49350FA8C4B}"/>
              </a:ext>
            </a:extLst>
          </p:cNvPr>
          <p:cNvSpPr>
            <a:spLocks noGrp="1"/>
          </p:cNvSpPr>
          <p:nvPr>
            <p:ph idx="1"/>
          </p:nvPr>
        </p:nvSpPr>
        <p:spPr>
          <a:xfrm>
            <a:off x="838200" y="1825625"/>
            <a:ext cx="10515600" cy="4351338"/>
          </a:xfrm>
        </p:spPr>
        <p:txBody>
          <a:bodyPr>
            <a:normAutofit/>
          </a:bodyPr>
          <a:lstStyle/>
          <a:p>
            <a:r>
              <a:rPr lang="en-US" altLang="zh-CN" sz="2000" dirty="0">
                <a:latin typeface="宋体" panose="02010600030101010101" pitchFamily="2" charset="-122"/>
                <a:ea typeface="宋体" panose="02010600030101010101" pitchFamily="2" charset="-122"/>
              </a:rPr>
              <a:t>CF</a:t>
            </a:r>
            <a:r>
              <a:rPr lang="zh-CN" altLang="en-US" sz="2000" dirty="0">
                <a:latin typeface="宋体" panose="02010600030101010101" pitchFamily="2" charset="-122"/>
                <a:ea typeface="宋体" panose="02010600030101010101" pitchFamily="2" charset="-122"/>
              </a:rPr>
              <a:t>：进位标志，最近执行的操作中最高位发生进位时置</a:t>
            </a:r>
            <a:r>
              <a:rPr lang="en-US" altLang="zh-CN" sz="2000" dirty="0">
                <a:latin typeface="宋体" panose="02010600030101010101" pitchFamily="2" charset="-122"/>
                <a:ea typeface="宋体" panose="02010600030101010101" pitchFamily="2" charset="-122"/>
              </a:rPr>
              <a:t>CF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，可用于检测无符号溢出</a:t>
            </a:r>
            <a:endParaRPr lang="en-US" altLang="zh-CN" sz="2000" dirty="0">
              <a:latin typeface="宋体" panose="02010600030101010101" pitchFamily="2" charset="-122"/>
              <a:ea typeface="宋体" panose="02010600030101010101" pitchFamily="2" charset="-122"/>
            </a:endParaRPr>
          </a:p>
          <a:p>
            <a:pPr lvl="1"/>
            <a:r>
              <a:rPr lang="en-US" altLang="zh-CN" sz="1600" dirty="0">
                <a:latin typeface="宋体" panose="02010600030101010101" pitchFamily="2" charset="-122"/>
                <a:ea typeface="宋体" panose="02010600030101010101" pitchFamily="2" charset="-122"/>
              </a:rPr>
              <a:t>Carry</a:t>
            </a:r>
            <a:r>
              <a:rPr lang="zh-CN" altLang="en-US" sz="1600" dirty="0">
                <a:latin typeface="宋体" panose="02010600030101010101" pitchFamily="2" charset="-122"/>
                <a:ea typeface="宋体" panose="02010600030101010101" pitchFamily="2" charset="-122"/>
              </a:rPr>
              <a:t>表示进位</a:t>
            </a:r>
            <a:endParaRPr lang="en-US" altLang="zh-CN" sz="16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ZF</a:t>
            </a:r>
            <a:r>
              <a:rPr lang="zh-CN" altLang="en-US" sz="2000" dirty="0">
                <a:latin typeface="宋体" panose="02010600030101010101" pitchFamily="2" charset="-122"/>
                <a:ea typeface="宋体" panose="02010600030101010101" pitchFamily="2" charset="-122"/>
              </a:rPr>
              <a:t>：零标志，最近执行的操作结果为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时置</a:t>
            </a:r>
            <a:r>
              <a:rPr lang="en-US" altLang="zh-CN" sz="2000" dirty="0">
                <a:latin typeface="宋体" panose="02010600030101010101" pitchFamily="2" charset="-122"/>
                <a:ea typeface="宋体" panose="02010600030101010101" pitchFamily="2" charset="-122"/>
              </a:rPr>
              <a:t>ZF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endParaRPr lang="en-US" altLang="zh-CN" sz="1600" dirty="0">
              <a:latin typeface="宋体" panose="02010600030101010101" pitchFamily="2" charset="-122"/>
              <a:ea typeface="宋体" panose="02010600030101010101" pitchFamily="2" charset="-122"/>
            </a:endParaRPr>
          </a:p>
          <a:p>
            <a:pPr lvl="1"/>
            <a:r>
              <a:rPr lang="en-US" altLang="zh-CN" sz="1600" dirty="0">
                <a:latin typeface="宋体" panose="02010600030101010101" pitchFamily="2" charset="-122"/>
                <a:ea typeface="宋体" panose="02010600030101010101" pitchFamily="2" charset="-122"/>
              </a:rPr>
              <a:t>Zero</a:t>
            </a:r>
            <a:r>
              <a:rPr lang="zh-CN" altLang="en-US" sz="1600" dirty="0">
                <a:latin typeface="宋体" panose="02010600030101010101" pitchFamily="2" charset="-122"/>
                <a:ea typeface="宋体" panose="02010600030101010101" pitchFamily="2" charset="-122"/>
              </a:rPr>
              <a:t>表示</a:t>
            </a:r>
            <a:r>
              <a:rPr lang="en-US" altLang="zh-CN" sz="1600" dirty="0">
                <a:latin typeface="宋体" panose="02010600030101010101" pitchFamily="2" charset="-122"/>
                <a:ea typeface="宋体" panose="02010600030101010101" pitchFamily="2" charset="-122"/>
              </a:rPr>
              <a:t>0</a:t>
            </a:r>
          </a:p>
          <a:p>
            <a:r>
              <a:rPr lang="en-US" altLang="zh-CN" sz="2000" dirty="0">
                <a:latin typeface="宋体" panose="02010600030101010101" pitchFamily="2" charset="-122"/>
                <a:ea typeface="宋体" panose="02010600030101010101" pitchFamily="2" charset="-122"/>
              </a:rPr>
              <a:t>SF</a:t>
            </a:r>
            <a:r>
              <a:rPr lang="zh-CN" altLang="en-US" sz="2000" dirty="0">
                <a:latin typeface="宋体" panose="02010600030101010101" pitchFamily="2" charset="-122"/>
                <a:ea typeface="宋体" panose="02010600030101010101" pitchFamily="2" charset="-122"/>
              </a:rPr>
              <a:t>：符号标志，最近执行的操作结果为负数时置</a:t>
            </a:r>
            <a:r>
              <a:rPr lang="en-US" altLang="zh-CN" sz="2000" dirty="0">
                <a:latin typeface="宋体" panose="02010600030101010101" pitchFamily="2" charset="-122"/>
                <a:ea typeface="宋体" panose="02010600030101010101" pitchFamily="2" charset="-122"/>
              </a:rPr>
              <a:t>SF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p>
          <a:p>
            <a:pPr lvl="1"/>
            <a:r>
              <a:rPr lang="en-US" altLang="zh-CN" sz="1600" dirty="0">
                <a:latin typeface="宋体" panose="02010600030101010101" pitchFamily="2" charset="-122"/>
                <a:ea typeface="宋体" panose="02010600030101010101" pitchFamily="2" charset="-122"/>
              </a:rPr>
              <a:t>Sign</a:t>
            </a:r>
            <a:r>
              <a:rPr lang="zh-CN" altLang="en-US" sz="1600" dirty="0">
                <a:latin typeface="宋体" panose="02010600030101010101" pitchFamily="2" charset="-122"/>
                <a:ea typeface="宋体" panose="02010600030101010101" pitchFamily="2" charset="-122"/>
              </a:rPr>
              <a:t>表示符号</a:t>
            </a:r>
            <a:endParaRPr lang="en-US" altLang="zh-CN" sz="16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OF</a:t>
            </a:r>
            <a:r>
              <a:rPr lang="zh-CN" altLang="en-US" sz="2000" dirty="0">
                <a:latin typeface="宋体" panose="02010600030101010101" pitchFamily="2" charset="-122"/>
                <a:ea typeface="宋体" panose="02010600030101010101" pitchFamily="2" charset="-122"/>
              </a:rPr>
              <a:t>：溢出标志，最近的操作中出现了补码溢出（正或负溢出）时置</a:t>
            </a:r>
            <a:r>
              <a:rPr lang="en-US" altLang="zh-CN" sz="2000" dirty="0">
                <a:latin typeface="宋体" panose="02010600030101010101" pitchFamily="2" charset="-122"/>
                <a:ea typeface="宋体" panose="02010600030101010101" pitchFamily="2" charset="-122"/>
              </a:rPr>
              <a:t>OF</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p>
          <a:p>
            <a:pPr lvl="1"/>
            <a:r>
              <a:rPr lang="en-US" altLang="zh-CN" sz="1600" dirty="0">
                <a:latin typeface="宋体" panose="02010600030101010101" pitchFamily="2" charset="-122"/>
                <a:ea typeface="宋体" panose="02010600030101010101" pitchFamily="2" charset="-122"/>
              </a:rPr>
              <a:t>Overflow</a:t>
            </a:r>
            <a:r>
              <a:rPr lang="zh-CN" altLang="en-US" sz="1600" dirty="0">
                <a:latin typeface="宋体" panose="02010600030101010101" pitchFamily="2" charset="-122"/>
                <a:ea typeface="宋体" panose="02010600030101010101" pitchFamily="2" charset="-122"/>
              </a:rPr>
              <a:t>表示溢出</a:t>
            </a:r>
            <a:endParaRPr lang="en-US" altLang="zh-CN" sz="1600" dirty="0">
              <a:latin typeface="宋体" panose="02010600030101010101" pitchFamily="2" charset="-122"/>
              <a:ea typeface="宋体" panose="02010600030101010101" pitchFamily="2" charset="-122"/>
            </a:endParaRPr>
          </a:p>
          <a:p>
            <a:pPr lvl="1"/>
            <a:endParaRPr lang="en-US" altLang="zh-CN" sz="16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个人推荐记忆方式：</a:t>
            </a:r>
            <a:r>
              <a:rPr lang="en-US" altLang="zh-CN" sz="2000" dirty="0">
                <a:latin typeface="宋体" panose="02010600030101010101" pitchFamily="2" charset="-122"/>
                <a:ea typeface="宋体" panose="02010600030101010101" pitchFamily="2" charset="-122"/>
              </a:rPr>
              <a:t>ZF</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SF</a:t>
            </a:r>
            <a:r>
              <a:rPr lang="zh-CN" altLang="en-US" sz="2000" dirty="0">
                <a:latin typeface="宋体" panose="02010600030101010101" pitchFamily="2" charset="-122"/>
                <a:ea typeface="宋体" panose="02010600030101010101" pitchFamily="2" charset="-122"/>
              </a:rPr>
              <a:t>较好记忆，对</a:t>
            </a:r>
            <a:r>
              <a:rPr lang="en-US" altLang="zh-CN" sz="2000" dirty="0">
                <a:latin typeface="宋体" panose="02010600030101010101" pitchFamily="2" charset="-122"/>
                <a:ea typeface="宋体" panose="02010600030101010101" pitchFamily="2" charset="-122"/>
              </a:rPr>
              <a:t>OF</a:t>
            </a:r>
            <a:r>
              <a:rPr lang="zh-CN" altLang="en-US" sz="2000" dirty="0">
                <a:latin typeface="宋体" panose="02010600030101010101" pitchFamily="2" charset="-122"/>
                <a:ea typeface="宋体" panose="02010600030101010101" pitchFamily="2" charset="-122"/>
              </a:rPr>
              <a:t>与</a:t>
            </a:r>
            <a:r>
              <a:rPr lang="en-US" altLang="zh-CN" sz="2000" dirty="0">
                <a:latin typeface="宋体" panose="02010600030101010101" pitchFamily="2" charset="-122"/>
                <a:ea typeface="宋体" panose="02010600030101010101" pitchFamily="2" charset="-122"/>
              </a:rPr>
              <a:t>CF</a:t>
            </a:r>
            <a:r>
              <a:rPr lang="zh-CN" altLang="en-US" sz="2000" dirty="0">
                <a:latin typeface="宋体" panose="02010600030101010101" pitchFamily="2" charset="-122"/>
                <a:ea typeface="宋体" panose="02010600030101010101" pitchFamily="2" charset="-122"/>
              </a:rPr>
              <a:t>，记住一般讨论最高位进位时，讨论的数是无符号数（补码数最高位是符号位，而无符号数最高位表示</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w-1</a:t>
            </a:r>
            <a:r>
              <a:rPr lang="zh-CN" altLang="en-US" sz="2000" dirty="0">
                <a:latin typeface="宋体" panose="02010600030101010101" pitchFamily="2" charset="-122"/>
                <a:ea typeface="宋体" panose="02010600030101010101" pitchFamily="2" charset="-122"/>
              </a:rPr>
              <a:t>次方，</a:t>
            </a:r>
            <a:r>
              <a:rPr lang="en-US" altLang="zh-CN" sz="2000" dirty="0">
                <a:latin typeface="宋体" panose="02010600030101010101" pitchFamily="2" charset="-122"/>
                <a:ea typeface="宋体" panose="02010600030101010101" pitchFamily="2" charset="-122"/>
              </a:rPr>
              <a:t>w</a:t>
            </a:r>
            <a:r>
              <a:rPr lang="zh-CN" altLang="en-US" sz="2000" dirty="0">
                <a:latin typeface="宋体" panose="02010600030101010101" pitchFamily="2" charset="-122"/>
                <a:ea typeface="宋体" panose="02010600030101010101" pitchFamily="2" charset="-122"/>
              </a:rPr>
              <a:t>是位数），若出现补码数相加时最高位是两个</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，则只可能产生负溢出，而不会说发生了进位</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1516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C0E05-AD36-481A-ABF3-11DE7080D4F4}"/>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条件码的设置</a:t>
            </a:r>
          </a:p>
        </p:txBody>
      </p:sp>
      <p:sp>
        <p:nvSpPr>
          <p:cNvPr id="3" name="内容占位符 2">
            <a:extLst>
              <a:ext uri="{FF2B5EF4-FFF2-40B4-BE49-F238E27FC236}">
                <a16:creationId xmlns:a16="http://schemas.microsoft.com/office/drawing/2014/main" id="{44055429-6450-4540-B425-50FA71BD5786}"/>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Implicit </a:t>
            </a:r>
            <a:r>
              <a:rPr lang="zh-CN" altLang="en-US" sz="2000" dirty="0">
                <a:latin typeface="宋体" panose="02010600030101010101" pitchFamily="2" charset="-122"/>
                <a:ea typeface="宋体" panose="02010600030101010101" pitchFamily="2" charset="-122"/>
              </a:rPr>
              <a:t>隐式设置条件码</a:t>
            </a:r>
            <a:endParaRPr lang="en-US" altLang="zh-CN" sz="20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更新寄存器或内存中的值，并设置根据结果条件码，包括各种整数算术运算：</a:t>
            </a:r>
          </a:p>
        </p:txBody>
      </p:sp>
      <p:graphicFrame>
        <p:nvGraphicFramePr>
          <p:cNvPr id="4" name="表格 4">
            <a:extLst>
              <a:ext uri="{FF2B5EF4-FFF2-40B4-BE49-F238E27FC236}">
                <a16:creationId xmlns:a16="http://schemas.microsoft.com/office/drawing/2014/main" id="{A63D0CC0-91BC-4D3A-85B9-B0E136B42CB6}"/>
              </a:ext>
            </a:extLst>
          </p:cNvPr>
          <p:cNvGraphicFramePr>
            <a:graphicFrameLocks noGrp="1"/>
          </p:cNvGraphicFramePr>
          <p:nvPr>
            <p:extLst>
              <p:ext uri="{D42A27DB-BD31-4B8C-83A1-F6EECF244321}">
                <p14:modId xmlns:p14="http://schemas.microsoft.com/office/powerpoint/2010/main" val="3813847783"/>
              </p:ext>
            </p:extLst>
          </p:nvPr>
        </p:nvGraphicFramePr>
        <p:xfrm>
          <a:off x="2032000" y="2517934"/>
          <a:ext cx="8128000" cy="296672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384241987"/>
                    </a:ext>
                  </a:extLst>
                </a:gridCol>
                <a:gridCol w="2032000">
                  <a:extLst>
                    <a:ext uri="{9D8B030D-6E8A-4147-A177-3AD203B41FA5}">
                      <a16:colId xmlns:a16="http://schemas.microsoft.com/office/drawing/2014/main" val="577921708"/>
                    </a:ext>
                  </a:extLst>
                </a:gridCol>
                <a:gridCol w="2032000">
                  <a:extLst>
                    <a:ext uri="{9D8B030D-6E8A-4147-A177-3AD203B41FA5}">
                      <a16:colId xmlns:a16="http://schemas.microsoft.com/office/drawing/2014/main" val="46378994"/>
                    </a:ext>
                  </a:extLst>
                </a:gridCol>
                <a:gridCol w="2032000">
                  <a:extLst>
                    <a:ext uri="{9D8B030D-6E8A-4147-A177-3AD203B41FA5}">
                      <a16:colId xmlns:a16="http://schemas.microsoft.com/office/drawing/2014/main" val="150349992"/>
                    </a:ext>
                  </a:extLst>
                </a:gridCol>
              </a:tblGrid>
              <a:tr h="370840">
                <a:tc>
                  <a:txBody>
                    <a:bodyPr/>
                    <a:lstStyle/>
                    <a:p>
                      <a:r>
                        <a:rPr lang="zh-CN" altLang="en-US" dirty="0"/>
                        <a:t>指令名</a:t>
                      </a:r>
                    </a:p>
                  </a:txBody>
                  <a:tcPr/>
                </a:tc>
                <a:tc>
                  <a:txBody>
                    <a:bodyPr/>
                    <a:lstStyle/>
                    <a:p>
                      <a:r>
                        <a:rPr lang="zh-CN" altLang="en-US" dirty="0"/>
                        <a:t>效果</a:t>
                      </a:r>
                    </a:p>
                  </a:txBody>
                  <a:tcPr/>
                </a:tc>
                <a:tc>
                  <a:txBody>
                    <a:bodyPr/>
                    <a:lstStyle/>
                    <a:p>
                      <a:r>
                        <a:rPr lang="zh-CN" altLang="en-US" dirty="0"/>
                        <a:t>指令名</a:t>
                      </a:r>
                    </a:p>
                  </a:txBody>
                  <a:tcPr/>
                </a:tc>
                <a:tc>
                  <a:txBody>
                    <a:bodyPr/>
                    <a:lstStyle/>
                    <a:p>
                      <a:r>
                        <a:rPr lang="zh-CN" altLang="en-US" dirty="0"/>
                        <a:t>效果</a:t>
                      </a:r>
                    </a:p>
                  </a:txBody>
                  <a:tcPr/>
                </a:tc>
                <a:extLst>
                  <a:ext uri="{0D108BD9-81ED-4DB2-BD59-A6C34878D82A}">
                    <a16:rowId xmlns:a16="http://schemas.microsoft.com/office/drawing/2014/main" val="4140846078"/>
                  </a:ext>
                </a:extLst>
              </a:tr>
              <a:tr h="370840">
                <a:tc>
                  <a:txBody>
                    <a:bodyPr/>
                    <a:lstStyle/>
                    <a:p>
                      <a:r>
                        <a:rPr lang="en-US" altLang="zh-CN" sz="1800" dirty="0">
                          <a:latin typeface="宋体" panose="02010600030101010101" pitchFamily="2" charset="-122"/>
                          <a:ea typeface="宋体" panose="02010600030101010101" pitchFamily="2" charset="-122"/>
                        </a:rPr>
                        <a:t>INC</a:t>
                      </a:r>
                      <a:endParaRPr lang="zh-CN" altLang="en-US" dirty="0"/>
                    </a:p>
                  </a:txBody>
                  <a:tcPr/>
                </a:tc>
                <a:tc>
                  <a:txBody>
                    <a:bodyPr/>
                    <a:lstStyle/>
                    <a:p>
                      <a:r>
                        <a:rPr lang="zh-CN" altLang="en-US" dirty="0"/>
                        <a:t>自加</a:t>
                      </a:r>
                      <a:r>
                        <a:rPr lang="en-US" altLang="zh-CN" dirty="0"/>
                        <a:t>1</a:t>
                      </a:r>
                      <a:endParaRPr lang="zh-CN" altLang="en-US" dirty="0"/>
                    </a:p>
                  </a:txBody>
                  <a:tcPr/>
                </a:tc>
                <a:tc>
                  <a:txBody>
                    <a:bodyPr/>
                    <a:lstStyle/>
                    <a:p>
                      <a:r>
                        <a:rPr lang="en-US" altLang="zh-CN" sz="1800" dirty="0">
                          <a:latin typeface="宋体" panose="02010600030101010101" pitchFamily="2" charset="-122"/>
                          <a:ea typeface="宋体" panose="02010600030101010101" pitchFamily="2" charset="-122"/>
                        </a:rPr>
                        <a:t>XOR</a:t>
                      </a:r>
                      <a:endParaRPr lang="zh-CN" altLang="en-US" dirty="0"/>
                    </a:p>
                  </a:txBody>
                  <a:tcPr/>
                </a:tc>
                <a:tc>
                  <a:txBody>
                    <a:bodyPr/>
                    <a:lstStyle/>
                    <a:p>
                      <a:r>
                        <a:rPr lang="zh-CN" altLang="en-US" dirty="0"/>
                        <a:t>两数亦或</a:t>
                      </a:r>
                    </a:p>
                  </a:txBody>
                  <a:tcPr/>
                </a:tc>
                <a:extLst>
                  <a:ext uri="{0D108BD9-81ED-4DB2-BD59-A6C34878D82A}">
                    <a16:rowId xmlns:a16="http://schemas.microsoft.com/office/drawing/2014/main" val="534520516"/>
                  </a:ext>
                </a:extLst>
              </a:tr>
              <a:tr h="370840">
                <a:tc>
                  <a:txBody>
                    <a:bodyPr/>
                    <a:lstStyle/>
                    <a:p>
                      <a:r>
                        <a:rPr lang="en-US" altLang="zh-CN" sz="1800" dirty="0">
                          <a:latin typeface="宋体" panose="02010600030101010101" pitchFamily="2" charset="-122"/>
                          <a:ea typeface="宋体" panose="02010600030101010101" pitchFamily="2" charset="-122"/>
                        </a:rPr>
                        <a:t>DEC</a:t>
                      </a:r>
                      <a:endParaRPr lang="zh-CN" altLang="en-US" dirty="0"/>
                    </a:p>
                  </a:txBody>
                  <a:tcPr/>
                </a:tc>
                <a:tc>
                  <a:txBody>
                    <a:bodyPr/>
                    <a:lstStyle/>
                    <a:p>
                      <a:r>
                        <a:rPr lang="zh-CN" altLang="en-US" dirty="0"/>
                        <a:t>自减</a:t>
                      </a:r>
                      <a:r>
                        <a:rPr lang="en-US" altLang="zh-CN" dirty="0"/>
                        <a:t>1</a:t>
                      </a:r>
                      <a:endParaRPr lang="zh-CN" altLang="en-US" dirty="0"/>
                    </a:p>
                  </a:txBody>
                  <a:tcPr/>
                </a:tc>
                <a:tc>
                  <a:txBody>
                    <a:bodyPr/>
                    <a:lstStyle/>
                    <a:p>
                      <a:r>
                        <a:rPr lang="en-US" altLang="zh-CN" sz="1800" dirty="0">
                          <a:latin typeface="宋体" panose="02010600030101010101" pitchFamily="2" charset="-122"/>
                          <a:ea typeface="宋体" panose="02010600030101010101" pitchFamily="2" charset="-122"/>
                        </a:rPr>
                        <a:t>OR</a:t>
                      </a:r>
                      <a:endParaRPr lang="zh-CN" altLang="en-US" dirty="0"/>
                    </a:p>
                  </a:txBody>
                  <a:tcPr/>
                </a:tc>
                <a:tc>
                  <a:txBody>
                    <a:bodyPr/>
                    <a:lstStyle/>
                    <a:p>
                      <a:r>
                        <a:rPr lang="zh-CN" altLang="en-US" dirty="0"/>
                        <a:t>两数或</a:t>
                      </a:r>
                    </a:p>
                  </a:txBody>
                  <a:tcPr/>
                </a:tc>
                <a:extLst>
                  <a:ext uri="{0D108BD9-81ED-4DB2-BD59-A6C34878D82A}">
                    <a16:rowId xmlns:a16="http://schemas.microsoft.com/office/drawing/2014/main" val="3322722863"/>
                  </a:ext>
                </a:extLst>
              </a:tr>
              <a:tr h="370840">
                <a:tc>
                  <a:txBody>
                    <a:bodyPr/>
                    <a:lstStyle/>
                    <a:p>
                      <a:r>
                        <a:rPr lang="en-US" altLang="zh-CN" sz="1800" dirty="0">
                          <a:latin typeface="宋体" panose="02010600030101010101" pitchFamily="2" charset="-122"/>
                          <a:ea typeface="宋体" panose="02010600030101010101" pitchFamily="2" charset="-122"/>
                        </a:rPr>
                        <a:t>NEG</a:t>
                      </a:r>
                      <a:endParaRPr lang="zh-CN" altLang="en-US" dirty="0"/>
                    </a:p>
                  </a:txBody>
                  <a:tcPr/>
                </a:tc>
                <a:tc>
                  <a:txBody>
                    <a:bodyPr/>
                    <a:lstStyle/>
                    <a:p>
                      <a:r>
                        <a:rPr lang="zh-CN" altLang="en-US" dirty="0"/>
                        <a:t>取负（非）</a:t>
                      </a:r>
                    </a:p>
                  </a:txBody>
                  <a:tcPr/>
                </a:tc>
                <a:tc>
                  <a:txBody>
                    <a:bodyPr/>
                    <a:lstStyle/>
                    <a:p>
                      <a:r>
                        <a:rPr lang="en-US" altLang="zh-CN" sz="1800" dirty="0">
                          <a:latin typeface="宋体" panose="02010600030101010101" pitchFamily="2" charset="-122"/>
                          <a:ea typeface="宋体" panose="02010600030101010101" pitchFamily="2" charset="-122"/>
                        </a:rPr>
                        <a:t>AND</a:t>
                      </a:r>
                      <a:endParaRPr lang="zh-CN" altLang="en-US" dirty="0"/>
                    </a:p>
                  </a:txBody>
                  <a:tcPr/>
                </a:tc>
                <a:tc>
                  <a:txBody>
                    <a:bodyPr/>
                    <a:lstStyle/>
                    <a:p>
                      <a:r>
                        <a:rPr lang="zh-CN" altLang="en-US" dirty="0"/>
                        <a:t>两数且</a:t>
                      </a:r>
                    </a:p>
                  </a:txBody>
                  <a:tcPr/>
                </a:tc>
                <a:extLst>
                  <a:ext uri="{0D108BD9-81ED-4DB2-BD59-A6C34878D82A}">
                    <a16:rowId xmlns:a16="http://schemas.microsoft.com/office/drawing/2014/main" val="2072444185"/>
                  </a:ext>
                </a:extLst>
              </a:tr>
              <a:tr h="370840">
                <a:tc>
                  <a:txBody>
                    <a:bodyPr/>
                    <a:lstStyle/>
                    <a:p>
                      <a:r>
                        <a:rPr lang="en-US" altLang="zh-CN" sz="1800" dirty="0">
                          <a:latin typeface="宋体" panose="02010600030101010101" pitchFamily="2" charset="-122"/>
                          <a:ea typeface="宋体" panose="02010600030101010101" pitchFamily="2" charset="-122"/>
                        </a:rPr>
                        <a:t>NOT</a:t>
                      </a:r>
                      <a:endParaRPr lang="zh-CN" altLang="en-US" dirty="0"/>
                    </a:p>
                  </a:txBody>
                  <a:tcPr/>
                </a:tc>
                <a:tc>
                  <a:txBody>
                    <a:bodyPr/>
                    <a:lstStyle/>
                    <a:p>
                      <a:r>
                        <a:rPr lang="zh-CN" altLang="en-US" dirty="0"/>
                        <a:t>取补</a:t>
                      </a:r>
                    </a:p>
                  </a:txBody>
                  <a:tcPr/>
                </a:tc>
                <a:tc>
                  <a:txBody>
                    <a:bodyPr/>
                    <a:lstStyle/>
                    <a:p>
                      <a:r>
                        <a:rPr lang="en-US" altLang="zh-CN" sz="1800" dirty="0">
                          <a:latin typeface="宋体" panose="02010600030101010101" pitchFamily="2" charset="-122"/>
                          <a:ea typeface="宋体" panose="02010600030101010101" pitchFamily="2" charset="-122"/>
                        </a:rPr>
                        <a:t>SAL</a:t>
                      </a:r>
                      <a:endParaRPr lang="zh-CN" altLang="en-US" dirty="0"/>
                    </a:p>
                  </a:txBody>
                  <a:tcPr/>
                </a:tc>
                <a:tc>
                  <a:txBody>
                    <a:bodyPr/>
                    <a:lstStyle/>
                    <a:p>
                      <a:r>
                        <a:rPr lang="zh-CN" altLang="en-US" dirty="0"/>
                        <a:t>左移</a:t>
                      </a:r>
                    </a:p>
                  </a:txBody>
                  <a:tcPr/>
                </a:tc>
                <a:extLst>
                  <a:ext uri="{0D108BD9-81ED-4DB2-BD59-A6C34878D82A}">
                    <a16:rowId xmlns:a16="http://schemas.microsoft.com/office/drawing/2014/main" val="1827038468"/>
                  </a:ext>
                </a:extLst>
              </a:tr>
              <a:tr h="370840">
                <a:tc>
                  <a:txBody>
                    <a:bodyPr/>
                    <a:lstStyle/>
                    <a:p>
                      <a:r>
                        <a:rPr lang="en-US" altLang="zh-CN" sz="1800" dirty="0">
                          <a:latin typeface="宋体" panose="02010600030101010101" pitchFamily="2" charset="-122"/>
                          <a:ea typeface="宋体" panose="02010600030101010101" pitchFamily="2" charset="-122"/>
                        </a:rPr>
                        <a:t>ADD</a:t>
                      </a:r>
                      <a:endParaRPr lang="zh-CN" altLang="en-US" dirty="0"/>
                    </a:p>
                  </a:txBody>
                  <a:tcPr/>
                </a:tc>
                <a:tc>
                  <a:txBody>
                    <a:bodyPr/>
                    <a:lstStyle/>
                    <a:p>
                      <a:r>
                        <a:rPr lang="zh-CN" altLang="en-US" dirty="0"/>
                        <a:t>两数相加</a:t>
                      </a:r>
                    </a:p>
                  </a:txBody>
                  <a:tcPr/>
                </a:tc>
                <a:tc>
                  <a:txBody>
                    <a:bodyPr/>
                    <a:lstStyle/>
                    <a:p>
                      <a:r>
                        <a:rPr lang="en-US" altLang="zh-CN" sz="1800" dirty="0">
                          <a:latin typeface="宋体" panose="02010600030101010101" pitchFamily="2" charset="-122"/>
                          <a:ea typeface="宋体" panose="02010600030101010101" pitchFamily="2" charset="-122"/>
                        </a:rPr>
                        <a:t>SHL</a:t>
                      </a:r>
                      <a:endParaRPr lang="zh-CN" altLang="en-US" dirty="0"/>
                    </a:p>
                  </a:txBody>
                  <a:tcPr/>
                </a:tc>
                <a:tc>
                  <a:txBody>
                    <a:bodyPr/>
                    <a:lstStyle/>
                    <a:p>
                      <a:r>
                        <a:rPr lang="zh-CN" altLang="en-US" dirty="0"/>
                        <a:t>左移</a:t>
                      </a:r>
                    </a:p>
                  </a:txBody>
                  <a:tcPr/>
                </a:tc>
                <a:extLst>
                  <a:ext uri="{0D108BD9-81ED-4DB2-BD59-A6C34878D82A}">
                    <a16:rowId xmlns:a16="http://schemas.microsoft.com/office/drawing/2014/main" val="1238369436"/>
                  </a:ext>
                </a:extLst>
              </a:tr>
              <a:tr h="370840">
                <a:tc>
                  <a:txBody>
                    <a:bodyPr/>
                    <a:lstStyle/>
                    <a:p>
                      <a:r>
                        <a:rPr lang="en-US" altLang="zh-CN" sz="1800" dirty="0">
                          <a:latin typeface="宋体" panose="02010600030101010101" pitchFamily="2" charset="-122"/>
                          <a:ea typeface="宋体" panose="02010600030101010101" pitchFamily="2" charset="-122"/>
                        </a:rPr>
                        <a:t>SUB</a:t>
                      </a:r>
                      <a:endParaRPr lang="zh-CN" altLang="en-US" dirty="0"/>
                    </a:p>
                  </a:txBody>
                  <a:tcPr/>
                </a:tc>
                <a:tc>
                  <a:txBody>
                    <a:bodyPr/>
                    <a:lstStyle/>
                    <a:p>
                      <a:r>
                        <a:rPr lang="zh-CN" altLang="en-US" dirty="0"/>
                        <a:t>两数相减</a:t>
                      </a:r>
                    </a:p>
                  </a:txBody>
                  <a:tcPr/>
                </a:tc>
                <a:tc>
                  <a:txBody>
                    <a:bodyPr/>
                    <a:lstStyle/>
                    <a:p>
                      <a:r>
                        <a:rPr lang="en-US" altLang="zh-CN" sz="1800" dirty="0">
                          <a:latin typeface="宋体" panose="02010600030101010101" pitchFamily="2" charset="-122"/>
                          <a:ea typeface="宋体" panose="02010600030101010101" pitchFamily="2" charset="-122"/>
                        </a:rPr>
                        <a:t>SAR</a:t>
                      </a:r>
                      <a:endParaRPr lang="zh-CN" altLang="en-US" dirty="0"/>
                    </a:p>
                  </a:txBody>
                  <a:tcPr/>
                </a:tc>
                <a:tc>
                  <a:txBody>
                    <a:bodyPr/>
                    <a:lstStyle/>
                    <a:p>
                      <a:r>
                        <a:rPr lang="zh-CN" altLang="en-US" dirty="0"/>
                        <a:t>算术右移</a:t>
                      </a:r>
                    </a:p>
                  </a:txBody>
                  <a:tcPr/>
                </a:tc>
                <a:extLst>
                  <a:ext uri="{0D108BD9-81ED-4DB2-BD59-A6C34878D82A}">
                    <a16:rowId xmlns:a16="http://schemas.microsoft.com/office/drawing/2014/main" val="1574127420"/>
                  </a:ext>
                </a:extLst>
              </a:tr>
              <a:tr h="370840">
                <a:tc>
                  <a:txBody>
                    <a:bodyPr/>
                    <a:lstStyle/>
                    <a:p>
                      <a:r>
                        <a:rPr lang="en-US" altLang="zh-CN" sz="1800" dirty="0">
                          <a:latin typeface="宋体" panose="02010600030101010101" pitchFamily="2" charset="-122"/>
                          <a:ea typeface="宋体" panose="02010600030101010101" pitchFamily="2" charset="-122"/>
                        </a:rPr>
                        <a:t>IMUL</a:t>
                      </a:r>
                      <a:endParaRPr lang="zh-CN" altLang="en-US" dirty="0"/>
                    </a:p>
                  </a:txBody>
                  <a:tcPr/>
                </a:tc>
                <a:tc>
                  <a:txBody>
                    <a:bodyPr/>
                    <a:lstStyle/>
                    <a:p>
                      <a:r>
                        <a:rPr lang="zh-CN" altLang="en-US" dirty="0"/>
                        <a:t>两数相乘</a:t>
                      </a:r>
                    </a:p>
                  </a:txBody>
                  <a:tcPr/>
                </a:tc>
                <a:tc>
                  <a:txBody>
                    <a:bodyPr/>
                    <a:lstStyle/>
                    <a:p>
                      <a:r>
                        <a:rPr lang="en-US" altLang="zh-CN" sz="1800" dirty="0">
                          <a:latin typeface="宋体" panose="02010600030101010101" pitchFamily="2" charset="-122"/>
                          <a:ea typeface="宋体" panose="02010600030101010101" pitchFamily="2" charset="-122"/>
                        </a:rPr>
                        <a:t>SHR</a:t>
                      </a:r>
                      <a:endParaRPr lang="zh-CN" altLang="en-US" dirty="0"/>
                    </a:p>
                  </a:txBody>
                  <a:tcPr/>
                </a:tc>
                <a:tc>
                  <a:txBody>
                    <a:bodyPr/>
                    <a:lstStyle/>
                    <a:p>
                      <a:r>
                        <a:rPr lang="zh-CN" altLang="en-US" dirty="0"/>
                        <a:t>逻辑右移</a:t>
                      </a:r>
                    </a:p>
                  </a:txBody>
                  <a:tcPr/>
                </a:tc>
                <a:extLst>
                  <a:ext uri="{0D108BD9-81ED-4DB2-BD59-A6C34878D82A}">
                    <a16:rowId xmlns:a16="http://schemas.microsoft.com/office/drawing/2014/main" val="2963867813"/>
                  </a:ext>
                </a:extLst>
              </a:tr>
            </a:tbl>
          </a:graphicData>
        </a:graphic>
      </p:graphicFrame>
    </p:spTree>
    <p:extLst>
      <p:ext uri="{BB962C8B-B14F-4D97-AF65-F5344CB8AC3E}">
        <p14:creationId xmlns:p14="http://schemas.microsoft.com/office/powerpoint/2010/main" val="167395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FF13C-3C91-4D4C-9705-17E310B2E996}"/>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硬件中条件码的计算方式</a:t>
            </a:r>
          </a:p>
        </p:txBody>
      </p:sp>
      <p:sp>
        <p:nvSpPr>
          <p:cNvPr id="3" name="内容占位符 2">
            <a:extLst>
              <a:ext uri="{FF2B5EF4-FFF2-40B4-BE49-F238E27FC236}">
                <a16:creationId xmlns:a16="http://schemas.microsoft.com/office/drawing/2014/main" id="{86CCB9C9-14BA-45FA-B5F4-62EC44069D05}"/>
              </a:ext>
            </a:extLst>
          </p:cNvPr>
          <p:cNvSpPr>
            <a:spLocks noGrp="1"/>
          </p:cNvSpPr>
          <p:nvPr>
            <p:ph idx="1"/>
          </p:nvPr>
        </p:nvSpPr>
        <p:spPr/>
        <p:txBody>
          <a:bodyPr>
            <a:normAutofit/>
          </a:bodyPr>
          <a:lstStyle/>
          <a:p>
            <a:r>
              <a:rPr lang="en-US" altLang="zh-CN" sz="2000" dirty="0">
                <a:latin typeface="宋体" panose="02010600030101010101" pitchFamily="2" charset="-122"/>
                <a:ea typeface="宋体" panose="02010600030101010101" pitchFamily="2" charset="-122"/>
              </a:rPr>
              <a:t>OF</a:t>
            </a:r>
            <a:r>
              <a:rPr lang="zh-CN" altLang="en-US" sz="2000" dirty="0">
                <a:latin typeface="宋体" panose="02010600030101010101" pitchFamily="2" charset="-122"/>
                <a:ea typeface="宋体" panose="02010600030101010101" pitchFamily="2" charset="-122"/>
              </a:rPr>
              <a:t>：最高位的进位</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次高位的进位</a:t>
            </a:r>
            <a:endParaRPr lang="en-US" altLang="zh-CN" sz="20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仅对补码加减法有意义</a:t>
            </a:r>
            <a:endParaRPr lang="en-US" altLang="zh-CN" sz="16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SF</a:t>
            </a:r>
            <a:r>
              <a:rPr lang="zh-CN" altLang="en-US" sz="2000" dirty="0">
                <a:latin typeface="宋体" panose="02010600030101010101" pitchFamily="2" charset="-122"/>
                <a:ea typeface="宋体" panose="02010600030101010101" pitchFamily="2" charset="-122"/>
              </a:rPr>
              <a:t>：最高位的数字之和</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包括进位</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ZF</a:t>
            </a:r>
            <a:r>
              <a:rPr lang="zh-CN" altLang="en-US" sz="2000" dirty="0">
                <a:latin typeface="宋体" panose="02010600030101010101" pitchFamily="2" charset="-122"/>
                <a:ea typeface="宋体" panose="02010600030101010101" pitchFamily="2" charset="-122"/>
              </a:rPr>
              <a:t>：仅当两数的运算结果中所有位全为</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时才置为</a:t>
            </a:r>
            <a:r>
              <a:rPr lang="en-US" altLang="zh-CN" sz="2000" dirty="0">
                <a:latin typeface="宋体" panose="02010600030101010101" pitchFamily="2" charset="-122"/>
                <a:ea typeface="宋体" panose="02010600030101010101" pitchFamily="2" charset="-122"/>
              </a:rPr>
              <a:t>1</a:t>
            </a:r>
          </a:p>
          <a:p>
            <a:r>
              <a:rPr lang="en-US" altLang="zh-CN" sz="2000" dirty="0">
                <a:latin typeface="宋体" panose="02010600030101010101" pitchFamily="2" charset="-122"/>
                <a:ea typeface="宋体" panose="02010600030101010101" pitchFamily="2" charset="-122"/>
              </a:rPr>
              <a:t>CF</a:t>
            </a:r>
            <a:r>
              <a:rPr lang="zh-CN" altLang="en-US" sz="2000" dirty="0">
                <a:latin typeface="宋体" panose="02010600030101010101" pitchFamily="2" charset="-122"/>
                <a:ea typeface="宋体" panose="02010600030101010101" pitchFamily="2" charset="-122"/>
              </a:rPr>
              <a:t>：最高位产生的进位</a:t>
            </a:r>
            <a:r>
              <a:rPr lang="en-US" altLang="zh-CN" sz="2000" dirty="0">
                <a:latin typeface="宋体" panose="02010600030101010101" pitchFamily="2" charset="-122"/>
                <a:ea typeface="宋体" panose="02010600030101010101" pitchFamily="2" charset="-122"/>
              </a:rPr>
              <a:t>^sub</a:t>
            </a:r>
            <a:r>
              <a:rPr lang="zh-CN" altLang="en-US" sz="2000" dirty="0">
                <a:latin typeface="宋体" panose="02010600030101010101" pitchFamily="2" charset="-122"/>
                <a:ea typeface="宋体" panose="02010600030101010101" pitchFamily="2" charset="-122"/>
              </a:rPr>
              <a:t>，做减法时</a:t>
            </a:r>
            <a:r>
              <a:rPr lang="en-US" altLang="zh-CN" sz="2000" dirty="0">
                <a:latin typeface="宋体" panose="02010600030101010101" pitchFamily="2" charset="-122"/>
                <a:ea typeface="宋体" panose="02010600030101010101" pitchFamily="2" charset="-122"/>
              </a:rPr>
              <a:t>sub</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，加法时</a:t>
            </a:r>
            <a:r>
              <a:rPr lang="en-US" altLang="zh-CN" sz="2000" dirty="0">
                <a:latin typeface="宋体" panose="02010600030101010101" pitchFamily="2" charset="-122"/>
                <a:ea typeface="宋体" panose="02010600030101010101" pitchFamily="2" charset="-122"/>
              </a:rPr>
              <a:t>sub</a:t>
            </a:r>
            <a:r>
              <a:rPr lang="zh-CN" altLang="en-US" sz="2000" dirty="0">
                <a:latin typeface="宋体" panose="02010600030101010101" pitchFamily="2" charset="-122"/>
                <a:ea typeface="宋体" panose="02010600030101010101" pitchFamily="2" charset="-122"/>
              </a:rPr>
              <a:t>为</a:t>
            </a:r>
            <a:r>
              <a:rPr lang="en-US" altLang="zh-CN" sz="2000" dirty="0">
                <a:latin typeface="宋体" panose="02010600030101010101" pitchFamily="2" charset="-122"/>
                <a:ea typeface="宋体" panose="02010600030101010101" pitchFamily="2" charset="-122"/>
              </a:rPr>
              <a:t>0</a:t>
            </a:r>
          </a:p>
          <a:p>
            <a:pPr lvl="1"/>
            <a:r>
              <a:rPr lang="zh-CN" altLang="en-US" sz="1600" dirty="0">
                <a:latin typeface="宋体" panose="02010600030101010101" pitchFamily="2" charset="-122"/>
                <a:ea typeface="宋体" panose="02010600030101010101" pitchFamily="2" charset="-122"/>
              </a:rPr>
              <a:t>仅对无符号数加减法有意义</a:t>
            </a:r>
            <a:endParaRPr lang="en-US" altLang="zh-CN" sz="1600" dirty="0">
              <a:latin typeface="宋体" panose="02010600030101010101" pitchFamily="2" charset="-122"/>
              <a:ea typeface="宋体" panose="02010600030101010101" pitchFamily="2" charset="-122"/>
            </a:endParaRPr>
          </a:p>
          <a:p>
            <a:pPr lvl="1"/>
            <a:endParaRPr lang="en-US" altLang="zh-CN" sz="16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进位是指某个位上出现</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，或是</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的同时再加上从次一位进位产生的</a:t>
            </a:r>
            <a:r>
              <a:rPr lang="en-US" altLang="zh-CN" sz="2000" dirty="0">
                <a:latin typeface="宋体" panose="02010600030101010101" pitchFamily="2" charset="-122"/>
                <a:ea typeface="宋体" panose="02010600030101010101" pitchFamily="2" charset="-122"/>
              </a:rPr>
              <a:t>1</a:t>
            </a:r>
          </a:p>
          <a:p>
            <a:pPr marL="0" indent="0">
              <a:buNone/>
            </a:pPr>
            <a:r>
              <a:rPr lang="zh-CN" altLang="en-US" sz="2000" dirty="0">
                <a:latin typeface="宋体" panose="02010600030101010101" pitchFamily="2" charset="-122"/>
                <a:ea typeface="宋体" panose="02010600030101010101" pitchFamily="2" charset="-122"/>
              </a:rPr>
              <a:t>例如：假设用</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位表示，</a:t>
            </a:r>
            <a:r>
              <a:rPr lang="en-US" altLang="zh-CN" sz="2000" dirty="0">
                <a:latin typeface="宋体" panose="02010600030101010101" pitchFamily="2" charset="-122"/>
                <a:ea typeface="宋体" panose="02010600030101010101" pitchFamily="2" charset="-122"/>
              </a:rPr>
              <a:t>11111111+00000001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10001010+10000000</a:t>
            </a:r>
            <a:r>
              <a:rPr lang="zh-CN" altLang="en-US" sz="2000" dirty="0">
                <a:latin typeface="宋体" panose="02010600030101010101" pitchFamily="2" charset="-122"/>
                <a:ea typeface="宋体" panose="02010600030101010101" pitchFamily="2" charset="-122"/>
              </a:rPr>
              <a:t>都会在最高位发生进位，但前者会在次高位发生进位，后者不会</a:t>
            </a:r>
          </a:p>
        </p:txBody>
      </p:sp>
    </p:spTree>
    <p:extLst>
      <p:ext uri="{BB962C8B-B14F-4D97-AF65-F5344CB8AC3E}">
        <p14:creationId xmlns:p14="http://schemas.microsoft.com/office/powerpoint/2010/main" val="203390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B1149-C2D3-48B3-BD46-D9B53584935C}"/>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设置条件码的一些细节</a:t>
            </a:r>
          </a:p>
        </p:txBody>
      </p:sp>
      <p:sp>
        <p:nvSpPr>
          <p:cNvPr id="3" name="内容占位符 2">
            <a:extLst>
              <a:ext uri="{FF2B5EF4-FFF2-40B4-BE49-F238E27FC236}">
                <a16:creationId xmlns:a16="http://schemas.microsoft.com/office/drawing/2014/main" id="{B57ECEE8-51B2-46E3-87DC-A7DF36E24F52}"/>
              </a:ext>
            </a:extLst>
          </p:cNvPr>
          <p:cNvSpPr>
            <a:spLocks noGrp="1"/>
          </p:cNvSpPr>
          <p:nvPr>
            <p:ph idx="1"/>
          </p:nvPr>
        </p:nvSpPr>
        <p:spPr/>
        <p:txBody>
          <a:bodyPr/>
          <a:lstStyle/>
          <a:p>
            <a:pPr lvl="1"/>
            <a:r>
              <a:rPr lang="zh-CN" altLang="zh-CN" sz="2000" i="0" dirty="0">
                <a:latin typeface="宋体" panose="02010600030101010101" pitchFamily="2" charset="-122"/>
                <a:ea typeface="宋体" panose="02010600030101010101" pitchFamily="2" charset="-122"/>
              </a:rPr>
              <a:t>如果无符号数减法发生了借位，也会设置</a:t>
            </a:r>
            <a:r>
              <a:rPr lang="en-US" altLang="zh-CN" sz="2000" i="0" dirty="0">
                <a:latin typeface="宋体" panose="02010600030101010101" pitchFamily="2" charset="-122"/>
                <a:ea typeface="宋体" panose="02010600030101010101" pitchFamily="2" charset="-122"/>
              </a:rPr>
              <a:t>CF</a:t>
            </a:r>
            <a:r>
              <a:rPr lang="zh-CN" altLang="en-US" sz="2000" i="0" dirty="0">
                <a:latin typeface="宋体" panose="02010600030101010101" pitchFamily="2" charset="-122"/>
                <a:ea typeface="宋体" panose="02010600030101010101" pitchFamily="2" charset="-122"/>
              </a:rPr>
              <a:t>为</a:t>
            </a:r>
            <a:r>
              <a:rPr lang="en-US" altLang="zh-CN" sz="2000" i="0" dirty="0">
                <a:latin typeface="宋体" panose="02010600030101010101" pitchFamily="2" charset="-122"/>
                <a:ea typeface="宋体" panose="02010600030101010101" pitchFamily="2" charset="-122"/>
              </a:rPr>
              <a:t>1</a:t>
            </a:r>
            <a:r>
              <a:rPr lang="zh-CN" altLang="en-US" sz="2000" i="0" dirty="0">
                <a:latin typeface="宋体" panose="02010600030101010101" pitchFamily="2" charset="-122"/>
                <a:ea typeface="宋体" panose="02010600030101010101" pitchFamily="2" charset="-122"/>
              </a:rPr>
              <a:t>（类似于负溢出，但不是）</a:t>
            </a:r>
            <a:endParaRPr lang="zh-CN" altLang="zh-CN" sz="2000" i="0" dirty="0">
              <a:latin typeface="宋体" panose="02010600030101010101" pitchFamily="2" charset="-122"/>
              <a:ea typeface="宋体" panose="02010600030101010101" pitchFamily="2" charset="-122"/>
            </a:endParaRPr>
          </a:p>
          <a:p>
            <a:pPr lvl="1"/>
            <a:r>
              <a:rPr lang="en-US" altLang="zh-CN" sz="2000" i="0" dirty="0" err="1">
                <a:latin typeface="宋体" panose="02010600030101010101" pitchFamily="2" charset="-122"/>
                <a:ea typeface="宋体" panose="02010600030101010101" pitchFamily="2" charset="-122"/>
              </a:rPr>
              <a:t>leaq</a:t>
            </a:r>
            <a:r>
              <a:rPr lang="zh-CN" altLang="en-US" sz="2000" i="0" dirty="0">
                <a:latin typeface="宋体" panose="02010600030101010101" pitchFamily="2" charset="-122"/>
                <a:ea typeface="宋体" panose="02010600030101010101" pitchFamily="2" charset="-122"/>
              </a:rPr>
              <a:t>指令不改变任何条件码</a:t>
            </a:r>
            <a:r>
              <a:rPr lang="en-US" altLang="zh-CN" sz="2000" i="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只对地址进行操作</a:t>
            </a:r>
            <a:r>
              <a:rPr lang="en-US" altLang="zh-CN" sz="2000" i="0" dirty="0">
                <a:latin typeface="宋体" panose="02010600030101010101" pitchFamily="2" charset="-122"/>
                <a:ea typeface="宋体" panose="02010600030101010101" pitchFamily="2" charset="-122"/>
              </a:rPr>
              <a:t>)</a:t>
            </a:r>
            <a:endParaRPr lang="zh-CN" altLang="en-US" sz="2000" i="0" dirty="0">
              <a:latin typeface="宋体" panose="02010600030101010101" pitchFamily="2" charset="-122"/>
              <a:ea typeface="宋体" panose="02010600030101010101" pitchFamily="2" charset="-122"/>
            </a:endParaRPr>
          </a:p>
          <a:p>
            <a:pPr lvl="1"/>
            <a:r>
              <a:rPr lang="zh-CN" altLang="en-US" sz="2000" i="0" dirty="0">
                <a:latin typeface="宋体" panose="02010600030101010101" pitchFamily="2" charset="-122"/>
                <a:ea typeface="宋体" panose="02010600030101010101" pitchFamily="2" charset="-122"/>
              </a:rPr>
              <a:t>逻辑操作会把</a:t>
            </a:r>
            <a:r>
              <a:rPr lang="en-US" altLang="zh-CN" sz="2000" i="0" dirty="0">
                <a:latin typeface="宋体" panose="02010600030101010101" pitchFamily="2" charset="-122"/>
                <a:ea typeface="宋体" panose="02010600030101010101" pitchFamily="2" charset="-122"/>
              </a:rPr>
              <a:t>CF</a:t>
            </a:r>
            <a:r>
              <a:rPr lang="zh-CN" altLang="en-US" sz="2000" i="0" dirty="0">
                <a:latin typeface="宋体" panose="02010600030101010101" pitchFamily="2" charset="-122"/>
                <a:ea typeface="宋体" panose="02010600030101010101" pitchFamily="2" charset="-122"/>
              </a:rPr>
              <a:t>和</a:t>
            </a:r>
            <a:r>
              <a:rPr lang="en-US" altLang="zh-CN" sz="2000" i="0" dirty="0">
                <a:latin typeface="宋体" panose="02010600030101010101" pitchFamily="2" charset="-122"/>
                <a:ea typeface="宋体" panose="02010600030101010101" pitchFamily="2" charset="-122"/>
              </a:rPr>
              <a:t>OF</a:t>
            </a:r>
            <a:r>
              <a:rPr lang="zh-CN" altLang="en-US" sz="2000" i="0" dirty="0">
                <a:latin typeface="宋体" panose="02010600030101010101" pitchFamily="2" charset="-122"/>
                <a:ea typeface="宋体" panose="02010600030101010101" pitchFamily="2" charset="-122"/>
              </a:rPr>
              <a:t>设置成</a:t>
            </a:r>
            <a:r>
              <a:rPr lang="en-US" altLang="zh-CN" sz="2000" i="0" dirty="0">
                <a:latin typeface="宋体" panose="02010600030101010101" pitchFamily="2" charset="-122"/>
                <a:ea typeface="宋体" panose="02010600030101010101" pitchFamily="2" charset="-122"/>
              </a:rPr>
              <a:t>0</a:t>
            </a:r>
            <a:r>
              <a:rPr lang="zh-CN" altLang="en-US" sz="2000" i="0" dirty="0">
                <a:latin typeface="宋体" panose="02010600030101010101" pitchFamily="2" charset="-122"/>
                <a:ea typeface="宋体" panose="02010600030101010101" pitchFamily="2" charset="-122"/>
              </a:rPr>
              <a:t>（逻辑运算结果不会超过表示范围，也就不会溢出）</a:t>
            </a:r>
            <a:endParaRPr lang="en-US" altLang="zh-CN" sz="2000" i="0" dirty="0">
              <a:latin typeface="宋体" panose="02010600030101010101" pitchFamily="2" charset="-122"/>
              <a:ea typeface="宋体" panose="02010600030101010101" pitchFamily="2" charset="-122"/>
            </a:endParaRPr>
          </a:p>
          <a:p>
            <a:pPr lvl="1"/>
            <a:r>
              <a:rPr lang="zh-CN" altLang="en-US" sz="2000" i="0" dirty="0">
                <a:latin typeface="宋体" panose="02010600030101010101" pitchFamily="2" charset="-122"/>
                <a:ea typeface="宋体" panose="02010600030101010101" pitchFamily="2" charset="-122"/>
              </a:rPr>
              <a:t>移位操作会把</a:t>
            </a:r>
            <a:r>
              <a:rPr lang="en-US" altLang="zh-CN" sz="2000" i="0" dirty="0">
                <a:latin typeface="宋体" panose="02010600030101010101" pitchFamily="2" charset="-122"/>
                <a:ea typeface="宋体" panose="02010600030101010101" pitchFamily="2" charset="-122"/>
              </a:rPr>
              <a:t>CF</a:t>
            </a:r>
            <a:r>
              <a:rPr lang="zh-CN" altLang="en-US" sz="2000" i="0" dirty="0">
                <a:latin typeface="宋体" panose="02010600030101010101" pitchFamily="2" charset="-122"/>
                <a:ea typeface="宋体" panose="02010600030101010101" pitchFamily="2" charset="-122"/>
              </a:rPr>
              <a:t>设置为最一个被移出的位，</a:t>
            </a:r>
            <a:r>
              <a:rPr lang="en-US" altLang="zh-CN" sz="2000" i="0" dirty="0">
                <a:latin typeface="宋体" panose="02010600030101010101" pitchFamily="2" charset="-122"/>
                <a:ea typeface="宋体" panose="02010600030101010101" pitchFamily="2" charset="-122"/>
              </a:rPr>
              <a:t>OF</a:t>
            </a:r>
            <a:r>
              <a:rPr lang="zh-CN" altLang="en-US" sz="2000" i="0" dirty="0">
                <a:latin typeface="宋体" panose="02010600030101010101" pitchFamily="2" charset="-122"/>
                <a:ea typeface="宋体" panose="02010600030101010101" pitchFamily="2" charset="-122"/>
              </a:rPr>
              <a:t>设置为</a:t>
            </a:r>
            <a:r>
              <a:rPr lang="en-US" altLang="zh-CN" sz="2000" i="0" dirty="0">
                <a:latin typeface="宋体" panose="02010600030101010101" pitchFamily="2" charset="-122"/>
                <a:ea typeface="宋体" panose="02010600030101010101" pitchFamily="2" charset="-122"/>
              </a:rPr>
              <a:t>0</a:t>
            </a:r>
          </a:p>
          <a:p>
            <a:pPr lvl="1"/>
            <a:r>
              <a:rPr lang="en-US" altLang="zh-CN" sz="2000" i="0" dirty="0">
                <a:latin typeface="宋体" panose="02010600030101010101" pitchFamily="2" charset="-122"/>
                <a:ea typeface="宋体" panose="02010600030101010101" pitchFamily="2" charset="-122"/>
              </a:rPr>
              <a:t>INC</a:t>
            </a:r>
            <a:r>
              <a:rPr lang="zh-CN" altLang="en-US" sz="2000" i="0" dirty="0">
                <a:latin typeface="宋体" panose="02010600030101010101" pitchFamily="2" charset="-122"/>
                <a:ea typeface="宋体" panose="02010600030101010101" pitchFamily="2" charset="-122"/>
              </a:rPr>
              <a:t>和</a:t>
            </a:r>
            <a:r>
              <a:rPr lang="en-US" altLang="zh-CN" sz="2000" i="0" dirty="0">
                <a:latin typeface="宋体" panose="02010600030101010101" pitchFamily="2" charset="-122"/>
                <a:ea typeface="宋体" panose="02010600030101010101" pitchFamily="2" charset="-122"/>
              </a:rPr>
              <a:t>DEC</a:t>
            </a:r>
            <a:r>
              <a:rPr lang="zh-CN" altLang="en-US" sz="2000" i="0" dirty="0">
                <a:latin typeface="宋体" panose="02010600030101010101" pitchFamily="2" charset="-122"/>
                <a:ea typeface="宋体" panose="02010600030101010101" pitchFamily="2" charset="-122"/>
              </a:rPr>
              <a:t>指令会设置</a:t>
            </a:r>
            <a:r>
              <a:rPr lang="en-US" altLang="zh-CN" sz="2000" i="0" dirty="0">
                <a:latin typeface="宋体" panose="02010600030101010101" pitchFamily="2" charset="-122"/>
                <a:ea typeface="宋体" panose="02010600030101010101" pitchFamily="2" charset="-122"/>
              </a:rPr>
              <a:t>OF</a:t>
            </a:r>
            <a:r>
              <a:rPr lang="zh-CN" altLang="en-US" sz="2000" i="0" dirty="0">
                <a:latin typeface="宋体" panose="02010600030101010101" pitchFamily="2" charset="-122"/>
                <a:ea typeface="宋体" panose="02010600030101010101" pitchFamily="2" charset="-122"/>
              </a:rPr>
              <a:t>和</a:t>
            </a:r>
            <a:r>
              <a:rPr lang="en-US" altLang="zh-CN" sz="2000" i="0" dirty="0">
                <a:latin typeface="宋体" panose="02010600030101010101" pitchFamily="2" charset="-122"/>
                <a:ea typeface="宋体" panose="02010600030101010101" pitchFamily="2" charset="-122"/>
              </a:rPr>
              <a:t>ZF</a:t>
            </a:r>
            <a:r>
              <a:rPr lang="zh-CN" altLang="en-US" sz="2000" i="0" dirty="0">
                <a:latin typeface="宋体" panose="02010600030101010101" pitchFamily="2" charset="-122"/>
                <a:ea typeface="宋体" panose="02010600030101010101" pitchFamily="2" charset="-122"/>
              </a:rPr>
              <a:t>，但是不会改变</a:t>
            </a:r>
            <a:r>
              <a:rPr lang="en-US" altLang="zh-CN" sz="2000" i="0" dirty="0">
                <a:latin typeface="宋体" panose="02010600030101010101" pitchFamily="2" charset="-122"/>
                <a:ea typeface="宋体" panose="02010600030101010101" pitchFamily="2" charset="-122"/>
              </a:rPr>
              <a:t>CF</a:t>
            </a:r>
          </a:p>
          <a:p>
            <a:pPr lvl="1"/>
            <a:r>
              <a:rPr lang="en-US" altLang="zh-CN" sz="2000" dirty="0">
                <a:latin typeface="宋体" panose="02010600030101010101" pitchFamily="2" charset="-122"/>
                <a:ea typeface="宋体" panose="02010600030101010101" pitchFamily="2" charset="-122"/>
              </a:rPr>
              <a:t>-1-TMIN</a:t>
            </a:r>
            <a:r>
              <a:rPr lang="zh-CN" altLang="en-US" sz="2000" dirty="0">
                <a:latin typeface="宋体" panose="02010600030101010101" pitchFamily="2" charset="-122"/>
                <a:ea typeface="宋体" panose="02010600030101010101" pitchFamily="2" charset="-122"/>
              </a:rPr>
              <a:t>的行为</a:t>
            </a:r>
            <a:r>
              <a:rPr lang="en-US" altLang="zh-CN" sz="2000" dirty="0">
                <a:latin typeface="宋体" panose="02010600030101010101" pitchFamily="2" charset="-122"/>
                <a:ea typeface="宋体" panose="02010600030101010101" pitchFamily="2" charset="-122"/>
              </a:rPr>
              <a:t>0xF..F - 0x10..0</a:t>
            </a:r>
            <a:endParaRPr lang="en-US" altLang="zh-CN" sz="2000" i="0" dirty="0">
              <a:latin typeface="宋体" panose="02010600030101010101" pitchFamily="2" charset="-122"/>
              <a:ea typeface="宋体" panose="02010600030101010101" pitchFamily="2" charset="-122"/>
            </a:endParaRPr>
          </a:p>
          <a:p>
            <a:pPr lvl="1"/>
            <a:endParaRPr lang="en-US" altLang="zh-CN" sz="2000" dirty="0">
              <a:latin typeface="宋体" panose="02010600030101010101" pitchFamily="2" charset="-122"/>
              <a:ea typeface="宋体" panose="02010600030101010101" pitchFamily="2" charset="-122"/>
            </a:endParaRPr>
          </a:p>
          <a:p>
            <a:pPr lvl="1"/>
            <a:endParaRPr lang="en-US" altLang="zh-CN" sz="2000" i="0" dirty="0">
              <a:latin typeface="宋体" panose="02010600030101010101" pitchFamily="2" charset="-122"/>
              <a:ea typeface="宋体" panose="02010600030101010101" pitchFamily="2" charset="-122"/>
            </a:endParaRPr>
          </a:p>
          <a:p>
            <a:pPr lvl="1"/>
            <a:endParaRPr lang="en-US" altLang="zh-CN" sz="2000" dirty="0">
              <a:latin typeface="宋体" panose="02010600030101010101" pitchFamily="2" charset="-122"/>
              <a:ea typeface="宋体" panose="02010600030101010101" pitchFamily="2" charset="-122"/>
            </a:endParaRPr>
          </a:p>
          <a:p>
            <a:pPr lvl="1"/>
            <a:r>
              <a:rPr lang="zh-CN" altLang="en-US" sz="1800" dirty="0">
                <a:solidFill>
                  <a:srgbClr val="FF0000"/>
                </a:solidFill>
                <a:latin typeface="华文中宋" panose="02010600040101010101" charset="-122"/>
                <a:ea typeface="华文中宋" panose="02010600040101010101" charset="-122"/>
              </a:rPr>
              <a:t>思考：无符号数做加减法，会设置</a:t>
            </a:r>
            <a:r>
              <a:rPr lang="en-US" altLang="zh-CN" sz="1800" dirty="0">
                <a:solidFill>
                  <a:srgbClr val="FF0000"/>
                </a:solidFill>
                <a:latin typeface="华文中宋" panose="02010600040101010101" charset="-122"/>
                <a:ea typeface="华文中宋" panose="02010600040101010101" charset="-122"/>
              </a:rPr>
              <a:t>OF</a:t>
            </a:r>
            <a:r>
              <a:rPr lang="zh-CN" altLang="en-US" sz="1800" dirty="0">
                <a:solidFill>
                  <a:srgbClr val="FF0000"/>
                </a:solidFill>
                <a:latin typeface="华文中宋" panose="02010600040101010101" charset="-122"/>
                <a:ea typeface="华文中宋" panose="02010600040101010101" charset="-122"/>
              </a:rPr>
              <a:t>标志位吗？</a:t>
            </a:r>
            <a:endParaRPr lang="en-US" altLang="zh-CN" sz="1800" dirty="0">
              <a:solidFill>
                <a:srgbClr val="FF0000"/>
              </a:solidFill>
              <a:latin typeface="华文中宋" panose="02010600040101010101" charset="-122"/>
              <a:ea typeface="华文中宋" panose="02010600040101010101" charset="-122"/>
            </a:endParaRPr>
          </a:p>
          <a:p>
            <a:pPr lvl="2"/>
            <a:r>
              <a:rPr lang="zh-CN" altLang="en-US" sz="1400" dirty="0">
                <a:solidFill>
                  <a:srgbClr val="FF0000"/>
                </a:solidFill>
                <a:latin typeface="华文中宋" panose="02010600040101010101" charset="-122"/>
                <a:ea typeface="华文中宋" panose="02010600040101010101" charset="-122"/>
              </a:rPr>
              <a:t>会，因为标志位的设置只与操作数的位级操作有关，回忆第二章，对机器而言，无符号数与补码数在计算时遵循同样的规则，机器并不会区分操作数的类型，只是对每一个位上的</a:t>
            </a:r>
            <a:r>
              <a:rPr lang="en-US" altLang="zh-CN" sz="1400" dirty="0">
                <a:solidFill>
                  <a:srgbClr val="FF0000"/>
                </a:solidFill>
                <a:latin typeface="华文中宋" panose="02010600040101010101" charset="-122"/>
                <a:ea typeface="华文中宋" panose="02010600040101010101" charset="-122"/>
              </a:rPr>
              <a:t>0</a:t>
            </a:r>
            <a:r>
              <a:rPr lang="zh-CN" altLang="en-US" sz="1400" dirty="0">
                <a:solidFill>
                  <a:srgbClr val="FF0000"/>
                </a:solidFill>
                <a:latin typeface="华文中宋" panose="02010600040101010101" charset="-122"/>
                <a:ea typeface="华文中宋" panose="02010600040101010101" charset="-122"/>
              </a:rPr>
              <a:t>、</a:t>
            </a:r>
            <a:r>
              <a:rPr lang="en-US" altLang="zh-CN" sz="1400" dirty="0">
                <a:solidFill>
                  <a:srgbClr val="FF0000"/>
                </a:solidFill>
                <a:latin typeface="华文中宋" panose="02010600040101010101" charset="-122"/>
                <a:ea typeface="华文中宋" panose="02010600040101010101" charset="-122"/>
              </a:rPr>
              <a:t>1</a:t>
            </a:r>
            <a:r>
              <a:rPr lang="zh-CN" altLang="en-US" sz="1400" dirty="0">
                <a:solidFill>
                  <a:srgbClr val="FF0000"/>
                </a:solidFill>
                <a:latin typeface="华文中宋" panose="02010600040101010101" charset="-122"/>
                <a:ea typeface="华文中宋" panose="02010600040101010101" charset="-122"/>
              </a:rPr>
              <a:t>进行操作</a:t>
            </a:r>
            <a:endParaRPr lang="en-US" altLang="zh-CN" sz="1400" dirty="0">
              <a:solidFill>
                <a:srgbClr val="FF0000"/>
              </a:solidFill>
              <a:latin typeface="华文中宋" panose="02010600040101010101" charset="-122"/>
              <a:ea typeface="华文中宋" panose="02010600040101010101" charset="-122"/>
            </a:endParaRPr>
          </a:p>
          <a:p>
            <a:pPr lvl="1"/>
            <a:endParaRPr lang="en-US" altLang="zh-CN" sz="2000" i="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1720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B3290-F52C-44F2-88BD-E49471220CD1}"/>
              </a:ext>
            </a:extLst>
          </p:cNvPr>
          <p:cNvSpPr>
            <a:spLocks noGrp="1"/>
          </p:cNvSpPr>
          <p:nvPr>
            <p:ph type="title"/>
          </p:nvPr>
        </p:nvSpPr>
        <p:spPr>
          <a:xfrm>
            <a:off x="838200" y="365125"/>
            <a:ext cx="10515600" cy="919765"/>
          </a:xfrm>
        </p:spPr>
        <p:txBody>
          <a:bodyPr>
            <a:normAutofit/>
          </a:bodyPr>
          <a:lstStyle/>
          <a:p>
            <a:r>
              <a:rPr lang="zh-CN" altLang="en-US" sz="2400" dirty="0">
                <a:latin typeface="宋体" panose="02010600030101010101" pitchFamily="2" charset="-122"/>
                <a:ea typeface="宋体" panose="02010600030101010101" pitchFamily="2" charset="-122"/>
              </a:rPr>
              <a:t>条件码的设置</a:t>
            </a:r>
          </a:p>
        </p:txBody>
      </p:sp>
      <p:sp>
        <p:nvSpPr>
          <p:cNvPr id="3" name="内容占位符 2">
            <a:extLst>
              <a:ext uri="{FF2B5EF4-FFF2-40B4-BE49-F238E27FC236}">
                <a16:creationId xmlns:a16="http://schemas.microsoft.com/office/drawing/2014/main" id="{17D5325D-B655-4F52-B520-D87BE67B1F88}"/>
              </a:ext>
            </a:extLst>
          </p:cNvPr>
          <p:cNvSpPr>
            <a:spLocks noGrp="1"/>
          </p:cNvSpPr>
          <p:nvPr>
            <p:ph idx="1"/>
          </p:nvPr>
        </p:nvSpPr>
        <p:spPr>
          <a:xfrm>
            <a:off x="838200" y="1450428"/>
            <a:ext cx="10515600" cy="4726534"/>
          </a:xfrm>
        </p:spPr>
        <p:txBody>
          <a:bodyPr>
            <a:normAutofit fontScale="92500" lnSpcReduction="10000"/>
          </a:bodyPr>
          <a:lstStyle/>
          <a:p>
            <a:r>
              <a:rPr lang="en-US" altLang="zh-CN" sz="2000" dirty="0">
                <a:latin typeface="宋体" panose="02010600030101010101" pitchFamily="2" charset="-122"/>
                <a:ea typeface="宋体" panose="02010600030101010101" pitchFamily="2" charset="-122"/>
              </a:rPr>
              <a:t>Explicit </a:t>
            </a:r>
            <a:r>
              <a:rPr lang="zh-CN" altLang="en-US" sz="2000" dirty="0">
                <a:latin typeface="宋体" panose="02010600030101010101" pitchFamily="2" charset="-122"/>
                <a:ea typeface="宋体" panose="02010600030101010101" pitchFamily="2" charset="-122"/>
              </a:rPr>
              <a:t>显式设置条件码</a:t>
            </a:r>
            <a:endParaRPr lang="en-US" altLang="zh-CN" sz="20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只更新条件码，而不改变寄存器</a:t>
            </a:r>
            <a:endParaRPr lang="en-US" altLang="zh-CN" sz="16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两个重要指令：</a:t>
            </a:r>
            <a:r>
              <a:rPr lang="en-US" altLang="zh-CN" sz="2000" dirty="0">
                <a:latin typeface="宋体" panose="02010600030101010101" pitchFamily="2" charset="-122"/>
                <a:ea typeface="宋体" panose="02010600030101010101" pitchFamily="2" charset="-122"/>
              </a:rPr>
              <a:t>CMPX</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TESTX</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可以是</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字节</a:t>
            </a:r>
            <a:r>
              <a:rPr lang="en-US" altLang="zh-CN" sz="2000" dirty="0">
                <a:latin typeface="宋体" panose="02010600030101010101" pitchFamily="2" charset="-122"/>
                <a:ea typeface="宋体" panose="02010600030101010101" pitchFamily="2" charset="-122"/>
              </a:rPr>
              <a:t>),w(</a:t>
            </a:r>
            <a:r>
              <a:rPr lang="zh-CN" altLang="en-US" sz="2000" dirty="0">
                <a:latin typeface="宋体" panose="02010600030101010101" pitchFamily="2" charset="-122"/>
                <a:ea typeface="宋体" panose="02010600030101010101" pitchFamily="2" charset="-122"/>
              </a:rPr>
              <a:t>字</a:t>
            </a:r>
            <a:r>
              <a:rPr lang="en-US" altLang="zh-CN" sz="2000" dirty="0">
                <a:latin typeface="宋体" panose="02010600030101010101" pitchFamily="2" charset="-122"/>
                <a:ea typeface="宋体" panose="02010600030101010101" pitchFamily="2" charset="-122"/>
              </a:rPr>
              <a:t>),l(2</a:t>
            </a:r>
            <a:r>
              <a:rPr lang="zh-CN" altLang="en-US" sz="2000" dirty="0">
                <a:latin typeface="宋体" panose="02010600030101010101" pitchFamily="2" charset="-122"/>
                <a:ea typeface="宋体" panose="02010600030101010101" pitchFamily="2" charset="-122"/>
              </a:rPr>
              <a:t>字</a:t>
            </a:r>
            <a:r>
              <a:rPr lang="en-US" altLang="zh-CN" sz="2000" dirty="0">
                <a:latin typeface="宋体" panose="02010600030101010101" pitchFamily="2" charset="-122"/>
                <a:ea typeface="宋体" panose="02010600030101010101" pitchFamily="2" charset="-122"/>
              </a:rPr>
              <a:t>),q(4</a:t>
            </a:r>
            <a:r>
              <a:rPr lang="zh-CN" altLang="en-US" sz="2000" dirty="0">
                <a:latin typeface="宋体" panose="02010600030101010101" pitchFamily="2" charset="-122"/>
                <a:ea typeface="宋体" panose="02010600030101010101" pitchFamily="2" charset="-122"/>
              </a:rPr>
              <a:t>字</a:t>
            </a:r>
            <a:r>
              <a:rPr lang="en-US" altLang="zh-CN" sz="2000" dirty="0">
                <a:latin typeface="宋体" panose="02010600030101010101" pitchFamily="2" charset="-122"/>
                <a:ea typeface="宋体" panose="02010600030101010101" pitchFamily="2" charset="-122"/>
              </a:rPr>
              <a:t>)</a:t>
            </a:r>
          </a:p>
          <a:p>
            <a:r>
              <a:rPr lang="en-US" altLang="zh-CN" sz="2000" dirty="0">
                <a:latin typeface="宋体" panose="02010600030101010101" pitchFamily="2" charset="-122"/>
                <a:ea typeface="宋体" panose="02010600030101010101" pitchFamily="2" charset="-122"/>
              </a:rPr>
              <a:t>CMP</a:t>
            </a:r>
          </a:p>
          <a:p>
            <a:pPr lvl="1"/>
            <a:r>
              <a:rPr lang="zh-CN" altLang="en-US" sz="1600" dirty="0">
                <a:latin typeface="宋体" panose="02010600030101010101" pitchFamily="2" charset="-122"/>
                <a:ea typeface="宋体" panose="02010600030101010101" pitchFamily="2" charset="-122"/>
              </a:rPr>
              <a:t>除了只设置条件码而不改变目的寄存器之外，</a:t>
            </a:r>
            <a:r>
              <a:rPr lang="en-US" altLang="zh-CN" sz="1600" dirty="0">
                <a:latin typeface="宋体" panose="02010600030101010101" pitchFamily="2" charset="-122"/>
                <a:ea typeface="宋体" panose="02010600030101010101" pitchFamily="2" charset="-122"/>
              </a:rPr>
              <a:t>CMP</a:t>
            </a:r>
            <a:r>
              <a:rPr lang="zh-CN" altLang="en-US" sz="1600" dirty="0">
                <a:latin typeface="宋体" panose="02010600030101010101" pitchFamily="2" charset="-122"/>
                <a:ea typeface="宋体" panose="02010600030101010101" pitchFamily="2" charset="-122"/>
              </a:rPr>
              <a:t>指令与</a:t>
            </a:r>
            <a:r>
              <a:rPr lang="en-US" altLang="zh-CN" sz="1600" dirty="0">
                <a:latin typeface="宋体" panose="02010600030101010101" pitchFamily="2" charset="-122"/>
                <a:ea typeface="宋体" panose="02010600030101010101" pitchFamily="2" charset="-122"/>
              </a:rPr>
              <a:t>SUB</a:t>
            </a:r>
            <a:r>
              <a:rPr lang="zh-CN" altLang="en-US" sz="1600" dirty="0">
                <a:latin typeface="宋体" panose="02010600030101010101" pitchFamily="2" charset="-122"/>
                <a:ea typeface="宋体" panose="02010600030101010101" pitchFamily="2" charset="-122"/>
              </a:rPr>
              <a:t>指令的行为是一样的</a:t>
            </a:r>
          </a:p>
          <a:p>
            <a:pPr lvl="1"/>
            <a:r>
              <a:rPr lang="zh-CN" altLang="en-US" sz="1600" dirty="0">
                <a:latin typeface="宋体" panose="02010600030101010101" pitchFamily="2" charset="-122"/>
                <a:ea typeface="宋体" panose="02010600030101010101" pitchFamily="2" charset="-122"/>
              </a:rPr>
              <a:t>注意 </a:t>
            </a:r>
            <a:r>
              <a:rPr lang="en-US" altLang="zh-CN" sz="1600" dirty="0" err="1">
                <a:latin typeface="宋体" panose="02010600030101010101" pitchFamily="2" charset="-122"/>
                <a:ea typeface="宋体" panose="02010600030101010101" pitchFamily="2" charset="-122"/>
              </a:rPr>
              <a:t>cmpq</a:t>
            </a:r>
            <a:r>
              <a:rPr lang="en-US" altLang="zh-CN" sz="1600" dirty="0">
                <a:latin typeface="宋体" panose="02010600030101010101" pitchFamily="2" charset="-122"/>
                <a:ea typeface="宋体" panose="02010600030101010101" pitchFamily="2" charset="-122"/>
              </a:rPr>
              <a:t> S1, S2 </a:t>
            </a:r>
            <a:r>
              <a:rPr lang="zh-CN" altLang="en-US" sz="1600" dirty="0">
                <a:latin typeface="宋体" panose="02010600030101010101" pitchFamily="2" charset="-122"/>
                <a:ea typeface="宋体" panose="02010600030101010101" pitchFamily="2" charset="-122"/>
              </a:rPr>
              <a:t>是取 </a:t>
            </a:r>
            <a:r>
              <a:rPr lang="en-US" altLang="zh-CN" sz="1600" dirty="0">
                <a:latin typeface="宋体" panose="02010600030101010101" pitchFamily="2" charset="-122"/>
                <a:ea typeface="宋体" panose="02010600030101010101" pitchFamily="2" charset="-122"/>
              </a:rPr>
              <a:t>S2-S1 </a:t>
            </a:r>
            <a:r>
              <a:rPr lang="zh-CN" altLang="en-US" sz="1600" dirty="0">
                <a:latin typeface="宋体" panose="02010600030101010101" pitchFamily="2" charset="-122"/>
                <a:ea typeface="宋体" panose="02010600030101010101" pitchFamily="2" charset="-122"/>
              </a:rPr>
              <a:t>用来设置条件码（</a:t>
            </a:r>
            <a:r>
              <a:rPr lang="en-US" altLang="zh-CN" sz="1600" dirty="0">
                <a:latin typeface="宋体" panose="02010600030101010101" pitchFamily="2" charset="-122"/>
                <a:ea typeface="宋体" panose="02010600030101010101" pitchFamily="2" charset="-122"/>
              </a:rPr>
              <a:t>ATT</a:t>
            </a:r>
            <a:r>
              <a:rPr lang="zh-CN" altLang="en-US" sz="1600" dirty="0">
                <a:latin typeface="宋体" panose="02010600030101010101" pitchFamily="2" charset="-122"/>
                <a:ea typeface="宋体" panose="02010600030101010101" pitchFamily="2" charset="-122"/>
              </a:rPr>
              <a:t>格式）</a:t>
            </a:r>
          </a:p>
          <a:p>
            <a:r>
              <a:rPr lang="en-US" altLang="zh-CN" sz="2000" dirty="0">
                <a:latin typeface="宋体" panose="02010600030101010101" pitchFamily="2" charset="-122"/>
                <a:ea typeface="宋体" panose="02010600030101010101" pitchFamily="2" charset="-122"/>
              </a:rPr>
              <a:t>TEST</a:t>
            </a:r>
          </a:p>
          <a:p>
            <a:pPr lvl="1"/>
            <a:r>
              <a:rPr lang="zh-CN" altLang="en-US" sz="1600" dirty="0">
                <a:latin typeface="宋体" panose="02010600030101010101" pitchFamily="2" charset="-122"/>
                <a:ea typeface="宋体" panose="02010600030101010101" pitchFamily="2" charset="-122"/>
              </a:rPr>
              <a:t>除了只设置条件码而不改变目的寄存器之外，</a:t>
            </a:r>
            <a:r>
              <a:rPr lang="en-US" altLang="zh-CN" sz="1600" dirty="0">
                <a:latin typeface="宋体" panose="02010600030101010101" pitchFamily="2" charset="-122"/>
                <a:ea typeface="宋体" panose="02010600030101010101" pitchFamily="2" charset="-122"/>
              </a:rPr>
              <a:t>TEST</a:t>
            </a:r>
            <a:r>
              <a:rPr lang="zh-CN" altLang="en-US" sz="1600" dirty="0">
                <a:latin typeface="宋体" panose="02010600030101010101" pitchFamily="2" charset="-122"/>
                <a:ea typeface="宋体" panose="02010600030101010101" pitchFamily="2" charset="-122"/>
              </a:rPr>
              <a:t>指令与</a:t>
            </a:r>
            <a:r>
              <a:rPr lang="en-US" altLang="zh-CN" sz="1600" dirty="0">
                <a:latin typeface="宋体" panose="02010600030101010101" pitchFamily="2" charset="-122"/>
                <a:ea typeface="宋体" panose="02010600030101010101" pitchFamily="2" charset="-122"/>
              </a:rPr>
              <a:t>AND</a:t>
            </a:r>
            <a:r>
              <a:rPr lang="zh-CN" altLang="en-US" sz="1600" dirty="0">
                <a:latin typeface="宋体" panose="02010600030101010101" pitchFamily="2" charset="-122"/>
                <a:ea typeface="宋体" panose="02010600030101010101" pitchFamily="2" charset="-122"/>
              </a:rPr>
              <a:t>指令的行为是一样的</a:t>
            </a:r>
          </a:p>
          <a:p>
            <a:pPr marL="0" indent="0">
              <a:buNone/>
            </a:pPr>
            <a:r>
              <a:rPr lang="zh-CN" altLang="en-US" sz="2200" dirty="0">
                <a:latin typeface="宋体" panose="02010600030101010101" pitchFamily="2" charset="-122"/>
                <a:ea typeface="宋体" panose="02010600030101010101" pitchFamily="2" charset="-122"/>
              </a:rPr>
              <a:t>两种典型用法</a:t>
            </a:r>
          </a:p>
          <a:p>
            <a:pPr marL="0" indent="0">
              <a:buNone/>
            </a:pPr>
            <a:r>
              <a:rPr lang="en-US" altLang="zh-CN" sz="2200" dirty="0">
                <a:latin typeface="宋体" panose="02010600030101010101" pitchFamily="2" charset="-122"/>
                <a:ea typeface="宋体" panose="02010600030101010101" pitchFamily="2" charset="-122"/>
              </a:rPr>
              <a:t>1. </a:t>
            </a:r>
            <a:r>
              <a:rPr lang="zh-CN" altLang="en-US" sz="2200" dirty="0">
                <a:latin typeface="宋体" panose="02010600030101010101" pitchFamily="2" charset="-122"/>
                <a:ea typeface="宋体" panose="02010600030101010101" pitchFamily="2" charset="-122"/>
              </a:rPr>
              <a:t>两个操作数一样，如 </a:t>
            </a:r>
            <a:r>
              <a:rPr lang="en-US" altLang="zh-CN" sz="2200" dirty="0" err="1">
                <a:latin typeface="宋体" panose="02010600030101010101" pitchFamily="2" charset="-122"/>
                <a:ea typeface="宋体" panose="02010600030101010101" pitchFamily="2" charset="-122"/>
              </a:rPr>
              <a:t>testq</a:t>
            </a:r>
            <a:r>
              <a:rPr lang="en-US" altLang="zh-CN" sz="2200" dirty="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rax</a:t>
            </a:r>
            <a:r>
              <a:rPr lang="en-US" altLang="zh-CN" sz="2200" dirty="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rax</a:t>
            </a:r>
            <a:r>
              <a:rPr lang="en-US" altLang="zh-CN" sz="2200" dirty="0">
                <a:latin typeface="宋体" panose="02010600030101010101" pitchFamily="2" charset="-122"/>
                <a:ea typeface="宋体" panose="02010600030101010101" pitchFamily="2" charset="-122"/>
              </a:rPr>
              <a:t> </a:t>
            </a:r>
          </a:p>
          <a:p>
            <a:pPr marL="0" indent="0">
              <a:buNone/>
            </a:pPr>
            <a:r>
              <a:rPr lang="zh-CN" altLang="en-US" sz="2200" dirty="0">
                <a:latin typeface="宋体" panose="02010600030101010101" pitchFamily="2" charset="-122"/>
                <a:ea typeface="宋体" panose="02010600030101010101" pitchFamily="2" charset="-122"/>
              </a:rPr>
              <a:t>看 </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rax</a:t>
            </a: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中的数和 </a:t>
            </a:r>
            <a:r>
              <a:rPr lang="en-US" altLang="zh-CN" sz="2200" dirty="0">
                <a:latin typeface="宋体" panose="02010600030101010101" pitchFamily="2" charset="-122"/>
                <a:ea typeface="宋体" panose="02010600030101010101" pitchFamily="2" charset="-122"/>
              </a:rPr>
              <a:t>0 </a:t>
            </a:r>
            <a:r>
              <a:rPr lang="zh-CN" altLang="en-US" sz="2200" dirty="0">
                <a:latin typeface="宋体" panose="02010600030101010101" pitchFamily="2" charset="-122"/>
                <a:ea typeface="宋体" panose="02010600030101010101" pitchFamily="2" charset="-122"/>
              </a:rPr>
              <a:t>的关系。</a:t>
            </a:r>
            <a:r>
              <a:rPr lang="en-US" altLang="zh-CN" sz="2200" dirty="0">
                <a:latin typeface="宋体" panose="02010600030101010101" pitchFamily="2" charset="-122"/>
                <a:ea typeface="宋体" panose="02010600030101010101" pitchFamily="2" charset="-122"/>
              </a:rPr>
              <a:t>e.g. </a:t>
            </a:r>
            <a:r>
              <a:rPr lang="zh-CN" altLang="en-US" sz="2200" dirty="0">
                <a:latin typeface="宋体" panose="02010600030101010101" pitchFamily="2" charset="-122"/>
                <a:ea typeface="宋体" panose="02010600030101010101" pitchFamily="2" charset="-122"/>
              </a:rPr>
              <a:t>上一句话后面跟 </a:t>
            </a:r>
            <a:r>
              <a:rPr lang="en-US" altLang="zh-CN" sz="2200" dirty="0" err="1">
                <a:latin typeface="宋体" panose="02010600030101010101" pitchFamily="2" charset="-122"/>
                <a:ea typeface="宋体" panose="02010600030101010101" pitchFamily="2" charset="-122"/>
              </a:rPr>
              <a:t>setg</a:t>
            </a:r>
            <a:r>
              <a:rPr lang="en-US" altLang="zh-CN" sz="2200" dirty="0">
                <a:latin typeface="宋体" panose="02010600030101010101" pitchFamily="2" charset="-122"/>
                <a:ea typeface="宋体" panose="02010600030101010101" pitchFamily="2" charset="-122"/>
              </a:rPr>
              <a:t> %al </a:t>
            </a:r>
            <a:r>
              <a:rPr lang="zh-CN" altLang="en-US" sz="2200" dirty="0">
                <a:latin typeface="宋体" panose="02010600030101010101" pitchFamily="2" charset="-122"/>
                <a:ea typeface="宋体" panose="02010600030101010101" pitchFamily="2" charset="-122"/>
              </a:rPr>
              <a:t>，就表明当 </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rax</a:t>
            </a: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值大于</a:t>
            </a:r>
            <a:r>
              <a:rPr lang="en-US" altLang="zh-CN" sz="22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时把 </a:t>
            </a:r>
            <a:r>
              <a:rPr lang="en-US" altLang="zh-CN" sz="2200" dirty="0">
                <a:latin typeface="宋体" panose="02010600030101010101" pitchFamily="2" charset="-122"/>
                <a:ea typeface="宋体" panose="02010600030101010101" pitchFamily="2" charset="-122"/>
              </a:rPr>
              <a:t>%al </a:t>
            </a:r>
            <a:r>
              <a:rPr lang="zh-CN" altLang="en-US" sz="2200" dirty="0">
                <a:latin typeface="宋体" panose="02010600030101010101" pitchFamily="2" charset="-122"/>
                <a:ea typeface="宋体" panose="02010600030101010101" pitchFamily="2" charset="-122"/>
              </a:rPr>
              <a:t>的值设置为 </a:t>
            </a:r>
            <a:r>
              <a:rPr lang="en-US" altLang="zh-CN" sz="2200" dirty="0">
                <a:latin typeface="宋体" panose="02010600030101010101" pitchFamily="2" charset="-122"/>
                <a:ea typeface="宋体" panose="02010600030101010101" pitchFamily="2" charset="-122"/>
              </a:rPr>
              <a:t>1 </a:t>
            </a:r>
            <a:r>
              <a:rPr lang="zh-CN" altLang="en-US" sz="2200" dirty="0">
                <a:latin typeface="宋体" panose="02010600030101010101" pitchFamily="2" charset="-122"/>
                <a:ea typeface="宋体" panose="02010600030101010101" pitchFamily="2" charset="-122"/>
              </a:rPr>
              <a:t>，否则设成 </a:t>
            </a:r>
            <a:r>
              <a:rPr lang="en-US" altLang="zh-CN" sz="2200" dirty="0">
                <a:latin typeface="宋体" panose="02010600030101010101" pitchFamily="2" charset="-122"/>
                <a:ea typeface="宋体" panose="02010600030101010101" pitchFamily="2" charset="-122"/>
              </a:rPr>
              <a:t>0 </a:t>
            </a:r>
          </a:p>
          <a:p>
            <a:pPr marL="0" indent="0">
              <a:buNone/>
            </a:pPr>
            <a:r>
              <a:rPr lang="en-US" altLang="zh-CN" sz="2200" dirty="0">
                <a:latin typeface="宋体" panose="02010600030101010101" pitchFamily="2" charset="-122"/>
                <a:ea typeface="宋体" panose="02010600030101010101" pitchFamily="2" charset="-122"/>
              </a:rPr>
              <a:t>2. </a:t>
            </a:r>
            <a:r>
              <a:rPr lang="zh-CN" altLang="en-US" sz="2200" dirty="0">
                <a:latin typeface="宋体" panose="02010600030101010101" pitchFamily="2" charset="-122"/>
                <a:ea typeface="宋体" panose="02010600030101010101" pitchFamily="2" charset="-122"/>
              </a:rPr>
              <a:t>其中的一个操作数是一个掩码</a:t>
            </a:r>
          </a:p>
          <a:p>
            <a:pPr marL="0" indent="0">
              <a:buNone/>
            </a:pPr>
            <a:r>
              <a:rPr lang="zh-CN" altLang="en-US" sz="2200" dirty="0">
                <a:latin typeface="宋体" panose="02010600030101010101" pitchFamily="2" charset="-122"/>
                <a:ea typeface="宋体" panose="02010600030101010101" pitchFamily="2" charset="-122"/>
              </a:rPr>
              <a:t>与另一个操作数与完了之后，得到的结果就是让另一个操作数只剩下你想保留的那些位所得到的值，之后就可以对这些特定的位进行判断了</a:t>
            </a:r>
          </a:p>
          <a:p>
            <a:endParaRPr lang="zh-CN" altLang="en-US" sz="22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pPr lvl="1"/>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3849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5BD05-1775-416C-84F0-40BD3B9C9E99}"/>
              </a:ext>
            </a:extLst>
          </p:cNvPr>
          <p:cNvSpPr>
            <a:spLocks noGrp="1"/>
          </p:cNvSpPr>
          <p:nvPr>
            <p:ph type="title"/>
          </p:nvPr>
        </p:nvSpPr>
        <p:spPr/>
        <p:txBody>
          <a:bodyPr>
            <a:normAutofit/>
          </a:bodyPr>
          <a:lstStyle/>
          <a:p>
            <a:r>
              <a:rPr lang="zh-CN" altLang="en-US" sz="2400" dirty="0">
                <a:latin typeface="宋体" panose="02010600030101010101" pitchFamily="2" charset="-122"/>
                <a:ea typeface="宋体" panose="02010600030101010101" pitchFamily="2" charset="-122"/>
              </a:rPr>
              <a:t>练习题</a:t>
            </a:r>
          </a:p>
        </p:txBody>
      </p:sp>
      <p:pic>
        <p:nvPicPr>
          <p:cNvPr id="4" name="内容占位符 3">
            <a:extLst>
              <a:ext uri="{FF2B5EF4-FFF2-40B4-BE49-F238E27FC236}">
                <a16:creationId xmlns:a16="http://schemas.microsoft.com/office/drawing/2014/main" id="{DEBF011C-F184-4C87-83B1-6DD63A836124}"/>
              </a:ext>
            </a:extLst>
          </p:cNvPr>
          <p:cNvPicPr>
            <a:picLocks noGrp="1" noChangeAspect="1"/>
          </p:cNvPicPr>
          <p:nvPr>
            <p:ph idx="1"/>
            <p:custDataLst>
              <p:tags r:id="rId1"/>
            </p:custDataLst>
          </p:nvPr>
        </p:nvPicPr>
        <p:blipFill>
          <a:blip r:embed="rId3"/>
          <a:stretch>
            <a:fillRect/>
          </a:stretch>
        </p:blipFill>
        <p:spPr>
          <a:xfrm>
            <a:off x="1600200" y="1852449"/>
            <a:ext cx="7851227" cy="2853558"/>
          </a:xfrm>
          <a:prstGeom prst="rect">
            <a:avLst/>
          </a:prstGeom>
        </p:spPr>
      </p:pic>
      <p:sp>
        <p:nvSpPr>
          <p:cNvPr id="5" name="文本框 4">
            <a:extLst>
              <a:ext uri="{FF2B5EF4-FFF2-40B4-BE49-F238E27FC236}">
                <a16:creationId xmlns:a16="http://schemas.microsoft.com/office/drawing/2014/main" id="{3AAFB62E-2FB6-466C-B271-9D1D41D974C3}"/>
              </a:ext>
            </a:extLst>
          </p:cNvPr>
          <p:cNvSpPr txBox="1"/>
          <p:nvPr/>
        </p:nvSpPr>
        <p:spPr>
          <a:xfrm>
            <a:off x="3862551" y="2286000"/>
            <a:ext cx="409903" cy="461665"/>
          </a:xfrm>
          <a:prstGeom prst="rect">
            <a:avLst/>
          </a:prstGeom>
          <a:noFill/>
        </p:spPr>
        <p:txBody>
          <a:bodyPr wrap="square" rtlCol="0">
            <a:spAutoFit/>
          </a:bodyPr>
          <a:lstStyle/>
          <a:p>
            <a:r>
              <a:rPr lang="en-US" altLang="zh-CN" sz="2400" b="1" dirty="0">
                <a:solidFill>
                  <a:srgbClr val="FF0000"/>
                </a:solidFill>
              </a:rPr>
              <a:t>C</a:t>
            </a:r>
            <a:endParaRPr lang="zh-CN" altLang="en-US" sz="2400" b="1" dirty="0">
              <a:solidFill>
                <a:srgbClr val="FF0000"/>
              </a:solidFill>
            </a:endParaRPr>
          </a:p>
        </p:txBody>
      </p:sp>
    </p:spTree>
    <p:extLst>
      <p:ext uri="{BB962C8B-B14F-4D97-AF65-F5344CB8AC3E}">
        <p14:creationId xmlns:p14="http://schemas.microsoft.com/office/powerpoint/2010/main" val="365350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5127,&quot;width&quot;:157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2290</TotalTime>
  <Words>3518</Words>
  <Application>Microsoft Macintosh PowerPoint</Application>
  <PresentationFormat>宽屏</PresentationFormat>
  <Paragraphs>400</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等线</vt:lpstr>
      <vt:lpstr>等线 Light</vt:lpstr>
      <vt:lpstr>华文中宋</vt:lpstr>
      <vt:lpstr>宋体</vt:lpstr>
      <vt:lpstr>Arial</vt:lpstr>
      <vt:lpstr>Franklin Gothic Book</vt:lpstr>
      <vt:lpstr>Office 主题​​</vt:lpstr>
      <vt:lpstr>MACHINE PROG:CONTROL</vt:lpstr>
      <vt:lpstr>PowerPoint 演示文稿</vt:lpstr>
      <vt:lpstr>条件码都只有1个bit  描述的是 最近 的算数或逻辑操作的属性  如何设置条件码 ：每个条件码都有一个判断条件（教材P135），对最近的算数或逻辑运算的结果进行判断，当成立时置为1 </vt:lpstr>
      <vt:lpstr>4个需要掌握的条件码</vt:lpstr>
      <vt:lpstr>条件码的设置</vt:lpstr>
      <vt:lpstr>硬件中条件码的计算方式</vt:lpstr>
      <vt:lpstr>设置条件码的一些细节</vt:lpstr>
      <vt:lpstr>条件码的设置</vt:lpstr>
      <vt:lpstr>练习题</vt:lpstr>
      <vt:lpstr>条件码的使用</vt:lpstr>
      <vt:lpstr>PowerPoint 演示文稿</vt:lpstr>
      <vt:lpstr>跳转指令及其编码</vt:lpstr>
      <vt:lpstr>跳转指令及其编码</vt:lpstr>
      <vt:lpstr>跳转指令及其编码</vt:lpstr>
      <vt:lpstr>练习题</vt:lpstr>
      <vt:lpstr>条件控制</vt:lpstr>
      <vt:lpstr>条件控制</vt:lpstr>
      <vt:lpstr>条件传送</vt:lpstr>
      <vt:lpstr>条件传送</vt:lpstr>
      <vt:lpstr>条件传送</vt:lpstr>
      <vt:lpstr>cmov可能带来的问题</vt:lpstr>
      <vt:lpstr>练习题</vt:lpstr>
      <vt:lpstr>练习题</vt:lpstr>
      <vt:lpstr>switch语句</vt:lpstr>
      <vt:lpstr>switch语句</vt:lpstr>
      <vt:lpstr>switch语句</vt:lpstr>
      <vt:lpstr>三种循环 do-while循环,while循环,for循环</vt:lpstr>
      <vt:lpstr>do-while循环</vt:lpstr>
      <vt:lpstr>while循环</vt:lpstr>
      <vt:lpstr>while循环</vt:lpstr>
      <vt:lpstr>for循环</vt:lpstr>
      <vt:lpstr>for循环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PROG:CONTROL</dc:title>
  <dc:creator>yhp202208@163.com</dc:creator>
  <cp:lastModifiedBy>刘 沛雨</cp:lastModifiedBy>
  <cp:revision>53</cp:revision>
  <dcterms:created xsi:type="dcterms:W3CDTF">2023-09-25T10:58:43Z</dcterms:created>
  <dcterms:modified xsi:type="dcterms:W3CDTF">2023-10-30T10:48:17Z</dcterms:modified>
</cp:coreProperties>
</file>