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6_F16DA98E.xml" ContentType="application/vnd.ms-powerpoint.comments+xml"/>
  <Override PartName="/ppt/comments/modernComment_111_F8B0F260.xml" ContentType="application/vnd.ms-powerpoint.comments+xml"/>
  <Override PartName="/ppt/comments/modernComment_10D_86A7ACF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6" r:id="rId11"/>
    <p:sldId id="265" r:id="rId12"/>
    <p:sldId id="273" r:id="rId13"/>
    <p:sldId id="272" r:id="rId14"/>
    <p:sldId id="271" r:id="rId15"/>
    <p:sldId id="270" r:id="rId16"/>
    <p:sldId id="269" r:id="rId17"/>
    <p:sldId id="26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5748E6-CA6F-6B87-576E-B652F91AEF8D}" name="振宇 王" initials="振王" userId="ceb37d7153447b1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7DEC2"/>
    <a:srgbClr val="C8C7E3"/>
    <a:srgbClr val="E3E3B3"/>
    <a:srgbClr val="DFBBBC"/>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p:cViewPr varScale="1">
        <p:scale>
          <a:sx n="68" d="100"/>
          <a:sy n="68" d="100"/>
        </p:scale>
        <p:origin x="63" y="4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modernComment_106_F16DA98E.xml><?xml version="1.0" encoding="utf-8"?>
<p188:cmLst xmlns:a="http://schemas.openxmlformats.org/drawingml/2006/main" xmlns:r="http://schemas.openxmlformats.org/officeDocument/2006/relationships" xmlns:p188="http://schemas.microsoft.com/office/powerpoint/2018/8/main">
  <p188:cm id="{87A6340D-6D00-436E-A84B-4A377045CDF6}" authorId="{855748E6-CA6F-6B87-576E-B652F91AEF8D}" created="2023-10-17T07:57:28.694">
    <ac:deMkLst xmlns:ac="http://schemas.microsoft.com/office/drawing/2013/main/command">
      <pc:docMk xmlns:pc="http://schemas.microsoft.com/office/powerpoint/2013/main/command"/>
      <pc:sldMk xmlns:pc="http://schemas.microsoft.com/office/powerpoint/2013/main/command" cId="4050495886" sldId="262"/>
      <ac:picMk id="9" creationId="{8C145FA7-B15B-92F2-8F6E-85EAAAE0911F}"/>
    </ac:deMkLst>
    <p188:txBody>
      <a:bodyPr/>
      <a:lstStyle/>
      <a:p>
        <a:r>
          <a:rPr lang="zh-CN" altLang="en-US"/>
          <a:t>操作系统为每个进程分配一个地址空间，进程和操作系统各占内存空间的一半，因为目前只支持48位寻址，所以上限是2^47</a:t>
        </a:r>
      </a:p>
    </p188:txBody>
  </p188:cm>
</p188:cmLst>
</file>

<file path=ppt/comments/modernComment_10D_86A7ACF0.xml><?xml version="1.0" encoding="utf-8"?>
<p188:cmLst xmlns:a="http://schemas.openxmlformats.org/drawingml/2006/main" xmlns:r="http://schemas.openxmlformats.org/officeDocument/2006/relationships" xmlns:p188="http://schemas.microsoft.com/office/powerpoint/2018/8/main">
  <p188:cm id="{539A43CC-013F-489D-8EE9-FA5FBF59A5FD}" authorId="{855748E6-CA6F-6B87-576E-B652F91AEF8D}" created="2023-10-17T09:42:50.595">
    <pc:sldMkLst xmlns:pc="http://schemas.microsoft.com/office/powerpoint/2013/main/command">
      <pc:docMk/>
      <pc:sldMk cId="2259135728" sldId="269"/>
    </pc:sldMkLst>
    <p188:txBody>
      <a:bodyPr/>
      <a:lstStyle/>
      <a:p>
        <a:r>
          <a:rPr lang="zh-CN" altLang="en-US"/>
          <a:t>Return-to-libc攻击。限制可执行代码区域有一种手段——研究者提出了数据执行保护策略(DEP)来帮助抵抗缓冲区溢出攻击。安全策略可以控制程序对内存的访问方式，即被保护的程序内存可以被约束为只能被写或被执行(W XOR X)，而不能先写后执行。Return-into-libc 攻击方式就不具有同时写和执行的行为模式，因为其不需要注入新的恶意代码，取而代之的是重用漏洞程序中已有的函数完成攻击,让漏洞程序跳转到已有的代码序列（比如库函数的代码序列）。攻击者在实施攻击时仍然可以用恶意代码的地址（比如 libc 库中的 system（）函数等）来覆盖程序函数调用的返回地址，并传递重新设定好的参数使其能够按攻击者的期望运行。与普通缓冲区溢出攻击相比，return-into-libc 攻击的防御难度更大。它可以避开数据执行保护策略，成为一种更有效、危险性更高的缓冲区溢出攻击。</a:t>
        </a:r>
      </a:p>
    </p188:txBody>
  </p188:cm>
</p188:cmLst>
</file>

<file path=ppt/comments/modernComment_111_F8B0F260.xml><?xml version="1.0" encoding="utf-8"?>
<p188:cmLst xmlns:a="http://schemas.openxmlformats.org/drawingml/2006/main" xmlns:r="http://schemas.openxmlformats.org/officeDocument/2006/relationships" xmlns:p188="http://schemas.microsoft.com/office/powerpoint/2018/8/main">
  <p188:cm id="{96837EE8-0EA4-49AA-BA0E-26AB677139B3}" authorId="{855748E6-CA6F-6B87-576E-B652F91AEF8D}" created="2023-10-17T08:56:58.590">
    <ac:deMkLst xmlns:ac="http://schemas.microsoft.com/office/drawing/2013/main/command">
      <pc:docMk xmlns:pc="http://schemas.microsoft.com/office/powerpoint/2013/main/command"/>
      <pc:sldMk xmlns:pc="http://schemas.microsoft.com/office/powerpoint/2013/main/command" cId="4172345952" sldId="273"/>
      <ac:spMk id="3" creationId="{0515D9FC-5939-A2B2-B8BC-A26695801AFB}"/>
    </ac:deMkLst>
    <p188:txBody>
      <a:bodyPr/>
      <a:lstStyle/>
      <a:p>
        <a:r>
          <a:rPr lang="zh-CN" altLang="en-US"/>
          <a:t>一种攻击形式使用系统调用启动一个shell程序，为攻击者破坏提供一组操作系统参数。另一种则执行一些未授权的任务，修复对栈的破坏，再执行ret，隐藏起来。</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2B660-34B3-A79A-2AA8-EF48F5591BE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195045-B847-ED55-91F9-2865EE434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2A6D883-E7A2-ADEF-7587-1B90F0452AC9}"/>
              </a:ext>
            </a:extLst>
          </p:cNvPr>
          <p:cNvSpPr>
            <a:spLocks noGrp="1"/>
          </p:cNvSpPr>
          <p:nvPr>
            <p:ph type="dt" sz="half" idx="10"/>
          </p:nvPr>
        </p:nvSpPr>
        <p:spPr/>
        <p:txBody>
          <a:bodyPr/>
          <a:lstStyle/>
          <a:p>
            <a:fld id="{285703AE-E24D-4F63-A48E-CA2C5670DAAF}"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26E3560A-77E3-11EA-3B25-20E5904706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24241E-683E-63DC-48F9-7D9F2928D9AA}"/>
              </a:ext>
            </a:extLst>
          </p:cNvPr>
          <p:cNvSpPr>
            <a:spLocks noGrp="1"/>
          </p:cNvSpPr>
          <p:nvPr>
            <p:ph type="sldNum" sz="quarter" idx="12"/>
          </p:nvPr>
        </p:nvSpPr>
        <p:spPr/>
        <p:txBody>
          <a:bodyPr/>
          <a:lstStyle/>
          <a:p>
            <a:fld id="{E1332866-CE0E-4F22-8D50-D6CE8908ADE8}" type="slidenum">
              <a:rPr lang="zh-CN" altLang="en-US" smtClean="0"/>
              <a:t>‹#›</a:t>
            </a:fld>
            <a:endParaRPr lang="zh-CN" altLang="en-US"/>
          </a:p>
        </p:txBody>
      </p:sp>
    </p:spTree>
    <p:extLst>
      <p:ext uri="{BB962C8B-B14F-4D97-AF65-F5344CB8AC3E}">
        <p14:creationId xmlns:p14="http://schemas.microsoft.com/office/powerpoint/2010/main" val="3616506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0F252-0910-9BFC-71D1-6D3303ECD2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EDE354F-66EF-53CE-2CEC-01941B995A0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703AB0-79D5-EBE3-5BF4-655081B9B456}"/>
              </a:ext>
            </a:extLst>
          </p:cNvPr>
          <p:cNvSpPr>
            <a:spLocks noGrp="1"/>
          </p:cNvSpPr>
          <p:nvPr>
            <p:ph type="dt" sz="half" idx="10"/>
          </p:nvPr>
        </p:nvSpPr>
        <p:spPr/>
        <p:txBody>
          <a:bodyPr/>
          <a:lstStyle/>
          <a:p>
            <a:fld id="{285703AE-E24D-4F63-A48E-CA2C5670DAAF}"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714FE183-E57D-12C6-225A-4349E542B1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5510D1-F372-FACD-128B-C17E0A48546F}"/>
              </a:ext>
            </a:extLst>
          </p:cNvPr>
          <p:cNvSpPr>
            <a:spLocks noGrp="1"/>
          </p:cNvSpPr>
          <p:nvPr>
            <p:ph type="sldNum" sz="quarter" idx="12"/>
          </p:nvPr>
        </p:nvSpPr>
        <p:spPr/>
        <p:txBody>
          <a:bodyPr/>
          <a:lstStyle/>
          <a:p>
            <a:fld id="{E1332866-CE0E-4F22-8D50-D6CE8908ADE8}" type="slidenum">
              <a:rPr lang="zh-CN" altLang="en-US" smtClean="0"/>
              <a:t>‹#›</a:t>
            </a:fld>
            <a:endParaRPr lang="zh-CN" altLang="en-US"/>
          </a:p>
        </p:txBody>
      </p:sp>
    </p:spTree>
    <p:extLst>
      <p:ext uri="{BB962C8B-B14F-4D97-AF65-F5344CB8AC3E}">
        <p14:creationId xmlns:p14="http://schemas.microsoft.com/office/powerpoint/2010/main" val="171590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4820C67-C8BA-314C-A20E-6B25435266E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92289E0-A948-ADCF-6664-898F9604B8A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1C8B71-CC32-51C0-96BA-AFDEED222939}"/>
              </a:ext>
            </a:extLst>
          </p:cNvPr>
          <p:cNvSpPr>
            <a:spLocks noGrp="1"/>
          </p:cNvSpPr>
          <p:nvPr>
            <p:ph type="dt" sz="half" idx="10"/>
          </p:nvPr>
        </p:nvSpPr>
        <p:spPr/>
        <p:txBody>
          <a:bodyPr/>
          <a:lstStyle/>
          <a:p>
            <a:fld id="{285703AE-E24D-4F63-A48E-CA2C5670DAAF}"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ABDFEE63-CD06-95A7-06F6-F26AEA02D1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74D033-1313-824B-6709-B52AE3F6B35E}"/>
              </a:ext>
            </a:extLst>
          </p:cNvPr>
          <p:cNvSpPr>
            <a:spLocks noGrp="1"/>
          </p:cNvSpPr>
          <p:nvPr>
            <p:ph type="sldNum" sz="quarter" idx="12"/>
          </p:nvPr>
        </p:nvSpPr>
        <p:spPr/>
        <p:txBody>
          <a:bodyPr/>
          <a:lstStyle/>
          <a:p>
            <a:fld id="{E1332866-CE0E-4F22-8D50-D6CE8908ADE8}" type="slidenum">
              <a:rPr lang="zh-CN" altLang="en-US" smtClean="0"/>
              <a:t>‹#›</a:t>
            </a:fld>
            <a:endParaRPr lang="zh-CN" altLang="en-US"/>
          </a:p>
        </p:txBody>
      </p:sp>
    </p:spTree>
    <p:extLst>
      <p:ext uri="{BB962C8B-B14F-4D97-AF65-F5344CB8AC3E}">
        <p14:creationId xmlns:p14="http://schemas.microsoft.com/office/powerpoint/2010/main" val="129683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22F8B-7EDB-71EB-6532-B1899306EF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CCFF20-E006-3BF1-E203-B1DE53DA2B4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A76B49-C388-6BF7-FCD6-C44C86E933B9}"/>
              </a:ext>
            </a:extLst>
          </p:cNvPr>
          <p:cNvSpPr>
            <a:spLocks noGrp="1"/>
          </p:cNvSpPr>
          <p:nvPr>
            <p:ph type="dt" sz="half" idx="10"/>
          </p:nvPr>
        </p:nvSpPr>
        <p:spPr/>
        <p:txBody>
          <a:bodyPr/>
          <a:lstStyle/>
          <a:p>
            <a:fld id="{285703AE-E24D-4F63-A48E-CA2C5670DAAF}"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2F1A686A-11A5-83B6-C15A-5978D0576B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563B55-64B1-C6DA-D1F3-908FA7AE6A03}"/>
              </a:ext>
            </a:extLst>
          </p:cNvPr>
          <p:cNvSpPr>
            <a:spLocks noGrp="1"/>
          </p:cNvSpPr>
          <p:nvPr>
            <p:ph type="sldNum" sz="quarter" idx="12"/>
          </p:nvPr>
        </p:nvSpPr>
        <p:spPr/>
        <p:txBody>
          <a:bodyPr/>
          <a:lstStyle/>
          <a:p>
            <a:fld id="{E1332866-CE0E-4F22-8D50-D6CE8908ADE8}" type="slidenum">
              <a:rPr lang="zh-CN" altLang="en-US" smtClean="0"/>
              <a:t>‹#›</a:t>
            </a:fld>
            <a:endParaRPr lang="zh-CN" altLang="en-US"/>
          </a:p>
        </p:txBody>
      </p:sp>
    </p:spTree>
    <p:extLst>
      <p:ext uri="{BB962C8B-B14F-4D97-AF65-F5344CB8AC3E}">
        <p14:creationId xmlns:p14="http://schemas.microsoft.com/office/powerpoint/2010/main" val="128943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9FA1E-4AC9-2984-C98C-3D25B3F9E2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74B003F-207C-C1BA-BB2C-6605EEECB7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5F4B4B8-BD31-9755-63B4-276F62A8122E}"/>
              </a:ext>
            </a:extLst>
          </p:cNvPr>
          <p:cNvSpPr>
            <a:spLocks noGrp="1"/>
          </p:cNvSpPr>
          <p:nvPr>
            <p:ph type="dt" sz="half" idx="10"/>
          </p:nvPr>
        </p:nvSpPr>
        <p:spPr/>
        <p:txBody>
          <a:bodyPr/>
          <a:lstStyle/>
          <a:p>
            <a:fld id="{285703AE-E24D-4F63-A48E-CA2C5670DAAF}"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31E38284-4D62-E572-ED80-7EAD6F1E61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EC9848-FD5D-6A85-E577-639F89B7E83E}"/>
              </a:ext>
            </a:extLst>
          </p:cNvPr>
          <p:cNvSpPr>
            <a:spLocks noGrp="1"/>
          </p:cNvSpPr>
          <p:nvPr>
            <p:ph type="sldNum" sz="quarter" idx="12"/>
          </p:nvPr>
        </p:nvSpPr>
        <p:spPr/>
        <p:txBody>
          <a:bodyPr/>
          <a:lstStyle/>
          <a:p>
            <a:fld id="{E1332866-CE0E-4F22-8D50-D6CE8908ADE8}" type="slidenum">
              <a:rPr lang="zh-CN" altLang="en-US" smtClean="0"/>
              <a:t>‹#›</a:t>
            </a:fld>
            <a:endParaRPr lang="zh-CN" altLang="en-US"/>
          </a:p>
        </p:txBody>
      </p:sp>
    </p:spTree>
    <p:extLst>
      <p:ext uri="{BB962C8B-B14F-4D97-AF65-F5344CB8AC3E}">
        <p14:creationId xmlns:p14="http://schemas.microsoft.com/office/powerpoint/2010/main" val="354331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A006C-B6F8-9C3A-91BE-677EDDA263B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92B223-655B-8137-9F04-FA88DFB3506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2014A91-C3F5-6A45-3326-29BC1D8530C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4F7DB21-6796-9F2B-5D01-CE2257244DB6}"/>
              </a:ext>
            </a:extLst>
          </p:cNvPr>
          <p:cNvSpPr>
            <a:spLocks noGrp="1"/>
          </p:cNvSpPr>
          <p:nvPr>
            <p:ph type="dt" sz="half" idx="10"/>
          </p:nvPr>
        </p:nvSpPr>
        <p:spPr/>
        <p:txBody>
          <a:bodyPr/>
          <a:lstStyle/>
          <a:p>
            <a:fld id="{285703AE-E24D-4F63-A48E-CA2C5670DAAF}"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53EE8BCA-D6E8-6D82-28D4-97FC3789BB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51D6FD-39AD-88CE-056E-6FEA7A2A66C2}"/>
              </a:ext>
            </a:extLst>
          </p:cNvPr>
          <p:cNvSpPr>
            <a:spLocks noGrp="1"/>
          </p:cNvSpPr>
          <p:nvPr>
            <p:ph type="sldNum" sz="quarter" idx="12"/>
          </p:nvPr>
        </p:nvSpPr>
        <p:spPr/>
        <p:txBody>
          <a:bodyPr/>
          <a:lstStyle/>
          <a:p>
            <a:fld id="{E1332866-CE0E-4F22-8D50-D6CE8908ADE8}" type="slidenum">
              <a:rPr lang="zh-CN" altLang="en-US" smtClean="0"/>
              <a:t>‹#›</a:t>
            </a:fld>
            <a:endParaRPr lang="zh-CN" altLang="en-US"/>
          </a:p>
        </p:txBody>
      </p:sp>
    </p:spTree>
    <p:extLst>
      <p:ext uri="{BB962C8B-B14F-4D97-AF65-F5344CB8AC3E}">
        <p14:creationId xmlns:p14="http://schemas.microsoft.com/office/powerpoint/2010/main" val="1336983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CB7DD-E63B-8B25-ADCD-7F518F6FF38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E82E7FB-C8F7-E9B9-9ECF-E681875D18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05AC1B-8A96-52F1-FFD2-F9C62567909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D94C953-AB54-0903-C1DA-AF37139DC3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AFD4AB7-4BFD-3710-B295-8F2FF317499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F15876-E3A1-E8CE-09C9-57A2E611D8B2}"/>
              </a:ext>
            </a:extLst>
          </p:cNvPr>
          <p:cNvSpPr>
            <a:spLocks noGrp="1"/>
          </p:cNvSpPr>
          <p:nvPr>
            <p:ph type="dt" sz="half" idx="10"/>
          </p:nvPr>
        </p:nvSpPr>
        <p:spPr/>
        <p:txBody>
          <a:bodyPr/>
          <a:lstStyle/>
          <a:p>
            <a:fld id="{285703AE-E24D-4F63-A48E-CA2C5670DAAF}" type="datetimeFigureOut">
              <a:rPr lang="zh-CN" altLang="en-US" smtClean="0"/>
              <a:t>2023/10/17</a:t>
            </a:fld>
            <a:endParaRPr lang="zh-CN" altLang="en-US"/>
          </a:p>
        </p:txBody>
      </p:sp>
      <p:sp>
        <p:nvSpPr>
          <p:cNvPr id="8" name="页脚占位符 7">
            <a:extLst>
              <a:ext uri="{FF2B5EF4-FFF2-40B4-BE49-F238E27FC236}">
                <a16:creationId xmlns:a16="http://schemas.microsoft.com/office/drawing/2014/main" id="{61F66DF5-DFDC-FF47-B625-61EF5A1E564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AE0B7B-EE32-50DB-6B98-4FFA522AA2E3}"/>
              </a:ext>
            </a:extLst>
          </p:cNvPr>
          <p:cNvSpPr>
            <a:spLocks noGrp="1"/>
          </p:cNvSpPr>
          <p:nvPr>
            <p:ph type="sldNum" sz="quarter" idx="12"/>
          </p:nvPr>
        </p:nvSpPr>
        <p:spPr/>
        <p:txBody>
          <a:bodyPr/>
          <a:lstStyle/>
          <a:p>
            <a:fld id="{E1332866-CE0E-4F22-8D50-D6CE8908ADE8}" type="slidenum">
              <a:rPr lang="zh-CN" altLang="en-US" smtClean="0"/>
              <a:t>‹#›</a:t>
            </a:fld>
            <a:endParaRPr lang="zh-CN" altLang="en-US"/>
          </a:p>
        </p:txBody>
      </p:sp>
    </p:spTree>
    <p:extLst>
      <p:ext uri="{BB962C8B-B14F-4D97-AF65-F5344CB8AC3E}">
        <p14:creationId xmlns:p14="http://schemas.microsoft.com/office/powerpoint/2010/main" val="198682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CB644-3FAF-F84A-7F74-91B2106351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637712A-1777-91B4-0AAE-BCC33A0C97B9}"/>
              </a:ext>
            </a:extLst>
          </p:cNvPr>
          <p:cNvSpPr>
            <a:spLocks noGrp="1"/>
          </p:cNvSpPr>
          <p:nvPr>
            <p:ph type="dt" sz="half" idx="10"/>
          </p:nvPr>
        </p:nvSpPr>
        <p:spPr/>
        <p:txBody>
          <a:bodyPr/>
          <a:lstStyle/>
          <a:p>
            <a:fld id="{285703AE-E24D-4F63-A48E-CA2C5670DAAF}" type="datetimeFigureOut">
              <a:rPr lang="zh-CN" altLang="en-US" smtClean="0"/>
              <a:t>2023/10/17</a:t>
            </a:fld>
            <a:endParaRPr lang="zh-CN" altLang="en-US"/>
          </a:p>
        </p:txBody>
      </p:sp>
      <p:sp>
        <p:nvSpPr>
          <p:cNvPr id="4" name="页脚占位符 3">
            <a:extLst>
              <a:ext uri="{FF2B5EF4-FFF2-40B4-BE49-F238E27FC236}">
                <a16:creationId xmlns:a16="http://schemas.microsoft.com/office/drawing/2014/main" id="{AB95D19C-1DCF-965C-BAB0-D199EF15C3B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BD1E4D-FF82-29B2-4388-D0BB78558A84}"/>
              </a:ext>
            </a:extLst>
          </p:cNvPr>
          <p:cNvSpPr>
            <a:spLocks noGrp="1"/>
          </p:cNvSpPr>
          <p:nvPr>
            <p:ph type="sldNum" sz="quarter" idx="12"/>
          </p:nvPr>
        </p:nvSpPr>
        <p:spPr/>
        <p:txBody>
          <a:bodyPr/>
          <a:lstStyle/>
          <a:p>
            <a:fld id="{E1332866-CE0E-4F22-8D50-D6CE8908ADE8}" type="slidenum">
              <a:rPr lang="zh-CN" altLang="en-US" smtClean="0"/>
              <a:t>‹#›</a:t>
            </a:fld>
            <a:endParaRPr lang="zh-CN" altLang="en-US"/>
          </a:p>
        </p:txBody>
      </p:sp>
    </p:spTree>
    <p:extLst>
      <p:ext uri="{BB962C8B-B14F-4D97-AF65-F5344CB8AC3E}">
        <p14:creationId xmlns:p14="http://schemas.microsoft.com/office/powerpoint/2010/main" val="19721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994EE48-636C-41B7-1DE4-6DA53003A874}"/>
              </a:ext>
            </a:extLst>
          </p:cNvPr>
          <p:cNvSpPr>
            <a:spLocks noGrp="1"/>
          </p:cNvSpPr>
          <p:nvPr>
            <p:ph type="dt" sz="half" idx="10"/>
          </p:nvPr>
        </p:nvSpPr>
        <p:spPr/>
        <p:txBody>
          <a:bodyPr/>
          <a:lstStyle/>
          <a:p>
            <a:fld id="{285703AE-E24D-4F63-A48E-CA2C5670DAAF}" type="datetimeFigureOut">
              <a:rPr lang="zh-CN" altLang="en-US" smtClean="0"/>
              <a:t>2023/10/17</a:t>
            </a:fld>
            <a:endParaRPr lang="zh-CN" altLang="en-US"/>
          </a:p>
        </p:txBody>
      </p:sp>
      <p:sp>
        <p:nvSpPr>
          <p:cNvPr id="3" name="页脚占位符 2">
            <a:extLst>
              <a:ext uri="{FF2B5EF4-FFF2-40B4-BE49-F238E27FC236}">
                <a16:creationId xmlns:a16="http://schemas.microsoft.com/office/drawing/2014/main" id="{AF217216-91E1-5F4E-8D0D-BEFA834ED32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C7A5482-9A7F-2744-87C0-C085028F200E}"/>
              </a:ext>
            </a:extLst>
          </p:cNvPr>
          <p:cNvSpPr>
            <a:spLocks noGrp="1"/>
          </p:cNvSpPr>
          <p:nvPr>
            <p:ph type="sldNum" sz="quarter" idx="12"/>
          </p:nvPr>
        </p:nvSpPr>
        <p:spPr/>
        <p:txBody>
          <a:bodyPr/>
          <a:lstStyle/>
          <a:p>
            <a:fld id="{E1332866-CE0E-4F22-8D50-D6CE8908ADE8}" type="slidenum">
              <a:rPr lang="zh-CN" altLang="en-US" smtClean="0"/>
              <a:t>‹#›</a:t>
            </a:fld>
            <a:endParaRPr lang="zh-CN" altLang="en-US"/>
          </a:p>
        </p:txBody>
      </p:sp>
    </p:spTree>
    <p:extLst>
      <p:ext uri="{BB962C8B-B14F-4D97-AF65-F5344CB8AC3E}">
        <p14:creationId xmlns:p14="http://schemas.microsoft.com/office/powerpoint/2010/main" val="145997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46632-570E-FE40-BE10-355D47F81A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AF7CDB1-24DE-19AC-8779-27791100A4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AF57788-61E4-8415-AA0A-7D3ABDBE0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7F4F14-D12B-D155-38D1-3A03D0BB5BBF}"/>
              </a:ext>
            </a:extLst>
          </p:cNvPr>
          <p:cNvSpPr>
            <a:spLocks noGrp="1"/>
          </p:cNvSpPr>
          <p:nvPr>
            <p:ph type="dt" sz="half" idx="10"/>
          </p:nvPr>
        </p:nvSpPr>
        <p:spPr/>
        <p:txBody>
          <a:bodyPr/>
          <a:lstStyle/>
          <a:p>
            <a:fld id="{285703AE-E24D-4F63-A48E-CA2C5670DAAF}"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98CDD55D-5281-426B-B1AA-718F28BD35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EA9E14-FED0-0255-DBE4-3FB93B9FADA4}"/>
              </a:ext>
            </a:extLst>
          </p:cNvPr>
          <p:cNvSpPr>
            <a:spLocks noGrp="1"/>
          </p:cNvSpPr>
          <p:nvPr>
            <p:ph type="sldNum" sz="quarter" idx="12"/>
          </p:nvPr>
        </p:nvSpPr>
        <p:spPr/>
        <p:txBody>
          <a:bodyPr/>
          <a:lstStyle/>
          <a:p>
            <a:fld id="{E1332866-CE0E-4F22-8D50-D6CE8908ADE8}" type="slidenum">
              <a:rPr lang="zh-CN" altLang="en-US" smtClean="0"/>
              <a:t>‹#›</a:t>
            </a:fld>
            <a:endParaRPr lang="zh-CN" altLang="en-US"/>
          </a:p>
        </p:txBody>
      </p:sp>
    </p:spTree>
    <p:extLst>
      <p:ext uri="{BB962C8B-B14F-4D97-AF65-F5344CB8AC3E}">
        <p14:creationId xmlns:p14="http://schemas.microsoft.com/office/powerpoint/2010/main" val="2996236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CA9E0-C10D-53B6-BB55-4F41089617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189A2E6-D1EA-A917-19B5-28E14CDC54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E9A6C44-1088-78AD-13AD-AC34801BE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C95CE7-BC5A-2705-7D42-53E21F711C72}"/>
              </a:ext>
            </a:extLst>
          </p:cNvPr>
          <p:cNvSpPr>
            <a:spLocks noGrp="1"/>
          </p:cNvSpPr>
          <p:nvPr>
            <p:ph type="dt" sz="half" idx="10"/>
          </p:nvPr>
        </p:nvSpPr>
        <p:spPr/>
        <p:txBody>
          <a:bodyPr/>
          <a:lstStyle/>
          <a:p>
            <a:fld id="{285703AE-E24D-4F63-A48E-CA2C5670DAAF}"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3D690BF8-2730-0E62-0E10-028BA2498E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201F3E-618A-4A9F-A4BE-DDA133609F31}"/>
              </a:ext>
            </a:extLst>
          </p:cNvPr>
          <p:cNvSpPr>
            <a:spLocks noGrp="1"/>
          </p:cNvSpPr>
          <p:nvPr>
            <p:ph type="sldNum" sz="quarter" idx="12"/>
          </p:nvPr>
        </p:nvSpPr>
        <p:spPr/>
        <p:txBody>
          <a:bodyPr/>
          <a:lstStyle/>
          <a:p>
            <a:fld id="{E1332866-CE0E-4F22-8D50-D6CE8908ADE8}" type="slidenum">
              <a:rPr lang="zh-CN" altLang="en-US" smtClean="0"/>
              <a:t>‹#›</a:t>
            </a:fld>
            <a:endParaRPr lang="zh-CN" altLang="en-US"/>
          </a:p>
        </p:txBody>
      </p:sp>
    </p:spTree>
    <p:extLst>
      <p:ext uri="{BB962C8B-B14F-4D97-AF65-F5344CB8AC3E}">
        <p14:creationId xmlns:p14="http://schemas.microsoft.com/office/powerpoint/2010/main" val="50224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BADBCBD-4806-C321-9028-87A2D5BCD3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9853469-3CF3-C7C0-5D07-9D30D601CB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0E05A5-A6F3-463D-E2EE-73E7CB0DD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5703AE-E24D-4F63-A48E-CA2C5670DAAF}"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B0A3283F-E16D-65AE-4683-AE8F042ED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51240E-3A9A-128B-C576-28CCDFFDAB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32866-CE0E-4F22-8D50-D6CE8908ADE8}" type="slidenum">
              <a:rPr lang="zh-CN" altLang="en-US" smtClean="0"/>
              <a:t>‹#›</a:t>
            </a:fld>
            <a:endParaRPr lang="zh-CN" altLang="en-US"/>
          </a:p>
        </p:txBody>
      </p:sp>
    </p:spTree>
    <p:extLst>
      <p:ext uri="{BB962C8B-B14F-4D97-AF65-F5344CB8AC3E}">
        <p14:creationId xmlns:p14="http://schemas.microsoft.com/office/powerpoint/2010/main" val="656002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microsoft.com/office/2018/10/relationships/comments" Target="../comments/modernComment_111_F8B0F26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microsoft.com/office/2018/10/relationships/comments" Target="../comments/modernComment_10D_86A7ACF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6_F16DA98E.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26AE5-2693-0F5D-9392-D60F376EDAA2}"/>
              </a:ext>
            </a:extLst>
          </p:cNvPr>
          <p:cNvSpPr>
            <a:spLocks noGrp="1"/>
          </p:cNvSpPr>
          <p:nvPr>
            <p:ph type="ctrTitle"/>
          </p:nvPr>
        </p:nvSpPr>
        <p:spPr/>
        <p:txBody>
          <a:bodyPr/>
          <a:lstStyle/>
          <a:p>
            <a:r>
              <a:rPr kumimoji="1" lang="en-US" altLang="zh-CN" dirty="0"/>
              <a:t>Machine Prog: Advanced</a:t>
            </a:r>
            <a:endParaRPr lang="zh-CN" altLang="en-US" dirty="0"/>
          </a:p>
        </p:txBody>
      </p:sp>
      <p:sp>
        <p:nvSpPr>
          <p:cNvPr id="3" name="副标题 2">
            <a:extLst>
              <a:ext uri="{FF2B5EF4-FFF2-40B4-BE49-F238E27FC236}">
                <a16:creationId xmlns:a16="http://schemas.microsoft.com/office/drawing/2014/main" id="{71B97C76-5A34-E80F-1387-C1310228CC02}"/>
              </a:ext>
            </a:extLst>
          </p:cNvPr>
          <p:cNvSpPr>
            <a:spLocks noGrp="1"/>
          </p:cNvSpPr>
          <p:nvPr>
            <p:ph type="subTitle" idx="1"/>
          </p:nvPr>
        </p:nvSpPr>
        <p:spPr/>
        <p:txBody>
          <a:bodyPr/>
          <a:lstStyle/>
          <a:p>
            <a:r>
              <a:rPr lang="zh-CN" altLang="en-US" dirty="0"/>
              <a:t>王振宇</a:t>
            </a:r>
          </a:p>
        </p:txBody>
      </p:sp>
    </p:spTree>
    <p:extLst>
      <p:ext uri="{BB962C8B-B14F-4D97-AF65-F5344CB8AC3E}">
        <p14:creationId xmlns:p14="http://schemas.microsoft.com/office/powerpoint/2010/main" val="355963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FD4ADF-FEE4-5FE6-A150-14A5C06E1375}"/>
              </a:ext>
            </a:extLst>
          </p:cNvPr>
          <p:cNvSpPr>
            <a:spLocks noGrp="1"/>
          </p:cNvSpPr>
          <p:nvPr>
            <p:ph type="title"/>
          </p:nvPr>
        </p:nvSpPr>
        <p:spPr/>
        <p:txBody>
          <a:bodyPr/>
          <a:lstStyle/>
          <a:p>
            <a:r>
              <a:rPr lang="zh-CN" altLang="en-US" dirty="0"/>
              <a:t>内存布局与内存引用越界</a:t>
            </a:r>
          </a:p>
        </p:txBody>
      </p:sp>
      <p:sp>
        <p:nvSpPr>
          <p:cNvPr id="3" name="内容占位符 2">
            <a:extLst>
              <a:ext uri="{FF2B5EF4-FFF2-40B4-BE49-F238E27FC236}">
                <a16:creationId xmlns:a16="http://schemas.microsoft.com/office/drawing/2014/main" id="{79AB6844-F29C-CEF4-3881-5FBA90162979}"/>
              </a:ext>
            </a:extLst>
          </p:cNvPr>
          <p:cNvSpPr>
            <a:spLocks noGrp="1"/>
          </p:cNvSpPr>
          <p:nvPr>
            <p:ph idx="1"/>
          </p:nvPr>
        </p:nvSpPr>
        <p:spPr>
          <a:xfrm>
            <a:off x="838200" y="1825624"/>
            <a:ext cx="10515600" cy="4341259"/>
          </a:xfrm>
        </p:spPr>
        <p:txBody>
          <a:bodyPr>
            <a:normAutofit/>
          </a:bodyPr>
          <a:lstStyle/>
          <a:p>
            <a:pPr marL="0" indent="0">
              <a:buNone/>
            </a:pPr>
            <a:r>
              <a:rPr lang="en-US" altLang="zh-CN" sz="2400" dirty="0">
                <a:ea typeface="宋体" panose="02010600030101010101" pitchFamily="2" charset="-122"/>
              </a:rPr>
              <a:t>C</a:t>
            </a:r>
            <a:r>
              <a:rPr lang="zh-CN" altLang="en-US" sz="2400" dirty="0">
                <a:ea typeface="宋体" panose="02010600030101010101" pitchFamily="2" charset="-122"/>
              </a:rPr>
              <a:t>对数组引用不进行任何边界检查，而且局部变量和状态信息都存放在栈中。对越界的数组元素的写操作会破坏储存在栈中的状态信息，当程序使用被破坏的状态信息，试图重新加载寄存器或执行</a:t>
            </a:r>
            <a:r>
              <a:rPr lang="en-US" altLang="zh-CN" sz="2400" dirty="0">
                <a:ea typeface="宋体" panose="02010600030101010101" pitchFamily="2" charset="-122"/>
              </a:rPr>
              <a:t>ret</a:t>
            </a:r>
            <a:r>
              <a:rPr lang="zh-CN" altLang="en-US" sz="2400" dirty="0">
                <a:ea typeface="宋体" panose="02010600030101010101" pitchFamily="2" charset="-122"/>
              </a:rPr>
              <a:t>指令时，就会出现很严重的错误。</a:t>
            </a:r>
            <a:endParaRPr lang="en-US" altLang="zh-CN" sz="2400" dirty="0">
              <a:ea typeface="宋体" panose="02010600030101010101" pitchFamily="2" charset="-122"/>
            </a:endParaRPr>
          </a:p>
          <a:p>
            <a:pPr marL="0" indent="0">
              <a:buNone/>
            </a:pPr>
            <a:endParaRPr lang="en-US" altLang="zh-CN" sz="2400" dirty="0">
              <a:ea typeface="宋体" panose="02010600030101010101" pitchFamily="2" charset="-122"/>
            </a:endParaRPr>
          </a:p>
          <a:p>
            <a:pPr marL="0" indent="0">
              <a:buNone/>
            </a:pPr>
            <a:r>
              <a:rPr lang="zh-CN" altLang="en-US" sz="2400" dirty="0">
                <a:ea typeface="宋体" panose="02010600030101010101" pitchFamily="2" charset="-122"/>
              </a:rPr>
              <a:t>在栈中分配某个字符数组来保存字符串，但字符串的长度超出为数组分配的空间，将引发缓冲区溢出。</a:t>
            </a:r>
          </a:p>
        </p:txBody>
      </p:sp>
    </p:spTree>
    <p:extLst>
      <p:ext uri="{BB962C8B-B14F-4D97-AF65-F5344CB8AC3E}">
        <p14:creationId xmlns:p14="http://schemas.microsoft.com/office/powerpoint/2010/main" val="3683816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796F6-7508-A14E-1663-FAF92F72909B}"/>
              </a:ext>
            </a:extLst>
          </p:cNvPr>
          <p:cNvSpPr>
            <a:spLocks noGrp="1"/>
          </p:cNvSpPr>
          <p:nvPr>
            <p:ph type="title"/>
          </p:nvPr>
        </p:nvSpPr>
        <p:spPr/>
        <p:txBody>
          <a:bodyPr/>
          <a:lstStyle/>
          <a:p>
            <a:r>
              <a:rPr lang="zh-CN" altLang="en-US" dirty="0"/>
              <a:t>缓冲区溢出</a:t>
            </a:r>
          </a:p>
        </p:txBody>
      </p:sp>
      <p:pic>
        <p:nvPicPr>
          <p:cNvPr id="5" name="图片 4">
            <a:extLst>
              <a:ext uri="{FF2B5EF4-FFF2-40B4-BE49-F238E27FC236}">
                <a16:creationId xmlns:a16="http://schemas.microsoft.com/office/drawing/2014/main" id="{CEC6E6ED-E9CE-F573-BC9C-2A6599630B87}"/>
              </a:ext>
            </a:extLst>
          </p:cNvPr>
          <p:cNvPicPr>
            <a:picLocks noChangeAspect="1"/>
          </p:cNvPicPr>
          <p:nvPr/>
        </p:nvPicPr>
        <p:blipFill>
          <a:blip r:embed="rId2"/>
          <a:stretch>
            <a:fillRect/>
          </a:stretch>
        </p:blipFill>
        <p:spPr>
          <a:xfrm>
            <a:off x="0" y="1452562"/>
            <a:ext cx="5509639" cy="5405438"/>
          </a:xfrm>
          <a:prstGeom prst="rect">
            <a:avLst/>
          </a:prstGeom>
        </p:spPr>
      </p:pic>
      <p:pic>
        <p:nvPicPr>
          <p:cNvPr id="7" name="图片 6">
            <a:extLst>
              <a:ext uri="{FF2B5EF4-FFF2-40B4-BE49-F238E27FC236}">
                <a16:creationId xmlns:a16="http://schemas.microsoft.com/office/drawing/2014/main" id="{70E87CB1-730F-F231-50AF-8F36E37AF408}"/>
              </a:ext>
            </a:extLst>
          </p:cNvPr>
          <p:cNvPicPr>
            <a:picLocks noChangeAspect="1"/>
          </p:cNvPicPr>
          <p:nvPr/>
        </p:nvPicPr>
        <p:blipFill>
          <a:blip r:embed="rId3"/>
          <a:stretch>
            <a:fillRect/>
          </a:stretch>
        </p:blipFill>
        <p:spPr>
          <a:xfrm>
            <a:off x="6095999" y="0"/>
            <a:ext cx="6096001" cy="2750713"/>
          </a:xfrm>
          <a:prstGeom prst="rect">
            <a:avLst/>
          </a:prstGeom>
        </p:spPr>
      </p:pic>
      <p:pic>
        <p:nvPicPr>
          <p:cNvPr id="9" name="图片 8">
            <a:extLst>
              <a:ext uri="{FF2B5EF4-FFF2-40B4-BE49-F238E27FC236}">
                <a16:creationId xmlns:a16="http://schemas.microsoft.com/office/drawing/2014/main" id="{A25FE798-0425-57F9-A9AB-BEFE547A910A}"/>
              </a:ext>
            </a:extLst>
          </p:cNvPr>
          <p:cNvPicPr>
            <a:picLocks noChangeAspect="1"/>
          </p:cNvPicPr>
          <p:nvPr/>
        </p:nvPicPr>
        <p:blipFill>
          <a:blip r:embed="rId4"/>
          <a:stretch>
            <a:fillRect/>
          </a:stretch>
        </p:blipFill>
        <p:spPr>
          <a:xfrm>
            <a:off x="6095999" y="5467350"/>
            <a:ext cx="6062089" cy="1390650"/>
          </a:xfrm>
          <a:prstGeom prst="rect">
            <a:avLst/>
          </a:prstGeom>
        </p:spPr>
      </p:pic>
      <p:pic>
        <p:nvPicPr>
          <p:cNvPr id="13" name="图片 12">
            <a:extLst>
              <a:ext uri="{FF2B5EF4-FFF2-40B4-BE49-F238E27FC236}">
                <a16:creationId xmlns:a16="http://schemas.microsoft.com/office/drawing/2014/main" id="{66A078B9-9DA6-638A-E70F-740AF87920D3}"/>
              </a:ext>
            </a:extLst>
          </p:cNvPr>
          <p:cNvPicPr>
            <a:picLocks noChangeAspect="1"/>
          </p:cNvPicPr>
          <p:nvPr/>
        </p:nvPicPr>
        <p:blipFill>
          <a:blip r:embed="rId5"/>
          <a:stretch>
            <a:fillRect/>
          </a:stretch>
        </p:blipFill>
        <p:spPr>
          <a:xfrm>
            <a:off x="6096000" y="2708632"/>
            <a:ext cx="6062088" cy="2758718"/>
          </a:xfrm>
          <a:prstGeom prst="rect">
            <a:avLst/>
          </a:prstGeom>
        </p:spPr>
      </p:pic>
    </p:spTree>
    <p:extLst>
      <p:ext uri="{BB962C8B-B14F-4D97-AF65-F5344CB8AC3E}">
        <p14:creationId xmlns:p14="http://schemas.microsoft.com/office/powerpoint/2010/main" val="2595629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4A5D72-CAEC-0F31-523C-E83B0386C476}"/>
              </a:ext>
            </a:extLst>
          </p:cNvPr>
          <p:cNvSpPr>
            <a:spLocks noGrp="1"/>
          </p:cNvSpPr>
          <p:nvPr>
            <p:ph type="title"/>
          </p:nvPr>
        </p:nvSpPr>
        <p:spPr/>
        <p:txBody>
          <a:bodyPr/>
          <a:lstStyle/>
          <a:p>
            <a:r>
              <a:rPr lang="zh-CN" altLang="en-US" dirty="0"/>
              <a:t>缓冲区溢出攻击</a:t>
            </a:r>
          </a:p>
        </p:txBody>
      </p:sp>
      <p:sp>
        <p:nvSpPr>
          <p:cNvPr id="3" name="内容占位符 2">
            <a:extLst>
              <a:ext uri="{FF2B5EF4-FFF2-40B4-BE49-F238E27FC236}">
                <a16:creationId xmlns:a16="http://schemas.microsoft.com/office/drawing/2014/main" id="{0515D9FC-5939-A2B2-B8BC-A26695801AFB}"/>
              </a:ext>
            </a:extLst>
          </p:cNvPr>
          <p:cNvSpPr>
            <a:spLocks noGrp="1"/>
          </p:cNvSpPr>
          <p:nvPr>
            <p:ph idx="1"/>
          </p:nvPr>
        </p:nvSpPr>
        <p:spPr>
          <a:xfrm>
            <a:off x="838200" y="1831068"/>
            <a:ext cx="10515600" cy="4351338"/>
          </a:xfrm>
        </p:spPr>
        <p:txBody>
          <a:bodyPr>
            <a:normAutofit/>
          </a:bodyPr>
          <a:lstStyle/>
          <a:p>
            <a:pPr marL="0" indent="0">
              <a:buNone/>
            </a:pPr>
            <a:r>
              <a:rPr lang="zh-CN" altLang="en-US" sz="2400" dirty="0"/>
              <a:t>通过缓冲区溢出，可以让程序执行本不应被执行的函数，甚至是通过缓冲区溢出插入的可执行代码。</a:t>
            </a:r>
            <a:endParaRPr lang="en-US" altLang="zh-CN" sz="2400" dirty="0"/>
          </a:p>
          <a:p>
            <a:pPr marL="0" indent="0">
              <a:buNone/>
            </a:pPr>
            <a:endParaRPr lang="en-US" altLang="zh-CN" sz="2400" dirty="0"/>
          </a:p>
          <a:p>
            <a:pPr marL="0" indent="0">
              <a:buNone/>
            </a:pPr>
            <a:r>
              <a:rPr lang="zh-CN" altLang="en-US" sz="2400" dirty="0"/>
              <a:t>输入给程序一个字符串，该字符串包含可执行的字节编码（一般插入到栈帧），同时用另外一些字节用指向攻击代码的指针覆盖返回指针，从而使得执行</a:t>
            </a:r>
            <a:r>
              <a:rPr lang="en-US" altLang="zh-CN" sz="2400" dirty="0"/>
              <a:t>ret</a:t>
            </a:r>
            <a:r>
              <a:rPr lang="zh-CN" altLang="en-US" sz="2400" dirty="0"/>
              <a:t>指令的效果为跳转到攻击代码。</a:t>
            </a:r>
            <a:endParaRPr lang="en-US" altLang="zh-CN" sz="2400" dirty="0"/>
          </a:p>
        </p:txBody>
      </p:sp>
    </p:spTree>
    <p:extLst>
      <p:ext uri="{BB962C8B-B14F-4D97-AF65-F5344CB8AC3E}">
        <p14:creationId xmlns:p14="http://schemas.microsoft.com/office/powerpoint/2010/main" val="4172345952"/>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79D75-CE81-C1CF-EBBC-00F9FA363C5A}"/>
              </a:ext>
            </a:extLst>
          </p:cNvPr>
          <p:cNvSpPr>
            <a:spLocks noGrp="1"/>
          </p:cNvSpPr>
          <p:nvPr>
            <p:ph type="title"/>
          </p:nvPr>
        </p:nvSpPr>
        <p:spPr/>
        <p:txBody>
          <a:bodyPr/>
          <a:lstStyle/>
          <a:p>
            <a:r>
              <a:rPr lang="zh-CN" altLang="en-US" dirty="0"/>
              <a:t>对抗缓冲区溢出攻击</a:t>
            </a:r>
          </a:p>
        </p:txBody>
      </p:sp>
      <p:sp>
        <p:nvSpPr>
          <p:cNvPr id="3" name="内容占位符 2">
            <a:extLst>
              <a:ext uri="{FF2B5EF4-FFF2-40B4-BE49-F238E27FC236}">
                <a16:creationId xmlns:a16="http://schemas.microsoft.com/office/drawing/2014/main" id="{7B97183F-3DC5-7C46-B637-0FF024BBD849}"/>
              </a:ext>
            </a:extLst>
          </p:cNvPr>
          <p:cNvSpPr>
            <a:spLocks noGrp="1"/>
          </p:cNvSpPr>
          <p:nvPr>
            <p:ph idx="1"/>
          </p:nvPr>
        </p:nvSpPr>
        <p:spPr/>
        <p:txBody>
          <a:bodyPr>
            <a:normAutofit/>
          </a:bodyPr>
          <a:lstStyle/>
          <a:p>
            <a:r>
              <a:rPr lang="zh-CN" altLang="en-US" sz="2400" dirty="0"/>
              <a:t>避免缓冲区溢出，使用更安全的方法，如：</a:t>
            </a:r>
            <a:r>
              <a:rPr lang="en-US" altLang="zh-CN" sz="2400" dirty="0" err="1"/>
              <a:t>fgets</a:t>
            </a:r>
            <a:r>
              <a:rPr lang="en-US" altLang="zh-CN" sz="2400" dirty="0"/>
              <a:t>, </a:t>
            </a:r>
            <a:r>
              <a:rPr lang="en-US" altLang="zh-CN" sz="2400" dirty="0" err="1"/>
              <a:t>strncpy</a:t>
            </a:r>
            <a:r>
              <a:rPr lang="en-US" altLang="zh-CN" sz="2400" dirty="0"/>
              <a:t> </a:t>
            </a:r>
            <a:r>
              <a:rPr lang="zh-CN" altLang="en-US" sz="2400" dirty="0"/>
              <a:t>等等。</a:t>
            </a:r>
            <a:endParaRPr lang="en-US" altLang="zh-CN" sz="2400" dirty="0"/>
          </a:p>
          <a:p>
            <a:endParaRPr lang="en-US" altLang="zh-CN" sz="2400" dirty="0"/>
          </a:p>
          <a:p>
            <a:r>
              <a:rPr lang="zh-CN" altLang="en-US" sz="2400" dirty="0"/>
              <a:t>栈随机化</a:t>
            </a:r>
            <a:endParaRPr lang="en-US" altLang="zh-CN" sz="2400" dirty="0"/>
          </a:p>
          <a:p>
            <a:endParaRPr lang="en-US" altLang="zh-CN" sz="2400" dirty="0"/>
          </a:p>
          <a:p>
            <a:r>
              <a:rPr lang="zh-CN" altLang="en-US" sz="2400" dirty="0"/>
              <a:t>栈破坏检测</a:t>
            </a:r>
            <a:endParaRPr lang="en-US" altLang="zh-CN" sz="2400" dirty="0"/>
          </a:p>
          <a:p>
            <a:endParaRPr lang="en-US" altLang="zh-CN" sz="2400" dirty="0"/>
          </a:p>
          <a:p>
            <a:r>
              <a:rPr lang="zh-CN" altLang="en-US" sz="2400" dirty="0"/>
              <a:t>限制可执行代码区域</a:t>
            </a:r>
          </a:p>
        </p:txBody>
      </p:sp>
    </p:spTree>
    <p:extLst>
      <p:ext uri="{BB962C8B-B14F-4D97-AF65-F5344CB8AC3E}">
        <p14:creationId xmlns:p14="http://schemas.microsoft.com/office/powerpoint/2010/main" val="3166571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222D6-7669-EF51-F00C-B190D880C9C4}"/>
              </a:ext>
            </a:extLst>
          </p:cNvPr>
          <p:cNvSpPr>
            <a:spLocks noGrp="1"/>
          </p:cNvSpPr>
          <p:nvPr>
            <p:ph type="title"/>
          </p:nvPr>
        </p:nvSpPr>
        <p:spPr/>
        <p:txBody>
          <a:bodyPr/>
          <a:lstStyle/>
          <a:p>
            <a:r>
              <a:rPr lang="zh-CN" altLang="en-US" dirty="0"/>
              <a:t>对抗缓冲区溢出攻击</a:t>
            </a:r>
          </a:p>
        </p:txBody>
      </p:sp>
      <p:sp>
        <p:nvSpPr>
          <p:cNvPr id="3" name="内容占位符 2">
            <a:extLst>
              <a:ext uri="{FF2B5EF4-FFF2-40B4-BE49-F238E27FC236}">
                <a16:creationId xmlns:a16="http://schemas.microsoft.com/office/drawing/2014/main" id="{25A53040-3E5B-B9FF-2B48-432BF7B93A15}"/>
              </a:ext>
            </a:extLst>
          </p:cNvPr>
          <p:cNvSpPr>
            <a:spLocks noGrp="1"/>
          </p:cNvSpPr>
          <p:nvPr>
            <p:ph idx="1"/>
          </p:nvPr>
        </p:nvSpPr>
        <p:spPr/>
        <p:txBody>
          <a:bodyPr>
            <a:normAutofit/>
          </a:bodyPr>
          <a:lstStyle/>
          <a:p>
            <a:r>
              <a:rPr lang="zh-CN" altLang="en-US" sz="2400" b="1" dirty="0"/>
              <a:t>栈随机化</a:t>
            </a:r>
            <a:endParaRPr lang="en-US" altLang="zh-CN" sz="2400" b="1" dirty="0"/>
          </a:p>
          <a:p>
            <a:pPr marL="457200" lvl="1" indent="0">
              <a:buNone/>
            </a:pPr>
            <a:r>
              <a:rPr lang="zh-CN" altLang="en-US" sz="2000" dirty="0"/>
              <a:t>程序开始时，在栈上分配一段</a:t>
            </a:r>
            <a:r>
              <a:rPr lang="en-US" altLang="zh-CN" sz="2000" dirty="0"/>
              <a:t>0~n</a:t>
            </a:r>
            <a:r>
              <a:rPr lang="zh-CN" altLang="en-US" sz="2000" dirty="0"/>
              <a:t>字节之间的随机大小的空间，程序不使用这段空间，但是它会导致程序每次执行时后续的栈位置发生了变化，使得难产生指向攻击代码的指针。</a:t>
            </a:r>
            <a:endParaRPr lang="en-US" altLang="zh-CN" sz="2000" dirty="0"/>
          </a:p>
          <a:p>
            <a:pPr marL="457200" lvl="1" indent="0">
              <a:buNone/>
            </a:pPr>
            <a:endParaRPr lang="en-US" altLang="zh-CN" sz="2000" dirty="0"/>
          </a:p>
          <a:p>
            <a:r>
              <a:rPr lang="zh-CN" altLang="en-US" sz="2400" b="1" dirty="0"/>
              <a:t>地址空间布局随机化 </a:t>
            </a:r>
            <a:r>
              <a:rPr lang="en-US" altLang="zh-CN" sz="2400" b="1" dirty="0"/>
              <a:t>ASLR</a:t>
            </a:r>
          </a:p>
          <a:p>
            <a:pPr marL="457200" lvl="1" indent="0">
              <a:buNone/>
            </a:pPr>
            <a:r>
              <a:rPr lang="zh-CN" altLang="en-US" sz="2000" dirty="0"/>
              <a:t>每次运行时程序代码、库代码、栈、全局变量和堆数据都加载到内存的不同位置。</a:t>
            </a:r>
            <a:endParaRPr lang="en-US" altLang="zh-CN" sz="2000" dirty="0"/>
          </a:p>
          <a:p>
            <a:pPr marL="457200" lvl="1" indent="0">
              <a:buNone/>
            </a:pPr>
            <a:endParaRPr lang="en-US" altLang="zh-CN" sz="2000" dirty="0"/>
          </a:p>
          <a:p>
            <a:r>
              <a:rPr lang="zh-CN" altLang="en-US" sz="2400" b="1" dirty="0"/>
              <a:t>空操作雪橇</a:t>
            </a:r>
            <a:endParaRPr lang="en-US" altLang="zh-CN" sz="2400" b="1" dirty="0"/>
          </a:p>
          <a:p>
            <a:pPr marL="457200" lvl="1" indent="0">
              <a:buNone/>
            </a:pPr>
            <a:r>
              <a:rPr lang="zh-CN" altLang="en-US" sz="2000" dirty="0"/>
              <a:t>在实际的攻击代码前插入很长一段的</a:t>
            </a:r>
            <a:r>
              <a:rPr lang="en-US" altLang="zh-CN" sz="2000" dirty="0" err="1"/>
              <a:t>nop</a:t>
            </a:r>
            <a:r>
              <a:rPr lang="zh-CN" altLang="en-US" sz="2000" dirty="0"/>
              <a:t>指令，枚举起始地址从而破解随机化。（</a:t>
            </a:r>
            <a:r>
              <a:rPr lang="en-US" altLang="zh-CN" sz="2000" dirty="0" err="1"/>
              <a:t>nop</a:t>
            </a:r>
            <a:r>
              <a:rPr lang="zh-CN" altLang="en-US" sz="2000" dirty="0"/>
              <a:t>指令增长了攻击代码的长度，更容易被枚举到）</a:t>
            </a:r>
            <a:endParaRPr lang="en-US" altLang="zh-CN" sz="2000" dirty="0"/>
          </a:p>
          <a:p>
            <a:pPr marL="457200" lvl="1" indent="0">
              <a:buNone/>
            </a:pPr>
            <a:endParaRPr lang="en-US" altLang="zh-CN" dirty="0"/>
          </a:p>
        </p:txBody>
      </p:sp>
    </p:spTree>
    <p:extLst>
      <p:ext uri="{BB962C8B-B14F-4D97-AF65-F5344CB8AC3E}">
        <p14:creationId xmlns:p14="http://schemas.microsoft.com/office/powerpoint/2010/main" val="1307334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BEDDC-7B42-711B-D3DA-68D8ECDC1775}"/>
              </a:ext>
            </a:extLst>
          </p:cNvPr>
          <p:cNvSpPr>
            <a:spLocks noGrp="1"/>
          </p:cNvSpPr>
          <p:nvPr>
            <p:ph type="title"/>
          </p:nvPr>
        </p:nvSpPr>
        <p:spPr/>
        <p:txBody>
          <a:bodyPr/>
          <a:lstStyle/>
          <a:p>
            <a:r>
              <a:rPr lang="zh-CN" altLang="en-US" dirty="0"/>
              <a:t>对抗缓冲区溢出攻击</a:t>
            </a:r>
          </a:p>
        </p:txBody>
      </p:sp>
      <p:sp>
        <p:nvSpPr>
          <p:cNvPr id="3" name="内容占位符 2">
            <a:extLst>
              <a:ext uri="{FF2B5EF4-FFF2-40B4-BE49-F238E27FC236}">
                <a16:creationId xmlns:a16="http://schemas.microsoft.com/office/drawing/2014/main" id="{FAE2C816-5FAC-2D59-2334-CFBB00FE6878}"/>
              </a:ext>
            </a:extLst>
          </p:cNvPr>
          <p:cNvSpPr>
            <a:spLocks noGrp="1"/>
          </p:cNvSpPr>
          <p:nvPr>
            <p:ph idx="1"/>
          </p:nvPr>
        </p:nvSpPr>
        <p:spPr>
          <a:xfrm>
            <a:off x="865812" y="1810862"/>
            <a:ext cx="10515600" cy="1618138"/>
          </a:xfrm>
        </p:spPr>
        <p:txBody>
          <a:bodyPr>
            <a:normAutofit/>
          </a:bodyPr>
          <a:lstStyle/>
          <a:p>
            <a:r>
              <a:rPr lang="zh-CN" altLang="en-US" sz="2400" b="1" dirty="0"/>
              <a:t>栈破坏检测</a:t>
            </a:r>
            <a:endParaRPr lang="en-US" altLang="zh-CN" sz="2400" b="1" dirty="0"/>
          </a:p>
          <a:p>
            <a:pPr marL="457200" lvl="1" indent="0">
              <a:buNone/>
            </a:pPr>
            <a:r>
              <a:rPr lang="zh-CN" altLang="en-US" dirty="0"/>
              <a:t>程序在缓冲区与栈状态间插入金丝雀值，在恢复寄存器状态和从 函数返回之前，程序检查这个金丝雀值是否被该函数的某个操作或者该函数调用的某个函数的某个操作改变。</a:t>
            </a:r>
            <a:endParaRPr lang="en-US" altLang="zh-CN" dirty="0"/>
          </a:p>
        </p:txBody>
      </p:sp>
      <p:pic>
        <p:nvPicPr>
          <p:cNvPr id="5" name="图片 4">
            <a:extLst>
              <a:ext uri="{FF2B5EF4-FFF2-40B4-BE49-F238E27FC236}">
                <a16:creationId xmlns:a16="http://schemas.microsoft.com/office/drawing/2014/main" id="{1ED0E47E-5F36-2787-B7F8-F0EDF4EF17EE}"/>
              </a:ext>
            </a:extLst>
          </p:cNvPr>
          <p:cNvPicPr>
            <a:picLocks noChangeAspect="1"/>
          </p:cNvPicPr>
          <p:nvPr/>
        </p:nvPicPr>
        <p:blipFill>
          <a:blip r:embed="rId2"/>
          <a:stretch>
            <a:fillRect/>
          </a:stretch>
        </p:blipFill>
        <p:spPr>
          <a:xfrm>
            <a:off x="838200" y="3460595"/>
            <a:ext cx="4830368" cy="3032280"/>
          </a:xfrm>
          <a:prstGeom prst="rect">
            <a:avLst/>
          </a:prstGeom>
        </p:spPr>
      </p:pic>
      <p:sp>
        <p:nvSpPr>
          <p:cNvPr id="7" name="文本框 6">
            <a:extLst>
              <a:ext uri="{FF2B5EF4-FFF2-40B4-BE49-F238E27FC236}">
                <a16:creationId xmlns:a16="http://schemas.microsoft.com/office/drawing/2014/main" id="{64A16B3C-83D4-68A6-77C6-F064CDDCDED8}"/>
              </a:ext>
            </a:extLst>
          </p:cNvPr>
          <p:cNvSpPr txBox="1"/>
          <p:nvPr/>
        </p:nvSpPr>
        <p:spPr>
          <a:xfrm>
            <a:off x="6328815" y="3598411"/>
            <a:ext cx="4763864" cy="923330"/>
          </a:xfrm>
          <a:prstGeom prst="rect">
            <a:avLst/>
          </a:prstGeom>
          <a:noFill/>
        </p:spPr>
        <p:txBody>
          <a:bodyPr wrap="square">
            <a:spAutoFit/>
          </a:bodyPr>
          <a:lstStyle/>
          <a:p>
            <a:pPr marL="457200" lvl="1" indent="0">
              <a:buNone/>
            </a:pPr>
            <a:r>
              <a:rPr lang="zh-CN" altLang="en-US" dirty="0"/>
              <a:t>通过段寻址 </a:t>
            </a:r>
            <a:r>
              <a:rPr lang="en-US" altLang="zh-CN" dirty="0"/>
              <a:t>%fs:40 </a:t>
            </a:r>
            <a:r>
              <a:rPr lang="zh-CN" altLang="en-US" dirty="0"/>
              <a:t>读入储存在特殊的“只读”段中，返回前通过</a:t>
            </a:r>
            <a:r>
              <a:rPr lang="en-US" altLang="zh-CN" dirty="0" err="1"/>
              <a:t>xorq</a:t>
            </a:r>
            <a:r>
              <a:rPr lang="zh-CN" altLang="en-US" dirty="0"/>
              <a:t>指令比较栈上的金丝雀值是否被修改。</a:t>
            </a:r>
            <a:endParaRPr lang="en-US" altLang="zh-CN" dirty="0"/>
          </a:p>
        </p:txBody>
      </p:sp>
      <p:pic>
        <p:nvPicPr>
          <p:cNvPr id="9" name="图片 8">
            <a:extLst>
              <a:ext uri="{FF2B5EF4-FFF2-40B4-BE49-F238E27FC236}">
                <a16:creationId xmlns:a16="http://schemas.microsoft.com/office/drawing/2014/main" id="{FF5ABC73-50AA-AEB5-51F1-DCD607928E8E}"/>
              </a:ext>
            </a:extLst>
          </p:cNvPr>
          <p:cNvPicPr>
            <a:picLocks noChangeAspect="1"/>
          </p:cNvPicPr>
          <p:nvPr/>
        </p:nvPicPr>
        <p:blipFill>
          <a:blip r:embed="rId3"/>
          <a:stretch>
            <a:fillRect/>
          </a:stretch>
        </p:blipFill>
        <p:spPr>
          <a:xfrm>
            <a:off x="7362159" y="0"/>
            <a:ext cx="4763863" cy="2249214"/>
          </a:xfrm>
          <a:prstGeom prst="rect">
            <a:avLst/>
          </a:prstGeom>
        </p:spPr>
      </p:pic>
      <p:sp>
        <p:nvSpPr>
          <p:cNvPr id="11" name="文本框 10">
            <a:extLst>
              <a:ext uri="{FF2B5EF4-FFF2-40B4-BE49-F238E27FC236}">
                <a16:creationId xmlns:a16="http://schemas.microsoft.com/office/drawing/2014/main" id="{146A16C8-BFC1-2D3C-9595-FCE54952D07A}"/>
              </a:ext>
            </a:extLst>
          </p:cNvPr>
          <p:cNvSpPr txBox="1"/>
          <p:nvPr/>
        </p:nvSpPr>
        <p:spPr>
          <a:xfrm>
            <a:off x="5890710" y="4812691"/>
            <a:ext cx="6096000" cy="1477328"/>
          </a:xfrm>
          <a:prstGeom prst="rect">
            <a:avLst/>
          </a:prstGeom>
          <a:noFill/>
        </p:spPr>
        <p:txBody>
          <a:bodyPr wrap="square">
            <a:spAutoFit/>
          </a:bodyPr>
          <a:lstStyle/>
          <a:p>
            <a:r>
              <a:rPr lang="zh-CN" altLang="en-US" b="0" i="0" dirty="0">
                <a:solidFill>
                  <a:srgbClr val="4D4D4D"/>
                </a:solidFill>
                <a:effectLst/>
                <a:latin typeface="-apple-system"/>
              </a:rPr>
              <a:t>    </a:t>
            </a:r>
            <a:r>
              <a:rPr lang="zh-CN" altLang="en-US" dirty="0"/>
              <a:t>基本绕过方式：由于</a:t>
            </a:r>
            <a:r>
              <a:rPr lang="en-US" altLang="zh-CN" dirty="0"/>
              <a:t>canary</a:t>
            </a:r>
            <a:r>
              <a:rPr lang="zh-CN" altLang="en-US" dirty="0"/>
              <a:t>保护仅仅是检查</a:t>
            </a:r>
            <a:r>
              <a:rPr lang="en-US" altLang="zh-CN" dirty="0"/>
              <a:t>canary</a:t>
            </a:r>
            <a:r>
              <a:rPr lang="zh-CN" altLang="en-US" dirty="0"/>
              <a:t>是否被改写，而不会检查其他栈内容，因此如果攻击者能够泄露出</a:t>
            </a:r>
            <a:r>
              <a:rPr lang="en-US" altLang="zh-CN" dirty="0"/>
              <a:t>canary</a:t>
            </a:r>
            <a:r>
              <a:rPr lang="zh-CN" altLang="en-US" dirty="0"/>
              <a:t>的值（一般利用格式化字符串漏洞），便可以在构造攻击负载时填充正确的</a:t>
            </a:r>
            <a:r>
              <a:rPr lang="en-US" altLang="zh-CN" dirty="0"/>
              <a:t>canary</a:t>
            </a:r>
            <a:r>
              <a:rPr lang="zh-CN" altLang="en-US" dirty="0"/>
              <a:t>，从而绕过</a:t>
            </a:r>
            <a:r>
              <a:rPr lang="en-US" altLang="zh-CN" dirty="0"/>
              <a:t>canary</a:t>
            </a:r>
            <a:r>
              <a:rPr lang="zh-CN" altLang="en-US" dirty="0"/>
              <a:t>检查，达到实施攻击的目的。</a:t>
            </a:r>
          </a:p>
        </p:txBody>
      </p:sp>
    </p:spTree>
    <p:extLst>
      <p:ext uri="{BB962C8B-B14F-4D97-AF65-F5344CB8AC3E}">
        <p14:creationId xmlns:p14="http://schemas.microsoft.com/office/powerpoint/2010/main" val="3204073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E5047-E33F-FC7A-325D-A567BB06BFE6}"/>
              </a:ext>
            </a:extLst>
          </p:cNvPr>
          <p:cNvSpPr>
            <a:spLocks noGrp="1"/>
          </p:cNvSpPr>
          <p:nvPr>
            <p:ph type="title"/>
          </p:nvPr>
        </p:nvSpPr>
        <p:spPr/>
        <p:txBody>
          <a:bodyPr/>
          <a:lstStyle/>
          <a:p>
            <a:r>
              <a:rPr lang="zh-CN" altLang="en-US" dirty="0"/>
              <a:t>对抗缓冲区溢出攻击</a:t>
            </a:r>
          </a:p>
        </p:txBody>
      </p:sp>
      <p:sp>
        <p:nvSpPr>
          <p:cNvPr id="3" name="内容占位符 2">
            <a:extLst>
              <a:ext uri="{FF2B5EF4-FFF2-40B4-BE49-F238E27FC236}">
                <a16:creationId xmlns:a16="http://schemas.microsoft.com/office/drawing/2014/main" id="{46A3AECD-09CF-7689-EA43-76976D8D1F23}"/>
              </a:ext>
            </a:extLst>
          </p:cNvPr>
          <p:cNvSpPr>
            <a:spLocks noGrp="1"/>
          </p:cNvSpPr>
          <p:nvPr>
            <p:ph idx="1"/>
          </p:nvPr>
        </p:nvSpPr>
        <p:spPr/>
        <p:txBody>
          <a:bodyPr>
            <a:normAutofit/>
          </a:bodyPr>
          <a:lstStyle/>
          <a:p>
            <a:r>
              <a:rPr lang="zh-CN" altLang="en-US" sz="2400" b="1" dirty="0"/>
              <a:t>限制可执行代码区域</a:t>
            </a:r>
            <a:endParaRPr lang="en-US" altLang="zh-CN" sz="2400" b="1" dirty="0"/>
          </a:p>
          <a:p>
            <a:pPr marL="457200" lvl="1" indent="0">
              <a:buNone/>
            </a:pPr>
            <a:r>
              <a:rPr lang="zh-CN" altLang="en-US" sz="2000" dirty="0"/>
              <a:t>三种访问形式：读（从内存读数据）、写（存储数据到内存）和执行（将内存的内容看作机器级代码。 限制哪些内存区域能够存放可执行代码，消除攻击者向系统中插入可执行代码的能力。</a:t>
            </a:r>
            <a:endParaRPr lang="en-US" altLang="zh-CN" sz="2000" dirty="0"/>
          </a:p>
          <a:p>
            <a:endParaRPr lang="en-US" altLang="zh-CN" dirty="0"/>
          </a:p>
          <a:p>
            <a:r>
              <a:rPr lang="zh-CN" altLang="en-US" sz="2400" b="1" i="0" dirty="0">
                <a:solidFill>
                  <a:srgbClr val="000000"/>
                </a:solidFill>
                <a:effectLst/>
                <a:latin typeface="+mj-lt"/>
              </a:rPr>
              <a:t>返回导向编程</a:t>
            </a:r>
            <a:endParaRPr lang="en-US" altLang="zh-CN" sz="2400" b="1" dirty="0">
              <a:solidFill>
                <a:srgbClr val="000000"/>
              </a:solidFill>
              <a:latin typeface="+mj-lt"/>
            </a:endParaRPr>
          </a:p>
          <a:p>
            <a:pPr marL="457200" lvl="1" indent="0">
              <a:buNone/>
            </a:pPr>
            <a:r>
              <a:rPr lang="zh-CN" altLang="en-US" sz="2000" b="0" i="0" dirty="0">
                <a:solidFill>
                  <a:srgbClr val="000000"/>
                </a:solidFill>
                <a:effectLst/>
              </a:rPr>
              <a:t>可以利用修改已有的代码，来绕过系统和编译器的保护机制，攻击者控制堆栈调用以劫持程序控制流并执行针对性的机器语言指令序列（称为</a:t>
            </a:r>
            <a:r>
              <a:rPr lang="en-US" altLang="zh-CN" sz="2000" b="0" i="0" dirty="0">
                <a:solidFill>
                  <a:srgbClr val="000000"/>
                </a:solidFill>
                <a:effectLst/>
              </a:rPr>
              <a:t>Gadgets</a:t>
            </a:r>
            <a:r>
              <a:rPr lang="zh-CN" altLang="en-US" sz="2000" b="0" i="0" dirty="0">
                <a:solidFill>
                  <a:srgbClr val="000000"/>
                </a:solidFill>
                <a:effectLst/>
              </a:rPr>
              <a:t>）。每一段 </a:t>
            </a:r>
            <a:r>
              <a:rPr lang="en-US" altLang="zh-CN" sz="2000" b="0" i="0" dirty="0">
                <a:solidFill>
                  <a:srgbClr val="000000"/>
                </a:solidFill>
                <a:effectLst/>
              </a:rPr>
              <a:t>gadget </a:t>
            </a:r>
            <a:r>
              <a:rPr lang="zh-CN" altLang="en-US" sz="2000" b="0" i="0" dirty="0">
                <a:solidFill>
                  <a:srgbClr val="000000"/>
                </a:solidFill>
                <a:effectLst/>
              </a:rPr>
              <a:t>通常结束于 </a:t>
            </a:r>
            <a:r>
              <a:rPr lang="en-US" altLang="zh-CN" sz="2000" b="0" i="0" dirty="0">
                <a:solidFill>
                  <a:srgbClr val="000000"/>
                </a:solidFill>
                <a:effectLst/>
              </a:rPr>
              <a:t>return </a:t>
            </a:r>
            <a:r>
              <a:rPr lang="zh-CN" altLang="en-US" sz="2000" b="0" i="0" dirty="0">
                <a:solidFill>
                  <a:srgbClr val="000000"/>
                </a:solidFill>
                <a:effectLst/>
              </a:rPr>
              <a:t>指令，并位于共享库代码中的子程序。系列调用这些代码，攻击者可以在拥有更简单攻击防范的程序内执行任意操作。</a:t>
            </a:r>
            <a:endParaRPr lang="en-US" altLang="zh-CN" sz="2000" dirty="0"/>
          </a:p>
        </p:txBody>
      </p:sp>
    </p:spTree>
    <p:extLst>
      <p:ext uri="{BB962C8B-B14F-4D97-AF65-F5344CB8AC3E}">
        <p14:creationId xmlns:p14="http://schemas.microsoft.com/office/powerpoint/2010/main" val="2259135728"/>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995C4-7606-1752-D418-EC28C495180B}"/>
              </a:ext>
            </a:extLst>
          </p:cNvPr>
          <p:cNvSpPr>
            <a:spLocks noGrp="1"/>
          </p:cNvSpPr>
          <p:nvPr>
            <p:ph type="title"/>
          </p:nvPr>
        </p:nvSpPr>
        <p:spPr/>
        <p:txBody>
          <a:bodyPr/>
          <a:lstStyle/>
          <a:p>
            <a:r>
              <a:rPr lang="zh-CN" altLang="en-US" dirty="0"/>
              <a:t>支持变长栈帧</a:t>
            </a:r>
          </a:p>
        </p:txBody>
      </p:sp>
      <p:sp>
        <p:nvSpPr>
          <p:cNvPr id="4" name="Content Placeholder 2">
            <a:extLst>
              <a:ext uri="{FF2B5EF4-FFF2-40B4-BE49-F238E27FC236}">
                <a16:creationId xmlns:a16="http://schemas.microsoft.com/office/drawing/2014/main" id="{5152801E-F036-687C-AD7B-B2AFF8DE4DE3}"/>
              </a:ext>
            </a:extLst>
          </p:cNvPr>
          <p:cNvSpPr>
            <a:spLocks noGrp="1"/>
          </p:cNvSpPr>
          <p:nvPr>
            <p:ph idx="1"/>
          </p:nvPr>
        </p:nvSpPr>
        <p:spPr>
          <a:xfrm>
            <a:off x="838200" y="1825625"/>
            <a:ext cx="10515600" cy="4351338"/>
          </a:xfrm>
        </p:spPr>
        <p:txBody>
          <a:bodyPr>
            <a:noAutofit/>
          </a:bodyPr>
          <a:lstStyle/>
          <a:p>
            <a:pPr marL="0" indent="0">
              <a:lnSpc>
                <a:spcPct val="120000"/>
              </a:lnSpc>
              <a:buSzPct val="130000"/>
              <a:buNone/>
            </a:pPr>
            <a:r>
              <a:rPr lang="en-US" altLang="zh-CN" sz="2000" b="1" dirty="0">
                <a:latin typeface="Courier" charset="0"/>
                <a:ea typeface="Courier" charset="0"/>
                <a:cs typeface="Courier" charset="0"/>
              </a:rPr>
              <a:t>%</a:t>
            </a:r>
            <a:r>
              <a:rPr lang="en-US" altLang="zh-CN" sz="2400" b="1" dirty="0" err="1">
                <a:latin typeface="Courier" charset="0"/>
                <a:ea typeface="Courier" charset="0"/>
                <a:cs typeface="Courier" charset="0"/>
              </a:rPr>
              <a:t>rbp</a:t>
            </a:r>
            <a:r>
              <a:rPr lang="zh-CN" altLang="en-US" sz="2400" b="1" dirty="0">
                <a:latin typeface="+mn-ea"/>
                <a:cs typeface="Courier" charset="0"/>
              </a:rPr>
              <a:t>作为帧指针、基指针</a:t>
            </a:r>
            <a:endParaRPr lang="en-US" altLang="zh-CN" sz="2400" b="1" dirty="0">
              <a:latin typeface="+mn-ea"/>
              <a:cs typeface="Courier" charset="0"/>
            </a:endParaRPr>
          </a:p>
          <a:p>
            <a:pPr marL="457200" lvl="1" indent="0">
              <a:lnSpc>
                <a:spcPct val="120000"/>
              </a:lnSpc>
              <a:buSzPct val="130000"/>
              <a:buNone/>
            </a:pPr>
            <a:r>
              <a:rPr lang="zh-CN" altLang="en-US" sz="2000" dirty="0">
                <a:latin typeface="+mn-ea"/>
                <a:cs typeface="Courier" charset="0"/>
              </a:rPr>
              <a:t>在整个函数的执行过程中，</a:t>
            </a:r>
            <a:r>
              <a:rPr lang="en-US" altLang="zh-CN" sz="2000" dirty="0">
                <a:latin typeface="Courier" charset="0"/>
                <a:ea typeface="Courier" charset="0"/>
                <a:cs typeface="Courier" charset="0"/>
              </a:rPr>
              <a:t>%</a:t>
            </a:r>
            <a:r>
              <a:rPr lang="en-US" altLang="zh-CN" sz="2000" dirty="0" err="1">
                <a:latin typeface="Courier" charset="0"/>
                <a:ea typeface="Courier" charset="0"/>
                <a:cs typeface="Courier" charset="0"/>
              </a:rPr>
              <a:t>rbp</a:t>
            </a:r>
            <a:r>
              <a:rPr lang="zh-CN" altLang="en-US" sz="2000" dirty="0">
                <a:latin typeface="+mn-ea"/>
                <a:cs typeface="Courier" charset="0"/>
              </a:rPr>
              <a:t>始终指向函数栈的顶端（在返回地址和保存被调用者保存寄存器的值的下方），</a:t>
            </a:r>
            <a:r>
              <a:rPr lang="zh-CN" altLang="en-US" sz="2000" dirty="0"/>
              <a:t>利用固定长度的局部变量相对于</a:t>
            </a:r>
            <a:r>
              <a:rPr lang="en-US" altLang="zh-CN" sz="2000" dirty="0">
                <a:latin typeface="Courier" charset="0"/>
                <a:ea typeface="Courier" charset="0"/>
                <a:cs typeface="Courier" charset="0"/>
              </a:rPr>
              <a:t>%</a:t>
            </a:r>
            <a:r>
              <a:rPr lang="en-US" altLang="zh-CN" sz="2000" dirty="0" err="1">
                <a:latin typeface="Courier" charset="0"/>
                <a:ea typeface="Courier" charset="0"/>
                <a:cs typeface="Courier" charset="0"/>
              </a:rPr>
              <a:t>rbp</a:t>
            </a:r>
            <a:r>
              <a:rPr lang="zh-CN" altLang="en-US" sz="2000" dirty="0">
                <a:latin typeface="+mn-ea"/>
                <a:cs typeface="Courier" charset="0"/>
              </a:rPr>
              <a:t>的偏移量来引用它们。</a:t>
            </a:r>
            <a:endParaRPr lang="en-US" altLang="zh-CN" sz="2000" dirty="0">
              <a:latin typeface="+mn-ea"/>
              <a:cs typeface="Courier" charset="0"/>
            </a:endParaRPr>
          </a:p>
          <a:p>
            <a:pPr marL="0" indent="0">
              <a:lnSpc>
                <a:spcPct val="120000"/>
              </a:lnSpc>
              <a:buSzPct val="130000"/>
              <a:buNone/>
            </a:pPr>
            <a:r>
              <a:rPr lang="en-US" altLang="zh-CN" sz="2400" b="1" dirty="0">
                <a:ea typeface="Courier" charset="0"/>
                <a:cs typeface="Courier" charset="0"/>
              </a:rPr>
              <a:t>leave</a:t>
            </a:r>
            <a:r>
              <a:rPr lang="zh-CN" altLang="en-US" sz="2400" b="1" dirty="0">
                <a:cs typeface="Courier" charset="0"/>
              </a:rPr>
              <a:t>指令</a:t>
            </a:r>
            <a:endParaRPr lang="en-US" altLang="zh-CN" sz="2400" b="1" dirty="0">
              <a:cs typeface="Courier" charset="0"/>
            </a:endParaRPr>
          </a:p>
          <a:p>
            <a:pPr marL="457200" lvl="1" indent="0">
              <a:lnSpc>
                <a:spcPct val="120000"/>
              </a:lnSpc>
              <a:buSzPct val="130000"/>
              <a:buNone/>
            </a:pPr>
            <a:r>
              <a:rPr lang="en-US" altLang="zh-CN" sz="2000" dirty="0">
                <a:latin typeface="+mn-ea"/>
                <a:cs typeface="Courier" charset="0"/>
              </a:rPr>
              <a:t>leave</a:t>
            </a:r>
            <a:r>
              <a:rPr lang="zh-CN" altLang="en-US" sz="2000" dirty="0">
                <a:latin typeface="+mn-ea"/>
                <a:cs typeface="Courier" charset="0"/>
              </a:rPr>
              <a:t>将释放整个栈帧，恢复</a:t>
            </a:r>
            <a:r>
              <a:rPr lang="en-US" altLang="zh-CN" sz="2000" dirty="0">
                <a:latin typeface="+mn-ea"/>
                <a:cs typeface="Courier" charset="0"/>
              </a:rPr>
              <a:t>%</a:t>
            </a:r>
            <a:r>
              <a:rPr lang="en-US" altLang="zh-CN" sz="2000" dirty="0" err="1">
                <a:latin typeface="+mn-ea"/>
                <a:cs typeface="Courier" charset="0"/>
              </a:rPr>
              <a:t>rbp</a:t>
            </a:r>
            <a:r>
              <a:rPr lang="zh-CN" altLang="en-US" sz="2000" dirty="0">
                <a:latin typeface="+mn-ea"/>
                <a:cs typeface="Courier" charset="0"/>
              </a:rPr>
              <a:t>的值。等价于</a:t>
            </a:r>
            <a:endParaRPr lang="en-US" altLang="zh-CN" sz="2000" dirty="0">
              <a:latin typeface="+mn-ea"/>
              <a:cs typeface="Courier" charset="0"/>
            </a:endParaRPr>
          </a:p>
          <a:p>
            <a:pPr marL="914400" lvl="2" indent="0">
              <a:lnSpc>
                <a:spcPct val="120000"/>
              </a:lnSpc>
              <a:buSzPct val="130000"/>
              <a:buNone/>
            </a:pPr>
            <a:r>
              <a:rPr lang="en-US" altLang="zh-CN" dirty="0" err="1">
                <a:latin typeface="+mn-ea"/>
                <a:ea typeface="Courier" charset="0"/>
                <a:cs typeface="Courier" charset="0"/>
              </a:rPr>
              <a:t>movq</a:t>
            </a:r>
            <a:r>
              <a:rPr lang="en-US" altLang="zh-CN" dirty="0">
                <a:latin typeface="+mn-ea"/>
                <a:ea typeface="Courier" charset="0"/>
                <a:cs typeface="Courier" charset="0"/>
              </a:rPr>
              <a:t> %</a:t>
            </a:r>
            <a:r>
              <a:rPr lang="en-US" altLang="zh-CN" dirty="0" err="1">
                <a:latin typeface="+mn-ea"/>
                <a:ea typeface="Courier" charset="0"/>
                <a:cs typeface="Courier" charset="0"/>
              </a:rPr>
              <a:t>rbp</a:t>
            </a:r>
            <a:r>
              <a:rPr lang="zh-CN" altLang="en-US" dirty="0">
                <a:latin typeface="+mn-ea"/>
                <a:ea typeface="Courier" charset="0"/>
                <a:cs typeface="Courier" charset="0"/>
              </a:rPr>
              <a:t>，</a:t>
            </a:r>
            <a:r>
              <a:rPr lang="en-US" altLang="zh-CN" dirty="0">
                <a:latin typeface="+mn-ea"/>
                <a:ea typeface="Courier" charset="0"/>
                <a:cs typeface="Courier" charset="0"/>
              </a:rPr>
              <a:t>%</a:t>
            </a:r>
            <a:r>
              <a:rPr lang="en-US" altLang="zh-CN" dirty="0" err="1">
                <a:latin typeface="+mn-ea"/>
                <a:ea typeface="Courier" charset="0"/>
                <a:cs typeface="Courier" charset="0"/>
              </a:rPr>
              <a:t>rsp</a:t>
            </a:r>
            <a:endParaRPr lang="en-US" altLang="zh-CN" dirty="0">
              <a:latin typeface="+mn-ea"/>
              <a:ea typeface="Courier" charset="0"/>
              <a:cs typeface="Courier" charset="0"/>
            </a:endParaRPr>
          </a:p>
          <a:p>
            <a:pPr marL="914400" lvl="2" indent="0">
              <a:lnSpc>
                <a:spcPct val="120000"/>
              </a:lnSpc>
              <a:buSzPct val="130000"/>
              <a:buNone/>
            </a:pPr>
            <a:r>
              <a:rPr lang="en-US" altLang="zh-CN" dirty="0" err="1">
                <a:ea typeface="Courier" charset="0"/>
                <a:cs typeface="Courier" charset="0"/>
              </a:rPr>
              <a:t>popq</a:t>
            </a:r>
            <a:r>
              <a:rPr lang="en-US" altLang="zh-CN" dirty="0">
                <a:ea typeface="Courier" charset="0"/>
                <a:cs typeface="Courier" charset="0"/>
              </a:rPr>
              <a:t> %</a:t>
            </a:r>
            <a:r>
              <a:rPr lang="en-US" altLang="zh-CN" dirty="0" err="1">
                <a:ea typeface="Courier" charset="0"/>
                <a:cs typeface="Courier" charset="0"/>
              </a:rPr>
              <a:t>rbp</a:t>
            </a:r>
            <a:endParaRPr lang="en-US" altLang="zh-CN" dirty="0">
              <a:ea typeface="Courier" charset="0"/>
              <a:cs typeface="Courier" charset="0"/>
            </a:endParaRPr>
          </a:p>
        </p:txBody>
      </p:sp>
      <p:pic>
        <p:nvPicPr>
          <p:cNvPr id="6" name="图片 5">
            <a:extLst>
              <a:ext uri="{FF2B5EF4-FFF2-40B4-BE49-F238E27FC236}">
                <a16:creationId xmlns:a16="http://schemas.microsoft.com/office/drawing/2014/main" id="{EA97561E-CE9A-3E0B-46F6-D64A2537FC6D}"/>
              </a:ext>
            </a:extLst>
          </p:cNvPr>
          <p:cNvPicPr>
            <a:picLocks noChangeAspect="1"/>
          </p:cNvPicPr>
          <p:nvPr/>
        </p:nvPicPr>
        <p:blipFill>
          <a:blip r:embed="rId2"/>
          <a:stretch>
            <a:fillRect/>
          </a:stretch>
        </p:blipFill>
        <p:spPr>
          <a:xfrm>
            <a:off x="8083413" y="3127664"/>
            <a:ext cx="4108587" cy="3730336"/>
          </a:xfrm>
          <a:prstGeom prst="rect">
            <a:avLst/>
          </a:prstGeom>
        </p:spPr>
      </p:pic>
    </p:spTree>
    <p:extLst>
      <p:ext uri="{BB962C8B-B14F-4D97-AF65-F5344CB8AC3E}">
        <p14:creationId xmlns:p14="http://schemas.microsoft.com/office/powerpoint/2010/main" val="166230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730F44-A0DC-BF90-043E-3D2AA25090BF}"/>
              </a:ext>
            </a:extLst>
          </p:cNvPr>
          <p:cNvSpPr>
            <a:spLocks noGrp="1"/>
          </p:cNvSpPr>
          <p:nvPr>
            <p:ph idx="1"/>
          </p:nvPr>
        </p:nvSpPr>
        <p:spPr>
          <a:xfrm>
            <a:off x="838200" y="448887"/>
            <a:ext cx="10515600" cy="5728076"/>
          </a:xfrm>
        </p:spPr>
        <p:txBody>
          <a:bodyPr/>
          <a:lstStyle/>
          <a:p>
            <a:r>
              <a:rPr lang="zh-CN" altLang="en-US" b="1" dirty="0"/>
              <a:t>联合 </a:t>
            </a:r>
            <a:r>
              <a:rPr lang="en-US" altLang="zh-CN" b="1" dirty="0"/>
              <a:t>: Unions</a:t>
            </a:r>
          </a:p>
          <a:p>
            <a:pPr lvl="1"/>
            <a:r>
              <a:rPr lang="zh-CN" altLang="en-US" sz="2000" dirty="0">
                <a:ea typeface="华文仿宋" panose="02010600040101010101" pitchFamily="2" charset="-122"/>
              </a:rPr>
              <a:t>联合数据类型</a:t>
            </a:r>
            <a:endParaRPr lang="en-US" altLang="zh-CN" sz="2000" dirty="0">
              <a:ea typeface="华文仿宋" panose="02010600040101010101" pitchFamily="2" charset="-122"/>
            </a:endParaRPr>
          </a:p>
          <a:p>
            <a:pPr lvl="1"/>
            <a:r>
              <a:rPr lang="zh-CN" altLang="en-US" sz="2000" dirty="0">
                <a:ea typeface="华文仿宋" panose="02010600040101010101" pitchFamily="2" charset="-122"/>
              </a:rPr>
              <a:t>大端法与小端法</a:t>
            </a:r>
            <a:endParaRPr lang="en-US" altLang="zh-CN" sz="2000" dirty="0">
              <a:ea typeface="华文仿宋" panose="02010600040101010101" pitchFamily="2" charset="-122"/>
            </a:endParaRPr>
          </a:p>
          <a:p>
            <a:pPr lvl="1"/>
            <a:r>
              <a:rPr lang="zh-CN" altLang="en-US" sz="2000" dirty="0">
                <a:ea typeface="华文仿宋" panose="02010600040101010101" pitchFamily="2" charset="-122"/>
              </a:rPr>
              <a:t>与枚举</a:t>
            </a:r>
            <a:r>
              <a:rPr lang="en-US" altLang="zh-CN" sz="2000" dirty="0">
                <a:ea typeface="华文仿宋" panose="02010600040101010101" pitchFamily="2" charset="-122"/>
              </a:rPr>
              <a:t>Enums</a:t>
            </a:r>
            <a:r>
              <a:rPr lang="zh-CN" altLang="en-US" sz="2000" dirty="0">
                <a:ea typeface="华文仿宋" panose="02010600040101010101" pitchFamily="2" charset="-122"/>
              </a:rPr>
              <a:t>的配合</a:t>
            </a:r>
            <a:endParaRPr lang="en-US" altLang="zh-CN" sz="2000" dirty="0">
              <a:ea typeface="华文仿宋" panose="02010600040101010101" pitchFamily="2" charset="-122"/>
            </a:endParaRPr>
          </a:p>
          <a:p>
            <a:pPr lvl="1"/>
            <a:endParaRPr lang="en-US" altLang="zh-CN" dirty="0"/>
          </a:p>
          <a:p>
            <a:r>
              <a:rPr lang="zh-CN" altLang="en-US" b="1" dirty="0"/>
              <a:t>内存引用越界和缓冲区溢出</a:t>
            </a:r>
            <a:endParaRPr lang="en-US" altLang="zh-CN" b="1" dirty="0"/>
          </a:p>
          <a:p>
            <a:pPr lvl="1"/>
            <a:r>
              <a:rPr lang="zh-CN" altLang="en-US" sz="2000" dirty="0">
                <a:latin typeface="华文仿宋" panose="02010600040101010101" pitchFamily="2" charset="-122"/>
                <a:ea typeface="华文仿宋" panose="02010600040101010101" pitchFamily="2" charset="-122"/>
              </a:rPr>
              <a:t>内存布局与内存引用越界</a:t>
            </a:r>
            <a:endParaRPr lang="en-US" altLang="zh-CN" sz="2000" dirty="0">
              <a:latin typeface="华文仿宋" panose="02010600040101010101" pitchFamily="2" charset="-122"/>
              <a:ea typeface="华文仿宋" panose="02010600040101010101" pitchFamily="2" charset="-122"/>
            </a:endParaRPr>
          </a:p>
          <a:p>
            <a:pPr lvl="1"/>
            <a:r>
              <a:rPr lang="zh-CN" altLang="en-US" sz="2000" dirty="0">
                <a:latin typeface="华文仿宋" panose="02010600040101010101" pitchFamily="2" charset="-122"/>
                <a:ea typeface="华文仿宋" panose="02010600040101010101" pitchFamily="2" charset="-122"/>
              </a:rPr>
              <a:t>缓冲区溢出攻击</a:t>
            </a:r>
            <a:endParaRPr lang="en-US" altLang="zh-CN" sz="2000" dirty="0">
              <a:latin typeface="华文仿宋" panose="02010600040101010101" pitchFamily="2" charset="-122"/>
              <a:ea typeface="华文仿宋" panose="02010600040101010101" pitchFamily="2" charset="-122"/>
            </a:endParaRPr>
          </a:p>
          <a:p>
            <a:pPr lvl="1"/>
            <a:r>
              <a:rPr lang="zh-CN" altLang="en-US" sz="2000" dirty="0">
                <a:latin typeface="华文仿宋" panose="02010600040101010101" pitchFamily="2" charset="-122"/>
                <a:ea typeface="华文仿宋" panose="02010600040101010101" pitchFamily="2" charset="-122"/>
              </a:rPr>
              <a:t>对抗缓冲区溢出攻击</a:t>
            </a:r>
            <a:endParaRPr lang="en-US" altLang="zh-CN" sz="2000" dirty="0">
              <a:latin typeface="华文仿宋" panose="02010600040101010101" pitchFamily="2" charset="-122"/>
              <a:ea typeface="华文仿宋" panose="02010600040101010101" pitchFamily="2" charset="-122"/>
            </a:endParaRPr>
          </a:p>
          <a:p>
            <a:pPr lvl="1"/>
            <a:endParaRPr lang="en-US" altLang="zh-CN" dirty="0"/>
          </a:p>
          <a:p>
            <a:r>
              <a:rPr lang="zh-CN" altLang="en-US" b="1" dirty="0"/>
              <a:t>支持变长栈帧</a:t>
            </a:r>
            <a:endParaRPr lang="en-US" altLang="zh-CN" b="1" dirty="0"/>
          </a:p>
          <a:p>
            <a:endParaRPr lang="en-US" altLang="zh-CN" dirty="0"/>
          </a:p>
        </p:txBody>
      </p:sp>
    </p:spTree>
    <p:extLst>
      <p:ext uri="{BB962C8B-B14F-4D97-AF65-F5344CB8AC3E}">
        <p14:creationId xmlns:p14="http://schemas.microsoft.com/office/powerpoint/2010/main" val="245802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C9EFA-F02A-9FDB-0409-E5B4B7304717}"/>
              </a:ext>
            </a:extLst>
          </p:cNvPr>
          <p:cNvSpPr>
            <a:spLocks noGrp="1"/>
          </p:cNvSpPr>
          <p:nvPr>
            <p:ph type="title"/>
          </p:nvPr>
        </p:nvSpPr>
        <p:spPr/>
        <p:txBody>
          <a:bodyPr/>
          <a:lstStyle/>
          <a:p>
            <a:r>
              <a:rPr lang="zh-CN" altLang="en-US" dirty="0"/>
              <a:t>联合数据类型</a:t>
            </a:r>
            <a:br>
              <a:rPr lang="en-US" altLang="zh-CN" dirty="0"/>
            </a:br>
            <a:endParaRPr lang="zh-CN" altLang="en-US" dirty="0"/>
          </a:p>
        </p:txBody>
      </p:sp>
      <p:sp>
        <p:nvSpPr>
          <p:cNvPr id="3" name="内容占位符 2">
            <a:extLst>
              <a:ext uri="{FF2B5EF4-FFF2-40B4-BE49-F238E27FC236}">
                <a16:creationId xmlns:a16="http://schemas.microsoft.com/office/drawing/2014/main" id="{9133D816-BA71-E7F5-DAB7-7C987B379063}"/>
              </a:ext>
            </a:extLst>
          </p:cNvPr>
          <p:cNvSpPr>
            <a:spLocks noGrp="1"/>
          </p:cNvSpPr>
          <p:nvPr>
            <p:ph idx="1"/>
          </p:nvPr>
        </p:nvSpPr>
        <p:spPr>
          <a:xfrm>
            <a:off x="838200" y="1825624"/>
            <a:ext cx="10515600" cy="4388909"/>
          </a:xfrm>
        </p:spPr>
        <p:txBody>
          <a:bodyPr>
            <a:normAutofit/>
          </a:bodyPr>
          <a:lstStyle/>
          <a:p>
            <a:pPr marL="0" lvl="1" indent="0">
              <a:spcBef>
                <a:spcPts val="1000"/>
              </a:spcBef>
              <a:buNone/>
            </a:pPr>
            <a:r>
              <a:rPr lang="zh-CN" altLang="en-US" dirty="0"/>
              <a:t>联合：在同一个内存空间储存不同的数据类型，一次只能存储一种数据类型。规避</a:t>
            </a:r>
            <a:r>
              <a:rPr lang="en-US" altLang="zh-CN" dirty="0"/>
              <a:t>C</a:t>
            </a:r>
            <a:r>
              <a:rPr lang="zh-CN" altLang="en-US" dirty="0"/>
              <a:t>语言的类型系统，以多种类型引用同一个对象。</a:t>
            </a:r>
            <a:endParaRPr lang="en-US" altLang="zh-CN" dirty="0"/>
          </a:p>
          <a:p>
            <a:pPr marL="0" lvl="1" indent="0">
              <a:spcBef>
                <a:spcPts val="1000"/>
              </a:spcBef>
              <a:buNone/>
            </a:pPr>
            <a:endParaRPr lang="en-US" altLang="zh-CN" dirty="0"/>
          </a:p>
          <a:p>
            <a:pPr marL="0" lvl="1" indent="0">
              <a:spcBef>
                <a:spcPts val="1000"/>
              </a:spcBef>
              <a:buNone/>
            </a:pPr>
            <a:r>
              <a:rPr lang="zh-CN" altLang="en-US" dirty="0"/>
              <a:t>应用情况：当数据使用两种或多种格式，但不会同时使用时。</a:t>
            </a:r>
            <a:endParaRPr lang="en-US" altLang="zh-CN" dirty="0"/>
          </a:p>
          <a:p>
            <a:pPr marL="0" lvl="1" indent="0">
              <a:spcBef>
                <a:spcPts val="1000"/>
              </a:spcBef>
              <a:buNone/>
            </a:pPr>
            <a:endParaRPr lang="en-US" altLang="zh-CN" dirty="0"/>
          </a:p>
          <a:p>
            <a:pPr marL="0" lvl="1" indent="0">
              <a:spcBef>
                <a:spcPts val="1000"/>
              </a:spcBef>
              <a:buNone/>
            </a:pPr>
            <a:r>
              <a:rPr lang="zh-CN" altLang="en-US" dirty="0"/>
              <a:t>作用：用来访问不同数据类型的位模式；减少分配的内存空间。</a:t>
            </a:r>
            <a:endParaRPr lang="en-US" altLang="zh-CN" dirty="0"/>
          </a:p>
          <a:p>
            <a:pPr marL="0" indent="0">
              <a:buNone/>
            </a:pPr>
            <a:endParaRPr lang="zh-CN" altLang="en-US" sz="2400" dirty="0"/>
          </a:p>
        </p:txBody>
      </p:sp>
    </p:spTree>
    <p:extLst>
      <p:ext uri="{BB962C8B-B14F-4D97-AF65-F5344CB8AC3E}">
        <p14:creationId xmlns:p14="http://schemas.microsoft.com/office/powerpoint/2010/main" val="353908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EC82B-8792-2A94-E762-025CFAB75202}"/>
              </a:ext>
            </a:extLst>
          </p:cNvPr>
          <p:cNvSpPr>
            <a:spLocks noGrp="1"/>
          </p:cNvSpPr>
          <p:nvPr>
            <p:ph type="title"/>
          </p:nvPr>
        </p:nvSpPr>
        <p:spPr/>
        <p:txBody>
          <a:bodyPr/>
          <a:lstStyle/>
          <a:p>
            <a:r>
              <a:rPr lang="zh-CN" altLang="en-US" sz="4400" dirty="0"/>
              <a:t>访问不同数据类型的位模式</a:t>
            </a:r>
            <a:endParaRPr lang="zh-CN" altLang="en-US" dirty="0"/>
          </a:p>
        </p:txBody>
      </p:sp>
      <p:pic>
        <p:nvPicPr>
          <p:cNvPr id="5" name="内容占位符 4">
            <a:extLst>
              <a:ext uri="{FF2B5EF4-FFF2-40B4-BE49-F238E27FC236}">
                <a16:creationId xmlns:a16="http://schemas.microsoft.com/office/drawing/2014/main" id="{8DFF9671-6788-5FAF-C753-E1C32104D98C}"/>
              </a:ext>
            </a:extLst>
          </p:cNvPr>
          <p:cNvPicPr>
            <a:picLocks noGrp="1" noChangeAspect="1"/>
          </p:cNvPicPr>
          <p:nvPr>
            <p:ph sz="half" idx="1"/>
          </p:nvPr>
        </p:nvPicPr>
        <p:blipFill>
          <a:blip r:embed="rId2"/>
          <a:stretch>
            <a:fillRect/>
          </a:stretch>
        </p:blipFill>
        <p:spPr>
          <a:xfrm>
            <a:off x="3429000" y="1690688"/>
            <a:ext cx="5334000" cy="2667000"/>
          </a:xfrm>
        </p:spPr>
      </p:pic>
      <p:sp>
        <p:nvSpPr>
          <p:cNvPr id="11" name="内容占位符 10">
            <a:extLst>
              <a:ext uri="{FF2B5EF4-FFF2-40B4-BE49-F238E27FC236}">
                <a16:creationId xmlns:a16="http://schemas.microsoft.com/office/drawing/2014/main" id="{E60DDF8E-68D9-9C8F-CB26-EDC36E09101E}"/>
              </a:ext>
            </a:extLst>
          </p:cNvPr>
          <p:cNvSpPr>
            <a:spLocks noGrp="1"/>
          </p:cNvSpPr>
          <p:nvPr>
            <p:ph sz="half" idx="2"/>
          </p:nvPr>
        </p:nvSpPr>
        <p:spPr>
          <a:xfrm>
            <a:off x="1882515" y="5020469"/>
            <a:ext cx="8426970" cy="1325563"/>
          </a:xfrm>
        </p:spPr>
        <p:txBody>
          <a:bodyPr>
            <a:normAutofit/>
          </a:bodyPr>
          <a:lstStyle/>
          <a:p>
            <a:pPr marL="0" indent="0">
              <a:buNone/>
            </a:pPr>
            <a:r>
              <a:rPr lang="zh-CN" altLang="en-US" sz="2400" dirty="0"/>
              <a:t>但凡涉及到字节与位的访问问题，都需要注意字节顺序，大小端机器对字节的读取方式不同。</a:t>
            </a:r>
          </a:p>
        </p:txBody>
      </p:sp>
      <p:sp>
        <p:nvSpPr>
          <p:cNvPr id="3" name="文本框 2">
            <a:extLst>
              <a:ext uri="{FF2B5EF4-FFF2-40B4-BE49-F238E27FC236}">
                <a16:creationId xmlns:a16="http://schemas.microsoft.com/office/drawing/2014/main" id="{78F4C56F-46BD-633D-DE08-F88692BFD4D3}"/>
              </a:ext>
            </a:extLst>
          </p:cNvPr>
          <p:cNvSpPr txBox="1"/>
          <p:nvPr/>
        </p:nvSpPr>
        <p:spPr>
          <a:xfrm>
            <a:off x="3876206" y="4309875"/>
            <a:ext cx="4886794" cy="369332"/>
          </a:xfrm>
          <a:prstGeom prst="rect">
            <a:avLst/>
          </a:prstGeom>
          <a:noFill/>
        </p:spPr>
        <p:txBody>
          <a:bodyPr wrap="square" rtlCol="0">
            <a:spAutoFit/>
          </a:bodyPr>
          <a:lstStyle/>
          <a:p>
            <a:r>
              <a:rPr lang="zh-CN" altLang="en-US" dirty="0"/>
              <a:t>将</a:t>
            </a:r>
            <a:r>
              <a:rPr lang="en-US" altLang="zh-CN" dirty="0"/>
              <a:t>double</a:t>
            </a:r>
            <a:r>
              <a:rPr lang="zh-CN" altLang="en-US" dirty="0"/>
              <a:t>的位表示通过联合转换为</a:t>
            </a:r>
            <a:r>
              <a:rPr lang="en-US" altLang="zh-CN" dirty="0"/>
              <a:t>long</a:t>
            </a:r>
            <a:endParaRPr lang="zh-CN" altLang="en-US" dirty="0"/>
          </a:p>
        </p:txBody>
      </p:sp>
    </p:spTree>
    <p:extLst>
      <p:ext uri="{BB962C8B-B14F-4D97-AF65-F5344CB8AC3E}">
        <p14:creationId xmlns:p14="http://schemas.microsoft.com/office/powerpoint/2010/main" val="2237542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9F31B-47CF-406A-8339-4A6303592B6C}"/>
              </a:ext>
            </a:extLst>
          </p:cNvPr>
          <p:cNvSpPr>
            <a:spLocks noGrp="1"/>
          </p:cNvSpPr>
          <p:nvPr>
            <p:ph type="title"/>
          </p:nvPr>
        </p:nvSpPr>
        <p:spPr/>
        <p:txBody>
          <a:bodyPr/>
          <a:lstStyle/>
          <a:p>
            <a:r>
              <a:rPr lang="zh-CN" altLang="en-US" sz="4400" dirty="0"/>
              <a:t>访问不同数据类型的位模式</a:t>
            </a:r>
            <a:endParaRPr lang="zh-CN" altLang="en-US" dirty="0"/>
          </a:p>
        </p:txBody>
      </p:sp>
      <p:sp>
        <p:nvSpPr>
          <p:cNvPr id="3" name="内容占位符 2">
            <a:extLst>
              <a:ext uri="{FF2B5EF4-FFF2-40B4-BE49-F238E27FC236}">
                <a16:creationId xmlns:a16="http://schemas.microsoft.com/office/drawing/2014/main" id="{FC976B49-766C-C77C-11EE-D5ABC9AE8CBD}"/>
              </a:ext>
            </a:extLst>
          </p:cNvPr>
          <p:cNvSpPr>
            <a:spLocks noGrp="1"/>
          </p:cNvSpPr>
          <p:nvPr>
            <p:ph idx="1"/>
          </p:nvPr>
        </p:nvSpPr>
        <p:spPr>
          <a:xfrm>
            <a:off x="2828998" y="4461522"/>
            <a:ext cx="6534000" cy="1956708"/>
          </a:xfrm>
        </p:spPr>
        <p:txBody>
          <a:bodyPr>
            <a:normAutofit/>
          </a:bodyPr>
          <a:lstStyle/>
          <a:p>
            <a:r>
              <a:rPr lang="en-US" altLang="zh-CN" sz="2400" dirty="0">
                <a:latin typeface="华文新魏" panose="02010800040101010101" pitchFamily="2" charset="-122"/>
                <a:ea typeface="华文新魏" panose="02010800040101010101" pitchFamily="2" charset="-122"/>
                <a:cs typeface="Times New Roman" panose="02020603050405020304" pitchFamily="18" charset="0"/>
              </a:rPr>
              <a:t>x86-64 </a:t>
            </a:r>
          </a:p>
          <a:p>
            <a:pPr marL="0" indent="0">
              <a:buNone/>
            </a:pPr>
            <a:r>
              <a:rPr lang="en-US" altLang="zh-CN" sz="2400" dirty="0" err="1">
                <a:latin typeface="华文新魏" panose="02010800040101010101" pitchFamily="2" charset="-122"/>
                <a:ea typeface="华文新魏" panose="02010800040101010101" pitchFamily="2" charset="-122"/>
                <a:cs typeface="Times New Roman" panose="02020603050405020304" pitchFamily="18" charset="0"/>
              </a:rPr>
              <a:t>i</a:t>
            </a:r>
            <a:r>
              <a:rPr lang="en-US" altLang="zh-CN" sz="2400" dirty="0">
                <a:latin typeface="华文新魏" panose="02010800040101010101" pitchFamily="2" charset="-122"/>
                <a:ea typeface="华文新魏" panose="02010800040101010101" pitchFamily="2" charset="-122"/>
                <a:cs typeface="Times New Roman" panose="02020603050405020304" pitchFamily="18" charset="0"/>
              </a:rPr>
              <a:t>[0] = [0xf3f2f1f0];	l[0] = [0xf7f6f5f4f3f2f1f0];</a:t>
            </a:r>
          </a:p>
          <a:p>
            <a:r>
              <a:rPr lang="en-US" altLang="zh-CN" sz="2400" dirty="0">
                <a:latin typeface="华文新魏" panose="02010800040101010101" pitchFamily="2" charset="-122"/>
                <a:ea typeface="华文新魏" panose="02010800040101010101" pitchFamily="2" charset="-122"/>
                <a:cs typeface="Times New Roman" panose="02020603050405020304" pitchFamily="18" charset="0"/>
              </a:rPr>
              <a:t>Sun</a:t>
            </a:r>
          </a:p>
          <a:p>
            <a:pPr marL="0" indent="0">
              <a:buNone/>
            </a:pPr>
            <a:r>
              <a:rPr lang="en-US" altLang="zh-CN" sz="2400" dirty="0" err="1">
                <a:latin typeface="华文新魏" panose="02010800040101010101" pitchFamily="2" charset="-122"/>
                <a:ea typeface="华文新魏" panose="02010800040101010101" pitchFamily="2" charset="-122"/>
                <a:cs typeface="Times New Roman" panose="02020603050405020304" pitchFamily="18" charset="0"/>
              </a:rPr>
              <a:t>i</a:t>
            </a:r>
            <a:r>
              <a:rPr lang="en-US" altLang="zh-CN" sz="2400" dirty="0">
                <a:latin typeface="华文新魏" panose="02010800040101010101" pitchFamily="2" charset="-122"/>
                <a:ea typeface="华文新魏" panose="02010800040101010101" pitchFamily="2" charset="-122"/>
                <a:cs typeface="Times New Roman" panose="02020603050405020304" pitchFamily="18" charset="0"/>
              </a:rPr>
              <a:t>[0] = [0xf0f1f2f3];	l[0] = [0xf0f1f2f3];</a:t>
            </a:r>
          </a:p>
        </p:txBody>
      </p:sp>
      <p:pic>
        <p:nvPicPr>
          <p:cNvPr id="19" name="图片 18">
            <a:extLst>
              <a:ext uri="{FF2B5EF4-FFF2-40B4-BE49-F238E27FC236}">
                <a16:creationId xmlns:a16="http://schemas.microsoft.com/office/drawing/2014/main" id="{70539528-8EC5-361F-8EE8-97A91F8F0DB1}"/>
              </a:ext>
            </a:extLst>
          </p:cNvPr>
          <p:cNvPicPr>
            <a:picLocks noChangeAspect="1"/>
          </p:cNvPicPr>
          <p:nvPr/>
        </p:nvPicPr>
        <p:blipFill>
          <a:blip r:embed="rId2"/>
          <a:stretch>
            <a:fillRect/>
          </a:stretch>
        </p:blipFill>
        <p:spPr>
          <a:xfrm>
            <a:off x="1686268" y="1337582"/>
            <a:ext cx="8819461" cy="2826204"/>
          </a:xfrm>
          <a:prstGeom prst="rect">
            <a:avLst/>
          </a:prstGeom>
        </p:spPr>
      </p:pic>
    </p:spTree>
    <p:extLst>
      <p:ext uri="{BB962C8B-B14F-4D97-AF65-F5344CB8AC3E}">
        <p14:creationId xmlns:p14="http://schemas.microsoft.com/office/powerpoint/2010/main" val="165577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120E3-7D95-BC8D-63D0-7FF18393A10C}"/>
              </a:ext>
            </a:extLst>
          </p:cNvPr>
          <p:cNvSpPr>
            <a:spLocks noGrp="1"/>
          </p:cNvSpPr>
          <p:nvPr>
            <p:ph type="title"/>
          </p:nvPr>
        </p:nvSpPr>
        <p:spPr/>
        <p:txBody>
          <a:bodyPr/>
          <a:lstStyle/>
          <a:p>
            <a:r>
              <a:rPr lang="zh-CN" altLang="en-US" dirty="0"/>
              <a:t>减少分配的内存空间</a:t>
            </a:r>
          </a:p>
        </p:txBody>
      </p:sp>
      <p:pic>
        <p:nvPicPr>
          <p:cNvPr id="5" name="内容占位符 4">
            <a:extLst>
              <a:ext uri="{FF2B5EF4-FFF2-40B4-BE49-F238E27FC236}">
                <a16:creationId xmlns:a16="http://schemas.microsoft.com/office/drawing/2014/main" id="{0838BA90-8549-BEDB-8DAB-EC10698A5A84}"/>
              </a:ext>
            </a:extLst>
          </p:cNvPr>
          <p:cNvPicPr>
            <a:picLocks noGrp="1" noChangeAspect="1"/>
          </p:cNvPicPr>
          <p:nvPr>
            <p:ph idx="1"/>
          </p:nvPr>
        </p:nvPicPr>
        <p:blipFill>
          <a:blip r:embed="rId2"/>
          <a:stretch>
            <a:fillRect/>
          </a:stretch>
        </p:blipFill>
        <p:spPr>
          <a:xfrm>
            <a:off x="125187" y="2828009"/>
            <a:ext cx="5121729" cy="2560865"/>
          </a:xfrm>
        </p:spPr>
      </p:pic>
      <p:pic>
        <p:nvPicPr>
          <p:cNvPr id="7" name="图片 6">
            <a:extLst>
              <a:ext uri="{FF2B5EF4-FFF2-40B4-BE49-F238E27FC236}">
                <a16:creationId xmlns:a16="http://schemas.microsoft.com/office/drawing/2014/main" id="{0A45E3BD-A2E8-2684-94D4-D352DEFDE069}"/>
              </a:ext>
            </a:extLst>
          </p:cNvPr>
          <p:cNvPicPr>
            <a:picLocks noChangeAspect="1"/>
          </p:cNvPicPr>
          <p:nvPr/>
        </p:nvPicPr>
        <p:blipFill>
          <a:blip r:embed="rId3"/>
          <a:stretch>
            <a:fillRect/>
          </a:stretch>
        </p:blipFill>
        <p:spPr>
          <a:xfrm>
            <a:off x="5812970" y="1690688"/>
            <a:ext cx="6253843" cy="3698186"/>
          </a:xfrm>
          <a:prstGeom prst="rect">
            <a:avLst/>
          </a:prstGeom>
        </p:spPr>
      </p:pic>
      <p:sp>
        <p:nvSpPr>
          <p:cNvPr id="8" name="文本框 7">
            <a:extLst>
              <a:ext uri="{FF2B5EF4-FFF2-40B4-BE49-F238E27FC236}">
                <a16:creationId xmlns:a16="http://schemas.microsoft.com/office/drawing/2014/main" id="{10BB8498-D9B1-0E38-5DD6-270FB98DBFBA}"/>
              </a:ext>
            </a:extLst>
          </p:cNvPr>
          <p:cNvSpPr txBox="1"/>
          <p:nvPr/>
        </p:nvSpPr>
        <p:spPr>
          <a:xfrm>
            <a:off x="974273" y="5595647"/>
            <a:ext cx="3434442" cy="646331"/>
          </a:xfrm>
          <a:prstGeom prst="rect">
            <a:avLst/>
          </a:prstGeom>
          <a:noFill/>
        </p:spPr>
        <p:txBody>
          <a:bodyPr wrap="square" rtlCol="0">
            <a:spAutoFit/>
          </a:bodyPr>
          <a:lstStyle/>
          <a:p>
            <a:r>
              <a:rPr lang="zh-CN" altLang="en-US" dirty="0"/>
              <a:t>二叉树节点储存两个子节点指针或两个</a:t>
            </a:r>
            <a:r>
              <a:rPr lang="en-US" altLang="zh-CN" dirty="0"/>
              <a:t>double</a:t>
            </a:r>
            <a:r>
              <a:rPr lang="zh-CN" altLang="en-US" dirty="0"/>
              <a:t>类型的值</a:t>
            </a:r>
          </a:p>
        </p:txBody>
      </p:sp>
      <p:sp>
        <p:nvSpPr>
          <p:cNvPr id="10" name="文本框 9">
            <a:extLst>
              <a:ext uri="{FF2B5EF4-FFF2-40B4-BE49-F238E27FC236}">
                <a16:creationId xmlns:a16="http://schemas.microsoft.com/office/drawing/2014/main" id="{FBE1CC98-2288-9408-4BEC-0AFCAA72ED54}"/>
              </a:ext>
            </a:extLst>
          </p:cNvPr>
          <p:cNvSpPr txBox="1"/>
          <p:nvPr/>
        </p:nvSpPr>
        <p:spPr>
          <a:xfrm>
            <a:off x="5812969" y="5605609"/>
            <a:ext cx="5812973" cy="646331"/>
          </a:xfrm>
          <a:prstGeom prst="rect">
            <a:avLst/>
          </a:prstGeom>
          <a:noFill/>
        </p:spPr>
        <p:txBody>
          <a:bodyPr wrap="square" rtlCol="0">
            <a:spAutoFit/>
          </a:bodyPr>
          <a:lstStyle/>
          <a:p>
            <a:r>
              <a:rPr lang="zh-CN" altLang="en-US" dirty="0"/>
              <a:t>用一个枚举变量确定该二叉树节点是内部节点还是叶子节点，确定联合中存放的是指针还是</a:t>
            </a:r>
            <a:r>
              <a:rPr lang="en-US" altLang="zh-CN" dirty="0"/>
              <a:t>double</a:t>
            </a:r>
            <a:r>
              <a:rPr lang="zh-CN" altLang="en-US" dirty="0"/>
              <a:t>类型</a:t>
            </a:r>
          </a:p>
        </p:txBody>
      </p:sp>
    </p:spTree>
    <p:extLst>
      <p:ext uri="{BB962C8B-B14F-4D97-AF65-F5344CB8AC3E}">
        <p14:creationId xmlns:p14="http://schemas.microsoft.com/office/powerpoint/2010/main" val="292637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C145FA7-B15B-92F2-8F6E-85EAAAE0911F}"/>
              </a:ext>
            </a:extLst>
          </p:cNvPr>
          <p:cNvPicPr>
            <a:picLocks noChangeAspect="1"/>
          </p:cNvPicPr>
          <p:nvPr/>
        </p:nvPicPr>
        <p:blipFill rotWithShape="1">
          <a:blip r:embed="rId3"/>
          <a:srcRect l="774" t="-1108" r="-774" b="1108"/>
          <a:stretch/>
        </p:blipFill>
        <p:spPr>
          <a:xfrm>
            <a:off x="720000" y="-163772"/>
            <a:ext cx="10679084" cy="6959074"/>
          </a:xfrm>
          <a:prstGeom prst="rect">
            <a:avLst/>
          </a:prstGeom>
        </p:spPr>
      </p:pic>
    </p:spTree>
    <p:extLst>
      <p:ext uri="{BB962C8B-B14F-4D97-AF65-F5344CB8AC3E}">
        <p14:creationId xmlns:p14="http://schemas.microsoft.com/office/powerpoint/2010/main" val="405049588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16790ED-A00D-47F9-D7D3-9F359A945A37}"/>
              </a:ext>
            </a:extLst>
          </p:cNvPr>
          <p:cNvPicPr>
            <a:picLocks noChangeAspect="1"/>
          </p:cNvPicPr>
          <p:nvPr/>
        </p:nvPicPr>
        <p:blipFill>
          <a:blip r:embed="rId2"/>
          <a:stretch>
            <a:fillRect/>
          </a:stretch>
        </p:blipFill>
        <p:spPr>
          <a:xfrm>
            <a:off x="9539785" y="0"/>
            <a:ext cx="1825323" cy="6858000"/>
          </a:xfrm>
          <a:prstGeom prst="rect">
            <a:avLst/>
          </a:prstGeom>
        </p:spPr>
      </p:pic>
      <p:sp>
        <p:nvSpPr>
          <p:cNvPr id="48" name="文本框 47">
            <a:extLst>
              <a:ext uri="{FF2B5EF4-FFF2-40B4-BE49-F238E27FC236}">
                <a16:creationId xmlns:a16="http://schemas.microsoft.com/office/drawing/2014/main" id="{E8577A5F-A408-107A-2B21-130E7BD1C698}"/>
              </a:ext>
            </a:extLst>
          </p:cNvPr>
          <p:cNvSpPr txBox="1"/>
          <p:nvPr/>
        </p:nvSpPr>
        <p:spPr>
          <a:xfrm>
            <a:off x="826892" y="243512"/>
            <a:ext cx="7797339" cy="6370975"/>
          </a:xfrm>
          <a:prstGeom prst="rect">
            <a:avLst/>
          </a:prstGeom>
          <a:noFill/>
        </p:spPr>
        <p:txBody>
          <a:bodyPr wrap="square">
            <a:spAutoFit/>
          </a:bodyPr>
          <a:lstStyle/>
          <a:p>
            <a:pPr algn="l"/>
            <a:r>
              <a:rPr lang="en-US" altLang="zh-CN" sz="2400" b="1" i="0" u="none" strike="noStrike" baseline="0" dirty="0">
                <a:latin typeface="CourierNewPS-BoldMT"/>
              </a:rPr>
              <a:t>char </a:t>
            </a:r>
            <a:r>
              <a:rPr lang="en-US" altLang="zh-CN" sz="2400" b="1" i="0" u="none" strike="noStrike" baseline="0" dirty="0" err="1">
                <a:highlight>
                  <a:srgbClr val="DFBBBC"/>
                </a:highlight>
                <a:latin typeface="CourierNewPS-BoldMT"/>
              </a:rPr>
              <a:t>big_array</a:t>
            </a:r>
            <a:r>
              <a:rPr lang="en-US" altLang="zh-CN" sz="2400" b="1" i="0" u="none" strike="noStrike" baseline="0" dirty="0">
                <a:highlight>
                  <a:srgbClr val="DFBBBC"/>
                </a:highlight>
                <a:latin typeface="CourierNewPS-BoldMT"/>
              </a:rPr>
              <a:t>[1L&lt;&lt;24]; </a:t>
            </a:r>
            <a:r>
              <a:rPr lang="en-US" altLang="zh-CN" sz="2400" b="1" i="0" u="none" strike="noStrike" baseline="0" dirty="0">
                <a:latin typeface="CourierNewPS-BoldMT"/>
              </a:rPr>
              <a:t>/* 16 MB */</a:t>
            </a:r>
          </a:p>
          <a:p>
            <a:pPr algn="l"/>
            <a:r>
              <a:rPr lang="en-US" altLang="zh-CN" sz="2400" b="1" i="0" u="none" strike="noStrike" baseline="0" dirty="0">
                <a:latin typeface="CourierNewPS-BoldMT"/>
              </a:rPr>
              <a:t>char </a:t>
            </a:r>
            <a:r>
              <a:rPr lang="en-US" altLang="zh-CN" sz="2400" b="1" i="0" u="none" strike="noStrike" baseline="0" dirty="0" err="1">
                <a:highlight>
                  <a:srgbClr val="DFBBBC"/>
                </a:highlight>
                <a:latin typeface="CourierNewPS-BoldMT"/>
              </a:rPr>
              <a:t>huge_array</a:t>
            </a:r>
            <a:r>
              <a:rPr lang="en-US" altLang="zh-CN" sz="2400" b="1" i="0" u="none" strike="noStrike" baseline="0" dirty="0">
                <a:highlight>
                  <a:srgbClr val="DFBBBC"/>
                </a:highlight>
                <a:latin typeface="CourierNewPS-BoldMT"/>
              </a:rPr>
              <a:t>[1L&lt;&lt;31]; </a:t>
            </a:r>
            <a:r>
              <a:rPr lang="en-US" altLang="zh-CN" sz="2400" b="1" i="0" u="none" strike="noStrike" baseline="0" dirty="0">
                <a:latin typeface="CourierNewPS-BoldMT"/>
              </a:rPr>
              <a:t>/* 2 GB */</a:t>
            </a:r>
          </a:p>
          <a:p>
            <a:pPr algn="l"/>
            <a:endParaRPr lang="en-US" altLang="zh-CN" sz="2400" b="1" i="0" u="none" strike="noStrike" baseline="0" dirty="0">
              <a:latin typeface="CourierNewPS-BoldMT"/>
            </a:endParaRPr>
          </a:p>
          <a:p>
            <a:pPr algn="l"/>
            <a:r>
              <a:rPr lang="en-US" altLang="zh-CN" sz="2400" b="1" i="0" u="none" strike="noStrike" baseline="0" dirty="0">
                <a:latin typeface="CourierNewPS-BoldMT"/>
              </a:rPr>
              <a:t>int </a:t>
            </a:r>
            <a:r>
              <a:rPr lang="en-US" altLang="zh-CN" sz="2400" b="1" i="0" u="none" strike="noStrike" baseline="0" dirty="0">
                <a:highlight>
                  <a:srgbClr val="DFBBBC"/>
                </a:highlight>
                <a:latin typeface="CourierNewPS-BoldMT"/>
              </a:rPr>
              <a:t>global = 0;</a:t>
            </a:r>
          </a:p>
          <a:p>
            <a:pPr algn="l"/>
            <a:endParaRPr lang="en-US" altLang="zh-CN" sz="2400" b="1" i="0" u="none" strike="noStrike" baseline="0" dirty="0">
              <a:latin typeface="CourierNewPS-BoldMT"/>
            </a:endParaRPr>
          </a:p>
          <a:p>
            <a:pPr algn="l"/>
            <a:r>
              <a:rPr lang="en-US" altLang="zh-CN" sz="2400" b="1" i="0" u="none" strike="noStrike" baseline="0" dirty="0">
                <a:latin typeface="CourierNewPS-BoldMT"/>
              </a:rPr>
              <a:t>int </a:t>
            </a:r>
            <a:r>
              <a:rPr lang="en-US" altLang="zh-CN" sz="2400" b="1" i="0" u="none" strike="noStrike" baseline="0" dirty="0">
                <a:highlight>
                  <a:srgbClr val="E3E3B3"/>
                </a:highlight>
                <a:latin typeface="CourierNewPS-BoldMT"/>
              </a:rPr>
              <a:t>useless() </a:t>
            </a:r>
            <a:r>
              <a:rPr lang="en-US" altLang="zh-CN" sz="2400" b="1" i="0" u="none" strike="noStrike" baseline="0" dirty="0">
                <a:latin typeface="CourierNewPS-BoldMT"/>
              </a:rPr>
              <a:t>{ return 0; }</a:t>
            </a:r>
          </a:p>
          <a:p>
            <a:pPr algn="l"/>
            <a:endParaRPr lang="en-US" altLang="zh-CN" sz="2400" b="1" i="0" u="none" strike="noStrike" baseline="0" dirty="0">
              <a:latin typeface="CourierNewPS-BoldMT"/>
            </a:endParaRPr>
          </a:p>
          <a:p>
            <a:pPr algn="l"/>
            <a:r>
              <a:rPr lang="en-US" altLang="zh-CN" sz="2400" b="1" i="0" u="none" strike="noStrike" baseline="0" dirty="0">
                <a:latin typeface="CourierNewPS-BoldMT"/>
              </a:rPr>
              <a:t>int </a:t>
            </a:r>
            <a:r>
              <a:rPr lang="en-US" altLang="zh-CN" sz="2400" b="1" i="0" u="none" strike="noStrike" baseline="0" dirty="0">
                <a:highlight>
                  <a:srgbClr val="E3E3B3"/>
                </a:highlight>
                <a:latin typeface="CourierNewPS-BoldMT"/>
              </a:rPr>
              <a:t>main ()</a:t>
            </a:r>
          </a:p>
          <a:p>
            <a:pPr algn="l"/>
            <a:r>
              <a:rPr lang="en-US" altLang="zh-CN" sz="2400" b="1" i="0" u="none" strike="noStrike" baseline="0" dirty="0">
                <a:latin typeface="CourierNewPS-BoldMT"/>
              </a:rPr>
              <a:t>{</a:t>
            </a:r>
          </a:p>
          <a:p>
            <a:pPr algn="l"/>
            <a:r>
              <a:rPr lang="nn-NO" altLang="zh-CN" sz="2400" b="1" i="0" u="none" strike="noStrike" baseline="0" dirty="0">
                <a:latin typeface="CourierNewPS-BoldMT"/>
              </a:rPr>
              <a:t>void *p1, *p2, *p3, *p4;</a:t>
            </a:r>
          </a:p>
          <a:p>
            <a:pPr algn="l"/>
            <a:r>
              <a:rPr lang="en-US" altLang="zh-CN" sz="2400" b="1" i="0" u="none" strike="noStrike" baseline="0" dirty="0">
                <a:latin typeface="CourierNewPS-BoldMT"/>
              </a:rPr>
              <a:t>int </a:t>
            </a:r>
            <a:r>
              <a:rPr lang="en-US" altLang="zh-CN" sz="2400" b="1" i="0" u="none" strike="noStrike" baseline="0" dirty="0">
                <a:highlight>
                  <a:srgbClr val="C8C7E3"/>
                </a:highlight>
                <a:latin typeface="CourierNewPS-BoldMT"/>
              </a:rPr>
              <a:t>local = 0;</a:t>
            </a:r>
          </a:p>
          <a:p>
            <a:pPr algn="l"/>
            <a:r>
              <a:rPr lang="en-US" altLang="zh-CN" sz="2400" b="1" i="0" u="none" strike="noStrike" baseline="0" dirty="0">
                <a:highlight>
                  <a:srgbClr val="C7DEC2"/>
                </a:highlight>
                <a:latin typeface="CourierNewPS-BoldMT"/>
              </a:rPr>
              <a:t>p1 = malloc(1L &lt;&lt; 28); </a:t>
            </a:r>
            <a:r>
              <a:rPr lang="en-US" altLang="zh-CN" sz="2400" b="1" i="0" u="none" strike="noStrike" baseline="0" dirty="0">
                <a:latin typeface="CourierNewPS-BoldMT"/>
              </a:rPr>
              <a:t>/* 256 MB */</a:t>
            </a:r>
          </a:p>
          <a:p>
            <a:pPr algn="l"/>
            <a:r>
              <a:rPr lang="en-US" altLang="zh-CN" sz="2400" b="1" i="0" u="none" strike="noStrike" baseline="0" dirty="0">
                <a:highlight>
                  <a:srgbClr val="C7DEC2"/>
                </a:highlight>
                <a:latin typeface="CourierNewPS-BoldMT"/>
              </a:rPr>
              <a:t>p2 = malloc(1L &lt;&lt; 8); </a:t>
            </a:r>
            <a:r>
              <a:rPr lang="en-US" altLang="zh-CN" sz="2400" b="1" i="0" u="none" strike="noStrike" baseline="0" dirty="0">
                <a:latin typeface="CourierNewPS-BoldMT"/>
              </a:rPr>
              <a:t>/* 256 B */</a:t>
            </a:r>
          </a:p>
          <a:p>
            <a:pPr algn="l"/>
            <a:r>
              <a:rPr lang="en-US" altLang="zh-CN" sz="2400" b="1" i="0" u="none" strike="noStrike" baseline="0" dirty="0">
                <a:highlight>
                  <a:srgbClr val="C7DEC2"/>
                </a:highlight>
                <a:latin typeface="CourierNewPS-BoldMT"/>
              </a:rPr>
              <a:t>p3 = malloc(1L &lt;&lt; 32); </a:t>
            </a:r>
            <a:r>
              <a:rPr lang="en-US" altLang="zh-CN" sz="2400" b="1" i="0" u="none" strike="noStrike" baseline="0" dirty="0">
                <a:latin typeface="CourierNewPS-BoldMT"/>
              </a:rPr>
              <a:t>/* 4 GB */</a:t>
            </a:r>
          </a:p>
          <a:p>
            <a:pPr algn="l"/>
            <a:r>
              <a:rPr lang="en-US" altLang="zh-CN" sz="2400" b="1" i="0" u="none" strike="noStrike" baseline="0" dirty="0">
                <a:highlight>
                  <a:srgbClr val="C7DEC2"/>
                </a:highlight>
                <a:latin typeface="CourierNewPS-BoldMT"/>
              </a:rPr>
              <a:t>p4 = malloc(1L &lt;&lt; 8); </a:t>
            </a:r>
            <a:r>
              <a:rPr lang="en-US" altLang="zh-CN" sz="2400" b="1" i="0" u="none" strike="noStrike" baseline="0" dirty="0">
                <a:latin typeface="CourierNewPS-BoldMT"/>
              </a:rPr>
              <a:t>/* 256 B */</a:t>
            </a:r>
          </a:p>
          <a:p>
            <a:pPr algn="l"/>
            <a:r>
              <a:rPr lang="en-US" altLang="zh-CN" sz="2400" b="1" i="0" u="none" strike="noStrike" baseline="0" dirty="0">
                <a:latin typeface="CourierNewPS-BoldMT"/>
              </a:rPr>
              <a:t>/* Some print statements ... */</a:t>
            </a:r>
          </a:p>
          <a:p>
            <a:pPr algn="l"/>
            <a:r>
              <a:rPr lang="en-US" altLang="zh-CN" sz="2400" b="1" i="0" u="none" strike="noStrike" baseline="0" dirty="0">
                <a:latin typeface="CourierNewPS-BoldMT"/>
              </a:rPr>
              <a:t>}</a:t>
            </a:r>
            <a:endParaRPr lang="zh-CN" altLang="en-US" sz="2400" dirty="0"/>
          </a:p>
        </p:txBody>
      </p:sp>
    </p:spTree>
    <p:extLst>
      <p:ext uri="{BB962C8B-B14F-4D97-AF65-F5344CB8AC3E}">
        <p14:creationId xmlns:p14="http://schemas.microsoft.com/office/powerpoint/2010/main" val="189032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97A87-2668-4A4D-1A38-6B81925481E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EA85B5F-4B3A-AA90-BB2C-589ED1084297}"/>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55F71CBB-640E-6CC0-4473-491978472D19}"/>
              </a:ext>
            </a:extLst>
          </p:cNvPr>
          <p:cNvPicPr>
            <a:picLocks noChangeAspect="1"/>
          </p:cNvPicPr>
          <p:nvPr/>
        </p:nvPicPr>
        <p:blipFill>
          <a:blip r:embed="rId2"/>
          <a:stretch>
            <a:fillRect/>
          </a:stretch>
        </p:blipFill>
        <p:spPr>
          <a:xfrm>
            <a:off x="0" y="0"/>
            <a:ext cx="12244092" cy="6858000"/>
          </a:xfrm>
          <a:prstGeom prst="rect">
            <a:avLst/>
          </a:prstGeom>
        </p:spPr>
      </p:pic>
    </p:spTree>
    <p:extLst>
      <p:ext uri="{BB962C8B-B14F-4D97-AF65-F5344CB8AC3E}">
        <p14:creationId xmlns:p14="http://schemas.microsoft.com/office/powerpoint/2010/main" val="33303358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1579</TotalTime>
  <Words>1081</Words>
  <Application>Microsoft Office PowerPoint</Application>
  <PresentationFormat>宽屏</PresentationFormat>
  <Paragraphs>91</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-apple-system</vt:lpstr>
      <vt:lpstr>Courier</vt:lpstr>
      <vt:lpstr>CourierNewPS-BoldMT</vt:lpstr>
      <vt:lpstr>等线</vt:lpstr>
      <vt:lpstr>等线 Light</vt:lpstr>
      <vt:lpstr>华文仿宋</vt:lpstr>
      <vt:lpstr>华文新魏</vt:lpstr>
      <vt:lpstr>Arial</vt:lpstr>
      <vt:lpstr>Office 主题​​</vt:lpstr>
      <vt:lpstr>Machine Prog: Advanced</vt:lpstr>
      <vt:lpstr>PowerPoint 演示文稿</vt:lpstr>
      <vt:lpstr>联合数据类型 </vt:lpstr>
      <vt:lpstr>访问不同数据类型的位模式</vt:lpstr>
      <vt:lpstr>访问不同数据类型的位模式</vt:lpstr>
      <vt:lpstr>减少分配的内存空间</vt:lpstr>
      <vt:lpstr>PowerPoint 演示文稿</vt:lpstr>
      <vt:lpstr>PowerPoint 演示文稿</vt:lpstr>
      <vt:lpstr>PowerPoint 演示文稿</vt:lpstr>
      <vt:lpstr>内存布局与内存引用越界</vt:lpstr>
      <vt:lpstr>缓冲区溢出</vt:lpstr>
      <vt:lpstr>缓冲区溢出攻击</vt:lpstr>
      <vt:lpstr>对抗缓冲区溢出攻击</vt:lpstr>
      <vt:lpstr>对抗缓冲区溢出攻击</vt:lpstr>
      <vt:lpstr>对抗缓冲区溢出攻击</vt:lpstr>
      <vt:lpstr>对抗缓冲区溢出攻击</vt:lpstr>
      <vt:lpstr>支持变长栈帧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08 Machine Prog: Advanced</dc:title>
  <dc:creator>振宇 王</dc:creator>
  <cp:lastModifiedBy>振宇 王</cp:lastModifiedBy>
  <cp:revision>291</cp:revision>
  <dcterms:created xsi:type="dcterms:W3CDTF">2023-10-17T06:03:10Z</dcterms:created>
  <dcterms:modified xsi:type="dcterms:W3CDTF">2023-10-18T10:10:25Z</dcterms:modified>
</cp:coreProperties>
</file>