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9" r:id="rId5"/>
    <p:sldId id="275" r:id="rId6"/>
    <p:sldId id="258" r:id="rId7"/>
    <p:sldId id="260" r:id="rId8"/>
    <p:sldId id="261" r:id="rId9"/>
    <p:sldId id="262" r:id="rId10"/>
    <p:sldId id="263" r:id="rId11"/>
    <p:sldId id="268" r:id="rId12"/>
    <p:sldId id="270" r:id="rId13"/>
    <p:sldId id="269" r:id="rId14"/>
    <p:sldId id="264" r:id="rId15"/>
    <p:sldId id="265" r:id="rId16"/>
    <p:sldId id="266" r:id="rId17"/>
    <p:sldId id="271" r:id="rId18"/>
    <p:sldId id="267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40C05-366F-DB0B-2798-4BAC1349F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CSAPP:ARCHLAB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84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670AE-30CE-9564-B769-873157D9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31" y="1097692"/>
            <a:ext cx="8596668" cy="706395"/>
          </a:xfrm>
        </p:spPr>
        <p:txBody>
          <a:bodyPr/>
          <a:lstStyle/>
          <a:p>
            <a:r>
              <a:rPr lang="en-US" altLang="zh-CN" dirty="0" err="1"/>
              <a:t>PartB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AEE5F-49B0-161A-94EC-0670D019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04" y="2333585"/>
            <a:ext cx="8596668" cy="3880773"/>
          </a:xfrm>
        </p:spPr>
        <p:txBody>
          <a:bodyPr/>
          <a:lstStyle/>
          <a:p>
            <a:r>
              <a:rPr lang="en-US" altLang="zh-CN" dirty="0"/>
              <a:t>sim/seq</a:t>
            </a:r>
          </a:p>
          <a:p>
            <a:r>
              <a:rPr lang="zh-CN" altLang="en-US" dirty="0"/>
              <a:t>任务要求：在</a:t>
            </a:r>
            <a:r>
              <a:rPr lang="en-US" altLang="zh-CN" dirty="0"/>
              <a:t>seq-</a:t>
            </a:r>
            <a:r>
              <a:rPr lang="en-US" altLang="zh-CN" dirty="0" err="1"/>
              <a:t>full.hcl</a:t>
            </a:r>
            <a:r>
              <a:rPr lang="zh-CN" altLang="en-US" dirty="0"/>
              <a:t>文件中添加</a:t>
            </a:r>
            <a:r>
              <a:rPr lang="en-US" altLang="zh-CN" dirty="0" err="1"/>
              <a:t>iaddq</a:t>
            </a:r>
            <a:r>
              <a:rPr lang="zh-CN" altLang="en-US" dirty="0"/>
              <a:t>和</a:t>
            </a:r>
            <a:r>
              <a:rPr lang="en-US" altLang="zh-CN" dirty="0" err="1"/>
              <a:t>jm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en-US" altLang="zh-CN" dirty="0" err="1"/>
              <a:t>Iaddq</a:t>
            </a:r>
            <a:r>
              <a:rPr lang="zh-CN" altLang="en-US" dirty="0"/>
              <a:t>指令可以参考</a:t>
            </a:r>
            <a:r>
              <a:rPr lang="en-US" altLang="zh-CN" dirty="0" err="1"/>
              <a:t>irmovq</a:t>
            </a:r>
            <a:r>
              <a:rPr lang="zh-CN" altLang="en-US" dirty="0"/>
              <a:t>和</a:t>
            </a:r>
            <a:r>
              <a:rPr lang="en-US" altLang="zh-CN" dirty="0" err="1"/>
              <a:t>opq</a:t>
            </a:r>
            <a:r>
              <a:rPr lang="zh-CN" altLang="en-US" dirty="0"/>
              <a:t>的实现</a:t>
            </a:r>
            <a:endParaRPr lang="en-US" altLang="zh-CN" dirty="0"/>
          </a:p>
          <a:p>
            <a:r>
              <a:rPr lang="en-US" altLang="zh-CN" dirty="0" err="1"/>
              <a:t>Jm</a:t>
            </a:r>
            <a:r>
              <a:rPr lang="zh-CN" altLang="en-US" dirty="0"/>
              <a:t>指令可以参考</a:t>
            </a:r>
            <a:r>
              <a:rPr lang="en-US" altLang="zh-CN" dirty="0" err="1"/>
              <a:t>popq</a:t>
            </a:r>
            <a:r>
              <a:rPr lang="zh-CN" altLang="en-US" dirty="0"/>
              <a:t>的实现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187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9A17B-BCBE-01B4-0B4A-3FED873FA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6793" y="257649"/>
            <a:ext cx="8596668" cy="3880773"/>
          </a:xfrm>
        </p:spPr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seq</a:t>
            </a:r>
            <a:r>
              <a:rPr lang="zh-CN" altLang="en-US" dirty="0"/>
              <a:t>各个阶段执行的具体操作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65A081-DD7A-C36B-0187-7BBD7591F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97316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B69A33-34D8-463E-DA8F-A44799668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304" y="1352787"/>
            <a:ext cx="6075305" cy="473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9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63FCB-14E8-3A8C-E9D8-0C627D98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34AD3-0DB5-BCEB-18F9-7584DF9E3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416819-91DE-5941-A010-50CF49D1B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066" y="98854"/>
            <a:ext cx="3373524" cy="6190712"/>
          </a:xfrm>
          <a:prstGeom prst="rect">
            <a:avLst/>
          </a:prstGeom>
        </p:spPr>
      </p:pic>
      <p:pic>
        <p:nvPicPr>
          <p:cNvPr id="1028" name="Picture 4" descr="Y86-64流水线_七月不远.的博客-CSDN博客">
            <a:extLst>
              <a:ext uri="{FF2B5EF4-FFF2-40B4-BE49-F238E27FC236}">
                <a16:creationId xmlns:a16="http://schemas.microsoft.com/office/drawing/2014/main" id="{FE5AE432-D68F-F38B-D1E2-D80FF9D5F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6905454" cy="72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21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821460F-025E-2257-96D4-0030978AF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179" y="8415"/>
            <a:ext cx="6289589" cy="68495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B6FB27-9213-B1CD-027C-4D51F633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397" y="582183"/>
            <a:ext cx="4849769" cy="58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6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015F8-F12B-B313-EF63-169A02F4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iaddq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1A04C4-10C0-95B1-B62C-529F2E7FD765}"/>
              </a:ext>
            </a:extLst>
          </p:cNvPr>
          <p:cNvSpPr txBox="1"/>
          <p:nvPr/>
        </p:nvSpPr>
        <p:spPr>
          <a:xfrm>
            <a:off x="677334" y="1447086"/>
            <a:ext cx="95270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依次看看</a:t>
            </a:r>
            <a:r>
              <a:rPr lang="en-US" altLang="zh-CN" dirty="0"/>
              <a:t>seq-</a:t>
            </a:r>
            <a:r>
              <a:rPr lang="en-US" altLang="zh-CN" dirty="0" err="1"/>
              <a:t>full.hcl</a:t>
            </a:r>
            <a:r>
              <a:rPr lang="zh-CN" altLang="en-US" dirty="0"/>
              <a:t>需要更改的地方：</a:t>
            </a:r>
            <a:endParaRPr lang="en-US" altLang="zh-CN" dirty="0"/>
          </a:p>
          <a:p>
            <a:r>
              <a:rPr lang="en-US" altLang="zh-CN" dirty="0"/>
              <a:t>fetch stage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instr_valid</a:t>
            </a:r>
            <a:r>
              <a:rPr lang="zh-CN" altLang="en-US" dirty="0"/>
              <a:t>：判断指令是否有效，添上</a:t>
            </a:r>
            <a:r>
              <a:rPr lang="en-US" altLang="zh-CN" dirty="0"/>
              <a:t>IIANDQ</a:t>
            </a:r>
          </a:p>
          <a:p>
            <a:r>
              <a:rPr lang="en-US" altLang="zh-CN" dirty="0"/>
              <a:t>bool </a:t>
            </a:r>
            <a:r>
              <a:rPr lang="en-US" altLang="zh-CN" dirty="0" err="1"/>
              <a:t>need_regids</a:t>
            </a:r>
            <a:r>
              <a:rPr lang="zh-CN" altLang="en-US" dirty="0"/>
              <a:t>：判断是否需要寄存器指示字节，这个指令需要用到寄存器，因此需要寄存器指示字节指定是哪个寄存器，添上</a:t>
            </a:r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need_valC</a:t>
            </a:r>
            <a:r>
              <a:rPr lang="zh-CN" altLang="en-US" dirty="0"/>
              <a:t>：判断是否需要常数，添上</a:t>
            </a:r>
            <a:endParaRPr lang="en-US" altLang="zh-CN" dirty="0"/>
          </a:p>
          <a:p>
            <a:r>
              <a:rPr lang="en-US" altLang="zh-CN" dirty="0"/>
              <a:t>decode stage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word </a:t>
            </a:r>
            <a:r>
              <a:rPr lang="en-US" altLang="zh-CN" dirty="0" err="1"/>
              <a:t>srcA</a:t>
            </a:r>
            <a:r>
              <a:rPr lang="zh-CN" altLang="en-US" dirty="0"/>
              <a:t>：是否需要源寄存器</a:t>
            </a:r>
            <a:r>
              <a:rPr lang="en-US" altLang="zh-CN" dirty="0" err="1"/>
              <a:t>rA</a:t>
            </a:r>
            <a:r>
              <a:rPr lang="zh-CN" altLang="en-US" dirty="0"/>
              <a:t>，不需要</a:t>
            </a:r>
            <a:endParaRPr lang="en-US" altLang="zh-CN" dirty="0"/>
          </a:p>
          <a:p>
            <a:r>
              <a:rPr lang="en-US" altLang="zh-CN" dirty="0"/>
              <a:t>word </a:t>
            </a:r>
            <a:r>
              <a:rPr lang="en-US" altLang="zh-CN" dirty="0" err="1"/>
              <a:t>srcB</a:t>
            </a:r>
            <a:r>
              <a:rPr lang="zh-CN" altLang="en-US" dirty="0"/>
              <a:t>：是否需要源寄存器，我们需要一个源寄存器</a:t>
            </a:r>
            <a:r>
              <a:rPr lang="en-US" altLang="zh-CN" dirty="0" err="1"/>
              <a:t>rB</a:t>
            </a:r>
            <a:r>
              <a:rPr lang="zh-CN" altLang="en-US" dirty="0"/>
              <a:t>，这个</a:t>
            </a:r>
            <a:r>
              <a:rPr lang="en-US" altLang="zh-CN" dirty="0" err="1"/>
              <a:t>rB</a:t>
            </a:r>
            <a:r>
              <a:rPr lang="zh-CN" altLang="en-US" dirty="0"/>
              <a:t>提供一个操作数，添上</a:t>
            </a:r>
            <a:endParaRPr lang="en-US" altLang="zh-CN" dirty="0"/>
          </a:p>
          <a:p>
            <a:r>
              <a:rPr lang="en-US" altLang="zh-CN" dirty="0"/>
              <a:t>word </a:t>
            </a:r>
            <a:r>
              <a:rPr lang="en-US" altLang="zh-CN" dirty="0" err="1"/>
              <a:t>dstE</a:t>
            </a:r>
            <a:r>
              <a:rPr lang="zh-CN" altLang="en-US" dirty="0"/>
              <a:t>：是否需要一个目标寄存器，我们需要一个目的寄存器存计算后的值，还是选</a:t>
            </a:r>
            <a:r>
              <a:rPr lang="en-US" altLang="zh-CN" dirty="0" err="1"/>
              <a:t>rB</a:t>
            </a:r>
            <a:r>
              <a:rPr lang="zh-CN" altLang="en-US" dirty="0"/>
              <a:t>存，添上</a:t>
            </a:r>
            <a:endParaRPr lang="en-US" altLang="zh-CN" dirty="0"/>
          </a:p>
          <a:p>
            <a:r>
              <a:rPr lang="en-US" altLang="zh-CN" dirty="0"/>
              <a:t>word </a:t>
            </a:r>
            <a:r>
              <a:rPr lang="en-US" altLang="zh-CN" dirty="0" err="1"/>
              <a:t>dstM</a:t>
            </a:r>
            <a:r>
              <a:rPr lang="zh-CN" altLang="en-US" dirty="0"/>
              <a:t>：是否需要存入内存，不需要</a:t>
            </a:r>
            <a:endParaRPr lang="en-US" altLang="zh-CN" dirty="0"/>
          </a:p>
          <a:p>
            <a:r>
              <a:rPr lang="en-US" altLang="zh-CN" dirty="0"/>
              <a:t>execute stage</a:t>
            </a:r>
            <a:r>
              <a:rPr lang="zh-CN" altLang="en-US" dirty="0"/>
              <a:t>：首先要知道，</a:t>
            </a:r>
            <a:r>
              <a:rPr lang="en-US" altLang="zh-CN" dirty="0"/>
              <a:t>ALU</a:t>
            </a:r>
            <a:r>
              <a:rPr lang="zh-CN" altLang="en-US" dirty="0"/>
              <a:t>执行阶段是</a:t>
            </a:r>
            <a:r>
              <a:rPr lang="en-US" altLang="zh-CN" dirty="0" err="1"/>
              <a:t>aluB</a:t>
            </a:r>
            <a:r>
              <a:rPr lang="en-US" altLang="zh-CN" dirty="0"/>
              <a:t> OP </a:t>
            </a:r>
            <a:r>
              <a:rPr lang="en-US" altLang="zh-CN" dirty="0" err="1"/>
              <a:t>aluA</a:t>
            </a:r>
            <a:r>
              <a:rPr lang="zh-CN" altLang="en-US" dirty="0"/>
              <a:t>，由于我们设置的</a:t>
            </a:r>
            <a:r>
              <a:rPr lang="en-US" altLang="zh-CN" dirty="0" err="1"/>
              <a:t>dstE</a:t>
            </a:r>
            <a:r>
              <a:rPr lang="zh-CN" altLang="en-US" dirty="0"/>
              <a:t>是</a:t>
            </a:r>
            <a:r>
              <a:rPr lang="en-US" altLang="zh-CN" dirty="0" err="1"/>
              <a:t>rB</a:t>
            </a:r>
            <a:r>
              <a:rPr lang="zh-CN" altLang="en-US" dirty="0"/>
              <a:t>，因此结果存入</a:t>
            </a:r>
            <a:r>
              <a:rPr lang="en-US" altLang="zh-CN" dirty="0" err="1"/>
              <a:t>aluB</a:t>
            </a:r>
            <a:r>
              <a:rPr lang="zh-CN" altLang="en-US" dirty="0"/>
              <a:t>。</a:t>
            </a:r>
            <a:r>
              <a:rPr lang="en-US" altLang="zh-CN" dirty="0" err="1"/>
              <a:t>aluA</a:t>
            </a:r>
            <a:r>
              <a:rPr lang="zh-CN" altLang="en-US" dirty="0"/>
              <a:t>与</a:t>
            </a:r>
            <a:r>
              <a:rPr lang="en-US" altLang="zh-CN" dirty="0" err="1"/>
              <a:t>aluB</a:t>
            </a:r>
            <a:r>
              <a:rPr lang="zh-CN" altLang="en-US" dirty="0"/>
              <a:t>操作数的来源是</a:t>
            </a:r>
            <a:r>
              <a:rPr lang="en-US" altLang="zh-CN" dirty="0" err="1"/>
              <a:t>valA</a:t>
            </a:r>
            <a:r>
              <a:rPr lang="zh-CN" altLang="en-US" dirty="0"/>
              <a:t>，</a:t>
            </a:r>
            <a:r>
              <a:rPr lang="en-US" altLang="zh-CN" dirty="0" err="1"/>
              <a:t>valB</a:t>
            </a:r>
            <a:r>
              <a:rPr lang="zh-CN" altLang="en-US" dirty="0"/>
              <a:t>，</a:t>
            </a:r>
            <a:r>
              <a:rPr lang="en-US" altLang="zh-CN" dirty="0" err="1"/>
              <a:t>valC</a:t>
            </a:r>
            <a:r>
              <a:rPr lang="zh-CN" altLang="en-US" dirty="0"/>
              <a:t>，其中</a:t>
            </a:r>
            <a:r>
              <a:rPr lang="en-US" altLang="zh-CN" dirty="0" err="1"/>
              <a:t>valC</a:t>
            </a:r>
            <a:r>
              <a:rPr lang="zh-CN" altLang="en-US" dirty="0"/>
              <a:t>存常数。因此</a:t>
            </a:r>
            <a:r>
              <a:rPr lang="en-US" altLang="zh-CN" dirty="0" err="1"/>
              <a:t>aluA</a:t>
            </a:r>
            <a:r>
              <a:rPr lang="zh-CN" altLang="en-US" dirty="0"/>
              <a:t>中</a:t>
            </a:r>
            <a:r>
              <a:rPr lang="en-US" altLang="zh-CN" dirty="0" err="1"/>
              <a:t>valC</a:t>
            </a:r>
            <a:r>
              <a:rPr lang="zh-CN" altLang="en-US" dirty="0"/>
              <a:t>添加，</a:t>
            </a:r>
            <a:r>
              <a:rPr lang="en-US" altLang="zh-CN" dirty="0" err="1"/>
              <a:t>aluB</a:t>
            </a:r>
            <a:r>
              <a:rPr lang="zh-CN" altLang="en-US" dirty="0"/>
              <a:t>中</a:t>
            </a:r>
            <a:r>
              <a:rPr lang="en-US" altLang="zh-CN" dirty="0" err="1"/>
              <a:t>valB</a:t>
            </a:r>
            <a:r>
              <a:rPr lang="zh-CN" altLang="en-US" dirty="0"/>
              <a:t>添加</a:t>
            </a:r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set_cc</a:t>
            </a:r>
            <a:r>
              <a:rPr lang="zh-CN" altLang="en-US" dirty="0"/>
              <a:t>：设置标志位，需要设置，添上</a:t>
            </a:r>
            <a:endParaRPr lang="en-US" altLang="zh-CN" dirty="0"/>
          </a:p>
          <a:p>
            <a:r>
              <a:rPr lang="en-US" altLang="zh-CN" dirty="0"/>
              <a:t>memory stage</a:t>
            </a:r>
            <a:r>
              <a:rPr lang="zh-CN" altLang="en-US" dirty="0"/>
              <a:t>：不需要访存更改</a:t>
            </a:r>
            <a:r>
              <a:rPr lang="en-US" altLang="zh-CN" dirty="0"/>
              <a:t>PC</a:t>
            </a:r>
            <a:r>
              <a:rPr lang="zh-CN" altLang="en-US" dirty="0"/>
              <a:t>：不涉及转移指令，不需要修改</a:t>
            </a:r>
          </a:p>
        </p:txBody>
      </p:sp>
    </p:spTree>
    <p:extLst>
      <p:ext uri="{BB962C8B-B14F-4D97-AF65-F5344CB8AC3E}">
        <p14:creationId xmlns:p14="http://schemas.microsoft.com/office/powerpoint/2010/main" val="1980779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4478E-D11C-A7C1-45D6-F0CDA880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14C97-EBD0-8552-7537-9460B17B4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5422"/>
            <a:ext cx="8596668" cy="549257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与添加</a:t>
            </a:r>
            <a:r>
              <a:rPr lang="en-US" altLang="zh-CN" dirty="0" err="1"/>
              <a:t>iaddq</a:t>
            </a:r>
            <a:r>
              <a:rPr lang="zh-CN" altLang="en-US" dirty="0"/>
              <a:t>指令原理相同</a:t>
            </a:r>
            <a:endParaRPr lang="en-US" altLang="zh-CN" dirty="0"/>
          </a:p>
          <a:p>
            <a:r>
              <a:rPr lang="en-US" altLang="zh-CN" dirty="0"/>
              <a:t>Fetch stage: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instr_valid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need_registers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need_valC</a:t>
            </a:r>
            <a:endParaRPr lang="en-US" altLang="zh-CN" dirty="0"/>
          </a:p>
          <a:p>
            <a:r>
              <a:rPr lang="en-US" altLang="zh-CN" dirty="0"/>
              <a:t>Decode stage: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srcB</a:t>
            </a:r>
            <a:r>
              <a:rPr lang="en-US" altLang="zh-CN" dirty="0"/>
              <a:t>: </a:t>
            </a:r>
            <a:r>
              <a:rPr lang="en-US" altLang="zh-CN" dirty="0" err="1"/>
              <a:t>rB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aluA</a:t>
            </a:r>
            <a:r>
              <a:rPr lang="en-US" altLang="zh-CN" dirty="0"/>
              <a:t>: </a:t>
            </a:r>
            <a:r>
              <a:rPr lang="en-US" altLang="zh-CN" dirty="0" err="1"/>
              <a:t>valC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aluB</a:t>
            </a:r>
            <a:r>
              <a:rPr lang="en-US" altLang="zh-CN" dirty="0"/>
              <a:t>: </a:t>
            </a:r>
            <a:r>
              <a:rPr lang="en-US" altLang="zh-CN" dirty="0" err="1"/>
              <a:t>valB</a:t>
            </a:r>
            <a:endParaRPr lang="en-US" altLang="zh-CN" dirty="0"/>
          </a:p>
          <a:p>
            <a:r>
              <a:rPr lang="en-US" altLang="zh-CN" dirty="0"/>
              <a:t>Memory stage: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mem_read</a:t>
            </a:r>
            <a:r>
              <a:rPr lang="en-US" altLang="zh-CN" dirty="0"/>
              <a:t>: true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mem_addr</a:t>
            </a:r>
            <a:r>
              <a:rPr lang="en-US" altLang="zh-CN" dirty="0"/>
              <a:t>: </a:t>
            </a:r>
            <a:r>
              <a:rPr lang="en-US" altLang="zh-CN" dirty="0" err="1"/>
              <a:t>valE</a:t>
            </a:r>
            <a:endParaRPr lang="en-US" altLang="zh-CN" dirty="0"/>
          </a:p>
          <a:p>
            <a:r>
              <a:rPr lang="en-US" altLang="zh-CN" dirty="0"/>
              <a:t>PC update: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new_pc</a:t>
            </a:r>
            <a:r>
              <a:rPr lang="en-US" altLang="zh-CN" dirty="0"/>
              <a:t>: </a:t>
            </a:r>
            <a:r>
              <a:rPr lang="zh-CN" altLang="en-US" dirty="0"/>
              <a:t>添加</a:t>
            </a:r>
            <a:r>
              <a:rPr lang="en-US" altLang="zh-CN" dirty="0"/>
              <a:t>	</a:t>
            </a:r>
            <a:r>
              <a:rPr lang="en-US" altLang="zh-CN" dirty="0" err="1"/>
              <a:t>icode</a:t>
            </a:r>
            <a:r>
              <a:rPr lang="en-US" altLang="zh-CN" dirty="0"/>
              <a:t> == IJM : </a:t>
            </a:r>
            <a:r>
              <a:rPr lang="en-US" altLang="zh-CN" dirty="0" err="1"/>
              <a:t>valM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473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CD178-8972-87F3-F4C7-48CE8444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PartC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773F7-419F-B841-4903-262E627F5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sim/pipe</a:t>
            </a:r>
          </a:p>
          <a:p>
            <a:r>
              <a:rPr lang="zh-CN" altLang="en-US" dirty="0"/>
              <a:t>任务要求：更改</a:t>
            </a:r>
            <a:r>
              <a:rPr lang="en-US" altLang="zh-CN" dirty="0" err="1"/>
              <a:t>hcl</a:t>
            </a:r>
            <a:r>
              <a:rPr lang="zh-CN" altLang="en-US" dirty="0"/>
              <a:t>文件和</a:t>
            </a:r>
            <a:r>
              <a:rPr lang="en-US" altLang="zh-CN" dirty="0" err="1"/>
              <a:t>ncopy.ys</a:t>
            </a:r>
            <a:r>
              <a:rPr lang="zh-CN" altLang="en-US" dirty="0"/>
              <a:t>文件加速程序运行（减小</a:t>
            </a:r>
            <a:r>
              <a:rPr lang="en-US" altLang="zh-CN" dirty="0"/>
              <a:t>CPE</a:t>
            </a:r>
            <a:r>
              <a:rPr lang="zh-CN" altLang="en-US" dirty="0"/>
              <a:t>值）</a:t>
            </a:r>
            <a:endParaRPr lang="en-US" altLang="zh-CN" dirty="0"/>
          </a:p>
          <a:p>
            <a:r>
              <a:rPr lang="zh-CN" altLang="en-US" dirty="0"/>
              <a:t>涉及</a:t>
            </a:r>
            <a:r>
              <a:rPr lang="en-US" altLang="zh-CN" dirty="0"/>
              <a:t>pipeline</a:t>
            </a:r>
            <a:r>
              <a:rPr lang="zh-CN" altLang="en-US" dirty="0"/>
              <a:t>和第五章优化内容</a:t>
            </a:r>
          </a:p>
        </p:txBody>
      </p:sp>
    </p:spTree>
    <p:extLst>
      <p:ext uri="{BB962C8B-B14F-4D97-AF65-F5344CB8AC3E}">
        <p14:creationId xmlns:p14="http://schemas.microsoft.com/office/powerpoint/2010/main" val="2822306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96920-974D-A8C7-A2DF-1BCB8488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FE252-158C-73D3-F091-1516D6D3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[读书笔记]CSAPP：13[B]处理器体系结构：流水线 - 知乎">
            <a:extLst>
              <a:ext uri="{FF2B5EF4-FFF2-40B4-BE49-F238E27FC236}">
                <a16:creationId xmlns:a16="http://schemas.microsoft.com/office/drawing/2014/main" id="{78FE1EC9-25F9-259D-D7F2-AAB811F97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78" y="0"/>
            <a:ext cx="92740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168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7607D-4C4F-6F96-D0D1-FEC210F6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78" y="276183"/>
            <a:ext cx="8596668" cy="3880773"/>
          </a:xfrm>
        </p:spPr>
        <p:txBody>
          <a:bodyPr/>
          <a:lstStyle/>
          <a:p>
            <a:r>
              <a:rPr lang="zh-CN" altLang="en-US" dirty="0"/>
              <a:t>整体优化思路：</a:t>
            </a:r>
            <a:endParaRPr lang="en-US" altLang="zh-CN" dirty="0"/>
          </a:p>
          <a:p>
            <a:r>
              <a:rPr lang="zh-CN" altLang="en-US" dirty="0"/>
              <a:t>必须添加</a:t>
            </a:r>
            <a:r>
              <a:rPr lang="en-US" altLang="zh-CN" dirty="0" err="1"/>
              <a:t>iaddq</a:t>
            </a:r>
            <a:r>
              <a:rPr lang="zh-CN" altLang="en-US" dirty="0"/>
              <a:t>指令（重要）</a:t>
            </a:r>
            <a:endParaRPr lang="en-US" altLang="zh-CN" dirty="0"/>
          </a:p>
          <a:p>
            <a:r>
              <a:rPr lang="zh-CN" altLang="en-US" dirty="0"/>
              <a:t>循环展开（重要）</a:t>
            </a:r>
            <a:endParaRPr lang="en-US" altLang="zh-CN" dirty="0"/>
          </a:p>
          <a:p>
            <a:r>
              <a:rPr lang="en-US" altLang="zh-CN" dirty="0" err="1"/>
              <a:t>mrmovq</a:t>
            </a:r>
            <a:r>
              <a:rPr lang="zh-CN" altLang="en-US" dirty="0"/>
              <a:t>和</a:t>
            </a:r>
            <a:r>
              <a:rPr lang="en-US" altLang="zh-CN" dirty="0" err="1"/>
              <a:t>rmmovq</a:t>
            </a:r>
            <a:r>
              <a:rPr lang="zh-CN" altLang="en-US" dirty="0"/>
              <a:t>之间</a:t>
            </a:r>
            <a:r>
              <a:rPr lang="en-US" altLang="zh-CN" dirty="0"/>
              <a:t>bubble</a:t>
            </a:r>
            <a:r>
              <a:rPr lang="zh-CN" altLang="en-US" dirty="0"/>
              <a:t>的处理</a:t>
            </a:r>
            <a:endParaRPr lang="en-US" altLang="zh-CN" dirty="0"/>
          </a:p>
          <a:p>
            <a:r>
              <a:rPr lang="zh-CN" altLang="en-US" dirty="0"/>
              <a:t>注：通过</a:t>
            </a:r>
            <a:r>
              <a:rPr lang="en-US" altLang="zh-CN" dirty="0"/>
              <a:t>correctness.pl</a:t>
            </a:r>
            <a:r>
              <a:rPr lang="zh-CN" altLang="en-US" dirty="0"/>
              <a:t>检查正确性，</a:t>
            </a:r>
            <a:r>
              <a:rPr lang="en-US" altLang="zh-CN" dirty="0" err="1"/>
              <a:t>benchmarkpl</a:t>
            </a:r>
            <a:r>
              <a:rPr lang="zh-CN" altLang="en-US" dirty="0"/>
              <a:t>检查</a:t>
            </a:r>
            <a:r>
              <a:rPr lang="en-US" altLang="zh-CN" dirty="0"/>
              <a:t>CPE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CE2BDE-F754-838C-1683-D0001AD7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7" y="2574710"/>
            <a:ext cx="116967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30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642D363-F901-AA84-3BB2-20FE8DC476DE}"/>
              </a:ext>
            </a:extLst>
          </p:cNvPr>
          <p:cNvSpPr txBox="1"/>
          <p:nvPr/>
        </p:nvSpPr>
        <p:spPr>
          <a:xfrm>
            <a:off x="503538" y="638878"/>
            <a:ext cx="5884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通过修改环境变量方便查看各个</a:t>
            </a:r>
            <a:r>
              <a:rPr lang="en-US" altLang="zh-CN" dirty="0"/>
              <a:t>case</a:t>
            </a:r>
            <a:r>
              <a:rPr lang="zh-CN" altLang="en-US" dirty="0"/>
              <a:t>的</a:t>
            </a:r>
            <a:r>
              <a:rPr lang="en-US" altLang="zh-CN" dirty="0"/>
              <a:t>CPE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export LC_ALL=C</a:t>
            </a:r>
          </a:p>
          <a:p>
            <a:r>
              <a:rPr lang="en-US" altLang="zh-CN" dirty="0"/>
              <a:t>export LANGUAGE=C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通过看哪个部分</a:t>
            </a:r>
            <a:r>
              <a:rPr lang="en-US" altLang="zh-CN" dirty="0"/>
              <a:t>CPE</a:t>
            </a:r>
            <a:r>
              <a:rPr lang="zh-CN" altLang="en-US" dirty="0"/>
              <a:t>较大对代码进行进一步</a:t>
            </a:r>
            <a:endParaRPr lang="en-US" altLang="zh-CN" dirty="0"/>
          </a:p>
          <a:p>
            <a:r>
              <a:rPr lang="zh-CN" altLang="en-US" dirty="0"/>
              <a:t>优化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128DD05-A647-623A-CFE3-6A027C950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961" y="0"/>
            <a:ext cx="2050078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3F6DB26-A0AC-C13D-04AF-235816E75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498" y="0"/>
            <a:ext cx="193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8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457F8-5335-EFCD-BF47-ED2A500B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307075"/>
            <a:ext cx="8596668" cy="965671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Part A</a:t>
            </a:r>
            <a:endParaRPr lang="zh-CN" altLang="en-US" sz="5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EC5FCF-956E-0CA3-04FE-C98EF53D7372}"/>
              </a:ext>
            </a:extLst>
          </p:cNvPr>
          <p:cNvSpPr txBox="1"/>
          <p:nvPr/>
        </p:nvSpPr>
        <p:spPr>
          <a:xfrm>
            <a:off x="821723" y="1458095"/>
            <a:ext cx="519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把三个</a:t>
            </a:r>
            <a:r>
              <a:rPr lang="en-US" altLang="zh-CN" dirty="0"/>
              <a:t>C</a:t>
            </a:r>
            <a:r>
              <a:rPr lang="zh-CN" altLang="en-US" dirty="0"/>
              <a:t>语言函数翻译成对应的</a:t>
            </a:r>
            <a:r>
              <a:rPr lang="en-US" altLang="zh-CN" dirty="0"/>
              <a:t>Y86</a:t>
            </a:r>
            <a:r>
              <a:rPr lang="zh-CN" altLang="en-US" dirty="0"/>
              <a:t>汇编代码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3503CD-F36D-DD0B-8B18-1CAF1D6DA1E8}"/>
              </a:ext>
            </a:extLst>
          </p:cNvPr>
          <p:cNvSpPr txBox="1"/>
          <p:nvPr/>
        </p:nvSpPr>
        <p:spPr>
          <a:xfrm>
            <a:off x="871151" y="2570205"/>
            <a:ext cx="5900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sum_list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循环累加</a:t>
            </a:r>
            <a:r>
              <a:rPr lang="en-US" altLang="zh-CN" dirty="0"/>
              <a:t>value</a:t>
            </a:r>
          </a:p>
          <a:p>
            <a:endParaRPr lang="en-US" altLang="zh-CN" dirty="0"/>
          </a:p>
          <a:p>
            <a:r>
              <a:rPr lang="en-US" altLang="zh-CN" dirty="0" err="1"/>
              <a:t>rsum_list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递归累加</a:t>
            </a:r>
            <a:r>
              <a:rPr lang="en-US" altLang="zh-CN" dirty="0"/>
              <a:t>value</a:t>
            </a:r>
          </a:p>
          <a:p>
            <a:endParaRPr lang="en-US" altLang="zh-CN" dirty="0"/>
          </a:p>
          <a:p>
            <a:r>
              <a:rPr lang="en-US" altLang="zh-CN" dirty="0" err="1"/>
              <a:t>bubble_sort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冒泡排序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 err="1"/>
              <a:t>partA</a:t>
            </a:r>
            <a:r>
              <a:rPr lang="zh-CN" altLang="en-US" dirty="0"/>
              <a:t>中要运行的数据已给出</a:t>
            </a:r>
          </a:p>
        </p:txBody>
      </p:sp>
    </p:spTree>
    <p:extLst>
      <p:ext uri="{BB962C8B-B14F-4D97-AF65-F5344CB8AC3E}">
        <p14:creationId xmlns:p14="http://schemas.microsoft.com/office/powerpoint/2010/main" val="3183733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3FCD23-9E8A-93DD-EA61-6E936B92DBCF}"/>
              </a:ext>
            </a:extLst>
          </p:cNvPr>
          <p:cNvSpPr txBox="1">
            <a:spLocks/>
          </p:cNvSpPr>
          <p:nvPr/>
        </p:nvSpPr>
        <p:spPr>
          <a:xfrm>
            <a:off x="380771" y="405930"/>
            <a:ext cx="8596668" cy="1447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进一步优化思路：</a:t>
            </a:r>
            <a:endParaRPr lang="en-US" altLang="zh-CN" dirty="0"/>
          </a:p>
          <a:p>
            <a:r>
              <a:rPr lang="zh-CN" altLang="en-US" dirty="0"/>
              <a:t>加载转发：在不可避免的邻接的</a:t>
            </a:r>
            <a:r>
              <a:rPr lang="en-US" altLang="zh-CN" dirty="0" err="1"/>
              <a:t>mrmovq</a:t>
            </a:r>
            <a:r>
              <a:rPr lang="zh-CN" altLang="en-US" dirty="0"/>
              <a:t>和</a:t>
            </a:r>
            <a:r>
              <a:rPr lang="en-US" altLang="zh-CN" dirty="0" err="1"/>
              <a:t>rmmovq</a:t>
            </a:r>
            <a:r>
              <a:rPr lang="zh-CN" altLang="en-US" dirty="0"/>
              <a:t>之间加入转发</a:t>
            </a:r>
            <a:endParaRPr lang="en-US" altLang="zh-CN" dirty="0"/>
          </a:p>
          <a:p>
            <a:r>
              <a:rPr lang="zh-CN" altLang="en-US" dirty="0"/>
              <a:t>余</a:t>
            </a:r>
            <a:r>
              <a:rPr lang="zh-CN" altLang="en-US"/>
              <a:t>项处理：希望对数组中元素个数极少的情况进行加速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50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3A53D-80EF-708E-33F6-6A000484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B3576-8E3F-F066-274F-72292E48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00" y="6198589"/>
            <a:ext cx="8596668" cy="480621"/>
          </a:xfrm>
        </p:spPr>
        <p:txBody>
          <a:bodyPr/>
          <a:lstStyle/>
          <a:p>
            <a:r>
              <a:rPr lang="en-US" altLang="zh-CN" dirty="0"/>
              <a:t>Y86</a:t>
            </a:r>
            <a:r>
              <a:rPr lang="zh-CN" altLang="en-US" dirty="0"/>
              <a:t>指令集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B80FF2-6581-AF50-C11A-8C35855F3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70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3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AFA2C-6E60-AB58-EC75-4343451E6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50" y="57274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./y86-code</a:t>
            </a:r>
            <a:r>
              <a:rPr lang="zh-CN" altLang="en-US" dirty="0"/>
              <a:t>中给出了</a:t>
            </a:r>
            <a:r>
              <a:rPr lang="en-US" altLang="zh-CN" dirty="0"/>
              <a:t>Y86</a:t>
            </a:r>
            <a:r>
              <a:rPr lang="zh-CN" altLang="en-US" dirty="0"/>
              <a:t>程序标准示例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DF9D2D-3D25-CDBE-8945-59B58B0CD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50" y="5549060"/>
            <a:ext cx="5730417" cy="13089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72EC84-474F-43E2-D624-74283BE3C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50" y="892391"/>
            <a:ext cx="6049961" cy="443337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01AAD3-C45A-67D5-8D8A-20A65ACB2873}"/>
              </a:ext>
            </a:extLst>
          </p:cNvPr>
          <p:cNvSpPr txBox="1"/>
          <p:nvPr/>
        </p:nvSpPr>
        <p:spPr>
          <a:xfrm>
            <a:off x="7179276" y="5325763"/>
            <a:ext cx="354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</a:t>
            </a:r>
            <a:r>
              <a:rPr lang="en-US" altLang="zh-CN" dirty="0"/>
              <a:t>stack</a:t>
            </a:r>
            <a:r>
              <a:rPr lang="zh-CN" altLang="en-US" dirty="0"/>
              <a:t>：后要换行</a:t>
            </a:r>
          </a:p>
        </p:txBody>
      </p:sp>
    </p:spTree>
    <p:extLst>
      <p:ext uri="{BB962C8B-B14F-4D97-AF65-F5344CB8AC3E}">
        <p14:creationId xmlns:p14="http://schemas.microsoft.com/office/powerpoint/2010/main" val="143350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628A4-F300-F725-8165-15E78943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63" y="523319"/>
            <a:ext cx="8596668" cy="3880773"/>
          </a:xfrm>
        </p:spPr>
        <p:txBody>
          <a:bodyPr/>
          <a:lstStyle/>
          <a:p>
            <a:r>
              <a:rPr lang="en-US" altLang="zh-CN" dirty="0"/>
              <a:t>YAS</a:t>
            </a:r>
            <a:r>
              <a:rPr lang="zh-CN" altLang="en-US" dirty="0"/>
              <a:t>将所写的</a:t>
            </a:r>
            <a:r>
              <a:rPr lang="en-US" altLang="zh-CN" dirty="0"/>
              <a:t>.</a:t>
            </a:r>
            <a:r>
              <a:rPr lang="en-US" altLang="zh-CN" dirty="0" err="1"/>
              <a:t>ys</a:t>
            </a:r>
            <a:r>
              <a:rPr lang="zh-CN" altLang="en-US" dirty="0"/>
              <a:t>文件编译成</a:t>
            </a:r>
            <a:r>
              <a:rPr lang="en-US" altLang="zh-CN" dirty="0"/>
              <a:t>.</a:t>
            </a:r>
            <a:r>
              <a:rPr lang="en-US" altLang="zh-CN" dirty="0" err="1"/>
              <a:t>yo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YIS</a:t>
            </a:r>
            <a:r>
              <a:rPr lang="zh-CN" altLang="en-US" dirty="0"/>
              <a:t>运行</a:t>
            </a:r>
            <a:r>
              <a:rPr lang="en-US" altLang="zh-CN" dirty="0"/>
              <a:t>.</a:t>
            </a:r>
            <a:r>
              <a:rPr lang="en-US" altLang="zh-CN" dirty="0" err="1"/>
              <a:t>yo</a:t>
            </a:r>
            <a:r>
              <a:rPr lang="zh-CN" altLang="en-US" dirty="0"/>
              <a:t>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AFEBE3-7845-A1A8-7F13-9A789EA7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64" y="1630320"/>
            <a:ext cx="6715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1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E0BC6-AC63-1C63-B5DC-DD9791EC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Sum_list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AE3C16-7C9B-219D-61EE-40F922891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41" y="1446770"/>
            <a:ext cx="4010025" cy="2667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9321687-8311-DE06-A29F-3DE4C0933F57}"/>
              </a:ext>
            </a:extLst>
          </p:cNvPr>
          <p:cNvSpPr txBox="1"/>
          <p:nvPr/>
        </p:nvSpPr>
        <p:spPr>
          <a:xfrm>
            <a:off x="773326" y="5291350"/>
            <a:ext cx="352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注意：返回</a:t>
            </a:r>
            <a:r>
              <a:rPr lang="en-US" altLang="zh-CN" dirty="0"/>
              <a:t>0xcba</a:t>
            </a:r>
            <a:r>
              <a:rPr lang="zh-CN" altLang="en-US" dirty="0"/>
              <a:t>即算正确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F73AC4-7555-70F9-074A-7D8E4C98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1318182"/>
            <a:ext cx="25146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9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02B39-6B3C-4DDE-C70B-81F3A89E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Rsum_list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C2B547-1795-754D-1A8F-E3408C1E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21" y="1356927"/>
            <a:ext cx="5727987" cy="283819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C6B4297-675E-08F8-A872-832C9A213FD5}"/>
              </a:ext>
            </a:extLst>
          </p:cNvPr>
          <p:cNvSpPr txBox="1"/>
          <p:nvPr/>
        </p:nvSpPr>
        <p:spPr>
          <a:xfrm>
            <a:off x="759941" y="4701746"/>
            <a:ext cx="5078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%</a:t>
            </a:r>
            <a:r>
              <a:rPr lang="en-US" altLang="zh-CN" dirty="0" err="1"/>
              <a:t>rdi</a:t>
            </a:r>
            <a:r>
              <a:rPr lang="en-US" altLang="zh-CN" dirty="0"/>
              <a:t> - 0</a:t>
            </a:r>
            <a:r>
              <a:rPr lang="zh-CN" altLang="en-US" dirty="0"/>
              <a:t>来设置条件码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返回</a:t>
            </a:r>
            <a:r>
              <a:rPr lang="en-US" altLang="zh-CN" dirty="0"/>
              <a:t>0xcba</a:t>
            </a:r>
            <a:r>
              <a:rPr lang="zh-CN" altLang="en-US" dirty="0"/>
              <a:t>即算正确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FF3A32-2D2B-CBD9-885B-3CCD9FAF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8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889C7-A9AE-DD8D-366F-5B2C11E6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Bubble_sort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8BA2A-3E7F-CF3F-E372-CBE4D2F82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61" y="5527807"/>
            <a:ext cx="3579569" cy="798854"/>
          </a:xfrm>
        </p:spPr>
        <p:txBody>
          <a:bodyPr/>
          <a:lstStyle/>
          <a:p>
            <a:r>
              <a:rPr lang="zh-CN" altLang="en-US" dirty="0"/>
              <a:t>含有两个循环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92FB8D-FC3A-8CA5-B45C-3E649A0E6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68" y="1510613"/>
            <a:ext cx="7721724" cy="36421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3B69C2-1128-F0A0-FBF6-48F4F78F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02" y="2987674"/>
            <a:ext cx="5665598" cy="387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4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68313-5ACC-18EF-7E2B-03EE09DE2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" y="492427"/>
            <a:ext cx="10641455" cy="3880773"/>
          </a:xfrm>
        </p:spPr>
        <p:txBody>
          <a:bodyPr/>
          <a:lstStyle/>
          <a:p>
            <a:r>
              <a:rPr lang="zh-CN" altLang="en-US" dirty="0"/>
              <a:t>只需要按照</a:t>
            </a:r>
            <a:r>
              <a:rPr lang="en-US" altLang="zh-CN" dirty="0"/>
              <a:t>C</a:t>
            </a:r>
            <a:r>
              <a:rPr lang="zh-CN" altLang="en-US" dirty="0"/>
              <a:t>代码逐句翻译成汇编语言，过程中注意每个寄存器里存的是什么变量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Y86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中没有</a:t>
            </a:r>
            <a:r>
              <a:rPr lang="en-US" altLang="zh-CN" b="0" i="0" dirty="0" err="1">
                <a:solidFill>
                  <a:srgbClr val="555666"/>
                </a:solidFill>
                <a:effectLst/>
                <a:latin typeface="-apple-system"/>
              </a:rPr>
              <a:t>mmmovq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这种指令，所以需要先将内存中的值取到寄存器中，再放入内存中</a:t>
            </a:r>
            <a:endParaRPr lang="en-US" altLang="zh-CN" b="0" i="0" dirty="0">
              <a:solidFill>
                <a:srgbClr val="555666"/>
              </a:solidFill>
              <a:effectLst/>
              <a:latin typeface="-apple-system"/>
            </a:endParaRPr>
          </a:p>
          <a:p>
            <a:r>
              <a:rPr lang="en-US" altLang="zh-CN" b="0" i="0" dirty="0" err="1">
                <a:solidFill>
                  <a:srgbClr val="555666"/>
                </a:solidFill>
                <a:effectLst/>
                <a:latin typeface="-apple-system"/>
              </a:rPr>
              <a:t>addq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和</a:t>
            </a:r>
            <a:r>
              <a:rPr lang="en-US" altLang="zh-CN" b="0" i="0" dirty="0" err="1">
                <a:solidFill>
                  <a:srgbClr val="555666"/>
                </a:solidFill>
                <a:effectLst/>
                <a:latin typeface="-apple-system"/>
              </a:rPr>
              <a:t>subq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也必须是两个寄存器相减，所以需要将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8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和</a:t>
            </a:r>
            <a:r>
              <a:rPr lang="en-US" altLang="zh-CN" dirty="0">
                <a:solidFill>
                  <a:srgbClr val="555666"/>
                </a:solidFill>
                <a:latin typeface="-apple-system"/>
              </a:rPr>
              <a:t>0x30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放入寄存器中使用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69487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666</Words>
  <Application>Microsoft Office PowerPoint</Application>
  <PresentationFormat>宽屏</PresentationFormat>
  <Paragraphs>85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Trebuchet MS</vt:lpstr>
      <vt:lpstr>Wingdings 3</vt:lpstr>
      <vt:lpstr>平面</vt:lpstr>
      <vt:lpstr>CSAPP:ARCHLAB</vt:lpstr>
      <vt:lpstr>PowerPoint 演示文稿</vt:lpstr>
      <vt:lpstr>PowerPoint 演示文稿</vt:lpstr>
      <vt:lpstr>PowerPoint 演示文稿</vt:lpstr>
      <vt:lpstr>PowerPoint 演示文稿</vt:lpstr>
      <vt:lpstr>Sum_list()</vt:lpstr>
      <vt:lpstr>Rsum_list()</vt:lpstr>
      <vt:lpstr>Bubble_sort()</vt:lpstr>
      <vt:lpstr>PowerPoint 演示文稿</vt:lpstr>
      <vt:lpstr>PartB:</vt:lpstr>
      <vt:lpstr>PowerPoint 演示文稿</vt:lpstr>
      <vt:lpstr>PowerPoint 演示文稿</vt:lpstr>
      <vt:lpstr>PowerPoint 演示文稿</vt:lpstr>
      <vt:lpstr>iaddq</vt:lpstr>
      <vt:lpstr>jm</vt:lpstr>
      <vt:lpstr>PartC：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CSAPP:ARCHLAB</dc:title>
  <dc:creator>原子 氢</dc:creator>
  <cp:lastModifiedBy>Sun Eugen</cp:lastModifiedBy>
  <cp:revision>29</cp:revision>
  <dcterms:created xsi:type="dcterms:W3CDTF">2023-10-22T10:24:55Z</dcterms:created>
  <dcterms:modified xsi:type="dcterms:W3CDTF">2023-10-25T16:15:50Z</dcterms:modified>
</cp:coreProperties>
</file>