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75"/>
  </p:notesMasterIdLst>
  <p:handoutMasterIdLst>
    <p:handoutMasterId r:id="rId76"/>
  </p:handoutMasterIdLst>
  <p:sldIdLst>
    <p:sldId id="1182" r:id="rId2"/>
    <p:sldId id="1145" r:id="rId3"/>
    <p:sldId id="1088" r:id="rId4"/>
    <p:sldId id="1089" r:id="rId5"/>
    <p:sldId id="1185" r:id="rId6"/>
    <p:sldId id="1187" r:id="rId7"/>
    <p:sldId id="1174" r:id="rId8"/>
    <p:sldId id="1091" r:id="rId9"/>
    <p:sldId id="1092" r:id="rId10"/>
    <p:sldId id="1189" r:id="rId11"/>
    <p:sldId id="1093" r:id="rId12"/>
    <p:sldId id="1094" r:id="rId13"/>
    <p:sldId id="1191" r:id="rId14"/>
    <p:sldId id="1165" r:id="rId15"/>
    <p:sldId id="1166" r:id="rId16"/>
    <p:sldId id="1167" r:id="rId17"/>
    <p:sldId id="1168" r:id="rId18"/>
    <p:sldId id="1169" r:id="rId19"/>
    <p:sldId id="1170" r:id="rId20"/>
    <p:sldId id="1171" r:id="rId21"/>
    <p:sldId id="1172" r:id="rId22"/>
    <p:sldId id="1173" r:id="rId23"/>
    <p:sldId id="1175" r:id="rId24"/>
    <p:sldId id="1176" r:id="rId25"/>
    <p:sldId id="1095" r:id="rId26"/>
    <p:sldId id="1096" r:id="rId27"/>
    <p:sldId id="1097" r:id="rId28"/>
    <p:sldId id="1098" r:id="rId29"/>
    <p:sldId id="1099" r:id="rId30"/>
    <p:sldId id="1100" r:id="rId31"/>
    <p:sldId id="1101" r:id="rId32"/>
    <p:sldId id="1102" r:id="rId33"/>
    <p:sldId id="1177" r:id="rId34"/>
    <p:sldId id="1104" r:id="rId35"/>
    <p:sldId id="1106" r:id="rId36"/>
    <p:sldId id="1178" r:id="rId37"/>
    <p:sldId id="1146" r:id="rId38"/>
    <p:sldId id="1147" r:id="rId39"/>
    <p:sldId id="1150" r:id="rId40"/>
    <p:sldId id="1053" r:id="rId41"/>
    <p:sldId id="1153" r:id="rId42"/>
    <p:sldId id="1152" r:id="rId43"/>
    <p:sldId id="1154" r:id="rId44"/>
    <p:sldId id="1041" r:id="rId45"/>
    <p:sldId id="1042" r:id="rId46"/>
    <p:sldId id="1160" r:id="rId47"/>
    <p:sldId id="1043" r:id="rId48"/>
    <p:sldId id="1054" r:id="rId49"/>
    <p:sldId id="1055" r:id="rId50"/>
    <p:sldId id="1056" r:id="rId51"/>
    <p:sldId id="1057" r:id="rId52"/>
    <p:sldId id="1058" r:id="rId53"/>
    <p:sldId id="1179" r:id="rId54"/>
    <p:sldId id="1060" r:id="rId55"/>
    <p:sldId id="1061" r:id="rId56"/>
    <p:sldId id="1180" r:id="rId57"/>
    <p:sldId id="1063" r:id="rId58"/>
    <p:sldId id="1064" r:id="rId59"/>
    <p:sldId id="1065" r:id="rId60"/>
    <p:sldId id="1155" r:id="rId61"/>
    <p:sldId id="1158" r:id="rId62"/>
    <p:sldId id="1162" r:id="rId63"/>
    <p:sldId id="1163" r:id="rId64"/>
    <p:sldId id="1159" r:id="rId65"/>
    <p:sldId id="1076" r:id="rId66"/>
    <p:sldId id="1161" r:id="rId67"/>
    <p:sldId id="1077" r:id="rId68"/>
    <p:sldId id="1078" r:id="rId69"/>
    <p:sldId id="1079" r:id="rId70"/>
    <p:sldId id="1080" r:id="rId71"/>
    <p:sldId id="1081" r:id="rId72"/>
    <p:sldId id="1181" r:id="rId73"/>
    <p:sldId id="1086" r:id="rId74"/>
  </p:sldIdLst>
  <p:sldSz cx="9144000" cy="6858000" type="screen4x3"/>
  <p:notesSz cx="7302500" cy="9586913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E9FAFF"/>
    <a:srgbClr val="D4EEFF"/>
    <a:srgbClr val="CBDBFF"/>
    <a:srgbClr val="D5F1CF"/>
    <a:srgbClr val="F1C7C7"/>
    <a:srgbClr val="F6F5BD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74934" autoAdjust="0"/>
  </p:normalViewPr>
  <p:slideViewPr>
    <p:cSldViewPr snapToObjects="1">
      <p:cViewPr varScale="1">
        <p:scale>
          <a:sx n="82" d="100"/>
          <a:sy n="82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30.945739999999908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6F-4F64-B885-A3ADFCEA1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96992"/>
        <c:axId val="139403264"/>
      </c:scatterChart>
      <c:valAx>
        <c:axId val="139396992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9403264"/>
        <c:crosses val="autoZero"/>
        <c:crossBetween val="midCat"/>
      </c:valAx>
      <c:valAx>
        <c:axId val="13940326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939699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6.1138879999999878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30.945739999999891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88-4212-94B4-75E05074D3C3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88-4212-94B4-75E05074D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96160"/>
        <c:axId val="140002816"/>
      </c:scatterChart>
      <c:valAx>
        <c:axId val="13999616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0002816"/>
        <c:crosses val="autoZero"/>
        <c:crossBetween val="midCat"/>
      </c:valAx>
      <c:valAx>
        <c:axId val="140002816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999616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05-43A0-8C78-0EB97E8FEE6F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05-43A0-8C78-0EB97E8FEE6F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05-43A0-8C78-0EB97E8FEE6F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05-43A0-8C78-0EB97E8FE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62720"/>
        <c:axId val="140064640"/>
      </c:scatterChart>
      <c:valAx>
        <c:axId val="140062720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0064640"/>
        <c:crosses val="autoZero"/>
        <c:crossBetween val="midCat"/>
      </c:valAx>
      <c:valAx>
        <c:axId val="14006464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006272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653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4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1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3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1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6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6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0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7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117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3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3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3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7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3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57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2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3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6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7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1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361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56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7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8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601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2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18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9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2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18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0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8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326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80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08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52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3618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7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16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103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08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39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17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44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23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2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64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3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8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9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33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Program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</a:t>
            </a:r>
            <a:r>
              <a:rPr lang="en-US" altLang="zh-CN" sz="2000" b="0" dirty="0"/>
              <a:t>Nov</a:t>
            </a:r>
            <a:r>
              <a:rPr lang="en-US" sz="2000" b="0" dirty="0"/>
              <a:t>. 1</a:t>
            </a:r>
            <a:r>
              <a:rPr lang="en-US" altLang="zh-CN" sz="2000" b="0" dirty="0"/>
              <a:t>st</a:t>
            </a:r>
            <a:r>
              <a:rPr lang="en-US" sz="2000" b="0" dirty="0"/>
              <a:t>, 2023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Instructors: 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1: Chen </a:t>
            </a:r>
            <a:r>
              <a:rPr lang="en-US" altLang="zh-CN" b="1" dirty="0" err="1">
                <a:ea typeface="黑体" pitchFamily="49" charset="-122"/>
              </a:rPr>
              <a:t>Xiangqun</a:t>
            </a:r>
            <a:r>
              <a:rPr lang="en-US" altLang="zh-CN" b="1" dirty="0">
                <a:ea typeface="黑体" pitchFamily="49" charset="-122"/>
              </a:rPr>
              <a:t>, Liu Xianhua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2: Guan </a:t>
            </a:r>
            <a:r>
              <a:rPr lang="en-US" altLang="zh-CN" b="1" dirty="0" err="1">
                <a:ea typeface="黑体" pitchFamily="49" charset="-122"/>
              </a:rPr>
              <a:t>Xuetao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3: Lu Junlin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Dead Code Elimination(-O0)</a:t>
            </a:r>
            <a:endParaRPr lang="en-US" dirty="0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424562" y="3812327"/>
            <a:ext cx="55626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dead_code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38962" y="327892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526662" y="331702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98062" y="1602527"/>
            <a:ext cx="3124200" cy="159787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dead_code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input){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input;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57762" y="1602527"/>
            <a:ext cx="2867772" cy="159787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dead_code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input){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if(47 &gt; 0){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input;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} else 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-1 *input;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7602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Reduction in Strength(-O2)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15913" y="860425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    </a:t>
            </a:r>
            <a:r>
              <a:rPr lang="en-US" dirty="0">
                <a:latin typeface="Courier New" pitchFamily="49" charset="0"/>
              </a:rPr>
              <a:t>16*x --&gt;	x &lt;&lt; 4</a:t>
            </a:r>
          </a:p>
          <a:p>
            <a:pPr lvl="2" eaLnBrk="1" hangingPunct="1"/>
            <a:r>
              <a:rPr lang="en-US" dirty="0"/>
              <a:t>Utility machine dependent, depends on cost of </a:t>
            </a:r>
            <a:r>
              <a:rPr lang="en-US" altLang="zh-CN" dirty="0" err="1"/>
              <a:t>mul</a:t>
            </a:r>
            <a:r>
              <a:rPr lang="en-US" altLang="zh-CN" dirty="0"/>
              <a:t>/div </a:t>
            </a:r>
            <a:r>
              <a:rPr lang="en-US" dirty="0"/>
              <a:t>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63286" y="29718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63286" y="47244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97727" y="2825378"/>
            <a:ext cx="4267200" cy="332142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%r8d, %r8d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 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0(,%rdx,8), %r9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.L1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.L6: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.L3: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(%rsi,%rax,8),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(%rdi,%rax,8)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.L3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%r8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%r9,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%r8,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.L6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.L1: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885548" y="332669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5400000">
            <a:off x="4008506" y="4439986"/>
            <a:ext cx="543115" cy="635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en-US" dirty="0"/>
              <a:t>Share Common Subexpressions(-O1)</a:t>
            </a:r>
            <a:br>
              <a:rPr lang="en-US" dirty="0"/>
            </a:b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altLang="zh-CN" dirty="0"/>
              <a:t>Factoring out Subexpressions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12850"/>
            <a:ext cx="8307387" cy="523240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382430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Loop Elimination (-O1)</a:t>
            </a:r>
            <a:endParaRPr lang="en-US" dirty="0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424562" y="4953000"/>
            <a:ext cx="55626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dead_code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402462" y="3928954"/>
            <a:ext cx="715524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4995424" y="430995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4648200" y="3218969"/>
            <a:ext cx="3124200" cy="95154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loop_while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4*a-24;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766557" y="1228463"/>
            <a:ext cx="2967243" cy="267509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loop_while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 = 4;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while 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16) {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result += a;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a -= b;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b;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result;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3500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0000FF"/>
                </a:solidFill>
              </a:rPr>
              <a:t>four bytes</a:t>
            </a:r>
            <a:r>
              <a:rPr lang="en-US" dirty="0"/>
              <a:t> of a byte-addressed machine</a:t>
            </a:r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0000FF"/>
                </a:solidFill>
              </a:rPr>
              <a:t>1 through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B703AD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for (i = n-1; i &gt;=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1; i--) {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 = 1; j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A[j] &gt; A[j+1])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temp = A[j];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A[j] = A[j+1];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A[j+1] = temp;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5" y="1306595"/>
            <a:ext cx="4406049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145" y="4572000"/>
            <a:ext cx="3813255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for (i = n-1; i &gt;= 1; i--) {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(j = 1; j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(A[j] &gt; A[j+1])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temp = A[j];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A[j] = A[j+1];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A[j+1] = temp;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A0ECA-2B0C-4C3B-A3B8-E765D91628EF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140913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95400"/>
            <a:ext cx="44958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34340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36F8-7330-483C-A3C7-DB2F94C3A25A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296358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41960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11023" y="1265237"/>
            <a:ext cx="16764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265237"/>
            <a:ext cx="4724400" cy="2925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A[j]:=A[j+1]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A[j+1]:=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EF98-3FB1-4996-9C5A-5EFF19C829A6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6030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5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Eliminated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047E9215-E084-400B-BEF6-FEC033B888F4}"/>
              </a:ext>
            </a:extLst>
          </p:cNvPr>
          <p:cNvSpPr/>
          <p:nvPr/>
        </p:nvSpPr>
        <p:spPr>
          <a:xfrm>
            <a:off x="5640388" y="1853816"/>
            <a:ext cx="2365513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5181600" y="1290253"/>
            <a:ext cx="404018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21A74E1-6EE1-42D0-AC96-D934566B2A2C}"/>
              </a:ext>
            </a:extLst>
          </p:cNvPr>
          <p:cNvSpPr/>
          <p:nvPr/>
        </p:nvSpPr>
        <p:spPr>
          <a:xfrm>
            <a:off x="5729806" y="4449763"/>
            <a:ext cx="1527313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5199719" y="3886200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L5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1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1011347" y="3891455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508"/>
            <a:ext cx="4040188" cy="26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&lt;&lt; 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Pseudo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2A4B8-2E58-4775-AA77-139CBFA5C922}"/>
              </a:ext>
            </a:extLst>
          </p:cNvPr>
          <p:cNvSpPr txBox="1"/>
          <p:nvPr/>
        </p:nvSpPr>
        <p:spPr>
          <a:xfrm>
            <a:off x="5088779" y="3276600"/>
            <a:ext cx="2689582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After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A354-3313-49FA-9590-C8E1461F7B4E}"/>
              </a:ext>
            </a:extLst>
          </p:cNvPr>
          <p:cNvSpPr txBox="1"/>
          <p:nvPr/>
        </p:nvSpPr>
        <p:spPr>
          <a:xfrm>
            <a:off x="4953000" y="1278834"/>
            <a:ext cx="2883353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19A2B-D31D-4C17-9AAF-6318AB54EE09}"/>
              </a:ext>
            </a:extLst>
          </p:cNvPr>
          <p:cNvSpPr txBox="1"/>
          <p:nvPr/>
        </p:nvSpPr>
        <p:spPr>
          <a:xfrm>
            <a:off x="3200400" y="5355270"/>
            <a:ext cx="573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These were </a:t>
            </a:r>
            <a:r>
              <a:rPr lang="en-US" sz="1800" dirty="0">
                <a:latin typeface="Calibri" pitchFamily="34" charset="0"/>
              </a:rPr>
              <a:t>Machine-Independent Optimizations</a:t>
            </a:r>
            <a:r>
              <a:rPr lang="en-US" sz="1800" b="0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Will be followed by </a:t>
            </a:r>
            <a:r>
              <a:rPr lang="en-US" sz="1800" dirty="0">
                <a:latin typeface="Calibri" pitchFamily="34" charset="0"/>
              </a:rPr>
              <a:t>Machine-Dependent Optimizations</a:t>
            </a:r>
            <a:r>
              <a:rPr lang="en-US" sz="1800" b="0" dirty="0">
                <a:latin typeface="Calibri" pitchFamily="34" charset="0"/>
              </a:rPr>
              <a:t>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including allocating temporaries to registers,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converting to assembly code</a:t>
            </a:r>
          </a:p>
        </p:txBody>
      </p:sp>
    </p:spTree>
    <p:extLst>
      <p:ext uri="{BB962C8B-B14F-4D97-AF65-F5344CB8AC3E}">
        <p14:creationId xmlns:p14="http://schemas.microsoft.com/office/powerpoint/2010/main" val="41732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0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  <p:extLst>
      <p:ext uri="{BB962C8B-B14F-4D97-AF65-F5344CB8AC3E}">
        <p14:creationId xmlns:p14="http://schemas.microsoft.com/office/powerpoint/2010/main" val="31643579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</a:t>
            </a:r>
            <a:r>
              <a:rPr lang="en-US" dirty="0">
                <a:solidFill>
                  <a:srgbClr val="FF0000"/>
                </a:solidFill>
              </a:rPr>
              <a:t>understand system </a:t>
            </a:r>
            <a:r>
              <a:rPr lang="en-US" dirty="0"/>
              <a:t>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905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1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5730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Techniques for Improving Performance</a:t>
            </a: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r>
              <a:rPr lang="en-US" altLang="zh-CN" dirty="0"/>
              <a:t>Use better algorithms/data structures</a:t>
            </a:r>
          </a:p>
          <a:p>
            <a:pPr lvl="1"/>
            <a:r>
              <a:rPr lang="en-US" altLang="zh-CN" dirty="0"/>
              <a:t>Earlier course in data structure, algorithm, programming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Compile to efficient binary code</a:t>
            </a:r>
          </a:p>
          <a:p>
            <a:pPr lvl="1"/>
            <a:r>
              <a:rPr lang="en-US" altLang="zh-CN" dirty="0"/>
              <a:t>Familiar with optimizing flags and configurations of compilers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Write source code that the compiler can effectively optimize to efficient executable code</a:t>
            </a:r>
          </a:p>
          <a:p>
            <a:pPr lvl="1"/>
            <a:r>
              <a:rPr lang="en-US" altLang="zh-CN" dirty="0"/>
              <a:t>Understand capabilities and limitations of optimizing compilers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Parallelize your execution</a:t>
            </a:r>
          </a:p>
          <a:p>
            <a:pPr lvl="1"/>
            <a:r>
              <a:rPr lang="en-US" altLang="zh-CN" dirty="0"/>
              <a:t>Divide the tasks into portions that can be parallel executed.</a:t>
            </a:r>
          </a:p>
          <a:p>
            <a:pPr lvl="1"/>
            <a:r>
              <a:rPr lang="en-US" altLang="zh-CN" dirty="0"/>
              <a:t>Exploiting instruction level parallelism,  thread level parallelism and task level parallelism ……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79882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graphicFrame>
        <p:nvGraphicFramePr>
          <p:cNvPr id="2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60112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0787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  <p:extLst>
      <p:ext uri="{BB962C8B-B14F-4D97-AF65-F5344CB8AC3E}">
        <p14:creationId xmlns:p14="http://schemas.microsoft.com/office/powerpoint/2010/main" val="396581319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02636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/>
              <a:t>Can this change the result of the computation?</a:t>
            </a:r>
          </a:p>
          <a:p>
            <a:r>
              <a:rPr lang="en-US" sz="2800" dirty="0"/>
              <a:t>Yes, for FP.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781800" y="4376100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3792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057814" y="4020234"/>
            <a:ext cx="222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int +,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  <p:extLst>
      <p:ext uri="{BB962C8B-B14F-4D97-AF65-F5344CB8AC3E}">
        <p14:creationId xmlns:p14="http://schemas.microsoft.com/office/powerpoint/2010/main" val="286197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97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Optimization Flags in GCC</a:t>
            </a:r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8991600" cy="5715000"/>
          </a:xfrm>
        </p:spPr>
        <p:txBody>
          <a:bodyPr lIns="90487" tIns="44450" rIns="90487" bIns="44450"/>
          <a:lstStyle/>
          <a:p>
            <a:r>
              <a:rPr lang="en-US" altLang="zh-CN" dirty="0"/>
              <a:t>-O0 (Default)</a:t>
            </a:r>
          </a:p>
          <a:p>
            <a:pPr lvl="1"/>
            <a:r>
              <a:rPr lang="en-US" altLang="zh-CN" dirty="0"/>
              <a:t>Reduce compilation time and make debugging produce the expected results.</a:t>
            </a:r>
          </a:p>
          <a:p>
            <a:r>
              <a:rPr lang="en-US" altLang="zh-CN" dirty="0"/>
              <a:t>-O1 (Optimize)</a:t>
            </a:r>
          </a:p>
          <a:p>
            <a:pPr lvl="1"/>
            <a:r>
              <a:rPr lang="en-US" altLang="zh-CN" dirty="0"/>
              <a:t>With -O, the compiler tries to reduce code size and execution time, without performing any optimizations that take a great deal of compilation time.</a:t>
            </a:r>
          </a:p>
          <a:p>
            <a:r>
              <a:rPr lang="en-US" altLang="zh-CN" dirty="0"/>
              <a:t>-O2 (Optimize even more)</a:t>
            </a:r>
          </a:p>
          <a:p>
            <a:pPr lvl="1"/>
            <a:r>
              <a:rPr lang="en-US" altLang="zh-CN" dirty="0"/>
              <a:t>Nearly all supported optimizations that do not involve a space-speed tradeoff.</a:t>
            </a:r>
          </a:p>
          <a:p>
            <a:r>
              <a:rPr lang="en-US" altLang="zh-CN" dirty="0"/>
              <a:t>-O3 (Optimize yet more)</a:t>
            </a:r>
          </a:p>
          <a:p>
            <a:pPr lvl="1"/>
            <a:r>
              <a:rPr lang="en-US" altLang="zh-CN" dirty="0"/>
              <a:t>Turns on all optimizations specified by -O2 and some aggressive flags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Os</a:t>
            </a:r>
            <a:r>
              <a:rPr lang="en-US" altLang="zh-CN" dirty="0"/>
              <a:t> (Optimize for size)</a:t>
            </a:r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Os</a:t>
            </a:r>
            <a:r>
              <a:rPr lang="en-US" altLang="zh-CN" dirty="0"/>
              <a:t> enables all -O2 optimizations except those that often increase code size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Ofast</a:t>
            </a:r>
            <a:r>
              <a:rPr lang="en-US" altLang="zh-CN" dirty="0"/>
              <a:t> (Disregard strict standards compliance)</a:t>
            </a:r>
          </a:p>
          <a:p>
            <a:pPr lvl="1"/>
            <a:r>
              <a:rPr lang="en-US" altLang="zh-CN" dirty="0"/>
              <a:t>-O3  + optimizations that are not valid for all standard-compliant programs.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Og</a:t>
            </a:r>
            <a:r>
              <a:rPr lang="en-US" altLang="zh-CN" dirty="0"/>
              <a:t> (Optimize debugging experience)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92970193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0898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91172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14094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3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lvl="1"/>
            <a:r>
              <a:rPr lang="en-US" altLang="zh-CN" dirty="0"/>
              <a:t>Except those “Hard to predict” scenarios</a:t>
            </a:r>
          </a:p>
          <a:p>
            <a:pPr lvl="1"/>
            <a:r>
              <a:rPr lang="en-US" altLang="zh-CN" dirty="0"/>
              <a:t>Sometimes we predict not only the direction, but also the target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Bonus material:</a:t>
            </a:r>
          </a:p>
          <a:p>
            <a:pPr marL="457200" lvl="1" indent="0">
              <a:buNone/>
            </a:pPr>
            <a:r>
              <a:rPr lang="en-US" dirty="0"/>
              <a:t>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498042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11717</TotalTime>
  <Words>8398</Words>
  <Application>Microsoft Office PowerPoint</Application>
  <PresentationFormat>全屏显示(4:3)</PresentationFormat>
  <Paragraphs>1643</Paragraphs>
  <Slides>73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ＭＳ Ｐゴシック</vt:lpstr>
      <vt:lpstr>黑体</vt:lpstr>
      <vt:lpstr>宋体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00-template</vt:lpstr>
      <vt:lpstr>Program Optimization  Introduction to Computer Systems 14th Lecture, Nov. 1st, 2023</vt:lpstr>
      <vt:lpstr>Today</vt:lpstr>
      <vt:lpstr>Performance Realities</vt:lpstr>
      <vt:lpstr>Techniques for Improving Performance</vt:lpstr>
      <vt:lpstr>Optimizing Compilers</vt:lpstr>
      <vt:lpstr>Optimization Flags in GCC</vt:lpstr>
      <vt:lpstr>Today</vt:lpstr>
      <vt:lpstr>Generally Useful Optimizations</vt:lpstr>
      <vt:lpstr>Compiler-Generated Code Motion (-O1)</vt:lpstr>
      <vt:lpstr>Dead Code Elimination(-O0)</vt:lpstr>
      <vt:lpstr>Reduction in Strength(-O2)</vt:lpstr>
      <vt:lpstr>Share Common Subexpressions(-O1) a.k.a Factoring out Subexpressions</vt:lpstr>
      <vt:lpstr>Loop Elimination (-O1)</vt:lpstr>
      <vt:lpstr>Optimization Example: Bubblesort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Redundancy Eliminated</vt:lpstr>
      <vt:lpstr>Final Pseudo Code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Pueschel; Modified by Xianhua Liu</dc:creator>
  <dc:description>Redesign of slides created by Randal E. Bryant and David R. O'Hallaron</dc:description>
  <cp:lastModifiedBy>Xianhua Liu</cp:lastModifiedBy>
  <cp:revision>423</cp:revision>
  <cp:lastPrinted>1999-09-20T15:19:18Z</cp:lastPrinted>
  <dcterms:created xsi:type="dcterms:W3CDTF">2011-08-30T20:07:27Z</dcterms:created>
  <dcterms:modified xsi:type="dcterms:W3CDTF">2023-11-01T10:55:07Z</dcterms:modified>
</cp:coreProperties>
</file>