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5" r:id="rId3"/>
    <p:sldId id="266" r:id="rId4"/>
    <p:sldId id="267" r:id="rId5"/>
    <p:sldId id="268" r:id="rId6"/>
    <p:sldId id="269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7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08EFD-4360-404D-8B66-C13FC9D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F1ECE8-D2F0-484C-ABE3-FBD9D2E30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BCB78-5EA5-439A-B948-8C1F29B0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BE13-9CA7-4939-9642-915CA1E06070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C4480-D29A-442C-86CF-732C7242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4C515-A556-438F-BEE5-6DFA0CAB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CA07-05D2-40E8-8E5E-B67AD1EF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6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DAF54-4EFE-4A92-866D-92591903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6206EA-A2A5-4D97-BC2C-AA5B69D51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43D95-2836-469F-BA2A-BC111B2A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BE13-9CA7-4939-9642-915CA1E06070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374D4-2D2D-4C65-B78F-6BEE3CCD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B9859-3B57-4CD5-8836-B6A00A0F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CA07-05D2-40E8-8E5E-B67AD1EF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1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369CC4-3128-490E-9CA4-8E1F53007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AA7CAC-0FEC-4392-B810-1AC03CC65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B2C2C-4700-4796-9FF8-0FF27562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BE13-9CA7-4939-9642-915CA1E06070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CF0B6-5924-469E-B06B-984AA5D0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3B653-A92C-46A6-8C41-81C30381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CA07-05D2-40E8-8E5E-B67AD1EF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3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5494A-0AC8-4FE1-8745-242A013E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68F3F-565B-4005-AA13-D64DBE2C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F16B0-0426-464D-8D85-1E6C553F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BE13-9CA7-4939-9642-915CA1E06070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DEB5C-590F-40FC-BFB6-B272542C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4A173-6228-4672-BEA9-DC79314B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CA07-05D2-40E8-8E5E-B67AD1EF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3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8687B-3A1E-486E-94C7-FBD3CB5A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D9092-B0D7-4779-B054-E6C4BF06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B9801-ECC0-4A92-B605-6A9A7AA0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BE13-9CA7-4939-9642-915CA1E06070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FE835-E639-435B-9D9C-B23ACD91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30B96-5EAE-4E5B-AA28-EA1E6FFA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CA07-05D2-40E8-8E5E-B67AD1EF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5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4696C-6EDB-4FC9-A110-E8F4085E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2EB03-A2EE-4709-A8C0-22DA71C18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E25384-A766-4731-98E0-6717620E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B231D-0930-4F99-A93D-2B50BD81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BE13-9CA7-4939-9642-915CA1E06070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F6A6CE-763A-4AFE-B14B-DDB791D6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45013-F3FA-42F9-8989-0D819CB0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CA07-05D2-40E8-8E5E-B67AD1EF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0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A346E-15AD-499B-9966-F9253DDF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C1AB32-6761-4965-A376-642265FF4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2D628-3441-461C-82DA-A0F382D2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44DEE4-7644-48E9-BB34-AC670D7B8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FEA02A-B96A-453A-B99F-3140795E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FAFEDC-D6E5-4E2D-8649-2BFEA067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BE13-9CA7-4939-9642-915CA1E06070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D663DA-822B-4FD1-9E71-423A7F87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785133-DBDE-4015-9750-9346536B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CA07-05D2-40E8-8E5E-B67AD1EF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4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D062D-64D9-4857-AB63-D447E9C2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38FCE2-8612-41C4-8252-1FEA7B39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BE13-9CA7-4939-9642-915CA1E06070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636717-F383-40BD-B7CF-D7207191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C10EA-95BA-412C-A53D-651E52FE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CA07-05D2-40E8-8E5E-B67AD1EF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BDF0E-3F8A-4AFE-B7CA-F4C21112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BE13-9CA7-4939-9642-915CA1E06070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E11270-5B79-4E4A-AA93-2B3B841F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C101EA-DD5C-430A-A969-FDA7DE3F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CA07-05D2-40E8-8E5E-B67AD1EF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04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BA6D9-493B-47D4-8C9F-19B8CC0A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157F8-F2BD-48CD-B5A1-4B5B29576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973E40-DAA6-417C-918A-EE7C144F3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21E87-6B48-4F2E-B45F-7ADCB3BB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BE13-9CA7-4939-9642-915CA1E06070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1A437-F959-49AE-AAC7-DAF014BF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CD719-133F-4288-B0DE-1853F6F6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CA07-05D2-40E8-8E5E-B67AD1EF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2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E76ED-B5C7-4777-B671-479DC81C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1E9BE5-AC78-45A4-99D6-C531339CC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E33952-F4F3-4B18-B78C-A8B175F28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DA3CF-1B1D-47DF-AD8F-EA956F54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BE13-9CA7-4939-9642-915CA1E06070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637FA-EEAB-426D-ADF6-5831AD57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1F437-F783-4FF0-8AB0-77AF9E3E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CA07-05D2-40E8-8E5E-B67AD1EF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34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EFD587-91F4-4FAD-89ED-FCCD7B70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966D1-A4C9-4519-A681-50C7D3617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6EEB9-842B-41D5-BA44-0B2AFE232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2BE13-9CA7-4939-9642-915CA1E06070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64112-9150-4A00-BD3F-B3346194B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3B948-D759-46B8-B31E-B05A12721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5CA07-05D2-40E8-8E5E-B67AD1EF7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4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3A054-6F9A-ADB6-E5C8-F69E26F00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Archlab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Hints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5DFDA-D8B0-A499-F84F-6CD7772F5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徐奕辰 李松毅</a:t>
            </a:r>
          </a:p>
        </p:txBody>
      </p:sp>
    </p:spTree>
    <p:extLst>
      <p:ext uri="{BB962C8B-B14F-4D97-AF65-F5344CB8AC3E}">
        <p14:creationId xmlns:p14="http://schemas.microsoft.com/office/powerpoint/2010/main" val="95062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D3E017-2086-469D-AF93-7C996F4B1CF7}"/>
              </a:ext>
            </a:extLst>
          </p:cNvPr>
          <p:cNvSpPr txBox="1"/>
          <p:nvPr/>
        </p:nvSpPr>
        <p:spPr>
          <a:xfrm>
            <a:off x="622169" y="28161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循环展开</a:t>
            </a:r>
          </a:p>
        </p:txBody>
      </p:sp>
      <p:pic>
        <p:nvPicPr>
          <p:cNvPr id="5" name="图片 4" descr="C:\Users\DELL\AppData\Local\Temp\WeChat Files\22e37fd7336641e925e30c1e248a960.png">
            <a:extLst>
              <a:ext uri="{FF2B5EF4-FFF2-40B4-BE49-F238E27FC236}">
                <a16:creationId xmlns:a16="http://schemas.microsoft.com/office/drawing/2014/main" id="{E6B08E67-9228-470F-B448-2415A2A289E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" t="1279" r="916"/>
          <a:stretch/>
        </p:blipFill>
        <p:spPr bwMode="auto">
          <a:xfrm>
            <a:off x="889654" y="1931316"/>
            <a:ext cx="6019800" cy="3429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62CC588E-878E-4417-923E-A358B654FAEF}"/>
              </a:ext>
            </a:extLst>
          </p:cNvPr>
          <p:cNvSpPr/>
          <p:nvPr/>
        </p:nvSpPr>
        <p:spPr>
          <a:xfrm>
            <a:off x="254523" y="2356701"/>
            <a:ext cx="7051250" cy="3429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44FF6C-6768-483D-B048-B07D70DBE3F2}"/>
              </a:ext>
            </a:extLst>
          </p:cNvPr>
          <p:cNvSpPr txBox="1"/>
          <p:nvPr/>
        </p:nvSpPr>
        <p:spPr>
          <a:xfrm>
            <a:off x="7305773" y="1931316"/>
            <a:ext cx="4364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每次只</a:t>
            </a:r>
            <a:r>
              <a:rPr lang="en-US" altLang="zh-CN" dirty="0"/>
              <a:t>copy</a:t>
            </a:r>
            <a:r>
              <a:rPr lang="zh-CN" altLang="zh-CN" dirty="0"/>
              <a:t>一个元素，并且只判断一个元素是否大于</a:t>
            </a:r>
            <a:r>
              <a:rPr lang="en-US" altLang="zh-CN" dirty="0"/>
              <a:t>0</a:t>
            </a:r>
            <a:r>
              <a:rPr lang="zh-CN" altLang="en-US" dirty="0"/>
              <a:t>，需要进行的循环次数多，对循环索引值的操作以及判断太多！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B81F68-4B57-4C6F-930A-8098349E0423}"/>
              </a:ext>
            </a:extLst>
          </p:cNvPr>
          <p:cNvSpPr txBox="1"/>
          <p:nvPr/>
        </p:nvSpPr>
        <p:spPr>
          <a:xfrm>
            <a:off x="7439470" y="3889378"/>
            <a:ext cx="4230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优化方案：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在一个循环体中同时</a:t>
            </a:r>
            <a:r>
              <a:rPr lang="en-US" altLang="zh-CN" dirty="0"/>
              <a:t>copy</a:t>
            </a:r>
            <a:r>
              <a:rPr lang="zh-CN" altLang="zh-CN" dirty="0"/>
              <a:t>多个元素，并完成判断它们是否大于</a:t>
            </a:r>
            <a:r>
              <a:rPr lang="en-US" altLang="zh-CN" dirty="0"/>
              <a:t>0</a:t>
            </a:r>
            <a:r>
              <a:rPr lang="zh-CN" altLang="zh-CN" dirty="0"/>
              <a:t>的操作，从而达到优化程序的目的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12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4C4402-1C38-45C2-8CF4-F2BE5EC870A5}"/>
              </a:ext>
            </a:extLst>
          </p:cNvPr>
          <p:cNvSpPr txBox="1"/>
          <p:nvPr/>
        </p:nvSpPr>
        <p:spPr>
          <a:xfrm>
            <a:off x="622169" y="28161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循环展开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CC1900-EA9A-43C3-AABA-35671F7ECE85}"/>
              </a:ext>
            </a:extLst>
          </p:cNvPr>
          <p:cNvSpPr txBox="1"/>
          <p:nvPr/>
        </p:nvSpPr>
        <p:spPr>
          <a:xfrm>
            <a:off x="707010" y="136688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注意事项：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A6316D-F206-485C-80B3-5A0B7A421E4D}"/>
              </a:ext>
            </a:extLst>
          </p:cNvPr>
          <p:cNvSpPr txBox="1"/>
          <p:nvPr/>
        </p:nvSpPr>
        <p:spPr>
          <a:xfrm>
            <a:off x="848412" y="2337847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一、</a:t>
            </a:r>
            <a:r>
              <a:rPr lang="zh-CN" altLang="zh-CN" dirty="0"/>
              <a:t>判断</a:t>
            </a:r>
            <a:r>
              <a:rPr lang="zh-CN" altLang="en-US" dirty="0"/>
              <a:t>数组</a:t>
            </a:r>
            <a:r>
              <a:rPr lang="zh-CN" altLang="zh-CN" dirty="0"/>
              <a:t>元素个数是否可以进行第一次循环</a:t>
            </a:r>
            <a:r>
              <a:rPr lang="zh-CN" altLang="en-US" dirty="0"/>
              <a:t>，若不足，则直接进入余数处理阶段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750263-6F15-41FD-8A17-988F360FFDF5}"/>
              </a:ext>
            </a:extLst>
          </p:cNvPr>
          <p:cNvSpPr txBox="1"/>
          <p:nvPr/>
        </p:nvSpPr>
        <p:spPr>
          <a:xfrm>
            <a:off x="848412" y="3097125"/>
            <a:ext cx="8533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二、</a:t>
            </a:r>
            <a:r>
              <a:rPr lang="zh-CN" altLang="zh-CN" dirty="0"/>
              <a:t>余数处理</a:t>
            </a:r>
            <a:endParaRPr lang="en-US" altLang="zh-CN" dirty="0"/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    </a:t>
            </a:r>
            <a:r>
              <a:rPr lang="zh-CN" altLang="zh-CN" dirty="0"/>
              <a:t>剩余元素个数不足以进行一次循环时，</a:t>
            </a:r>
            <a:r>
              <a:rPr lang="zh-CN" altLang="en-US" dirty="0"/>
              <a:t>跳出循环。</a:t>
            </a:r>
            <a:r>
              <a:rPr lang="zh-CN" altLang="zh-CN" dirty="0"/>
              <a:t>需要对剩下的元素进行处理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20699E-D665-4651-8E22-28FDDA97CE91}"/>
              </a:ext>
            </a:extLst>
          </p:cNvPr>
          <p:cNvSpPr txBox="1"/>
          <p:nvPr/>
        </p:nvSpPr>
        <p:spPr>
          <a:xfrm flipH="1">
            <a:off x="1233496" y="4297454"/>
            <a:ext cx="926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二分法处理（</a:t>
            </a:r>
            <a:r>
              <a:rPr lang="en-US" altLang="zh-CN" dirty="0"/>
              <a:t>n</a:t>
            </a:r>
            <a:r>
              <a:rPr lang="zh-CN" altLang="en-US" dirty="0"/>
              <a:t>为每次循环体</a:t>
            </a:r>
            <a:r>
              <a:rPr lang="en-US" altLang="zh-CN" dirty="0"/>
              <a:t>copy</a:t>
            </a:r>
            <a:r>
              <a:rPr lang="zh-CN" altLang="en-US" dirty="0"/>
              <a:t>的元素个数，当不能进行循环时，剩余元素个数</a:t>
            </a:r>
            <a:r>
              <a:rPr lang="en-US" altLang="zh-CN" dirty="0"/>
              <a:t>m &lt; n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337784-E1CB-485F-9851-B175571E85BE}"/>
              </a:ext>
            </a:extLst>
          </p:cNvPr>
          <p:cNvSpPr txBox="1"/>
          <p:nvPr/>
        </p:nvSpPr>
        <p:spPr>
          <a:xfrm>
            <a:off x="1348033" y="5392132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剩余元素个数</a:t>
            </a:r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3971E3-572A-416A-AF80-1E3FC975458D}"/>
              </a:ext>
            </a:extLst>
          </p:cNvPr>
          <p:cNvCxnSpPr/>
          <p:nvPr/>
        </p:nvCxnSpPr>
        <p:spPr>
          <a:xfrm flipV="1">
            <a:off x="3044331" y="5033913"/>
            <a:ext cx="490194" cy="46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F9A18A5-2925-495C-9D11-A7C6B49056EC}"/>
              </a:ext>
            </a:extLst>
          </p:cNvPr>
          <p:cNvCxnSpPr/>
          <p:nvPr/>
        </p:nvCxnSpPr>
        <p:spPr>
          <a:xfrm>
            <a:off x="3044331" y="5761464"/>
            <a:ext cx="584462" cy="41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F759460-4E0C-400A-A8DB-148896988E0A}"/>
              </a:ext>
            </a:extLst>
          </p:cNvPr>
          <p:cNvSpPr txBox="1"/>
          <p:nvPr/>
        </p:nvSpPr>
        <p:spPr>
          <a:xfrm>
            <a:off x="3534525" y="4849247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大于等于</a:t>
            </a:r>
            <a:r>
              <a:rPr lang="en-US" altLang="zh-CN" dirty="0"/>
              <a:t>n/2, copy [n/2] </a:t>
            </a:r>
            <a:r>
              <a:rPr lang="zh-CN" altLang="en-US" dirty="0"/>
              <a:t>个元素，剩余个数</a:t>
            </a:r>
            <a:r>
              <a:rPr lang="en-US" altLang="zh-CN" dirty="0"/>
              <a:t>m</a:t>
            </a:r>
            <a:r>
              <a:rPr lang="zh-CN" altLang="en-US" dirty="0"/>
              <a:t>减少</a:t>
            </a:r>
            <a:r>
              <a:rPr lang="en-US" altLang="zh-CN" dirty="0"/>
              <a:t>[n/2]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1368CE6-4257-476C-B0DB-6457F9CB0C23}"/>
              </a:ext>
            </a:extLst>
          </p:cNvPr>
          <p:cNvCxnSpPr/>
          <p:nvPr/>
        </p:nvCxnSpPr>
        <p:spPr>
          <a:xfrm>
            <a:off x="4666505" y="5328990"/>
            <a:ext cx="0" cy="49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211AA38-CD2E-4BFB-81EA-406D51510E29}"/>
              </a:ext>
            </a:extLst>
          </p:cNvPr>
          <p:cNvSpPr txBox="1"/>
          <p:nvPr/>
        </p:nvSpPr>
        <p:spPr>
          <a:xfrm>
            <a:off x="3714161" y="5989891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判断是否大于</a:t>
            </a:r>
            <a:r>
              <a:rPr lang="en-US" altLang="zh-CN" dirty="0"/>
              <a:t>n/4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14818B0-C031-4B10-A31C-5E782D6FD21E}"/>
              </a:ext>
            </a:extLst>
          </p:cNvPr>
          <p:cNvCxnSpPr>
            <a:stCxn id="17" idx="3"/>
          </p:cNvCxnSpPr>
          <p:nvPr/>
        </p:nvCxnSpPr>
        <p:spPr>
          <a:xfrm>
            <a:off x="5618850" y="6174557"/>
            <a:ext cx="555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9B3D8DB-B082-431E-965D-83A50920CEA4}"/>
              </a:ext>
            </a:extLst>
          </p:cNvPr>
          <p:cNvSpPr txBox="1"/>
          <p:nvPr/>
        </p:nvSpPr>
        <p:spPr>
          <a:xfrm>
            <a:off x="6335131" y="5882169"/>
            <a:ext cx="758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605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2F29A1-FCAD-4E91-9D47-47F06B7BAF31}"/>
              </a:ext>
            </a:extLst>
          </p:cNvPr>
          <p:cNvSpPr txBox="1"/>
          <p:nvPr/>
        </p:nvSpPr>
        <p:spPr>
          <a:xfrm>
            <a:off x="622169" y="28161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气泡消除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A00A01-6B73-4779-AF01-B3EC8AA51EC1}"/>
              </a:ext>
            </a:extLst>
          </p:cNvPr>
          <p:cNvSpPr txBox="1"/>
          <p:nvPr/>
        </p:nvSpPr>
        <p:spPr>
          <a:xfrm flipH="1">
            <a:off x="716437" y="1316928"/>
            <a:ext cx="509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导致流水线产生气泡或暂停的情况有四种：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82D199-6BE7-440C-992D-4838A86AF7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49261" y="154377"/>
            <a:ext cx="2388399" cy="67590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51964E7-3A93-4F46-86D6-70CA41526F34}"/>
              </a:ext>
            </a:extLst>
          </p:cNvPr>
          <p:cNvSpPr txBox="1"/>
          <p:nvPr/>
        </p:nvSpPr>
        <p:spPr>
          <a:xfrm>
            <a:off x="952107" y="5486400"/>
            <a:ext cx="8188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lab</a:t>
            </a:r>
            <a:r>
              <a:rPr lang="zh-CN" altLang="zh-CN" dirty="0"/>
              <a:t>中，需要考虑的实际上就是加载</a:t>
            </a:r>
            <a:r>
              <a:rPr lang="en-US" altLang="zh-CN" dirty="0"/>
              <a:t>/</a:t>
            </a:r>
            <a:r>
              <a:rPr lang="zh-CN" altLang="zh-CN" dirty="0"/>
              <a:t>使用冒险和预测错误的分支这两种情况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64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EAFDDC-5190-432E-8C8B-D5673A74596C}"/>
              </a:ext>
            </a:extLst>
          </p:cNvPr>
          <p:cNvSpPr txBox="1"/>
          <p:nvPr/>
        </p:nvSpPr>
        <p:spPr>
          <a:xfrm>
            <a:off x="622169" y="28161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气泡消除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B5BF4F-5D2B-44A5-A448-47BF4DDBA570}"/>
              </a:ext>
            </a:extLst>
          </p:cNvPr>
          <p:cNvSpPr txBox="1"/>
          <p:nvPr/>
        </p:nvSpPr>
        <p:spPr>
          <a:xfrm>
            <a:off x="622169" y="1263192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使用冒险</a:t>
            </a:r>
          </a:p>
        </p:txBody>
      </p:sp>
      <p:pic>
        <p:nvPicPr>
          <p:cNvPr id="6" name="图片 5" descr="D:\DELL\WeChat Files\wxid_qizw6l0im09k22\FileStorage\Temp\1666083339815.png">
            <a:extLst>
              <a:ext uri="{FF2B5EF4-FFF2-40B4-BE49-F238E27FC236}">
                <a16:creationId xmlns:a16="http://schemas.microsoft.com/office/drawing/2014/main" id="{67F6A5D7-9ECE-43A6-A80A-6B47BCD520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68" y="2759041"/>
            <a:ext cx="8239027" cy="5674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6F33825-2DE7-45FC-AD5B-5628E5A4BAE5}"/>
              </a:ext>
            </a:extLst>
          </p:cNvPr>
          <p:cNvSpPr/>
          <p:nvPr/>
        </p:nvSpPr>
        <p:spPr>
          <a:xfrm>
            <a:off x="622168" y="4117480"/>
            <a:ext cx="97190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优化方案：</a:t>
            </a:r>
            <a:endParaRPr lang="en-US" altLang="zh-CN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在两条指令间插入一条指令，结合我们之前的循环展开的思路，可以在这里再插入一条</a:t>
            </a:r>
            <a:r>
              <a:rPr lang="en-US" altLang="zh-CN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mrmovq</a:t>
            </a:r>
            <a:r>
              <a:rPr lang="zh-CN" altLang="zh-CN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的指令，从数组里面取第二个元素出来，然后先把第一个元素放到目的地址，再把第二个元素放到目的地址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56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809DCC-C515-49F4-BAD5-92A93C50854A}"/>
              </a:ext>
            </a:extLst>
          </p:cNvPr>
          <p:cNvSpPr txBox="1"/>
          <p:nvPr/>
        </p:nvSpPr>
        <p:spPr>
          <a:xfrm>
            <a:off x="622169" y="28161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气泡消除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87696-59E8-4508-B297-FAD87205BCB6}"/>
              </a:ext>
            </a:extLst>
          </p:cNvPr>
          <p:cNvSpPr txBox="1"/>
          <p:nvPr/>
        </p:nvSpPr>
        <p:spPr>
          <a:xfrm>
            <a:off x="622169" y="126319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b="1" dirty="0"/>
              <a:t>预测错误</a:t>
            </a:r>
            <a:r>
              <a:rPr lang="zh-CN" altLang="en-US" sz="2000" b="1" dirty="0"/>
              <a:t>的分支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FEA4F5-9B6A-4891-A3AB-36A410C23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9" y="2079184"/>
            <a:ext cx="6965284" cy="3429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75C6DB-2F1C-4005-ADE3-31C1556CD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9" y="2814540"/>
            <a:ext cx="6858594" cy="25148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8B2C00-858C-427D-9528-BA8327B6AEAD}"/>
              </a:ext>
            </a:extLst>
          </p:cNvPr>
          <p:cNvSpPr txBox="1"/>
          <p:nvPr/>
        </p:nvSpPr>
        <p:spPr>
          <a:xfrm>
            <a:off x="622169" y="34584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优化方案：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CEB505-DA10-4DB5-9509-CE2739EC98FD}"/>
              </a:ext>
            </a:extLst>
          </p:cNvPr>
          <p:cNvSpPr txBox="1"/>
          <p:nvPr/>
        </p:nvSpPr>
        <p:spPr>
          <a:xfrm>
            <a:off x="622169" y="416140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cmovx</a:t>
            </a:r>
            <a:r>
              <a:rPr lang="zh-CN" altLang="en-US" dirty="0"/>
              <a:t>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24C547-DD7A-431F-A90B-58FA8576FDA7}"/>
              </a:ext>
            </a:extLst>
          </p:cNvPr>
          <p:cNvSpPr txBox="1"/>
          <p:nvPr/>
        </p:nvSpPr>
        <p:spPr>
          <a:xfrm>
            <a:off x="622169" y="4864356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</a:t>
            </a:r>
            <a:r>
              <a:rPr lang="en-US" altLang="zh-CN" dirty="0"/>
              <a:t>HCL</a:t>
            </a:r>
            <a:r>
              <a:rPr lang="zh-CN" altLang="en-US" dirty="0"/>
              <a:t>，例如采用</a:t>
            </a:r>
            <a:r>
              <a:rPr lang="en-US" altLang="zh-CN" dirty="0"/>
              <a:t>btfnt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1466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9FE014-0B9F-4B21-86CF-C13B64D7721B}"/>
              </a:ext>
            </a:extLst>
          </p:cNvPr>
          <p:cNvSpPr txBox="1"/>
          <p:nvPr/>
        </p:nvSpPr>
        <p:spPr>
          <a:xfrm>
            <a:off x="622169" y="28161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dirty="0"/>
              <a:t>设计新指令</a:t>
            </a:r>
          </a:p>
          <a:p>
            <a:endParaRPr lang="zh-CN" altLang="en-US" sz="3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16DA41-A92E-4B52-9C74-9F416593EABB}"/>
              </a:ext>
            </a:extLst>
          </p:cNvPr>
          <p:cNvSpPr txBox="1"/>
          <p:nvPr/>
        </p:nvSpPr>
        <p:spPr>
          <a:xfrm>
            <a:off x="754145" y="161198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iaddq</a:t>
            </a:r>
            <a:r>
              <a:rPr lang="zh-CN" altLang="en-US" dirty="0"/>
              <a:t>指令设计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1DC1C9-B4CF-4762-A5A3-E77F3F13454B}"/>
              </a:ext>
            </a:extLst>
          </p:cNvPr>
          <p:cNvSpPr txBox="1"/>
          <p:nvPr/>
        </p:nvSpPr>
        <p:spPr>
          <a:xfrm>
            <a:off x="754145" y="2611225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条件加法？</a:t>
            </a:r>
            <a:r>
              <a:rPr lang="zh-CN" altLang="zh-CN" dirty="0"/>
              <a:t>根据上一条指令计算后的条件码来判断是否进行加法，这样就可以把条件跳转给优化</a:t>
            </a:r>
            <a:r>
              <a:rPr lang="zh-CN" altLang="en-US" dirty="0"/>
              <a:t>掉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64C5B2-584F-483E-A79E-0208D55DED40}"/>
              </a:ext>
            </a:extLst>
          </p:cNvPr>
          <p:cNvSpPr txBox="1"/>
          <p:nvPr/>
        </p:nvSpPr>
        <p:spPr>
          <a:xfrm>
            <a:off x="914400" y="3761295"/>
            <a:ext cx="975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可以直接采用</a:t>
            </a:r>
            <a:r>
              <a:rPr lang="en-US" altLang="zh-CN" dirty="0" err="1"/>
              <a:t>partB</a:t>
            </a:r>
            <a:r>
              <a:rPr lang="zh-CN" altLang="en-US" dirty="0"/>
              <a:t>的</a:t>
            </a:r>
            <a:r>
              <a:rPr lang="en-US" altLang="zh-CN" dirty="0" err="1"/>
              <a:t>iaddq</a:t>
            </a:r>
            <a:r>
              <a:rPr lang="zh-CN" altLang="en-US" dirty="0"/>
              <a:t>设计方法</a:t>
            </a:r>
            <a:r>
              <a:rPr lang="en-US" altLang="zh-CN" dirty="0"/>
              <a:t>,</a:t>
            </a:r>
            <a:r>
              <a:rPr lang="zh-CN" altLang="zh-CN" dirty="0"/>
              <a:t>可以节省一些寄存器，以及将</a:t>
            </a:r>
            <a:r>
              <a:rPr lang="zh-CN" altLang="en-US" dirty="0"/>
              <a:t>常</a:t>
            </a:r>
            <a:r>
              <a:rPr lang="zh-CN" altLang="zh-CN" dirty="0"/>
              <a:t>值移动到寄存器里的操作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2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18B38-A95B-3E4F-7B58-D86E8105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A</a:t>
            </a:r>
            <a:endParaRPr kumimoji="1"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CE1F198-526A-C489-FC29-01B4986D6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6894"/>
            <a:ext cx="4680556" cy="31642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86285C-F34C-A6DF-89D6-51FB48A88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777" y="0"/>
            <a:ext cx="4998386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68B451-D72A-38F2-84A1-3571591E9F16}"/>
              </a:ext>
            </a:extLst>
          </p:cNvPr>
          <p:cNvSpPr txBox="1"/>
          <p:nvPr/>
        </p:nvSpPr>
        <p:spPr>
          <a:xfrm>
            <a:off x="1585734" y="550954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对教材上的代码进行修改即可</a:t>
            </a:r>
          </a:p>
        </p:txBody>
      </p:sp>
    </p:spTree>
    <p:extLst>
      <p:ext uri="{BB962C8B-B14F-4D97-AF65-F5344CB8AC3E}">
        <p14:creationId xmlns:p14="http://schemas.microsoft.com/office/powerpoint/2010/main" val="230485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804DA-8CC6-E7D3-1714-D42FFD06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rsum.ys</a:t>
            </a:r>
            <a:endParaRPr kumimoji="1"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05D0A-CD85-3083-C018-4536C7302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递归形式的</a:t>
            </a:r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sum.ys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采用栈的方式存储</a:t>
            </a:r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node.val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当到达</a:t>
            </a:r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list_ptr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的末尾之后再进行求和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教材练习题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P332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有相关的代码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AD56DD-D2CF-A4E0-B8CC-F27B9D694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970" y="1817376"/>
            <a:ext cx="4523830" cy="21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17B6C-6357-F9BF-4056-FEF9DD9D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bubble.ys</a:t>
            </a:r>
            <a:endParaRPr kumimoji="1" lang="zh-CN" altLang="en-US" sz="36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C6025-D3BC-6CF2-6A27-3813DCB4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main: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传入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Array</a:t>
            </a:r>
          </a:p>
          <a:p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bubble_sort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%r8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赋为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last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test1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test2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对应内外层循环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L1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L2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更改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last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跳回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test1/2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18987D-33F6-F9FA-9523-81B3EFBB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24" y="1825625"/>
            <a:ext cx="5070676" cy="261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4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F2F71-1D7F-ABAC-41F0-0F81B351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0028D-6B81-2E12-1F92-84294F81C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22FDED-C4C5-00AD-5EB0-229B4F08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152" y="1303258"/>
            <a:ext cx="7607300" cy="101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E822C2-ADC7-82E2-0AA0-E89545D7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3625"/>
            <a:ext cx="7035938" cy="40172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BB09F6-ED27-630D-9344-CB05108F50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26" t="6725" r="15896"/>
          <a:stretch/>
        </p:blipFill>
        <p:spPr>
          <a:xfrm>
            <a:off x="8101312" y="2319258"/>
            <a:ext cx="2859913" cy="403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8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B7196-C6B6-DA9C-8550-43051DDF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按顺序修改五个阶段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2199E-4435-2457-251B-A7BD8B033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取指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F2896B-9FEE-219D-810E-28B99571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1100"/>
            <a:ext cx="3505200" cy="1955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BC3D7B-B1E8-63A5-6D07-E542125B7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6226"/>
            <a:ext cx="4749800" cy="787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65B03F-E39B-103A-BEFF-C0EABE919052}"/>
              </a:ext>
            </a:extLst>
          </p:cNvPr>
          <p:cNvSpPr txBox="1"/>
          <p:nvPr/>
        </p:nvSpPr>
        <p:spPr>
          <a:xfrm>
            <a:off x="1620455" y="58076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以此类推</a:t>
            </a:r>
          </a:p>
        </p:txBody>
      </p:sp>
    </p:spTree>
    <p:extLst>
      <p:ext uri="{BB962C8B-B14F-4D97-AF65-F5344CB8AC3E}">
        <p14:creationId xmlns:p14="http://schemas.microsoft.com/office/powerpoint/2010/main" val="60577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08A7C8-35AE-469C-9CD8-D3F32577BCF5}"/>
              </a:ext>
            </a:extLst>
          </p:cNvPr>
          <p:cNvSpPr txBox="1"/>
          <p:nvPr/>
        </p:nvSpPr>
        <p:spPr>
          <a:xfrm>
            <a:off x="593889" y="386499"/>
            <a:ext cx="230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 C</a:t>
            </a:r>
            <a:endParaRPr lang="zh-CN" altLang="en-US" sz="36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 descr="C:\Users\DELL\AppData\Local\Temp\WeChat Files\a6902cd9d602d7e9058cf4eb84afba0.png">
            <a:extLst>
              <a:ext uri="{FF2B5EF4-FFF2-40B4-BE49-F238E27FC236}">
                <a16:creationId xmlns:a16="http://schemas.microsoft.com/office/drawing/2014/main" id="{5A28FF1B-9065-4296-9387-D6471F4981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9" y="1032830"/>
            <a:ext cx="79883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C:\Users\DELL\AppData\Local\Temp\WeChat Files\22e37fd7336641e925e30c1e248a960.png">
            <a:extLst>
              <a:ext uri="{FF2B5EF4-FFF2-40B4-BE49-F238E27FC236}">
                <a16:creationId xmlns:a16="http://schemas.microsoft.com/office/drawing/2014/main" id="{BDD45BB7-4477-45EA-B87A-AC064353D5E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" t="1279" r="916"/>
          <a:stretch/>
        </p:blipFill>
        <p:spPr bwMode="auto">
          <a:xfrm>
            <a:off x="691692" y="3119093"/>
            <a:ext cx="6019800" cy="3429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F8E960-4662-4E4A-A2AB-194E86922D0E}"/>
              </a:ext>
            </a:extLst>
          </p:cNvPr>
          <p:cNvSpPr txBox="1"/>
          <p:nvPr/>
        </p:nvSpPr>
        <p:spPr>
          <a:xfrm>
            <a:off x="7126665" y="3660361"/>
            <a:ext cx="4012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ncopy</a:t>
            </a:r>
            <a:r>
              <a:rPr lang="zh-CN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将一个数组里的数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copy</a:t>
            </a:r>
            <a:r>
              <a:rPr lang="zh-CN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到另一个地址，然后统计数组中的正数的数量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通过修改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pipe-</a:t>
            </a: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full.hcl</a:t>
            </a:r>
            <a:r>
              <a:rPr lang="zh-CN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以及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ncopy.ys</a:t>
            </a:r>
            <a:r>
              <a:rPr lang="zh-CN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这两个文件，来使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ncopy</a:t>
            </a:r>
            <a:r>
              <a:rPr lang="zh-CN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这个函数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运行</a:t>
            </a:r>
            <a:r>
              <a:rPr lang="zh-CN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得尽可能的快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45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57D687D-2740-45FF-B4CF-AFB1683785FC}"/>
              </a:ext>
            </a:extLst>
          </p:cNvPr>
          <p:cNvSpPr txBox="1"/>
          <p:nvPr/>
        </p:nvSpPr>
        <p:spPr>
          <a:xfrm>
            <a:off x="612743" y="3770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优化思路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AE3C47-9CB3-4B16-8D4B-A1D0C3E7BFB0}"/>
              </a:ext>
            </a:extLst>
          </p:cNvPr>
          <p:cNvSpPr txBox="1"/>
          <p:nvPr/>
        </p:nvSpPr>
        <p:spPr>
          <a:xfrm>
            <a:off x="735291" y="1702879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循环展开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E80EC0-5B51-4B8B-AE53-8267462C3364}"/>
              </a:ext>
            </a:extLst>
          </p:cNvPr>
          <p:cNvSpPr txBox="1"/>
          <p:nvPr/>
        </p:nvSpPr>
        <p:spPr>
          <a:xfrm>
            <a:off x="735290" y="2967335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消除气泡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606C7D-FFAF-4D89-9231-8950F060E0E6}"/>
              </a:ext>
            </a:extLst>
          </p:cNvPr>
          <p:cNvSpPr txBox="1"/>
          <p:nvPr/>
        </p:nvSpPr>
        <p:spPr>
          <a:xfrm>
            <a:off x="735291" y="4355682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设计新指令</a:t>
            </a:r>
          </a:p>
        </p:txBody>
      </p:sp>
    </p:spTree>
    <p:extLst>
      <p:ext uri="{BB962C8B-B14F-4D97-AF65-F5344CB8AC3E}">
        <p14:creationId xmlns:p14="http://schemas.microsoft.com/office/powerpoint/2010/main" val="42466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59D41E1-70C9-4D61-A685-B10AD4556F46}"/>
              </a:ext>
            </a:extLst>
          </p:cNvPr>
          <p:cNvSpPr txBox="1"/>
          <p:nvPr/>
        </p:nvSpPr>
        <p:spPr>
          <a:xfrm>
            <a:off x="622169" y="28161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循环展开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E1DCA4-D9D1-40EE-9409-5D599CAB74FB}"/>
              </a:ext>
            </a:extLst>
          </p:cNvPr>
          <p:cNvSpPr txBox="1"/>
          <p:nvPr/>
        </p:nvSpPr>
        <p:spPr>
          <a:xfrm>
            <a:off x="622169" y="1112364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循环展开是一种程序变换，通过增加每次迭代计算的元素的数量，减少循环的迭代次数。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C917D1-83E0-4DA9-9C94-854A5D44A974}"/>
              </a:ext>
            </a:extLst>
          </p:cNvPr>
          <p:cNvSpPr txBox="1"/>
          <p:nvPr/>
        </p:nvSpPr>
        <p:spPr>
          <a:xfrm>
            <a:off x="622169" y="1619947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一、</a:t>
            </a:r>
            <a:r>
              <a:rPr lang="zh-CN" altLang="zh-CN" dirty="0"/>
              <a:t>减少了不直接有助于程序结果的操作的数量，例如循环索引计算和条件分支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208F69-B8A7-4BBC-B83C-2764EBB00076}"/>
              </a:ext>
            </a:extLst>
          </p:cNvPr>
          <p:cNvSpPr txBox="1"/>
          <p:nvPr/>
        </p:nvSpPr>
        <p:spPr>
          <a:xfrm>
            <a:off x="622169" y="2127530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二、</a:t>
            </a:r>
            <a:r>
              <a:rPr lang="zh-CN" altLang="zh-CN" dirty="0"/>
              <a:t>提供了一些方法，可以进一步变化代码，减少整个计算中关键路径上的操作数量</a:t>
            </a:r>
          </a:p>
          <a:p>
            <a:endParaRPr lang="zh-CN" altLang="en-US" dirty="0"/>
          </a:p>
        </p:txBody>
      </p:sp>
      <p:pic>
        <p:nvPicPr>
          <p:cNvPr id="10" name="图片 9" descr="C:\Users\DELL\AppData\Local\Temp\WeChat Files\12311d9e1b31df7f01ee14b35c29d0c.png">
            <a:extLst>
              <a:ext uri="{FF2B5EF4-FFF2-40B4-BE49-F238E27FC236}">
                <a16:creationId xmlns:a16="http://schemas.microsoft.com/office/drawing/2014/main" id="{1B696C3F-9776-4167-AEE0-56734A7B76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65" y="2635113"/>
            <a:ext cx="3886200" cy="39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C295D74-B742-4FBB-9C91-C03ED640B8E4}"/>
              </a:ext>
            </a:extLst>
          </p:cNvPr>
          <p:cNvSpPr txBox="1"/>
          <p:nvPr/>
        </p:nvSpPr>
        <p:spPr>
          <a:xfrm>
            <a:off x="5608948" y="3710089"/>
            <a:ext cx="523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总体上来说，循环展开对元素操作的次数并没有改变，它主要是减少了对循环索引值的操作以及判断的次数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74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627</Words>
  <Application>Microsoft Macintosh PowerPoint</Application>
  <PresentationFormat>宽屏</PresentationFormat>
  <Paragraphs>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思源黑体 CN Normal</vt:lpstr>
      <vt:lpstr>宋体</vt:lpstr>
      <vt:lpstr>Arial</vt:lpstr>
      <vt:lpstr>Times New Roman</vt:lpstr>
      <vt:lpstr>Office 主题​​</vt:lpstr>
      <vt:lpstr>Archlab Hints</vt:lpstr>
      <vt:lpstr>Part A</vt:lpstr>
      <vt:lpstr>rsum.ys</vt:lpstr>
      <vt:lpstr>bubble.ys</vt:lpstr>
      <vt:lpstr>Part B</vt:lpstr>
      <vt:lpstr>按顺序修改五个阶段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Xu Yichen</cp:lastModifiedBy>
  <cp:revision>12</cp:revision>
  <dcterms:created xsi:type="dcterms:W3CDTF">2022-10-18T07:46:18Z</dcterms:created>
  <dcterms:modified xsi:type="dcterms:W3CDTF">2022-10-19T08:49:38Z</dcterms:modified>
</cp:coreProperties>
</file>