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830.xml" ContentType="application/vnd.openxmlformats-officedocument.presentationml.tags+xml"/>
  <Override PartName="/ppt/tags/tag930.xml" ContentType="application/vnd.openxmlformats-officedocument.presentationml.tags+xml"/>
  <Override PartName="/ppt/tags/tag9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sldIdLst>
    <p:sldId id="256" r:id="rId3"/>
    <p:sldId id="257" r:id="rId4"/>
    <p:sldId id="258" r:id="rId5"/>
    <p:sldId id="280" r:id="rId6"/>
    <p:sldId id="260" r:id="rId7"/>
    <p:sldId id="261" r:id="rId8"/>
    <p:sldId id="262" r:id="rId9"/>
    <p:sldId id="263" r:id="rId10"/>
    <p:sldId id="279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3" r:id="rId25"/>
    <p:sldId id="282" r:id="rId26"/>
    <p:sldId id="281" r:id="rId27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37" y="82"/>
      </p:cViewPr>
      <p:guideLst>
        <p:guide orient="horz" pos="214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14.png"/><Relationship Id="rId4" Type="http://schemas.openxmlformats.org/officeDocument/2006/relationships/tags" Target="../tags/tag8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9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18.png"/><Relationship Id="rId4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Machine Programming Basic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901395"/>
            <a:ext cx="9799200" cy="1472400"/>
          </a:xfrm>
        </p:spPr>
        <p:txBody>
          <a:bodyPr/>
          <a:lstStyle/>
          <a:p>
            <a:r>
              <a:rPr lang="zh-CN" altLang="en-US"/>
              <a:t>刘逸兴</a:t>
            </a:r>
            <a:r>
              <a:rPr lang="en-US" altLang="zh-CN"/>
              <a:t> </a:t>
            </a:r>
            <a:r>
              <a:rPr lang="zh-CN" altLang="en-US"/>
              <a:t>仝昊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数据格式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608400" y="1490400"/>
          <a:ext cx="10970260" cy="316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2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sym typeface="+mn-ea"/>
                        </a:rPr>
                        <a:t>C声明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Intel数据类型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汇编代码后缀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大小（字节）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char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字节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short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双字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四字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char*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四字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单精度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双精度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8330" y="4919980"/>
            <a:ext cx="426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char*  </a:t>
            </a:r>
            <a:r>
              <a:rPr lang="zh-CN" altLang="en-US"/>
              <a:t>：指针</a:t>
            </a:r>
            <a:r>
              <a:rPr lang="en-US" altLang="zh-CN"/>
              <a:t>/</a:t>
            </a:r>
            <a:r>
              <a:rPr lang="zh-CN" altLang="en-US"/>
              <a:t>地址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访问信息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整数寄存器</a:t>
            </a:r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操作数指示符</a:t>
            </a: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数据传输指令</a:t>
            </a:r>
            <a:r>
              <a:rPr lang="en-US" altLang="zh-CN" sz="2400">
                <a:sym typeface="+mn-ea"/>
              </a:rPr>
              <a:t>——mov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压入和弹出栈数据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整数寄存器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753290"/>
            <a:ext cx="10969200" cy="4759200"/>
          </a:xfrm>
        </p:spPr>
        <p:txBody>
          <a:bodyPr/>
          <a:lstStyle/>
          <a:p>
            <a:r>
              <a:rPr lang="zh-CN" altLang="en-US" sz="2000" dirty="0"/>
              <a:t>课本</a:t>
            </a:r>
            <a:r>
              <a:rPr lang="en-US" altLang="zh-CN" sz="2000" dirty="0"/>
              <a:t>P120</a:t>
            </a:r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包含一组</a:t>
            </a:r>
            <a:r>
              <a:rPr lang="en-US" altLang="zh-CN" sz="2000" dirty="0"/>
              <a:t>16</a:t>
            </a:r>
            <a:r>
              <a:rPr lang="zh-CN" altLang="en-US" sz="2000" dirty="0"/>
              <a:t>个存储</a:t>
            </a:r>
            <a:r>
              <a:rPr lang="en-US" altLang="zh-CN" sz="2000" dirty="0"/>
              <a:t>64</a:t>
            </a:r>
            <a:r>
              <a:rPr lang="zh-CN" altLang="en-US" sz="2000" dirty="0"/>
              <a:t>位值的通用目的寄存器，用来存储整数数据和指针</a:t>
            </a:r>
          </a:p>
          <a:p>
            <a:r>
              <a:rPr lang="zh-CN" altLang="en-US" sz="2000" dirty="0"/>
              <a:t>寄存器是从</a:t>
            </a:r>
            <a:r>
              <a:rPr lang="en-US" altLang="zh-CN" sz="2000" dirty="0"/>
              <a:t>8086</a:t>
            </a:r>
            <a:r>
              <a:rPr lang="zh-CN" altLang="en-US" sz="2000" dirty="0"/>
              <a:t>到</a:t>
            </a:r>
            <a:r>
              <a:rPr lang="en-US" altLang="zh-CN" sz="2000" dirty="0"/>
              <a:t>x86-84</a:t>
            </a:r>
            <a:r>
              <a:rPr lang="zh-CN" altLang="en-US" sz="2000" dirty="0"/>
              <a:t>不断拓展的</a:t>
            </a:r>
          </a:p>
          <a:p>
            <a:r>
              <a:rPr lang="zh-CN" altLang="en-US" sz="2000" dirty="0"/>
              <a:t>在常见的程序里不同的寄存器扮演不同的角色，例如：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对于生成小于</a:t>
            </a:r>
            <a:r>
              <a:rPr lang="en-US" altLang="zh-CN" sz="2000" dirty="0"/>
              <a:t>8</a:t>
            </a:r>
            <a:r>
              <a:rPr lang="zh-CN" altLang="en-US" sz="2000" dirty="0"/>
              <a:t>字节的指令，生成</a:t>
            </a:r>
            <a:r>
              <a:rPr lang="en-US" altLang="zh-CN" sz="2000" dirty="0"/>
              <a:t>1</a:t>
            </a:r>
            <a:r>
              <a:rPr lang="zh-CN" altLang="en-US" sz="2000" dirty="0"/>
              <a:t>字节和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字节的指令会保持剩下的字节不变，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生成</a:t>
            </a:r>
            <a:r>
              <a:rPr lang="en-US" altLang="zh-CN" sz="2000" dirty="0"/>
              <a:t>4</a:t>
            </a:r>
            <a:r>
              <a:rPr lang="zh-CN" altLang="en-US" sz="2000" dirty="0"/>
              <a:t>字节数字的指令会把高位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个字节置为</a:t>
            </a:r>
            <a:r>
              <a:rPr lang="en-US" altLang="zh-CN" sz="2000" dirty="0"/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3000" y="3832225"/>
            <a:ext cx="97847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%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rsp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：用来指明运行时栈的结束位置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%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rax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：返回值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 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imulq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mulq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中存储一个乘数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 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idivq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divq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中存储商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%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rdi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 %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rsi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 %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rdx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 %</a:t>
            </a:r>
            <a:r>
              <a:rPr lang="en-US" altLang="zh-CN" sz="2000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rcx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: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分别存储第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/ 2 / 3 / 4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个参数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操作数指示符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/>
                  <a:t>种类：立即数（</a:t>
                </a:r>
                <a:r>
                  <a:rPr lang="en-US" altLang="zh-CN" sz="2000"/>
                  <a:t>immediate</a:t>
                </a:r>
                <a:r>
                  <a:rPr lang="zh-CN" altLang="en-US" sz="2000"/>
                  <a:t>）例如：</a:t>
                </a:r>
                <a:r>
                  <a:rPr lang="en-US" altLang="zh-CN" sz="2000"/>
                  <a:t>$0x1F</a:t>
                </a:r>
              </a:p>
              <a:p>
                <a:pPr marL="0" indent="0">
                  <a:buNone/>
                </a:pPr>
                <a:r>
                  <a:rPr lang="en-US" altLang="zh-CN" sz="2000"/>
                  <a:t>            </a:t>
                </a:r>
                <a:r>
                  <a:rPr lang="zh-CN" altLang="en-US" sz="2000"/>
                  <a:t>寄存器（</a:t>
                </a:r>
                <a:r>
                  <a:rPr lang="en-US" altLang="zh-CN" sz="2000"/>
                  <a:t>register</a:t>
                </a:r>
                <a:r>
                  <a:rPr lang="zh-CN" altLang="en-US" sz="2000"/>
                  <a:t>）例如：</a:t>
                </a:r>
                <a:r>
                  <a:rPr lang="en-US" altLang="zh-CN" sz="2000"/>
                  <a:t>%rax , %cl</a:t>
                </a:r>
              </a:p>
              <a:p>
                <a:pPr marL="0" indent="0">
                  <a:buNone/>
                </a:pPr>
                <a:r>
                  <a:rPr lang="en-US" altLang="zh-CN" sz="2000"/>
                  <a:t>            </a:t>
                </a:r>
                <a:r>
                  <a:rPr lang="zh-CN" altLang="en-US" sz="2000"/>
                  <a:t>内存（</a:t>
                </a:r>
                <a:r>
                  <a:rPr lang="en-US" altLang="zh-CN" sz="2000"/>
                  <a:t>memory</a:t>
                </a:r>
                <a:r>
                  <a:rPr lang="zh-CN" altLang="en-US" sz="2000"/>
                  <a:t>）引用</a:t>
                </a:r>
                <a:r>
                  <a:rPr lang="en-US" altLang="zh-CN" sz="2000"/>
                  <a:t>   </a:t>
                </a:r>
                <a:r>
                  <a:rPr lang="zh-CN" altLang="en-US" sz="2000"/>
                  <a:t>例如：</a:t>
                </a:r>
                <a:r>
                  <a:rPr lang="en-US" altLang="zh-CN" sz="2000"/>
                  <a:t>Imm(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寻址：</a:t>
                </a:r>
              </a:p>
              <a:p>
                <a:pPr marL="0" indent="0"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          $Imm --&gt; Imm                                                           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立即数寻址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--&gt; R[a]                                                                 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寄存器寻址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buClrTx/>
                  <a:buSzTx/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     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12265" y="4728845"/>
                <a:ext cx="281686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Imm(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65" y="4728845"/>
                <a:ext cx="2816860" cy="645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93720" y="4779645"/>
                <a:ext cx="32086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--&gt; M[Imm+R[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+R[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20" y="4779645"/>
                <a:ext cx="320865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006715" y="4728845"/>
            <a:ext cx="309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变幻比例寻址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99235" y="5238750"/>
            <a:ext cx="3827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绝对寻址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间接寻址等不再举例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数据传输指令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608400" y="1490400"/>
          <a:ext cx="1096899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指令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效果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MOV                     S , D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D   &lt;—  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传送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movb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传送字节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movw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传送字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movl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传送双字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movq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传送四字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movabsq               I , R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R   &lt;----   I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传送绝对的四字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80745" y="4387215"/>
                <a:ext cx="1069657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hint</a:t>
                </a:r>
                <a:r>
                  <a:rPr lang="zh-CN" altLang="en-US"/>
                  <a:t>：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传输指令的两个操作数不能都指向内存位置</a:t>
                </a:r>
                <a:r>
                  <a:rPr lang="en-US" altLang="zh-CN"/>
                  <a:t>                 </a:t>
                </a:r>
                <a:r>
                  <a:rPr lang="zh-CN" altLang="en-US"/>
                  <a:t>错例：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𝑚𝑜𝑣𝑤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(%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𝑟𝑎𝑥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),4(%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𝑟𝑠𝑝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目的操作数不能是立即数</a:t>
                </a:r>
                <a:r>
                  <a:rPr lang="en-US" altLang="zh-CN"/>
                  <a:t>                                              </a:t>
                </a:r>
                <a:r>
                  <a:rPr lang="zh-CN" altLang="en-US"/>
                  <a:t>错例：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𝑚𝑜𝑣𝑞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%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𝑟𝑎𝑥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, $0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123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目的指令与操作数要相匹配</a:t>
                </a:r>
                <a:r>
                  <a:rPr lang="en-US" altLang="zh-CN"/>
                  <a:t>                                          </a:t>
                </a:r>
                <a:r>
                  <a:rPr lang="zh-CN" altLang="en-US"/>
                  <a:t>错例</a:t>
                </a:r>
                <a:r>
                  <a:rPr lang="en-US" altLang="zh-CN"/>
                  <a:t> 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𝑚𝑜𝑣𝑙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%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𝑒𝑎𝑥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, %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𝑟𝑑𝑥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movl</a:t>
                </a:r>
                <a:r>
                  <a:rPr lang="zh-CN" altLang="en-US"/>
                  <a:t>指令以寄存器为目标时，它会把该寄存器的高位</a:t>
                </a:r>
                <a:r>
                  <a:rPr lang="en-US" altLang="zh-CN"/>
                  <a:t>4</a:t>
                </a:r>
                <a:r>
                  <a:rPr lang="zh-CN" altLang="en-US"/>
                  <a:t>字节设置为</a:t>
                </a:r>
                <a:r>
                  <a:rPr lang="en-US" altLang="zh-CN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movabsq</a:t>
                </a:r>
                <a:r>
                  <a:rPr lang="zh-CN" altLang="en-US"/>
                  <a:t>能以任意</a:t>
                </a:r>
                <a:r>
                  <a:rPr lang="en-US" altLang="zh-CN"/>
                  <a:t>64</a:t>
                </a:r>
                <a:r>
                  <a:rPr lang="zh-CN" altLang="en-US"/>
                  <a:t>位立即数值作为源操作数，只能以寄存器作为目的；</a:t>
                </a:r>
                <a:r>
                  <a:rPr lang="en-US" altLang="zh-CN"/>
                  <a:t>movq</a:t>
                </a:r>
                <a:r>
                  <a:rPr lang="zh-CN" altLang="en-US"/>
                  <a:t>只能以表示为</a:t>
                </a:r>
                <a:r>
                  <a:rPr lang="en-US" altLang="zh-CN"/>
                  <a:t>32</a:t>
                </a:r>
                <a:r>
                  <a:rPr lang="zh-CN" altLang="en-US"/>
                  <a:t>位补码数字的立即数作为源操作数，然后把这个值符号扩展到</a:t>
                </a:r>
                <a:r>
                  <a:rPr lang="en-US" altLang="zh-CN"/>
                  <a:t>64</a:t>
                </a:r>
                <a:r>
                  <a:rPr lang="zh-CN" altLang="en-US"/>
                  <a:t>位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45" y="4387215"/>
                <a:ext cx="10696575" cy="2306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MOVZ &amp; MOVS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608400" y="1490400"/>
          <a:ext cx="109689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指令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   MOVZ                      S , R   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            R &lt;-- </a:t>
                      </a:r>
                      <a:r>
                        <a:rPr lang="zh-CN" altLang="en-US" b="1"/>
                        <a:t>零扩展</a:t>
                      </a:r>
                      <a:r>
                        <a:rPr lang="en-US" altLang="zh-CN" b="1"/>
                        <a:t>(S)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以零扩展进行传送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   movzbw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将零扩展字节传送到字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   movzwq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将零扩展的字传送到四字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MOVS                      S , 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        R&lt;--</a:t>
                      </a: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符号扩展</a:t>
                      </a: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(S)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传送符号拓展的字节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movsbw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将符号扩展字节传送到字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movslq (</a:t>
                      </a: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无</a:t>
                      </a: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movzlq)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将符号扩展双字传送到四字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cltq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 &amp;rax  &lt;--  </a:t>
                      </a: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符号扩展</a:t>
                      </a: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(%eax)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把</a:t>
                      </a: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%eax</a:t>
                      </a: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符号扩展到</a:t>
                      </a: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%rax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8330" y="4839970"/>
            <a:ext cx="9092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hint</a:t>
            </a:r>
            <a:r>
              <a:rPr lang="zh-CN" altLang="en-US"/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这些指令以寄存器或内存地址为源，以寄存器为目的（</a:t>
            </a:r>
            <a:r>
              <a:rPr lang="en-US" altLang="zh-CN"/>
              <a:t>cltq</a:t>
            </a:r>
            <a:r>
              <a:rPr lang="zh-CN" altLang="en-US"/>
              <a:t>除外）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53525" y="4589145"/>
            <a:ext cx="3833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空间原因不展示全部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30" y="5553710"/>
            <a:ext cx="6007100" cy="1225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0265" y="5884545"/>
            <a:ext cx="214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压入和弹出栈数据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custDataLst>
                  <p:tags r:id="rId2"/>
                </p:custDataLst>
              </p:nvPr>
            </p:nvGraphicFramePr>
            <p:xfrm>
              <a:off x="611575" y="1754560"/>
              <a:ext cx="10968990" cy="27311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991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22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422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1470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指令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效果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描述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等同于</a:t>
                          </a: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%rbp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455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/>
                            <a:t>     pushq    S        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𝑟𝑠𝑝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]&lt;−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𝑟𝑠𝑝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]−8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l"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/>
                            <a:t>     </a:t>
                          </a:r>
                          <a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 </a:t>
                          </a:r>
                          <a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a:t>M[R[%rsp]]&lt;—S</a:t>
                          </a:r>
                          <a:endParaRPr lang="en-US" altLang="zh-CN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/>
                            <a:t>将四字压入栈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𝑠𝑢𝑏𝑞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 $8 , 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𝑟𝑠𝑝</m:t>
                              </m:r>
                            </m:oMath>
                          </a14:m>
                          <a:endParaRPr lang="en-US" altLang="zh-CN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>
                            <a:buNone/>
                          </a:pPr>
                          <a:r>
                            <a:rPr lang="en-US" altLang="zh-CN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𝑚𝑜𝑣𝑞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𝑟𝑏𝑝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, (%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𝑟𝑠𝑝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3187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/>
                            <a:t>     popq      D              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𝑟𝑠𝑝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]]</m:t>
                              </m:r>
                            </m:oMath>
                          </a14:m>
                          <a:endParaRPr lang="en-US" altLang="zh-CN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>
                            <a:buNone/>
                          </a:pPr>
                          <a:r>
                            <a:rPr lang="en-US" altLang="zh-CN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𝑟𝑠𝑝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]&lt;−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𝑟𝑠𝑝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]+8</m:t>
                              </m:r>
                            </m:oMath>
                          </a14:m>
                          <a:endParaRPr lang="en-US" altLang="zh-CN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/>
                            <a:t>将四字弹出栈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𝑚𝑜𝑣𝑞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 (%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𝑟𝑠𝑝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 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𝑟𝑎𝑥</m:t>
                              </m:r>
                            </m:oMath>
                          </a14:m>
                          <a:endParaRPr lang="en-US" altLang="zh-CN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>
                            <a:buNone/>
                          </a:pPr>
                          <a:r>
                            <a:rPr lang="en-US" altLang="zh-CN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𝑎𝑑𝑑𝑞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 $8, %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𝑟𝑠𝑝</m:t>
                              </m:r>
                            </m:oMath>
                          </a14:m>
                          <a:endParaRPr lang="en-US" altLang="zh-CN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/>
              <p:nvPr>
                <p:ph idx="1"/>
                <p:custDataLst>
                  <p:tags r:id="rId4"/>
                </p:custDataLst>
              </p:nvPr>
            </p:nvGraphicFramePr>
            <p:xfrm>
              <a:off x="611575" y="1754560"/>
              <a:ext cx="10968990" cy="27311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315"/>
                    <a:gridCol w="3599180"/>
                    <a:gridCol w="2742248"/>
                    <a:gridCol w="2742247"/>
                  </a:tblGrid>
                  <a:tr h="8147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指令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效果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描述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等同于</a:t>
                          </a: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%rbp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88455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     pushq    S        </a:t>
                          </a:r>
                          <a:endParaRPr lang="en-US" altLang="zh-CN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将四字压入栈</a:t>
                          </a:r>
                          <a:endParaRPr lang="zh-CN" altLang="en-US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103187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     popq      D              </a:t>
                          </a:r>
                          <a:endParaRPr lang="en-US" altLang="zh-CN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将四字弹出栈</a:t>
                          </a:r>
                          <a:endParaRPr lang="zh-CN" altLang="en-US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611505" y="4620260"/>
            <a:ext cx="9411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被</a:t>
            </a:r>
            <a:r>
              <a:rPr lang="en-US" altLang="zh-CN" sz="2400"/>
              <a:t>pop</a:t>
            </a:r>
            <a:r>
              <a:rPr lang="zh-CN" altLang="en-US" sz="2400"/>
              <a:t>的值仍然会保持在内存位置中，直到被覆盖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%rsp</a:t>
            </a:r>
            <a:r>
              <a:rPr lang="zh-CN" altLang="en-US" sz="2400"/>
              <a:t>指向的地址总是栈顶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程序可以用标准的内存寻址方法访问栈内的任意位置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算数和逻辑操作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606605"/>
            <a:ext cx="10969200" cy="4759200"/>
          </a:xfrm>
        </p:spPr>
        <p:txBody>
          <a:bodyPr/>
          <a:lstStyle/>
          <a:p>
            <a:r>
              <a:rPr lang="zh-CN" altLang="en-US" sz="2400" dirty="0"/>
              <a:t>加载有效地址</a:t>
            </a:r>
          </a:p>
          <a:p>
            <a:r>
              <a:rPr lang="zh-CN" altLang="en-US" sz="2400" dirty="0"/>
              <a:t>一元操作</a:t>
            </a:r>
          </a:p>
          <a:p>
            <a:r>
              <a:rPr lang="zh-CN" altLang="en-US" sz="2400" dirty="0"/>
              <a:t>二元操作</a:t>
            </a:r>
          </a:p>
          <a:p>
            <a:r>
              <a:rPr lang="zh-CN" altLang="en-US" sz="2400" dirty="0"/>
              <a:t>移位操作</a:t>
            </a:r>
          </a:p>
          <a:p>
            <a:r>
              <a:rPr lang="zh-CN" altLang="en-US" sz="2400" dirty="0"/>
              <a:t>特殊算数操作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加载有效地址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(load effective address)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611575" y="2164135"/>
          <a:ext cx="109689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指令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leaq              S , D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   D &lt;—&amp;S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</a:t>
                      </a:r>
                      <a:r>
                        <a:rPr lang="zh-CN" altLang="en-US"/>
                        <a:t>加载有效地址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2130" y="3511550"/>
                <a:ext cx="11463655" cy="341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leaq</a:t>
                </a:r>
                <a:r>
                  <a:rPr lang="zh-CN" altLang="en-US" sz="2400" dirty="0"/>
                  <a:t>的指令形式是从内存读数据到寄存器，但实际上它根本没有引用内存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例如：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若</a:t>
                </a:r>
                <a:r>
                  <a:rPr lang="en-US" altLang="zh-CN" sz="2400" dirty="0"/>
                  <a:t>%</a:t>
                </a:r>
                <a:r>
                  <a:rPr lang="en-US" altLang="zh-CN" sz="2400" dirty="0" err="1"/>
                  <a:t>rdx</a:t>
                </a:r>
                <a:r>
                  <a:rPr lang="zh-CN" altLang="en-US" sz="2400" dirty="0"/>
                  <a:t>的值为</a:t>
                </a:r>
                <a:r>
                  <a:rPr lang="en-US" altLang="zh-CN" sz="2400" dirty="0"/>
                  <a:t>x </a:t>
                </a:r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𝑙𝑒𝑎𝑞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 7(%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𝑟𝑑𝑥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,%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𝑟𝑑𝑥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,4),%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𝑟𝑎𝑥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charset="0"/>
                    <a:cs typeface="Cambria Math" panose="02040503050406030204" charset="0"/>
                  </a:rPr>
                  <a:t>指令将</a:t>
                </a:r>
                <a:r>
                  <a:rPr lang="en-US" altLang="zh-CN" sz="2400" dirty="0">
                    <a:latin typeface="Cambria Math" panose="02040503050406030204" charset="0"/>
                    <a:cs typeface="Cambria Math" panose="02040503050406030204" charset="0"/>
                  </a:rPr>
                  <a:t>%</a:t>
                </a:r>
                <a:r>
                  <a:rPr lang="en-US" altLang="zh-CN" sz="2400" dirty="0" err="1">
                    <a:latin typeface="Cambria Math" panose="02040503050406030204" charset="0"/>
                    <a:cs typeface="Cambria Math" panose="02040503050406030204" charset="0"/>
                  </a:rPr>
                  <a:t>rax</a:t>
                </a:r>
                <a:r>
                  <a:rPr lang="en-US" altLang="zh-CN" sz="2400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400" dirty="0">
                    <a:latin typeface="Cambria Math" panose="02040503050406030204" charset="0"/>
                    <a:cs typeface="Cambria Math" panose="02040503050406030204" charset="0"/>
                  </a:rPr>
                  <a:t>值设为</a:t>
                </a:r>
                <a:r>
                  <a:rPr lang="en-US" altLang="zh-CN" sz="2400" dirty="0">
                    <a:latin typeface="Cambria Math" panose="02040503050406030204" charset="0"/>
                    <a:cs typeface="Cambria Math" panose="02040503050406030204" charset="0"/>
                  </a:rPr>
                  <a:t>5x+7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4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err="1">
                    <a:latin typeface="Cambria Math" panose="02040503050406030204" charset="0"/>
                    <a:cs typeface="Cambria Math" panose="02040503050406030204" charset="0"/>
                  </a:rPr>
                  <a:t>leaq</a:t>
                </a:r>
                <a:r>
                  <a:rPr lang="zh-CN" altLang="en-US" sz="2400" dirty="0">
                    <a:latin typeface="Cambria Math" panose="02040503050406030204" charset="0"/>
                    <a:cs typeface="Cambria Math" panose="02040503050406030204" charset="0"/>
                  </a:rPr>
                  <a:t>指令能执行加法和有限形式的乘法，对编译简单的算数表达式是很有帮助的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4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400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0" y="3511550"/>
                <a:ext cx="11463655" cy="34150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一元操作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611575" y="1986970"/>
          <a:ext cx="109689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指令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INC                 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 D+1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加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DEC                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 D-1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减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NEG                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D&lt;-- -D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取负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NOT                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D&lt;-- ~D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取补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54405" y="4564380"/>
            <a:ext cx="6350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一元操作只有一个操作数，既是源又是目的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操作数可以为寄存器也可以为内存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回课内容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历史观点</a:t>
            </a:r>
          </a:p>
          <a:p>
            <a:r>
              <a:rPr lang="zh-CN" altLang="en-US" sz="2800"/>
              <a:t>程序编码</a:t>
            </a:r>
          </a:p>
          <a:p>
            <a:r>
              <a:rPr lang="zh-CN" altLang="en-US" sz="2800"/>
              <a:t>数据格式</a:t>
            </a:r>
          </a:p>
          <a:p>
            <a:r>
              <a:rPr lang="zh-CN" altLang="en-US" sz="2800"/>
              <a:t>访问信息</a:t>
            </a:r>
          </a:p>
          <a:p>
            <a:r>
              <a:rPr lang="zh-CN" altLang="en-US" sz="2800"/>
              <a:t>算数和逻辑操作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二元操作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608400" y="1490400"/>
          <a:ext cx="1096899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指令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ADD        S,D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D+S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SUB        S,D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D-S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IMUL       S,D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D*S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XOR        S,D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D^S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异或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OR          S,D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D|S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或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AND        S,D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 &lt;-- D&amp;S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与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2955" y="4540250"/>
            <a:ext cx="10685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源操作数为第一个，目的操作数为第二个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目的操作数不能为立即数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如果目的操作数为内存位置，处理器需要先从内存读出值，再执行操作，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   </a:t>
            </a:r>
            <a:r>
              <a:rPr lang="zh-CN" altLang="en-US" sz="2400"/>
              <a:t>最后把结果写回内存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移位操作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custDataLst>
                  <p:tags r:id="rId2"/>
                </p:custDataLst>
              </p:nvPr>
            </p:nvGraphicFramePr>
            <p:xfrm>
              <a:off x="608400" y="1490400"/>
              <a:ext cx="1096899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63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63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63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指令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效果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描述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SAL          k,D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D &lt;-- D &lt;&lt; k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左移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SHL          k,D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D &lt;-- D &lt;&lt; k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左移（等同于</a:t>
                          </a: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SAL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SAR         k,D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D &lt;-- 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&gt;&gt;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K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算数右移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SHR         k,D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D &lt;-- 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&gt;&gt;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K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逻辑右移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/>
              <p:nvPr>
                <p:ph idx="1"/>
                <p:custDataLst>
                  <p:tags r:id="rId4"/>
                </p:custDataLst>
              </p:nvPr>
            </p:nvGraphicFramePr>
            <p:xfrm>
              <a:off x="608400" y="1490400"/>
              <a:ext cx="1096899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6330"/>
                    <a:gridCol w="3656330"/>
                    <a:gridCol w="365633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指令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效果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描述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SAL          k,D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D &lt;-- D &lt;&lt; k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左移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SHL          k,D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D &lt;-- D &lt;&lt; k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左移（等同于</a:t>
                          </a: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SAL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SAR         k,D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算数右移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SHR         k,D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逻辑右移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4060" y="4025900"/>
                <a:ext cx="11298555" cy="193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/>
                  <a:t>移位量</a:t>
                </a:r>
                <a:r>
                  <a:rPr lang="en-US" altLang="zh-CN" sz="2400"/>
                  <a:t>(k)</a:t>
                </a:r>
                <a:r>
                  <a:rPr lang="zh-CN" altLang="en-US" sz="2400"/>
                  <a:t>可以是立即数，或者存储在</a:t>
                </a:r>
                <a:r>
                  <a:rPr lang="en-US" altLang="zh-CN" sz="2400"/>
                  <a:t>%cl</a:t>
                </a:r>
                <a:r>
                  <a:rPr lang="zh-CN" altLang="en-US" sz="2400"/>
                  <a:t>中的值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/>
                  <a:t>移位操作对于</a:t>
                </a:r>
                <a:r>
                  <a:rPr lang="en-US" altLang="zh-CN" sz="2400"/>
                  <a:t>w</a:t>
                </a:r>
                <a:r>
                  <a:rPr lang="zh-CN" altLang="en-US" sz="2400"/>
                  <a:t>位长的数据值进行操作的时候，移位量是由</a:t>
                </a:r>
                <a:r>
                  <a:rPr lang="en-US" altLang="zh-CN" sz="2400"/>
                  <a:t>%cl</a:t>
                </a:r>
                <a:r>
                  <a:rPr lang="zh-CN" altLang="en-US" sz="2400"/>
                  <a:t>的低</a:t>
                </a:r>
                <a:r>
                  <a:rPr lang="en-US" altLang="zh-CN" sz="2400"/>
                  <a:t>m</a:t>
                </a:r>
                <a:r>
                  <a:rPr lang="zh-CN" altLang="en-US" sz="2400"/>
                  <a:t>位决定的，这里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400"/>
                  <a:t>     </a:t>
                </a:r>
                <a:r>
                  <a:rPr lang="zh-CN" altLang="en-US" sz="2400"/>
                  <a:t>例如：当</a:t>
                </a:r>
                <a:r>
                  <a:rPr lang="en-US" altLang="zh-CN" sz="2400"/>
                  <a:t>%cl</a:t>
                </a:r>
                <a:r>
                  <a:rPr lang="zh-CN" altLang="en-US" sz="2400"/>
                  <a:t>的值为</a:t>
                </a:r>
                <a:r>
                  <a:rPr lang="en-US" altLang="zh-CN" sz="2400"/>
                  <a:t>0xFF</a:t>
                </a:r>
                <a:r>
                  <a:rPr lang="zh-CN" altLang="en-US" sz="2400"/>
                  <a:t>时，</a:t>
                </a:r>
                <a:r>
                  <a:rPr lang="en-US" altLang="zh-CN" sz="2400"/>
                  <a:t>salw</a:t>
                </a:r>
                <a:r>
                  <a:rPr lang="zh-CN" altLang="en-US" sz="2400"/>
                  <a:t>处理</a:t>
                </a:r>
                <a:r>
                  <a:rPr lang="en-US" altLang="zh-CN" sz="2400"/>
                  <a:t>16</a:t>
                </a:r>
                <a:r>
                  <a:rPr lang="zh-CN" altLang="en-US" sz="2400"/>
                  <a:t>位数据，</a:t>
                </a:r>
                <a:r>
                  <a:rPr lang="en-US" altLang="zh-CN" sz="2400"/>
                  <a:t>m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</m:func>
                  </m:oMath>
                </a14:m>
                <a:r>
                  <a:rPr lang="en-US" altLang="zh-CN" sz="2400"/>
                  <a:t> = 4 </a:t>
                </a:r>
                <a:r>
                  <a:rPr lang="zh-CN" altLang="en-US" sz="2400"/>
                  <a:t>，而</a:t>
                </a:r>
                <a:r>
                  <a:rPr lang="en-US" altLang="zh-CN" sz="2400"/>
                  <a:t>0xFF</a:t>
                </a:r>
                <a:r>
                  <a:rPr lang="zh-CN" altLang="en-US" sz="2400"/>
                  <a:t>的</a:t>
                </a:r>
                <a:r>
                  <a:rPr lang="en-US" altLang="zh-CN" sz="2400"/>
                  <a:t>                  </a:t>
                </a:r>
                <a:r>
                  <a:rPr lang="zh-CN" altLang="en-US" sz="2400"/>
                  <a:t>低</a:t>
                </a:r>
                <a:r>
                  <a:rPr lang="en-US" altLang="zh-CN" sz="2400"/>
                  <a:t>4</a:t>
                </a:r>
                <a:r>
                  <a:rPr lang="zh-CN" altLang="en-US" sz="2400"/>
                  <a:t>位的值为</a:t>
                </a:r>
                <a:r>
                  <a:rPr lang="en-US" altLang="zh-CN" sz="2400"/>
                  <a:t>15</a:t>
                </a:r>
                <a:r>
                  <a:rPr lang="zh-CN" altLang="en-US" sz="2400"/>
                  <a:t>，因此</a:t>
                </a:r>
                <a:r>
                  <a:rPr lang="en-US" altLang="zh-CN" sz="2400"/>
                  <a:t>salw</a:t>
                </a:r>
                <a:r>
                  <a:rPr lang="zh-CN" altLang="en-US" sz="2400"/>
                  <a:t>会移</a:t>
                </a:r>
                <a:r>
                  <a:rPr lang="en-US" altLang="zh-CN" sz="2400"/>
                  <a:t>15</a:t>
                </a:r>
                <a:r>
                  <a:rPr lang="zh-CN" altLang="en-US" sz="2400"/>
                  <a:t>位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0" y="4025900"/>
                <a:ext cx="11298555" cy="19380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特殊算数操作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custDataLst>
                  <p:tags r:id="rId2"/>
                </p:custDataLst>
              </p:nvPr>
            </p:nvGraphicFramePr>
            <p:xfrm>
              <a:off x="608400" y="1551360"/>
              <a:ext cx="10968990" cy="3192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59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17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15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927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指令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效果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描述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imulq    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𝑟𝑑𝑥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]: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]&lt;−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有符号全乘法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mulq     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𝑟𝑑𝑥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]: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𝑟𝑎𝑥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]&lt;−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𝑟𝑎𝑥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]</m:t>
                              </m:r>
                            </m:oMath>
                          </a14:m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无符号全乘法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cqto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𝑟𝑑𝑥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]: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[%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𝑟𝑎𝑥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]&lt;−符号扩展(%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𝑟𝑎𝑥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转化为八字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idivq        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𝑟𝑑𝑥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]&lt;−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𝑟𝑑𝑥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]: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𝑚𝑜𝑑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]&lt;−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𝑟𝑑𝑥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]: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 ÷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有符号除法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divq        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𝑟𝑑𝑥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]&lt;−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𝑟𝑑𝑥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]: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𝑚𝑜𝑑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]&lt;−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𝑟𝑑𝑥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]: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[%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𝑟𝑎𝑥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] ÷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无符号除法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/>
              <p:nvPr>
                <p:ph idx="1"/>
                <p:custDataLst>
                  <p:tags r:id="rId4"/>
                </p:custDataLst>
              </p:nvPr>
            </p:nvGraphicFramePr>
            <p:xfrm>
              <a:off x="608400" y="1551360"/>
              <a:ext cx="10968990" cy="2933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5910"/>
                    <a:gridCol w="4617720"/>
                    <a:gridCol w="3515360"/>
                  </a:tblGrid>
                  <a:tr h="50927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指令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效果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描述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imulq    S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有符号全乘法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mulq     S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无符号全乘法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8163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cqto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转化为八字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idivq        S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有符号除法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divq        S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无符号除法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608330" y="4820920"/>
            <a:ext cx="107340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imulq</a:t>
            </a:r>
            <a:r>
              <a:rPr lang="zh-CN" altLang="en-US" sz="2000"/>
              <a:t>可用于两种乘法，但汇编器可通过操作数数目分辨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imulq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mulq</a:t>
            </a:r>
            <a:r>
              <a:rPr lang="zh-CN" altLang="en-US" sz="2000">
                <a:sym typeface="+mn-ea"/>
              </a:rPr>
              <a:t>要求一个参数放在</a:t>
            </a:r>
            <a:r>
              <a:rPr lang="en-US" altLang="zh-CN" sz="2000">
                <a:sym typeface="+mn-ea"/>
              </a:rPr>
              <a:t>%rax</a:t>
            </a:r>
            <a:r>
              <a:rPr lang="zh-CN" altLang="en-US" sz="2000">
                <a:sym typeface="+mn-ea"/>
              </a:rPr>
              <a:t>里，乘积存放在</a:t>
            </a:r>
            <a:r>
              <a:rPr lang="en-US" altLang="zh-CN" sz="2000">
                <a:sym typeface="+mn-ea"/>
              </a:rPr>
              <a:t>%rdx</a:t>
            </a:r>
            <a:r>
              <a:rPr lang="zh-CN" altLang="en-US" sz="2000">
                <a:sym typeface="+mn-ea"/>
              </a:rPr>
              <a:t>（高</a:t>
            </a:r>
            <a:r>
              <a:rPr lang="en-US" altLang="zh-CN" sz="2000">
                <a:sym typeface="+mn-ea"/>
              </a:rPr>
              <a:t>64</a:t>
            </a:r>
            <a:r>
              <a:rPr lang="zh-CN" altLang="en-US" sz="2000">
                <a:sym typeface="+mn-ea"/>
              </a:rPr>
              <a:t>位）和</a:t>
            </a:r>
            <a:r>
              <a:rPr lang="en-US" altLang="zh-CN" sz="2000">
                <a:sym typeface="+mn-ea"/>
              </a:rPr>
              <a:t>%rax</a:t>
            </a:r>
            <a:r>
              <a:rPr lang="zh-CN" altLang="en-US" sz="2000">
                <a:sym typeface="+mn-ea"/>
              </a:rPr>
              <a:t>（低</a:t>
            </a:r>
            <a:r>
              <a:rPr lang="en-US" altLang="zh-CN" sz="2000">
                <a:sym typeface="+mn-ea"/>
              </a:rPr>
              <a:t>64</a:t>
            </a:r>
            <a:r>
              <a:rPr lang="zh-CN" altLang="en-US" sz="2000">
                <a:sym typeface="+mn-ea"/>
              </a:rPr>
              <a:t>位）里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idivl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divq</a:t>
            </a:r>
            <a:r>
              <a:rPr lang="zh-CN" altLang="en-US" sz="2000">
                <a:sym typeface="+mn-ea"/>
              </a:rPr>
              <a:t>将商寄存在</a:t>
            </a:r>
            <a:r>
              <a:rPr lang="en-US" altLang="zh-CN" sz="2000">
                <a:sym typeface="+mn-ea"/>
              </a:rPr>
              <a:t>%rax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将余数寄存在</a:t>
            </a:r>
            <a:r>
              <a:rPr lang="en-US" altLang="zh-CN" sz="2000">
                <a:sym typeface="+mn-ea"/>
              </a:rPr>
              <a:t>%rdx</a:t>
            </a:r>
            <a:r>
              <a:rPr lang="zh-CN" altLang="en-US" sz="2000">
                <a:sym typeface="+mn-ea"/>
              </a:rPr>
              <a:t>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64</a:t>
            </a:r>
            <a:r>
              <a:rPr lang="zh-CN" altLang="en-US" sz="2000">
                <a:sym typeface="+mn-ea"/>
              </a:rPr>
              <a:t>位除法中被除数应该在</a:t>
            </a:r>
            <a:r>
              <a:rPr lang="en-US" altLang="zh-CN" sz="2000">
                <a:sym typeface="+mn-ea"/>
              </a:rPr>
              <a:t>%rax</a:t>
            </a:r>
            <a:r>
              <a:rPr lang="zh-CN" altLang="en-US" sz="2000">
                <a:sym typeface="+mn-ea"/>
              </a:rPr>
              <a:t>中，</a:t>
            </a:r>
            <a:r>
              <a:rPr lang="en-US" altLang="zh-CN" sz="2000">
                <a:sym typeface="+mn-ea"/>
              </a:rPr>
              <a:t>%rdx</a:t>
            </a:r>
            <a:r>
              <a:rPr lang="zh-CN" altLang="en-US" sz="2000">
                <a:sym typeface="+mn-ea"/>
              </a:rPr>
              <a:t>值应该为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（无符号运算）或者</a:t>
            </a:r>
            <a:r>
              <a:rPr lang="en-US" altLang="zh-CN" sz="2000">
                <a:sym typeface="+mn-ea"/>
              </a:rPr>
              <a:t>%rax</a:t>
            </a:r>
            <a:r>
              <a:rPr lang="zh-CN" altLang="en-US" sz="2000">
                <a:sym typeface="+mn-ea"/>
              </a:rPr>
              <a:t>的符号位（有符号运算）</a:t>
            </a:r>
            <a:r>
              <a:rPr lang="zh-CN" altLang="en-US" sz="2000"/>
              <a:t>这个操作可以通过</a:t>
            </a:r>
            <a:r>
              <a:rPr lang="en-US" altLang="zh-CN" sz="2000"/>
              <a:t>cqto</a:t>
            </a:r>
            <a:r>
              <a:rPr lang="zh-CN" altLang="en-US" sz="2000"/>
              <a:t>完成。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14EF3-53ED-62C5-D58C-801EB5DB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84E2AE-0E07-3372-245E-0CFDFF1C4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704" y="1309796"/>
            <a:ext cx="7246227" cy="314249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92134F-137B-8B6B-E48F-2F68A422F929}"/>
              </a:ext>
            </a:extLst>
          </p:cNvPr>
          <p:cNvSpPr txBox="1"/>
          <p:nvPr/>
        </p:nvSpPr>
        <p:spPr>
          <a:xfrm>
            <a:off x="3358896" y="4025572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73930-3144-D0D5-D74D-C8F1DC79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64B795-11A4-C651-1B38-7D99E9F31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925" y="3582217"/>
            <a:ext cx="6534150" cy="26003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687F8A-9713-4914-37D1-1C9D3933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12" y="1608908"/>
            <a:ext cx="5972175" cy="1666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8BE1EB-A30F-E745-4FB0-2DAC733557E5}"/>
              </a:ext>
            </a:extLst>
          </p:cNvPr>
          <p:cNvSpPr txBox="1"/>
          <p:nvPr/>
        </p:nvSpPr>
        <p:spPr>
          <a:xfrm>
            <a:off x="7126224" y="1706880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7C3ABA-E6D1-3A38-24AF-90EC279EE998}"/>
              </a:ext>
            </a:extLst>
          </p:cNvPr>
          <p:cNvSpPr txBox="1"/>
          <p:nvPr/>
        </p:nvSpPr>
        <p:spPr>
          <a:xfrm>
            <a:off x="4157472" y="3925824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2F01-1C37-640A-3CF6-FB913B68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1FEC37-7CAC-0349-E1D7-A372B3FA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67"/>
          <a:stretch/>
        </p:blipFill>
        <p:spPr>
          <a:xfrm>
            <a:off x="2208844" y="3152410"/>
            <a:ext cx="6581775" cy="237920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24E432-691D-CDF0-BEA9-5BDC46C1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844" y="1430137"/>
            <a:ext cx="6400800" cy="1085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5BF7CC-AF6C-E1C6-F835-447F09BD0303}"/>
              </a:ext>
            </a:extLst>
          </p:cNvPr>
          <p:cNvSpPr txBox="1"/>
          <p:nvPr/>
        </p:nvSpPr>
        <p:spPr>
          <a:xfrm>
            <a:off x="7126224" y="1706880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7263B6-5679-603F-D9C2-AC325D75CBD1}"/>
              </a:ext>
            </a:extLst>
          </p:cNvPr>
          <p:cNvSpPr txBox="1"/>
          <p:nvPr/>
        </p:nvSpPr>
        <p:spPr>
          <a:xfrm>
            <a:off x="6217920" y="3152410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处理器发展历史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Intel</a:t>
            </a:r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AMD</a:t>
            </a:r>
          </a:p>
          <a:p>
            <a:pPr marL="0" indent="0">
              <a:buNone/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性能稍低、价格更便宜</a:t>
            </a:r>
          </a:p>
          <a:p>
            <a:pPr marL="0" indent="0">
              <a:buNone/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引入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IA32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64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位拓展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x86-64</a:t>
            </a:r>
          </a:p>
        </p:txBody>
      </p:sp>
      <p:pic>
        <p:nvPicPr>
          <p:cNvPr id="5" name="ECB019B1-382A-4266-B25C-5B523AA43C14-1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917700"/>
            <a:ext cx="11988800" cy="1905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B82F-1AB7-AE50-4CA3-F04F5CA4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BFCA0-A607-025A-23B6-3E4468CA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CISC RISC </a:t>
            </a:r>
          </a:p>
          <a:p>
            <a:r>
              <a:rPr lang="en-US" altLang="zh-CN" dirty="0"/>
              <a:t>CISC</a:t>
            </a:r>
            <a:r>
              <a:rPr lang="zh-CN" altLang="en-US" dirty="0"/>
              <a:t>的指令能力强，但多数指令使用率低却增加了</a:t>
            </a:r>
            <a:r>
              <a:rPr lang="en-US" altLang="zh-CN" dirty="0"/>
              <a:t>CPU</a:t>
            </a:r>
            <a:r>
              <a:rPr lang="zh-CN" altLang="en-US" dirty="0"/>
              <a:t>的复杂度，指令是可变长格式；</a:t>
            </a:r>
            <a:r>
              <a:rPr lang="en-US" altLang="zh-CN" dirty="0"/>
              <a:t>RISC</a:t>
            </a:r>
            <a:r>
              <a:rPr lang="zh-CN" altLang="en-US" dirty="0"/>
              <a:t>的指令大部分为单周期指令，指令长度固定，操作寄存器，只有</a:t>
            </a:r>
            <a:r>
              <a:rPr lang="en-US" altLang="zh-CN" dirty="0"/>
              <a:t>Load/Store</a:t>
            </a:r>
            <a:r>
              <a:rPr lang="zh-CN" altLang="en-US" dirty="0"/>
              <a:t>操作内存</a:t>
            </a:r>
            <a:endParaRPr lang="en-US" altLang="zh-CN" dirty="0"/>
          </a:p>
          <a:p>
            <a:r>
              <a:rPr lang="en-US" altLang="zh-CN" dirty="0"/>
              <a:t>CISC</a:t>
            </a:r>
            <a:r>
              <a:rPr lang="zh-CN" altLang="en-US" dirty="0"/>
              <a:t>支持多种寻址方式；</a:t>
            </a:r>
            <a:r>
              <a:rPr lang="en-US" altLang="zh-CN" dirty="0"/>
              <a:t>RISC</a:t>
            </a:r>
            <a:r>
              <a:rPr lang="zh-CN" altLang="en-US" dirty="0"/>
              <a:t>支持方式少</a:t>
            </a:r>
            <a:endParaRPr lang="en-US" altLang="zh-CN" dirty="0"/>
          </a:p>
          <a:p>
            <a:r>
              <a:rPr lang="en-US" altLang="zh-CN" dirty="0"/>
              <a:t>CISC</a:t>
            </a:r>
            <a:r>
              <a:rPr lang="zh-CN" altLang="en-US" dirty="0"/>
              <a:t>通过微程序控制技术实现；</a:t>
            </a:r>
            <a:endParaRPr lang="en-US" altLang="zh-CN" dirty="0"/>
          </a:p>
          <a:p>
            <a:r>
              <a:rPr lang="en-US" altLang="zh-CN" dirty="0"/>
              <a:t>CISC</a:t>
            </a:r>
            <a:r>
              <a:rPr lang="zh-CN" altLang="en-US" dirty="0"/>
              <a:t>的研制周期长</a:t>
            </a:r>
            <a:endParaRPr lang="en-US" altLang="zh-CN" dirty="0"/>
          </a:p>
          <a:p>
            <a:r>
              <a:rPr lang="en-US" altLang="zh-CN" dirty="0"/>
              <a:t>CISC </a:t>
            </a:r>
            <a:r>
              <a:rPr lang="zh-CN" altLang="en-US" dirty="0"/>
              <a:t>更通用 </a:t>
            </a:r>
            <a:r>
              <a:rPr lang="en-US" altLang="zh-CN" dirty="0"/>
              <a:t>RISC </a:t>
            </a:r>
            <a:r>
              <a:rPr lang="zh-CN" altLang="en-US" dirty="0"/>
              <a:t>特定用途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12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程序编码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机器是如何将高级语言转换成二进制文件的？</a:t>
            </a:r>
          </a:p>
          <a:p>
            <a:endParaRPr lang="zh-CN" altLang="en-US" sz="2800" dirty="0"/>
          </a:p>
          <a:p>
            <a:r>
              <a:rPr lang="zh-CN" altLang="en-US" sz="2800" dirty="0"/>
              <a:t>如何进行反汇编</a:t>
            </a:r>
          </a:p>
          <a:p>
            <a:endParaRPr lang="zh-CN" altLang="en-US" sz="2800" dirty="0"/>
          </a:p>
          <a:p>
            <a:r>
              <a:rPr lang="en-US" altLang="zh-CN" sz="2800" dirty="0"/>
              <a:t>AT&amp;T</a:t>
            </a:r>
            <a:r>
              <a:rPr lang="zh-CN" altLang="en-US" sz="2800" dirty="0"/>
              <a:t>与</a:t>
            </a:r>
            <a:r>
              <a:rPr lang="en-US" altLang="zh-CN" sz="2800" dirty="0"/>
              <a:t>Intel</a:t>
            </a:r>
            <a:r>
              <a:rPr lang="zh-CN" altLang="en-US" sz="2800" dirty="0"/>
              <a:t>汇编代码格式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+mj-ea"/>
                <a:cs typeface="+mj-ea"/>
              </a:rPr>
              <a:t>源代码</a:t>
            </a:r>
            <a:r>
              <a:rPr lang="en-US" altLang="zh-CN" sz="3200">
                <a:latin typeface="+mj-ea"/>
                <a:cs typeface="+mj-ea"/>
              </a:rPr>
              <a:t>-&gt;</a:t>
            </a:r>
            <a:r>
              <a:rPr lang="zh-CN" altLang="en-US" sz="3200">
                <a:latin typeface="+mj-ea"/>
                <a:cs typeface="+mj-ea"/>
              </a:rPr>
              <a:t>可执行代码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1725" y="1489710"/>
            <a:ext cx="9137650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反汇编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955" y="1430020"/>
            <a:ext cx="9637395" cy="695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8340" y="2242185"/>
            <a:ext cx="8417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得到二进制格式目标代码文件</a:t>
            </a:r>
            <a:r>
              <a:rPr lang="en-US" altLang="zh-CN" sz="2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mstore.o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" y="2693670"/>
            <a:ext cx="9637395" cy="7099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8340" y="3569335"/>
            <a:ext cx="8794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机器对</a:t>
            </a:r>
            <a:r>
              <a:rPr lang="en-US" altLang="zh-CN" sz="2000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mstore.c</a:t>
            </a:r>
            <a:r>
              <a:rPr lang="zh-CN" altLang="en-US" sz="2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一无所知，那它是怎样理解的呢？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" y="4064635"/>
            <a:ext cx="9637395" cy="7061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2955" y="5166360"/>
            <a:ext cx="1734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得到</a:t>
            </a:r>
            <a:r>
              <a:rPr lang="en-US" altLang="zh-CN" sz="2800" b="1"/>
              <a:t>——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608330"/>
            <a:ext cx="9610725" cy="2227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" y="3270885"/>
            <a:ext cx="885253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attention</a:t>
            </a:r>
            <a:r>
              <a:rPr lang="en-US" altLang="zh-CN" sz="2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反汇编器只是基于机器代码文件中的字节序列来确定汇编代码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字节序列从某个给定位置开始，可以将字节唯一地解码成机器指令</a:t>
            </a:r>
            <a:r>
              <a:rPr lang="en-US" altLang="zh-CN" sz="2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链接器会为机器找到函数调用的可执行代码的位置，并优化文件的存储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ATT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Intel</a:t>
            </a:r>
            <a:r>
              <a:rPr lang="zh-CN" altLang="en-US">
                <a:sym typeface="+mn-ea"/>
              </a:rPr>
              <a:t>汇编代码格式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265" y="1233805"/>
            <a:ext cx="10503535" cy="759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65" y="1993265"/>
            <a:ext cx="10502900" cy="2331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9575" y="1495425"/>
            <a:ext cx="137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运行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3390" y="3150235"/>
            <a:ext cx="1040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得到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5480" y="4650740"/>
            <a:ext cx="809879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Intel</a:t>
            </a:r>
            <a:r>
              <a:rPr lang="zh-CN" altLang="en-US" sz="2000"/>
              <a:t>代码省略了指示大小的后缀</a:t>
            </a:r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Intel</a:t>
            </a:r>
            <a:r>
              <a:rPr lang="zh-CN" altLang="en-US" sz="2000"/>
              <a:t>代码省略了寄存器名称前的</a:t>
            </a:r>
            <a:r>
              <a:rPr lang="en-US" altLang="zh-CN" sz="2000"/>
              <a:t>“%”</a:t>
            </a:r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Intel</a:t>
            </a:r>
            <a:r>
              <a:rPr lang="zh-CN" altLang="en-US" sz="2000"/>
              <a:t>代码用不同的方式来描述内存中的位置</a:t>
            </a:r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Intel</a:t>
            </a:r>
            <a:r>
              <a:rPr lang="zh-CN" altLang="en-US" sz="2000"/>
              <a:t>代码在带有多个操作数的指令情况下，列出的操作数顺序相反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diMDg4MjQ1NjI2Mjc3Y2Q0ZTUzODVkMDU3Zjhh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74235e-42e4-4027-a8cc-ccb22963fcd7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df54504-bc3b-4040-be45-4650ff450bc5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fc26b25-d95e-4564-8964-bfeb4a8fa979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0.xml><?xml version="1.0" encoding="utf-8"?>
<p:tagLst xmlns:p="http://schemas.openxmlformats.org/presentationml/2006/main">
  <p:tag name="KSO_WM_UNIT_TABLE_BEAUTIFY" val="smartTable{873fddbb-1019-41eb-80c2-a4f6f4f30785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73fddbb-1019-41eb-80c2-a4f6f4f30785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5d1163-bf69-4036-b58c-02a63c1a0072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64f0a0-035b-40ce-88a2-3a116c21d11d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a5d7d7e-0c76-4477-86d0-75e8c566e2eb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4b27ed-434d-4522-ab98-f2ca54644fcc}"/>
</p:tagLst>
</file>

<file path=ppt/tags/tag930.xml><?xml version="1.0" encoding="utf-8"?>
<p:tagLst xmlns:p="http://schemas.openxmlformats.org/presentationml/2006/main">
  <p:tag name="KSO_WM_UNIT_TABLE_BEAUTIFY" val="smartTable{6b4b27ed-434d-4522-ab98-f2ca54644fcc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68eb11-1000-4dd7-96ae-5567d5eea2ea}"/>
</p:tagLst>
</file>

<file path=ppt/tags/tag96.xml><?xml version="1.0" encoding="utf-8"?>
<p:tagLst xmlns:p="http://schemas.openxmlformats.org/presentationml/2006/main">
  <p:tag name="KSO_WM_UNIT_TABLE_BEAUTIFY" val="smartTable{f168eb11-1000-4dd7-96ae-5567d5eea2ea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kyNjMyOTIyNTQyIiwKCSJHcm91cElkIiA6ICIxNDIwMzA5Mjk0IiwKCSJJbWFnZSIgOiAiaVZCT1J3MEtHZ29BQUFBTlNVaEVVZ0FBQTdBQUFBQ1dDQVlBQUFEbm9HUjBBQUFBQ1hCSVdYTUFBQXNUQUFBTEV3RUFtcHdZQUFBZ0FFbEVRVlI0bk8zZGQxUVVWOE1HOEljaVVhUXFFWHVOTlZhS0RVVlVFSWtsaWJGRVl3K0tHakNXMkdJdzFpaEVZd1VVUll4QlNCUWlLaGJFYmpTV0lJcWlBaW9pZ2cxOENkSmNZZWY3dzI4bnJvQlNGbmFYZlg3bjdEbnM3TjNaTy9od25idHo1MTZ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VpT2xySXJVQllXRmhiSEFmUlJkajNvUDRJZ1hJcUtpdXFpN0hwb0F1WmY5VEQvRlU3WHdzSmlqQ0FJemdBNmFHbHBWVmQyaFRSTXRpQUlNUUMyUjBWRitRRjRwZXdLYVFqbVhybVllK1ZnN3BWTHBYS3Y3aDFZUWRsMW9JS3VYTG1pMXJsU0Y4eS9hbUwrSzR5dWhZWEZiZ0NmSzdzaUJBaUNjRHdxS3NvSlBKa3ZiOHk5Q21IdUt3eHpyMEpVSWZlNnl2cGdSWXFNakZSMkZRaUFwYVdsc3F1Z2taaC8xY0Q4Vnl3TEM0c3hBRDV2MHFRSkZpNWNpSTgrK2dpR2hvYktycFpHeWN6TVJFSkNBanc5UFhIejVzMituVHAxbWgwVkZiVksyZldxekpoNzVXUHVLeDV6cjN5cWxudHRaWDB3RVJGUmFmMy9NRElzWExnUW5UcDE0c21NRWhnWUdLQmR1M2I0NFljZkFBQmFXbG9qbFZ5bFNvKzVWejdtdnVJeDk4cW5hcmxuQjVhSWlOUlJCd0Q0NktPUGxGMFBqVmUvZm4zWmo4MlZXUThOd2R5ckNPYStRakgzS2tKVmNsOHBoaEFUS2N2L1Q2VDBZVjVlbm4xMGRQUlRaZGVIcUtJb08vdXlDVHo0VGJ6eVZhOHV6cVZTVFpuMXFDakt6RDV6cnpvMExmZUE4ckxQM0tzT1ZjazlyOEFTbFUwZkFPMTBkWFZQdG0vZnZwYXlLME5VZ1poOTBsVE1QbWtxWnA5VUFqdXdSSXJSaGcwNmFTaG1uelNWUm1iLzl1M2IrUEhISHpGdzRFQjA3dHdaWGJ0MnhhQkJnN0Jnd1FKbFY0MHFqa1ptbjFRSE83QkVDdENrU1JPQURUcHBJR2FmTkpVbVp0L0h4d2VqUjQvR21UTm5ZRzF0alduVHBzSFoyUmx0MnJUQjJiTm5sVjA5cWlDYW1IMVNMZXpBRWluQWxpMWIyS0NUUm1MMlNWTnBXdmI5L2YyeGJkczIyTm5aWWYvKy9manh4eDh4ZnZ4NE9Eczd3OFBEQTRjT0hWSjJGYW1DYUZyMlNmV3dBMHVrQURWcjFtU0RUaHFKMlNkTnBVblpUMHBLZ3JlM045cTFhd2NQRDQ5Q0o5TXhNakpTNkdkS3BWS0Y3bzhVUjVPeVQ2cUpIVmdpQldHRFRwcUsyU2ROcFNuWjM3MTdONlJTS2R6YzNLQ2pvMU9zOTBpbFV2eisrKzhZUFhvMGJHeHNZR05qZzlHalJ5TWtKQVNDSUJRb2IybHBpWWtUSitMaXhZc1lNR0FBcksydEMrenZ0OTkrd3hkZmZJR3VYYnZDd2NFQlM1Y3V4ZlBuenhWeWpGUXltcEo5VWszc3dCSXBFQnQwMGxUTVBta3FUY2orcFV1WFlHQmdnRTZkT2hXcnZGUXF4ZXpacy9Ienp6OURUMDhQRXlaTXdMaHg0eUNWU3ZIVFR6OWgrZkxsaGI0dkp5Y0hTNWN1aFpPVEU3NzY2aXR4dXlBSW1EdDNMdGF2WDQvbXpadGoyclJwNk4yN053NGRPZ1JuWjJmazVPUW81RGlwWkRRaCs2U2EySUVsVWpBMjZLU3BtUDNDM2JsekIzMzc5b1ZFSWxGMlZhaWNWUGJzcDZTa29GNjlldERXTHQ1cDQ1NDllM0RtekJtTUdERUMyN2R2aDdPek15WlBub3lBZ0FEMDZORURvYUdodUh6NWNvSDN4Y1hGWWViTW1YQjFkY1dzV2JQRTdhR2hvVGg1OGlUYzNkMnhhdFVxakIwN0Z0OS8vejBXTFZxRXhNUkU3TnUzVDJISFNpVlQyYk5QcW9rZFdLSnl3QWFkTkpVcVovLzgrZk93dExTRXBhVWxyS3lzNE9qb2lEVnIxaWk4WS9udzRVTzVmWDcwMFVjSURnNkducDZlUWorbnVLUlNLVWFOR2dWTFMwdWtwYVhKdmZibTcrVE5SMnhzckZMcXFzNVVPZnRsSlpGSW9LdXJXK3p5WVdGaDBOUFRnNnVycTl4MmJXMXRUSjQ4R1FCdzdOaXhBdTh6TWpKQ256NTlDbXpmdTNjdnpNM05ZVzF0alpTVUZQSFJxbFVyQUVCa1pHUkpEb2NVckRKbm4xUVRPN0JFNVlRTk9ta3FWYy8ramgwN0VCSVNncGt6WnlJc0xBd2VIaDRLMi9lbFM1Znc2YWVmNHNXTEYzTGJUVTFORmZZWkpSVVlHSWovL2U5Lzd5eXpZOGNPaElhR2lvK21UWnRXVU8wcUYxWFBmbWtaR3h2ajZkT254UzUvNzk0OU5HM2FGUHI2K2dWZWE5NjhPWURYRTBPOXJVR0RCb1ZlNWIxejV3NmVQSG1DUVlNR3lUMkdEUnNHQUVoUFR5OTIzYWg4Vk5ic2sycGlCNWFvSExGQkowMmx5dG12VzdjdUdqVnFoUDc5KzhQWjJSbUhEaDFDWGw2ZVF2YXRxUDBveXBNblQ3Qmp4dzVNbUREaG5lWHExcTJMQmcwYWlJOHFWYXBVVUEwckgxWE9mbWw5L1BISGVQYnNHZTdkdTFlczhsS3BGRnBhV3U4c1UxaEh0YWlydklJZ29HSERobGl6WmsyaGoyblRwaFdyWGxTK0ttUDJTVFd4QTB0VXp0aWdrNlpTaCt3M2JOZ1FFb2tFMmRuWnlNL1B4NFlORzlDM2IxLzA2TkVEOCtmUEY2K2t5b2JhUmtWRjRldXZ2MGEzYnQwd1lzUUl4TVhGaWZ1eXRMU0VtNXNiQUtCZnYzNnd0TFNVZTI5YVdwcmN6ektGdlI0WkdZbUpFeWVpVzdkdUdEdDJMQklTRWhBWkdZbVJJMGVpYTlldUdEbHlaTEdHK1hwNmV1TExMNzlFL2ZyMUZmbHJvL2RRaCt5WGhKT1RFd0RBMTllM1dPVWJObXlJaElTRVFpZFhpbytQQndEWjc2Wlk2dGF0aTR5TUROamEyc0xPenE3QW83aVRTMUg1cTJ6Wko5WEVEbXdweGNmSFkvYnMyZWpkdXplNmR1Mks0Y09INDg4Ly95eXlmRWhJQ0lZUEg0NXUzYnFoZi8vK1dMdDJMWEp6Yzh1ODMrenNiR3phdEFtREJ3K0d0YlUxZXZic2lXKy8vVlloeDBpS1U1a2I5SEhqeG1IZHVuVnkyd0lDQWpCcTFDaDA3OTRkM2J0M0Y1ZEdlQnZ6WHZtcGV2WWZQbndJSXlNakdCZ1lZTzNhdFRoNThpUThQVDNoN2UyTnUzZnZZdFdxVlhMbE4yN2NpQ2xUcG1EejVzMlFTQ1JZdW5TcCtGcG9hQ2grL1BGSEFQOE55UzB0THk4dnVMcTZ3c2ZIQjVtWm1aZ3padzQ4UER3d2E5WXMrUHI2SWo4L0gwdVdMSG5uUHM2ZVBZdUVoQVNNSFR1MjFQV2cwbFAxN0plRXZiMDlPbmJzaUlpSUNHemN1Qkg1K2ZrRnlpUW5KNHMvT3prNUlUYzNGOTdlM25KbHBGSXAvUHo4b0tXbGhZRURCeGI3OCszczdKQ2VubzdBd01BQ3J5VW1KbktDTkJWVG1iSlBxcW40ZCtTVDZNNmRPNWd3WVFLMHRiWHgrZWVmdzlqWUdFZU9ITUdLRlN1UWtaR0I4ZVBIeTVYMzh2TEM5dTNiWVdWbEJTY25KMFJIUnlNZ0lBQUpDUW5Zc0dGRHFmZWJucDZPeVpNbjQvNzkrN0MzdDhlUUlVUHc0c1VMOGR0TlVpMnlCdDNGeFFVSkNRbXlCcjEzZEhSMDhXOHNVa0ZQbno1RmFtcXEzTFp0MjdhaFQ1OCs2TisvUDFKVFUzSGd3QUh4Wk56S3lnb0E4NjVKVkRIN2dpQWdPam9hL3Y3KytQTExMNUdWbFlYZzRHQnMzTGhSdkhJNmJ0dzRyRml4UXU1ay9ldXZ2eGJYcHh3OWVqUldybHlKM054Y1ZLMWFGUTBhTkJEdjY2dGJ0eTVxMXF4WjZ2bzVPenZEd3NJQ0FEQjI3RmdzVzdZTWE5ZXVGVC83cTYrK3d0S2xTNUdUazROcTFhb1ZlSDl1Ymk0OFBUM2g3dTVlck1tajN1eE0xS2xUNTUxZkpGSHhxV0wyUzBOYld4cy8vL3d6dnYzMlcrellzUVBIamgxRHIxNjk4T0dISHlJek14TXhNVEc0ZE9rU0xsMjZCT0IxUHYvNjZ5OEVCZ2JpMXExYjZOYXRHd1JCd0tsVHAzRHIxaTI0dXJxaVpjdVd4Zjc4OGVQSDQ4U0pFMWk3ZGkwdVhyd0lDd3NMU0tWU3hNVEU0SysvL3NMeDQ4ZVZOa2thRmE2eVpKOVVFenV3cGZEYmI3OGhKeWNIdnI2KzRvbk9sMTkraVFFREJpQXdNRkR1eERzeE1SRTdkdXlBalkwTjFxOWZMOTRUc21EQkFodzllaFFYTGx4QTE2NWRTN3hmQUZpK2ZEbVNrNVBoNit1TGpoMDdsditCVTVsVnhnWjk5KzdkK09DREQrUzJCUWNIdzh6TVRIemVxMWN2VEo0OEdYdjI3QkU3c015N1psR2w3QThjT0JENStmblExZFhGcUZHak1HblNKRnk3ZGcydlhyM0M5T25UeFhKU3FSUjVlWG5JeU1nUXQ3Vm8wVUw4dVhidDJoQUVBZG5aMmFoYXRhcEM2eWliNkFZQVB2endRd0JBNjlhdHhXMnl2NitpT3JCYnRteEIrL2J0MGJsejUySjlubytQRDB4TVRBQVVmUjhpbFk0cVpiOHNhdFNvQVg5L2Y0U0dodUx3NGNQWXYzOC9zckt5WUdCZ2dDWk5tc2pkaDFxbFNoVjRlM3RqNTg2ZE9ITGtDTFp1M1lvcVZhcWdkZXZXV0x0MkxXeHRiVXYwMllhR2h2RDM5NGV2cnk5T25UcUZpeGN2b2xxMWFtalJvZ1hjM2QxaFlHQ2c2TU1sQmFnczJTZlZ3LytsU3VIeDQ4Y0FnUGJ0MjR2YjlQWDEwYUJCQTl5NWMwZXViRmhZR0tSU0tTWk9uQ2czb2NHWU1XTnc5T2hSUkVSRWlCM1lrdXczSmlZR0owK2VoSnViRzAvbTFVeGxhOUFORFEwTGJIdXo4d29BSFRwMEFBQzVqZ0R6cm5sVUpmcytQajZvV2JNbXpNM054YXMyVXFrVUFMQmh3d2F4d3loamJHd3MvdnpteERPeU5sMFFoR0ovZG1FVDJ4VDIvc0krcHlTZnZXdlhMdWpvNktCSGp4NEFJRjVGSGp4NE1MUzB0UERYWDMvSmxXL1FvRUdacmhqVHU2bEs5c3RLVjFjWFE0Y094ZENoUTk5YlZrOVBEODdPem5CMmRpN1d2dCszRkk2SmlRbm16cDJMdVhQbkZtdC9wQnJVSWZ2SGpoM0R2SG56RUJvYWlnWU5HcFM2akxLb2N0M0tDKytCTFFYWnVtUG56cDBUdHoxNjlBang4ZkhpMVNXWnFLZ282T25wb1YyN2RnWDJVYlZxVmR5NmRhdFUrejEwNkJDMHRMVHcyV2VmQVFEKy9mZGZaR1ptS3VEb3FDSlVwdnRETEMwdE1YSGl4SGVXa1UxMDgrYmZBZk91bVZRaCs3S1pkdDhjY3Rpb1VTTm9hV2toUFQwZGpSczNsbnNVTmx0cVVXUWR5NkptSTVaZEtYcisvTG00TFNVbHBUU0g4VTRoSVNIWXZYczNnb0tDRUJRVWhBVUxGZ0FBTm0vZWpLQ2dJSVYvSHIyZkttU2ZTQm1VbmYzcDA2ZkQwdElTbHk5ZnJxaVBMSkZqeDQ3QjB0S3kwS1dscUhEc3dKYkN4SWtUMGFoUkl5eGF0QWhoWVdHNGVQRWlYRnhjWUdob2lEbHo1c2lWZmZEZ0FlclVxUU1kSFIyNTdkcmEycWhkdXpZZVBYcFVxdjFldjM0ZDllclZRM0p5TW9ZTkc0WStmZnFnVjY5ZW1EQmhBdTdldlZ0K0IwOEtvK3dHdlR6bDVlVWhKU1VGOSs3ZFExaFlHT2JPbll1UFAvNFk0OGFORThzdzc1cExGYk52Wm1hR1hyMTZZYzJhTlRoMTZoVHUzYnVIME5EUUVuZjJaS01QRGg4K2pPdlhyeGQ0dlVXTEZqQTBOTVJ2di8wR2lVU0NodzhmbGt1SDhzMGxjUm8wYUNEV1M3WmN6dHRTVWxLUWxKUWtQdmdGVWZsUXhld1RWUVJsWmYvSmt5ZjQrKysvWVdKaVVxYUo5VWkxY0FoeEtSZ2JHMlBuenAyWU5XdVdPT05rbzBhTjhOdHZ2OEhjM0Z5dTdJc1hMMUM3ZHUxQzkxTzllblU4ZlBpd1ZQdE5Ta3FDb2FFaDVzK2ZqOEdEQjZOeDQ4YTRmdjA2Z29LQ01HWEtGT3pldlJ1bXBxYUtQT3hpYS9mMjVXWXFram9NclNtTnhNUkVEQjgrWEh6ZXRXdFhyRml4QXRXclZ4ZTNWWmE4djBrUUJPYS9tRlF4KzB1V0xJR0hod2ZjM2QyUmw1ZUhWcTFhWWNhTUdTWGFSL1BtelRGMDZGQnMyYklGUmtaR0NBOFBsM3Y5Z3c4K3dJb1ZLK0RoNFlGZXZYcWhUWnMyR0RGaUJEdzlQUlY1S0NYMjlqM25jK2ZPeFlnUkk0cjEzaGN2WG9oRG1abi85MVBGN0ZQcHNkMHZQbVZrZjkrK2ZUQXdNTUNYWDM2SjdkdTNJeU1qQTBaR1J1WDFjZThrQ01KNzEwZW00bUVIdGhUeTgvT3hldlZxUkVaR29udjM3akF5TWtKRVJBUysvdnByL1BEREQrSTlyY0RySzFGdlgzMlYwZGJXbGh1YVZwTDlabVZsSVNNakE5N2UzdWpTcFFzQXdNSEJBYWFtcHRpMGFSTkNRa0tLZmQrSm9sV3BVaVZhS1Irc3Bpcmp5VXlkT25Xd1pzMGE1T1RrNFBidDI5aTdkeStHRFJzR1gxOWZjZTIveXBMM04ybHBhVEgvSlZEUjJlL2V2ZnM3NzdNek1EREFzbVhMaXYzZW92YTNZTUVDY2NodVllVnNiR3l3Zi85K3VmZklPb3ZGL1p6M0hVdHg2bCthL1JSbTVNaVI0a2taODE4OGxiSGQxMVJzOTB1bUlyTXZsVXF4Yjk4K09EZzRZTkNnUWRpeVpRc09IanlJa1NOSHZ2ZDlXN2R1Uldob0tOTFQwOUcrZlh2MDdObXpRTG45Ky9jaklDQUFEeDQ4Z0xHeE1Sd2RIZUhxNmlyZW5pSzdOM1hkdW5Ydzh2TENuVHQzY09iTUdlanI2NWZvT0c3ZXZJbk5temZqMnJWcnlNM05SY3VXTGJGZ3dRSzVpZjNlOU9USkUweVlNQUhtNXVidzl2WVdKL3A3WDMzVkNUdXdwZURuNTRjREJ3N0EyZGtaVTZkT0JRQk1talFKTTJmT3hQVHAwK0huNXlmZTYxZXRXalZrWjJjWHVwL3M3R3k1bWZOS3NsOGRIUjNVcjE5ZlBKbVhHVGh3SURadDJsVG8wTFdLOU5GSEh5bjE4eXVTSW82MXNwM002T3Zydzg3T0RzRHI5UUNkbkp3d1pzd1llSHA2d3NmSEIwRGx5dnVibVAyU3FXeloxMFN5VzJHWS9aSmg5aXNQWnI5a0tpcjdGeTVjd09QSGovSEpKNStnZHUzYXNMQ3dRR2hvNkhzN3NHdlhyc1hldlh2eDNYZmZvWDM3OW9pT2pzYjY5ZXZseXV6WXNRTTdkKzdFekprejBiWnRXeVFtSm1MbHlwVjQ4ZUtGT0twTVp1dldyWmcrZlRxTWpZMExyTnBRSEpjdlg0YUZoUVdtVHAwS2lVU0NGU3RXWVA3OCtkaTNiMStCc2k5ZXZJQ2JteHRNVEV5d2NlTkdzZk5ha3ZxcUEzWmdTeUUwTkJSbVptWndjWEVSdHpWdTNCakxseS9IMkxGajhmdnZ2NHNuM25YcTFNSGp4NDhMREJzUUJBR1BIajJTV3lxaEpQczFNek1yZE5yNEdqVnFBQUJldm55cDJJTXVvVC8rK0VPcG42K09LdlBKVEt0V3JkQ3NXVE5jdlhwVjNGYVo4djRtWnIva0tuUDJOUW16WDNMTWZ1WEE3SmRjUldRL05EUVU5ZXJWRTFkQ0dEQmdBSll1WFlvYk4yNmdiZHUyaGI0blBUMGR1M2Z2eHJScDA4U0pJNXMyYllwbno1NWg4K2JOQUY2dnFMQmx5eFlzWDc0Y2ZmdjJCUUEwYWRJRXo1NDl3K3JWcXpGLy9ueTVqdXFRSVVQUXZYdjNVaC9IbS9PSEFLOUh2U3hmdmh6UG5qMlRtelZmSXBGZzVzeVprRXFsOFBiMkZzK2JTbHBmZGNCSm5Fb2hMUzBOdFdyVktqQXpwYXd6K3Vic2ttM2J0a1ZtWmliaTQrUGx5c2JGeFNFN08xdGNxTDZrKzIzVHBnMFNFaElna1Vqa3lzcG1zNnhUcDA1cEQ0K1VxREpQOEpHWGx5ZTNWaWJ6VG0rcXpOa25laGRtbnpSVmVXYi8rZlBuT0gzNk5QcjE2d2VwVklyOC9IejA3dDBiZW5wNjJMdDNiNUh2dTMzN052THk4dVJ1WXdJZzN2NEV2RjdhVHlLUllPSENoZWpXclp2NFdMMTZOZkx5OHBDYW1pcjMzckxlSXAyYW1nb2ZIeDk4ODgwMytQVFRUN0ZxMVNvQVFHNXVybHk1SlV1V0lDVWxSVzVkNzlMVVZ4MndBMXNLalJvMVFseGNYSUhaVDQ4ZVBRcEFmcUY3SnljbkFLOHYzYjlwNTg2ZDBOYld4cUJCZzBxMTN3RURCaUE3T3h1N2R1MlNLL3Zycjc4Q0FPenQ3VXR6YUtRQzFQMWtKajQrSHE5ZXZaTGJkdW5TSlNRa0pLQno1ODdpTnVhZDNxYnUyU2NxTFhYTi9yVnIxL0Q5OTkvRHlja0pYYnAwUWQrK2ZURi8vbnc4ZVBEZ25lOTcrZklsZXZmdURYZDNkd0N2cnpDdFc3ZE9mTjNTMHZLZER4c2JtM0k5THFvNDVaWDlzTEF3NU9YbHdkL2ZINTA3ZDBibnpwM1J1M2R2U0NRU0hEMTZ0TWpiKzJRanVuUjE1UWVwdnJrMG1teGRiUThQRDNHcHNxQ2dJUHp4eHg4SUNRa3BNQkZsV2U0eHpjckt3dWpSbzNIMTZsV01HREVDR3pac0tITEliOE9HRGZIOCtYTng2Y0xTMWxjZGNBaHhLVXliTmcxejVzekJoQWtUTUdqUUlOU3VYUnZ4OGZFNGZQZ3d6TTNOTVhic1dMR3NsWlVWN08zdEVSNGVqc3pNVEZoWVdPRHExYXM0ZS9Zc25KMmQwYWhSbzFMdDE5YldGbloyZHVKTjRTMWF0RUJrWkNUT25UdUgvdjM3czNGWGMrbzhyT3pFaVJNNGNPQUErdmJ0Q3pNek15UWtKT0R3NGNNd05UWEY5T25UeFhMTU94V21Jck9ma1pHQkVTTkc0UERod3lWNlgyNXVMbng5ZlRGbHloVHh4Q1FsSlFVaElTRndjM1BEdVhQbjBMNTlleGdhR2hiNi9oY3ZYaFQ1R21rdWRXdjNvNktpeFBPWWZ2MzZvV2JObXJoNzl5NE9IejZNaXhjdklqQXdzTWpSTWVIaDRjakl5TURRb1VNQkFFK2ZQcFc3Q2pSNzl1eEMzL2ZreVJNRUJBU2dYNzkraWo4Z1Vwcnl5SDVvYUNqYXQyOWZZRm0rK1BoNExGMjZGRWVQSGhXSENMOUpkbDRlRlJXRlpzMmFpZHVqb3FMRW41czNidzR0TFMwOGV2UUl2WHIxS20wVml5VXFLZ3JQbmozRCt2WHIwYkpsU3dCQVJFUkVvV1ZkWEZ6d3dRY2ZZTTZjT2RpNGNTTXNMUzBydkw0VmhSM1lVckN6czhPbVRadmc1K2VIME5CUTVPZm53OXpjSE1PSEQ4ZlhYMzh0M3BjbnMyelpNalJzMkJBSER4N0U1Y3VYMGFCQkF5eGN1QkJEaGd3cDAzNVhybHdKUHo4L2hJV0Y0Zmp4NDZoZHV6YmMzTnprVHZ4SmZhbmJ5WXlNcmEwdGJ0eTRnZjM3OXlNek14TTFhOWFFazVNVFhGeGM1TDdsWTk2cEtCV1ZmYWxVaXFkUC85dmxrU05Ic0hMbFNtUm1ac3JkYzUyVmxZVjkrL2FoWHIxNkFGN1A1SGo5K25XNWI5VmZ2SGlCZmZ2MndjM05EZmZ1M2NPcVZhdXdiTmt5ZE96WUVYdjM3c1dkTzNlUWtwS0NPM2Z1NE9YTGx3Z05EVVhQbmowTHZiYzdNek5UYm1iZ1U2ZE9ZY09HRFVoT1RrYmp4bzJ4WU1FQ2RPellzY2pqU2t4TWhLZW5KNjVldlFvOVBUMHNXclFJdlh2M0x2VDRSNDhlamRqWVdCdzllaFExYTlZczJTK1FGRTZkMnYzOC9Iek1uVHNYdzRZTms3c1Z4TXJLQ29zWEw4YXVYYnZ3M1hmZkZmcmU0T0JnZlBUUlIrSzlpYnQzNzVhN0IyL1VxRkdGdnMvYjJ4c0E4TVVYWHlqcU1FaEZLREw3VjY1Y1FXSmlJcFlzV1lJMmJkckl2ZGE2ZFd2OCt1dXYrUFBQUHd2dHdEWnUzQmhXVmxidzh2S0NrWkVSUHZyb0k1dzlleFpuejU0Vnk1aWJtMlBBZ0FIWXVIRWpwRklwdW5UcEFvbEVnc3VYTDBNUWhBTDNyQmJYalJzMzVQNVBNalUxRmRmdy92UFBQekY4K0hCeFpZZWlMRnk0RU0rZlA4ZU1HVFBnNCtPRHRtM2JsbHQ5cVpRc0xDd0VDd3NMZ1ZTRDdOK0QveWFLbFpxYUtuenh4UmV5MzIyTWJHZ05mOWVxaGY4ZWlsZFU5c3VhLzRNSEQ4cTFWMi91S3pzN1cramF0YXNnbFVyRjh2MzY5UlBTMHRJRVFSQUVpVVFpT0RrNUNkZXVYWlBiWjJKaW90Q3paMC94K2Q5Ly95MUVSa1lLZ2lBSVI0OGVGY0xDd2dRckt5c2hQVDFkRUFSQnlNcktLclQrTDErK2xOdis3Tmt6b1V1WExzS3FWYXVFMk5oWVljYU1HWUs5dmIyUW41OWY2TEU5ZmZwVXNMZTNGOXpkM1lWYnQyNEpWNjVjRVc3ZHVsVm8yZDkrKzAzbzM3Ky9ZR0ZoSWFTbXByNzM5MVlVWmwveDFMbmR6OG5KRVN3c0xBUVhGNWRDWDc5MTY1WmdZV0VoN042OXUwVDdmZlhxbGVEZzRDQ01IRGxTRWRWVUNIWDQ5MUEzaFdXL3BMOW5kM2Qzd2RiV1Zzak56UzMwOVlDQUFNSEN3a0tJajQ4WEJFRVFJaUlpQkFzTEMrSEJnd2VDSUFoQ2VucTZNRy9lUE1IR3hrYXd0YlVWbGk1ZEtodzRjRUN1akVRaUVieTl2WVVCQXdZSVZsWldRcTlldllTcFU2ZksvZC93OW42TElpdjM5bVArL1BtQ0lBaUN2NysvMEtkUEg2RmJ0MjdDM0xsemhULy8vRk51djI5L1RtNXVyakIrL0hqQnpzNU9pSTJOTFhaOWkwdFdQMlgxL3dCQXJWZlRsZjN5eXJxR0hTbUdiS2dDd0g4VFJVdExTNU45S3drQU4vUHk4bnJyNnVvK0FmaTdWaFd5L1BQZlE3RUt5MzUwZFBSVFJiVC82ZW5wNk51M3I5dytMbHk0QUc5dmIremN1VlBjWm1Oamc5T25UME5YVnhjQkFRRzRmdjA2UER3ODRPSGhnU0ZEaGtCYld4dHhjWEZZdEdnUkprNmNpQ2RQbm9nUGEydHJjVTFZYTJ0clhMNThHY0RyWmRSNjl1eFpvUDRTaVFUZHVuVVR0Ly96eno5d2NYSEJnUU1IVUxkdVhSdy9maHh6NTg3RjZkT25ZV0JnZ0x0Mzd5SXlNaEpEaHc2RnRyWTJsaTlmanNURVJQajYrc3JOZlArMkowK2U0S3V2dnNMa3laUGg0ZUZScGl1d3pINzVVTmQyUHlNakE3MTc5NGFkblIzV3JGbFQ0UFhseTVjalBEd2M0ZUhoNG5xWWxwYVc2TkNoQTdadjMxN2tmaU1pSWpCLy9ud3NXTEJBSEhxc2JNeCsrWGc3K3dEYUFQdzlxd3BaN3E5Y3VhSzBmaVNIRUJPcGdjS0cxaWk3VGtRVm9haGhaZVh4V1ZsWldkaXdZUU9HRHgrTzVPUmsxS3BWQ3pkdjNvU2hvU0YwZFhYeDlPbFQ3Tnk1RS83Ky9qaCsvRGpPbkRrRGJXMXRYTDU4R2VibTVwQktwZERSMFlHMXRUVnExNjROYzNOejFLcFZTNXpNVHlxVmlqL3YyYk1IQU5DblQ1OTMxcWxseTVZd01EREErZlBuTVdqUUlPemR1eGZkdTNjWGh4NG5KeWZEdzhNRC9mcjFnNUdSRVNJaUlyQmd3WUozZGw0QndOUFRFMTkrK1NYcTE2OWYxbDhibFJOMWJmZFBubnhkelc3ZHVoVjRMU3NyQzBlT0hJR1RrNVBZZVMydVBYdjJRRjlmSDU5ODhvbEM2a21xNiszc0s3cytwSHJZZ1NWU0U3SUdmZkxreWJoLy96NGJkTklZYjJkZlYxZjNhRm4yOStab2tUZWZlM3A2b21QSGp2anNzODh3Y09CQVBIMzZGRVpHUnBneFl3WUE0T0xGaTBoUFQ4ZjQ4ZU9SbnA2T24zLytHWFoyZHVKK3VuVHBncUZEaDhyZHZ5MlJTSEQ0OEdFY08zWU04K2JORXllTWtrZ2toVjZoeXN2THc3eDU4OFRuaG9hR1dMSmtDZWJNbVlQTm16ZkQxdFpXYmxLU2YvLzlGN3E2dWpBd01NQ0RCdytRbVprSlhWMWRqQmt6Qmc4ZVBJQzF0VFhjM2QxaGJHd3N2dWZzMmJOSVNFakF5cFVyOGM4Ly81VGxWMG5sVE4zYS9iUzBOSGg1ZWFGKy9mb1lQSGh3Z2RjUEhqeUluSnljRWw5QlRVaElRR1JrSkQ3Ly9QTVNkM3hKUGIyVmZXVlhoMVFNTzdCRWFrUlhWeGZWcWxWVGRqV0lLdHhiMmEvNnJyTHY4K1l3TkV0TFMvejk5OS9paEV5eVJkN0R3c0lLdk0vSnlRbU9qbzd3OS9kSFhGeWMySG5OeU1oQVVsSVM5UFgxNGVmbmgrenNiQ1FsSmVIaHc0Zkl6ODlIUkVTRU9BR0luNThmUm8wYWhTRkRodURseTVmdnZRSWJIUjJObjM3NkNjT0dEVU5XVmhaT25EZ0JDd3NMREJ3NEVNRHJJY2FkT25XQ3JxNHUwdExTQUx5ZTdHUFdyRm5JemMzRjRzV0w4ZE5QUDhIRHd3UEE2eG1VUFQwOTRlN3VYcWFsSGFqaXFFdTduNTJkalJrelppQXpNeFByMXEwck5GL0J3Y0ZvMjdhdE9KdHFjUVVIQndQZzVFMmFSbDJ5VHhXUEhWZ2lOZkh2di8vQzFkVVZ0MjdkZ2lBSUNWcGFXazNlL3k0aTlmZDI5bCs5ZXVXZ3A2ZjM3b1VtMzJQTGxpMllOR2xTZ2UyV2xwWUZaZ2FXelFxc3E2dUwyTmhZQkFjSEl6QXdFQUF3WThZTVhMMTZGZlhyMXhlSEdmZnMyUk9mZnZvcFhyMTZCV3RyYStUazVDQXhNUkhhMnRxNGUvY3VGaTllTExkMFQxcGFHdnIxNjFmby9iRGZmZmNkUm93WWdhKy8vaG9BY083Y09jeVpNd2ZaMmRubzFxMGJ3c1BEeFVYdFpXdjlUWm8wQ1owNmRRSUFqQmt6QmhzM2JzU3JWNjlRcFVvVmJObXlCZTNidDVkYms1bFVsN3EwKzFTQ1dLNEFBQnh6U1VSQlZObloyWEIxZFVWc2JDeFdyMTVkWU9aWEFMaDY5U3J1M3IyTEpVdVdsR2pmdWJtNU9IandJTnEwYVlQV3JWc3Jxc3FrNHQ3TVB0SGJ0TjlmaEpSSjlvMTZZWjQvZjE2Qk5TRmxralhrTjIvZWxKM0FWNDZGdk42QjJTZWc4T3pmdUhFanFTejdsRWdrMkxGamg3ajBoNDJORGF5dHJmSHc0VU1Bd09uVHArVWVNcG1abVpnM2J4N2F0R21EZ0lBQXVMcTZZdEdpUlRoMTZoUUNBZ0x3eVNlZm9HblRwaGc4ZURCaVkyUGg3dTZPckt3c2hJYUdvbnYzN2dDQXBVdVhRa2RIQitucDZlK3RaMHhNRE5MUzB1RG82Q2h1czdHeHdZSUZDL0R6enovRDFkVVZGaFlXNHBWZ0V4TVRBRURkdW5YRjhnMGFORUJlWGg1eWNuSUFBTHQyN2NLSkV5ZlFvMGNQOU9qUlExeHZjL0Rnd2VqUm8wZHBmNlZVRHRTbDNjL0t5c0kzMzN5RG1KZ1lyRnk1RXJhMnRvV1cyN05uRDR5TWpFcThodXVSSTBmdzRzVUxYbjNWSUc5blg5bjFlZE9qUjQrUWw1ZFhycC94eHg5L0lEYzN0OEQyakl3TVhMMTZ0VncvVzEyd0E2dkNrcE9UMGE5ZlA0d2FOUXFDSUQ5YjlhbFRwekJnd0FET3lLWUJ5dU1FWHRVeCt3U1VYL1lmUFhxRXFsV3JRaXFWQW5oOVZmUHk1Y3Z2bmRBb0x5OFBKaVltcUZHakJtcldySWtSSTBiSTNlL2FxVk1uWExod0FYNStmdGkyYlJ1OHZMd0FBTC8rK3F0NFA2Q3VyaTUrK3VrbnhNYkd3c0hCQVE0T0RoZ3hZZ1FBaU04ZEhCd0FBRldxVkFGUThBdWJYcjE2d2REUUVBOGZQb1NMaTR1NHZVbVRKdERYMTVlN1lwR1VsQVJEUTBQeHFuSklTQWgyNzk2Tm9LQWdCQVVGaVRNa2I5NjhHVUZCUVNYOFRWSjVVWmQyUHlNakExT25Uc1h0MjdmeHl5Ky9pRVB3MzVhZW5vNFRKMDVnMEtCQkpSNjZIaHdjak9yVnE4dDlrVU9WbDZwL2NUTjQ4R0RaN01nbDFxZFBIeVFsdmYvUDJOUFRFMWxaV1FXMm56bHpCak5tekpCYksxWlRjUWl4QWtpbFVrUkhSK1BzMmJOSVQwK0h1N3Q3a1dXenM3T3hmZnQySEQxNlZEeUpzckN3d1ByMTZ3dVVQWFBtREFCZzBLQkJCV2FVN05hdEd4bzJiSWo1OCtkajE2NWRxRldyVm9IM2svcFQ5Wk9ZZ0lBQUhEcDBTSnhnb1ZXclZuQnhjVUdYTGwza3lsMjdkZzEvL1BFSG9xS2k4UHo1Y3hnWUdNRGEyaHJUcGsxRHc0WU5DK3lYMmFmeXpQN05temVSa1pHQlU2ZE9GZnA2VWZlbG1waVlZTWVPSGVMemxKUVVQSG55Qk9ibTVnQmVkeUJ2M0xpQm5Kd2MvUHJycjZoVHB3NEdEeDRNUjBkSDFLNWRXMjVmWGJwMFFVUkVCSUQvaGhETG5zdTBidDBhalJzM3hxSkZpekJseWhUVXFGRURjWEZ4Q0F3TVJMMTY5VkM3ZG0wc1diSUUzMzc3TFF3TkRXRmhZWUVoUTRaZzNicDFNRFkyUm01dUxuYnMySUZodzRhSlY1c2JOR2dnOXhteWs2bTZkZXVXZWhrZFVpeFZiL2RsL3YzM1gweWRPaFZKU1VuWXVIRWpyS3lzaWl5N2I5OCtTQ1NTRWw5RmpZbUp3YTFidHpCczJERGVDNmtCaXNxK2hZV0ZzcXNtRWdUaHZiTzhGK1hmZi84VmIvVW9ydXpzYlBIblBuMzZZTStlUGJodzRRTHM3ZTNGN1ZXclZoWGJlRTNCRG13WkxWeTRFT2ZQbjBkR1JnWUFvRU9IRGtXV1RVOVBGMmRUczdlM3g1QWhRL0RpeFF2RXg4Y1hXajRpSWdKbVptYjQvUFBQQzd6MndRY2ZZUEhpeFZpMWFwVTROSXdxRjNVNGlkbTJiUnY2OU9tRC92MzdJelUxRlFjT0hJQ3JxeXQ4Zkh6RWs1bW9xQ2c0T3p1alVhTkc2TmV2SDJyV3JJbTdkKy9pOE9IRHVIanhJZ0lEQTFHblRoMjUvVEw3bXEyOHMzL2t5QkdNR0RGQ25CaEdJcEdJVjRXMHRiVng0c1FKdWZJT0RnN0l5OHREYW1vcVRwOCtqZWpvYUZ5OWVoVlNxUlRMbGkxRHRXclZFQmdZaUQvKytBTXRXN2FFb2FFaGF0ZXVqVWVQSGlFckswdWN4YmlrZEhSMDRPUGpnL1hyMThQRHd3TTVPVG1vVjY4ZXZ2amlDNHdlUFJxWm1abFl1SEFoNXMyYkIwZEhSMWhZV01EVjFSVzV1Ym40OXR0dm9hT2pnOEdEQjJQS2xDbGwrNFZSaFZHSGRsL0d4Y1VGOGZIeGNIUjBSRnhjSE9MaTR1UmVyMVdyRnV6dDdTRUlBdjc4ODA5WVcxdWpVYU5HSmZvTVR0NmtPZFFsKzRJZ1FFZEhwMXoyTFpGSTVINldTQ1RvMmJObmdYSTNidHlRdTVmY3c4TkRya09yQ2RpQkxhUHo1OC9EeHNZR3RyYTI0bENzb2l4ZnZoekp5Y253OWZWRng0NGQzMWsyTVRFUjE2NWRnN3U3TzE2OWVnVWJHNXNpeXc0Wk1xVEFOZzZ2VkcvcTBwQUhCd2ZEek14TWZONnJWeTlNbmp3WmUvYnNFVHV3K2ZuNW1EdDNydHhWSUFDd3NyTEM0c1dMc1d2WExuejMzWGZpZG1aZnM1VjM5Z1ZCUUVKQ0FxWlBuNDQ2ZGVvZ01EQVFVNlpNUVdKaUlsNitmQWxkWFYxeC9VcXBWQ28rM056YzRPenNqT2pvYUhIMFFKVXFWZURuNTRlWk0yZkMydG9hL3Y3K01EYzNoN096TTl6YzNHQmlZZ0pMUzh0Q3Y2MlhEUk9XMWVudGJTWW1KdGl6Wnc5cTFhcUZGU3RXRkhvc0gzendBVFp2M2l5M3JVcVZLbGl3WU1GNy96K1M2ZDY5Ty85bVZJUzZ0UHN5c2kvZnc4UERFUjRlWHVEMURoMDZ3TjdlSGhjdVhNRERody9oNXVaV292MW5aR1FnUER3YzdkcTFRL1BtelJWU1oxSk5xcFo5cVZTS0J3OEt6aE1vdSszazhlUEhSVjZGYmR5NHNmaHpTRWdJNnRhdFcyQk5aS2xVaXFDZ0lQVHAwMGZ1Qy93aFE0YmcwYU5IQUNET05DOXJuemRzMklCLy92bEhuTDhoTnpjWFZhdVdhVUordGNZT2JCa2RQMzVjUENsLzF3bERURXdNVHA0OENUYzN0L2QyWG9IL0ZybVgzVGNWRWhLaWdOcVNPbEMxaHZ4ZDN1eThBditOUUpDTlNBQmVkMVFMRzFybTRPQ0F4WXNYNDg2ZE8zTGJtWDNOVlJIWjE5TFN3cVpObThTaDY4N096bkIyZGdid3VpT1puNStQL1B4OENJSWducXdBcnp1R1ZhcFVrVnREVmlLUndOallHQUVCQVhKWGxueDlmYkZqeHc2a3BLVGcyMisvRmJlLytkNjNod3VUWmxPbmRsK211Rjk4QkFjSG8yYk5tbkpySmhkblgwWkdSamgvL254cHEwZHFRaFd6bjVHUjhjNnIvcTZ1cmtXK0pzdnlxMWV2NE9YbGhXblRwaFVvbzYydGpaTW5UeUl1TGs3dVNtcFlXQmdlUEhpQXp6Ly9IRWVQSGhWdjY3aDU4eWIyN05ramRsNEZRWUNycXl0NjlPaUI4ZVBIbC9JbzFSczdzR1ZVM0RIbmh3NGRncGFXRmo3NzdETUFyLzlnZFhSMENpelhBTHdlYXJ4MzcxNjUvVGR1M0JoSGp4NkZpWWxKa2NzZnJGbXpCblhyMXNYSWtTTkxjeWlrQWxTeElTOEoyUkN5ZHUzYXZiZXNiS2hNOWVyVnhXM012dWFxeU93WGR0ODE4THB6cTZ1ckMxM2Q0djNYcUtlblYrakpTZlhxMWZITk45OFUyUDcyMVZJaVFQM2IvWGQ1K3ZRcHpwdzVnd2tUSmhUNzc0bzBoNnBtMzhURXBOQXZWWktTa3ZEWlo1L0IxOWRYN2d2SndwdytmUm92WDc1RS8vNzlDMzNkeGNVRjA2Wk53N2h4NDlDMGFWTngrNFVMRitUS1pXUms0UHZ2djhmMDZkUFJyRmt6QUsvbkgwbE1USVNucDJkSkQ2M1NZR3RTUWE1ZnY0NTY5ZW9oT1RrWmt5Wk53cjE3OXdBQTdkdTN4dzgvL0NDR0VuZzlZMlZoMDJmLy92dnZxRnExYXFFbjhSS0pCQ0VoSWVqWnM2ZEtuTVJQbURCQjJWV29NSzFidDhiY3VYUEx2QjlWYmNqZkpTOHZEMCtmUGtWdWJpNXUzcnlKelpzMzQrT1BQOGE0Y2VQZSs5NlRKMDhDZ056UUdtWmZ2V2h5OXFrZ1pyL2tLbnYyYTlXcWhjdVhMeXU3R3VXTzJTODVkY3grYkd3c2dOZWR6UGQxWUhmdjNnMTdlL3RDTDFRQmdMVzFOZHEyYlFzdkx5K3NXYk5HM0g3OCtIRUFyOWNZbnoxN05yWnMyWUtrcENUczNMa1QzdDdleU16TWhMYTJOcnk5dlZHMWFsWGN2MzlmYnRpeXBtQUh0b0xJbGpLWVAzOCtCZzhlak1hTkcrUDY5ZXNJQ2dyQ2xDbFRzSHYzYnBpYW1pSXBLUWxCUVVIbzBxVUxMbDY4S0xlUGZ2MzZZYzJhTmZqZi8vNEhVMU5UdWRldVhyMktseTlmRmptRmZVV0xqbzVXZGhVcVRIUjBkSmtiYzNWc3lJSFg5NnNPSHo1Y2ZONjFhMWVzV0xGQzdxcHFZZExTMHVEbDVZWDY5ZXVMUTRXWmZmV2p5ZG1uLzVpWm1TRTFOWlhaTHlGbXYvSmc5a3RHWGJOLyt2UnA5T2pSQTJGaFlYQnhjU2x5VkVGOGZEd2lJeU94ZmZ2MmQrN3Y2NisveHJmZmZvdlkyRmkwYk5rU3NiR3g0b1NDTGk0dVdMcDBLV2JQbm8zeDQ4ZkQzTnhjWEd0NTBhSkZzTFMweEE4Ly9JQkhqeDdCejg5UDRjZXE2dGlCclNCWldWbkl5TWlBdDdlM3VNU0lnNE1EVEUxTnNXblRKb1NFaE1EWjJSbm56cDJEdnI0K1hGeGNDcHpFOStuVEI2dFhyOGFKRXljS2pNMi9jT0VDOVBUMFZHSWhlcWxVV3ZTc081V010cmIydWJMdVExMGJjZ0NvVTZjTzFxeFpnNXljSE55K2ZSdDc5KzdGc0dIRDRPdnJpeVpObWhUNm51enNiTXlZTVFPWm1abFl0MjZkMkZoWGh1d0RtcE4vVGM5K2FRbUNnUER3Y1BUcjEwOGNKcCtkblkyb3FLaDNUbGlteW43Ly9YZHhCa3hOeUQrelQyL1RoTndEbXAzOVI0OGVJU0lpQW9HQmdWaTZkQ21DZ29Jd1pzeVlRc3R1Mzc0ZEhUcDBlT2ZLSkFCZ1kyT0RwazJid3RmWEYydldySUd2cnk4R0RCaUE4K2ZQbzNYcjF0aTFhNWU0ZkZSQVFBQzJidDJLbjM3NkNiYTJ0dkQzOThmRml4Y1JFQkNnOEdOVkIrekFWaEFkSFIzVXIxKy93UHFZQXdjT3hLWk5tM0Q5K25VQWdLT2pJMHhNVEdCc2JGeGdIN1ZxMVVMYnRtMXgvUGp4QWlmeDU4NmRRNWN1WGFDdnIxOStCMUZNVjY5ZTFaaFpGOHE2TnBtNk51UXkrdnI2NHNRY1RrNU9jSEp5d3BneFkrRHA2UWtmSDU4QzViT3pzK0hxNm9yWTJGaXNYcjBhYmRxMEVWK3JETmtITkNmL21wNzkwcnB4NHdZMmJkb2tkMTlVZkh3OHZ2dnVPNnhkdXhaZHUzWlZZdTFLNTgxUkVacVFmMmFmM3FZSnVRYzBOL3RTcVJUTGx5OUhyMTY5MExScFU3aTV1Y0hWMVJVV0ZoYjQrT09QNWNyZXVYTUh4NDRkdzdwMTY5NjdYeTB0TFl3ZVBSckxsaTBUWi9WMmNIREF3b1VMQVFEVnFsVkRVbElTVnE1Y2lkVFVWR3pmdmgzTm1qVkRVRkFRZHU3Y2lTMWJ0b2pya0dzYXpWcjFWb25Nek13S0hRZGZvMFlOQU1ETGx5OEJ2RDRSS09xR2J3RG8yYk1uSWlNajVXWjVmZkxrQ2U3Y3VhTXlReWlwZU5TMUlYK1hWcTFhb1ZtelpyaDY5V3FCMTdLeXN2RE5OOStJUTJCc2JXM2xYbWYyTlVkbHpINXhSVVJFd003T1RwenRPRDgvSDIzYnRzWFlzV054NWNvVnVlMnk1WFdvOHREazdKZEZYbDZlc3F0QVphU3UyUmNFQVo2ZW5vaUxpeE9YL0xPMHRNUVhYM3dCVjFmWEF1YzdSNDhlUllzV0xZbzlvc2JKeVFrTkd6WkVZbUlpVnF4WUliZkdiRUpDQWthUEhvMzI3ZHNqSUNBQVRabzB3YnAxNjdCNjlXclkyZGxwOVBKUzdNQldrRFp0MmlBaElVRnVrV0lBU0VsSkFRQzVkYURlcFdmUG5zakx5OE81Yy8rTjRqaDc5aXgwZEhUUXExY3Z4VldZeXBXNk51VEZrWmVYVjJCdHNveU1ERXlkT2hXM2I5L0dMNy84VXFvT0o3TmZPVlRtN0wrUFJDTEJnUU1INE9qb2lNNmRPOHM5dG0zYkJqOC9QN2x0WVdGaHlxNHlLVkJsejc1VUtzVlBQLzJFVHovOUZIZnYzaTMyKys3ZnYvL09DWEZXcmx5SkgzLzhVUkZWSkNWUjEreS9lUEVDOCtiTnc4R0RCL0hMTDcvZ3d3OC9GRitiTldzV3VuZnZqa21USm1IanhvM0l6TXdFQUV5Yk5nMWVYbDdGL2d3OVBUMkVoSVRBM3Q2K3dMbFRreVpOc0gvL2ZreVpNZ1dQSHovR3BFbVRjT1hLRld6ZXZCbFhybHpCckZtemtKV1ZwWmlEVlRQc3dGYVFBUU1HSURzN0c3dDI3WkxiL3V1dnZ3S0FlUC9RKzdSbzBRSm1abVk0YythTXVPM1VxVk93c3JLQ2taR1I0aXBNNVVaZEcvSzN4Y2ZINDlXclYzTGJMbDI2aElTRUJMblpndi85OTE5TW1USUZDUWtKMkxoeFk2bnY4MlAyMVY5bHlYNXA3ZDI3RnhrWkdXalpzaVVpSXlOeDhlSkZSRVpHRm5nY09uUUkvL3p6RHdZTkdxVHNLcE9DVlBiczUrYm1Zdjc4K1RodzRBRGMzTnhnWW1LQ3RMUzBRaDhsMWF4Wk14dzVjZ1FuVHB3b2g1cFRlVlBIN0V1bFVvU0ZoV0hZc0dHNGNlTUd0bTdkV21CNVFHMXRiU3hidGd6VHBrM0RybDI3TUhEZ1FIaDZldUxGaXhjd01URUJBT1RrNUNBNk9ocDM3OTRWMS82VzNkUDZKaTB0clNMcmtwZVhoN1ZyMTJMMDZOSG8zTGt6dG0vZkRtdHJhL2o3K3lNMU5SVVRKa3pBbzBlUEZIajA2b0gzd0paUllHQ2czUFBVMUZTNWJhTkdqUUlBMk5yYXdzN09EbDVlWHJoejV3NWF0R2lCeU1oSW5EdDNEdjM3OXkvUlNmM01tVE5ScTFZdEFLKy9IYnA4K2JKQ3BqU244cWVPRFhsUlRwdzRnUU1IRHFCdjM3NHdNek5EUWtJQ0RoOCtERk5UVTB5ZlBsMHM1K0xpZ3ZqNGVEZzZPaUl1TGs1Y0sxYW1WcTFheGY0Q2g5bFhYNVVwKzZXUms1TURmMzkvOFhsMmRqWUdEQmlBNE9CZ2NiRjZtWWtUSjJMaXhJa0Y3dmNtOVZUWnM1K1VsSVE1YythSTkvRE5temZ2bmVYLy92dHZjZksrd3R5L2YxL3V1WldWRmVyWHI0OEhEeDRVZUsxdTNicnYzQmNwbDdwbVB6MDlYWngwZGZiczJVVitTYTZ0clkwSkV5YkF3Y0VCZm41K01EQXdnS0dob2ZpNmxwWVdKaytlakZldlhrRlhWeGVmZi81NWllOVpkWGQzUjgyYU5SRVVGSVI2OWVxSjIydlVxSUV0VzdaZ3c0WU43MTM1b1RKaUI3YU0zbHk3Q1FDU2s1UGx0c2s2c01EcllUQitmbjRJQ3d2RDhlUEhVYnQyYmJpNXVXSHMyTEVsK3N3Mzd4TThjZUlFcEZJcGV2ZnVYY29qb0lxaXJnMTVVV3h0YlhIanhnM3MzNzhmbVptWnFGbXpKcHljbk9EaTRpTFhRTXRPYXNMRHd4RWVIbDVnUHgwNmRDaDJCNWJaVjArVkxmdWxzWG56WnRTclZ3L1BuajBEOEhvQ3ROYXRXeU04UEZ6dS80bDc5KzdoNmRPbkhCWmZTVlRtN0F1Q2dPRGdZS3hmdng2dFdyWENvVU9IQ3AxTTcrWExsL0R3OE1EcDA2Y3hmZnAwc2NPWm5KeU1WNjllSVRrNUdjQi9IZGVpdnJqWnVIRWpObTdjS0xjdE1EQVFMVnUyVk9CUmthS29jL1pyMUtpQmtKQ1FRcStXRnFaKy9mcUZEbk92V3JVcUxseTRBS2xVQ2kwdHJYZGVhWDNUbTEveWJOcTBTWnl4L20zNit2cVlQMzkrc2ZaWjJiQURXMGFSa1pIRkxxdW5wNGVwVTZkaTZ0U3BKZnFNcVZPbjR0S2xTKzhzNCtEZ1VPcDZVZmxUNTRhOEtLMWJ0eTV3TWxHWXNtU1IyVmQvbFRIN3BaR1dsb1lGQ3haZ3hJZ1I0alpIUjBlRWhJVElkV0QvK3VzdmRPclVDV1ptWnNxb0ppbFFaYzUrVEV3TVBEMDlFUk1UZzVFalIyTHExS200ZWZNbXJLeXM1TXBkdTNZTlM1WXNRVjVlSHJadTNTcTNySWlibXhzU0V4UEY1N0tPcTZ3Tno4akl3QmRmZkFFYkd4c3NYcndZd091aG5YbDVlYnpxcXVJcVEvYUwyM2t0anFJNm9FVjVNOThsZmErbVlBZFdEU3hldkJnNU9UbktyZ2FWVW1Wb3lKV0YyVmR2elA1L0ZpMWFWT0NrMjg3T0RpdFdyRUJLU2dycTFxMExBRGg5K2pRKytlUVRaVlNSRktpeVovL2d3WU5JUzB1RGw1Y1h1blRwZ3ZEd2NQend3dzlZdVhJbDdPM3RrWnFhQ2k4dkx4dzhlQkJEaHc2RnE2dHJnYXV6Zi83NUo0RFhvMm5tekpsVDRNdEhEdzhQVksxYVZlNDJrZDkvL3gyQmdZRUlEQXprM0FjcXFySm5uMVFETzdBcXFtSERoamg2OUNnQWFPd2FUNVVCRy9LU1kvWXJCMlpmWG1GWGpJeU5qZEd4WTBjY1AzNGNZOGFNd2ZQbnozSHo1czBDdDZhUWV0R0U3TSthTlF0dWJtN2lWU3BIUjBmY3ZYc1g3dTd1T0gvK1BJNGNPWUsyYmR0aTU4NmRhTldxMVR2MzllYkVmREo3OSs3RjhlUEg0ZWZuSjNaOGs1S1M0T1BqZ3o1OStyRHpxcUkwSWZ1a0d0aUJWVkhhMnRvRkp2WWc5Y0tHdkhTWWZmWEg3QmVmdmIwOUhqNThDT0QxbFNnckt5dHhCa3RTUDVxU2ZWMWRYZWpxdmo2RkZBUUJWNjVjUVVwS0NpUVNDZTdldll0Rml4WWhPam9hNGVIaGFONjh1ZHphbG0vS3pzN0c4ZVBIQVFEbnpwMkRqWTBOd3NQRDRlSGhBUXNMQzhURXhPRFNwVXZJek16RW1UTm5VS05HRFU3Y3A2STBKZnVrR3RpQkpTb0hiTWhKVXpIN0pUTjgrSER4NTBPSERtSElrQ0ZLckEyVmhTWmxQejgvSDFldlhzV3BVNmR3L1BoeHBLYW13czdPRHI2K3ZqQXlNc0tjT1hPUWxaV0Y1Y3VYSXlsSi9sZWdvNk9EQmcwYUFBRDI3OThQSXlNalpHZG40K2VmZjhhbFM1ZVFrcEtDdkx3OHhNWEY0Zm56NXpBeU1zS1ZLMWRRdlhwMWJOKytIZFdyVjRlUGp3ODZkT2lBN3QyN0srUHc2UzJhbEgxU0RlekFFaWtZRzNMU1ZNeCs4VmxhV2hhNi9kcTFhK0pzbHNiR3hsejdVazFvVXZidjM3K1BjZVBHSVRNekU2MWF0Y0tvVWFQUXYzOS9tSnFhWXNlT0hkaTJiUnNrRWdrQVlOcTBhUVhlTDh2MXk1Y3Y0ZS92ajg4Kyt3emJ0bTJEbjU4ZnBrNmRpaFVyVm1EcDBxV29WcTBhSkJJSnZ2dnVPMVNyVmczcjE2OUhzMmJOY096WU1XemJ0ZzF6NXN4aEIxWUZhRkwyU1hXd0EwdWtRR3pJU1ZNeCs4WFR1WE5uYUd0cnYzZDJiZURkaTl1VDZ0QzA3RGR1M0JoTGx5NUZ5NVl0VWJ0MmJRREFwVXVYc0hidFdxU2twT0RISDMrVVcvSk1ac3VXTGZEMTlSV1hEdlQxOVlXV2xoYnM3ZTJ4YmRzMjFLeFpFd0VCQWVMOTRxbXBxWmcxYXhhU2s1UGg3ZTJOZHUzYUlUWTJGb3NYTDRhVGt4TysvUExMaWp0b0twU21aWjlVQnp1d1JBckNocHcwRmJOZmZENCtQc3F1QWltUXBtWmZ0azd4dFd2WHNIWHJWdno5OTkrd3M3UER1blhyWUdwcUtsZFdJcEZneFlvVk9IVG9FR2JObW9XdnZ2b0tBSEQyN0ZsTW1qUUpWYXBVRWN2S09xK25UcDNDOHVYTFVhdFdMZXpjdVJQMTZ0WEQvZnYzNGVycWluYnQybUhSb2tVVmRLUlVGRTNOUHFrR2RtQ0pGSUFOT1drcVpwODBsU1puLzhtVEo1Z3padzVpWW1MUXZIbHpiTnEwQ2QyNmRVTndjREIrLy8xMytQbjV3ZGpZR0RFeE1WaXlaQWtlUDM2TU5Xdld3TmJXVnR6SDdObXpZVzF0alFjUEhvamJuajE3Qmc4UEQ1dytmUnFqUjQvRzFLbFRvYWVuaDF1M2JtSDY5T21vVWFNR2Z2bmxGNjREcTJTYW5IMVNEZXpBRWlrQUczTFNWTXcrYVNwTnpyNjV1VGs2ZE9pQThlUEhvM2Z2M3VKd2R3Y0hCd1FHQm1MbXpKbG8xS2dSd3NMQzBLbFRKNnhmdng1MTZ0U1IyMGVYTGwwSzdGZFhWeGY1K2ZrSUNBaEF5NVl0QVFCSGpoekJzbVhMWUdabWhudjM3aUUwTkJRalI0NHMvNE9rSW1seTlrazFzQU5McEFCc3lFbFRNZnVrcVRROSs3Tm56NVo3THBWS2NmdjJiWHo0NFlmNDU1OS84UGp4WXl4WnNnUk9UazdGdnAvYjFOUVVhOWV1QlFDa3A2Zmo1NTkvUm5oNE9NYU5HNGR2dnZrR08zYnN3T3JWcXhFZkg0L3Z2LzllWE1xSEtwYW1aNStVajMvNVJBckFocHcwRmJOUG1vclpmejNrTnlvcUNoY3ZYc1NaTTJmdy9QbHpOR25TQkQvODhBTUdEQmhRcXFHKzJkbloyTE5uRDdadjN3NWpZMk5zM3J3WlZsWldBSUNKRXllaVJvMGFXTEZpQlpLVGs3RjY5V29ZR2hvcStyRG9QWmg5VWpaMllJbktRQkNFUzFwYVdzYXZYcjF5WUVOT21vVFpKMDNGN0FPZW5wNklpSWpBOCtmUEFRQU5HelpFLy83OTBiOS9mM3o4OGNkbDJ2ZU1HVE1RSHgrUGNlUEdZZlRvMFFVNndaOTk5aG1xVjYrT1BYdjI4QXBzQldQMlNWWHdMNStvREtLaW9ncmV4RU9rQVZRZys5a0E5RE16TTJGZ1lLRGtxbWkyN094czJZKzV5cXhIUlZGeTlsVWk5NDZPanFoV3JScGF0bXlKOXUzYmk4dnBsRWF0V3JYZzRlRWhQdi94eHg5aGFtb0tmWDM5SXQvajRPQUFlM3Q3cFM0MXBXbTVCNVNhZlpYSVBhbE83cldWK2VGRVJFU2xJUWhDREFBa0pDUW91eW9hNzlHalJ3QUFRUkR1S2JrcWxaNnE1TDVEaHc1d2MzTkR2Mzc5eXRSNUJRQjlmWDNZMjl1THordlZxL2ZPenF1TXN0ZEpadTRyanFya25sUW45K3pBRWhHUk90b092QjdLR0JzYmk2eXNMR1hYUitOa1oyZmo3dDI3V0wxNnRXeFRzRExyb3lHWWV5Vmo3cFdDdVZjeVZjdTljcisrS2lNTEN3dEIyWFdnZ3E1Y3VhTFd1VklYekw5cVl2NHJUSlZPblRvZDF0TFM2cXZzaWhBQTRPTExseTl0WTJKaUpNcXVTQ1hIM0tzVzVyNWlNUGVxUmVtNVYrc3JzSUlnWEZKMkhhaUFHOHF1Z0taZy9sVVM4MTl4WGtWRlJUa0pnckFBUURTQUhHVlhTQVBsQ29Kd1V4Q0VwY28rbWRFZ3pMM3lNZmNWajdsWFB1YWV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TXJiL3dGTEVHVmtBR3dJUHdBQUFBQkpSVTVFcmtKZ2dnPT0iLAoJIlRoZW1lIiA6ICIiLAoJIlR5cGUiIDogImZsb3ciLAoJIlZlcnNpb24iIDogIjE2Igp9Cg=="/>
    </extobj>
  </extobjs>
</s:customData>
</file>

<file path=customXml/itemProps1.xml><?xml version="1.0" encoding="utf-8"?>
<ds:datastoreItem xmlns:ds="http://schemas.openxmlformats.org/officeDocument/2006/customXml" ds:itemID="{FEABEBBD-30C7-4791-8ECD-CBD3E25CAB4D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1688</Words>
  <Application>Microsoft Office PowerPoint</Application>
  <PresentationFormat>宽屏</PresentationFormat>
  <Paragraphs>301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华文仿宋</vt:lpstr>
      <vt:lpstr>华文楷体</vt:lpstr>
      <vt:lpstr>华文中宋</vt:lpstr>
      <vt:lpstr>微软雅黑</vt:lpstr>
      <vt:lpstr>Arial</vt:lpstr>
      <vt:lpstr>Cambria Math</vt:lpstr>
      <vt:lpstr>Wingdings</vt:lpstr>
      <vt:lpstr>Office 主题​​</vt:lpstr>
      <vt:lpstr>Machine Programming Basic</vt:lpstr>
      <vt:lpstr>回课内容</vt:lpstr>
      <vt:lpstr>处理器发展历史</vt:lpstr>
      <vt:lpstr>指令系统</vt:lpstr>
      <vt:lpstr>程序编码</vt:lpstr>
      <vt:lpstr>源代码-&gt;可执行代码</vt:lpstr>
      <vt:lpstr>反汇编</vt:lpstr>
      <vt:lpstr>                                                                                                                                                             </vt:lpstr>
      <vt:lpstr>ATT与Intel汇编代码格式 </vt:lpstr>
      <vt:lpstr>数据格式</vt:lpstr>
      <vt:lpstr>访问信息</vt:lpstr>
      <vt:lpstr>整数寄存器</vt:lpstr>
      <vt:lpstr>操作数指示符</vt:lpstr>
      <vt:lpstr>数据传输指令</vt:lpstr>
      <vt:lpstr>MOVZ &amp; MOVS</vt:lpstr>
      <vt:lpstr>压入和弹出栈数据</vt:lpstr>
      <vt:lpstr>算数和逻辑操作</vt:lpstr>
      <vt:lpstr>加载有效地址(load effective address)</vt:lpstr>
      <vt:lpstr>一元操作</vt:lpstr>
      <vt:lpstr>二元操作</vt:lpstr>
      <vt:lpstr>移位操作</vt:lpstr>
      <vt:lpstr>特殊算数操作</vt:lpstr>
      <vt:lpstr>一些题目</vt:lpstr>
      <vt:lpstr>一些题目</vt:lpstr>
      <vt:lpstr>一些题目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Programming Basic</dc:title>
  <dc:creator/>
  <cp:lastModifiedBy>1578723136@qq.com</cp:lastModifiedBy>
  <cp:revision>181</cp:revision>
  <dcterms:created xsi:type="dcterms:W3CDTF">2019-06-19T02:08:00Z</dcterms:created>
  <dcterms:modified xsi:type="dcterms:W3CDTF">2022-09-20T13:52:15Z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F03ED85E1A024953BD5080D79AD5CDC3</vt:lpwstr>
  </property>
</Properties>
</file>