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0"/>
  </p:normalViewPr>
  <p:slideViewPr>
    <p:cSldViewPr snapToGrid="0">
      <p:cViewPr varScale="1">
        <p:scale>
          <a:sx n="98" d="100"/>
          <a:sy n="98" d="100"/>
        </p:scale>
        <p:origin x="16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34302-E610-4E44-B89B-B66E3F607D81}" type="datetimeFigureOut">
              <a:t>2022/9/20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8E1F2-2477-C94D-8FC0-A2F3C107693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375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767C-0288-894B-8F60-8E5C9EC3F931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01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t>2022/9/20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15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t>2022/9/20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27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t>2022/9/20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89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t>2022/9/20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11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t>2022/9/20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68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t>2022/9/20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103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t>2022/9/20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75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t>2022/9/20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749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t>2022/9/20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34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t>2022/9/20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88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t>2022/9/20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72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5888-2BCD-7741-9264-F5C958793C3B}" type="datetimeFigureOut">
              <a:t>2022/9/20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F8D99-4BC3-3E47-982D-CCFAEA5055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837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E15D887-2EE5-DE58-E853-F5B0EBB480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770755" y="4137216"/>
            <a:ext cx="4026150" cy="45027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7E50DF2-8D81-3B33-53C6-4442222D3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35547"/>
            <a:ext cx="7772400" cy="2387600"/>
          </a:xfrm>
        </p:spPr>
        <p:txBody>
          <a:bodyPr>
            <a:normAutofit/>
          </a:bodyPr>
          <a:lstStyle/>
          <a:p>
            <a:r>
              <a:rPr kumimoji="1" lang="en-US" altLang="zh-CN" sz="4400" b="1">
                <a:latin typeface="+mn-lt"/>
                <a:ea typeface="黑体" panose="02010609060101010101" pitchFamily="49" charset="-122"/>
              </a:rPr>
              <a:t>ICS</a:t>
            </a:r>
            <a:r>
              <a:rPr kumimoji="1" lang="en-US" altLang="zh-CN" sz="4400">
                <a:latin typeface="等线" panose="02010600030101010101" pitchFamily="2" charset="-122"/>
                <a:ea typeface="黑体" panose="02010609060101010101" pitchFamily="49" charset="-122"/>
              </a:rPr>
              <a:t> </a:t>
            </a:r>
            <a:r>
              <a:rPr kumimoji="1" lang="zh-CN" altLang="en-US" sz="4400">
                <a:latin typeface="等线" panose="02010600030101010101" pitchFamily="2" charset="-122"/>
                <a:ea typeface="黑体" panose="02010609060101010101" pitchFamily="49" charset="-122"/>
              </a:rPr>
              <a:t>第 </a:t>
            </a:r>
            <a:r>
              <a:rPr kumimoji="1" lang="en-US" altLang="zh-CN" sz="4400" b="1">
                <a:latin typeface="+mn-lt"/>
                <a:ea typeface="黑体" panose="02010609060101010101" pitchFamily="49" charset="-122"/>
              </a:rPr>
              <a:t>0x40400000</a:t>
            </a:r>
            <a:r>
              <a:rPr kumimoji="1" lang="en-US" altLang="zh-CN" sz="4400" b="1" baseline="-25000">
                <a:latin typeface="+mn-lt"/>
                <a:ea typeface="黑体" panose="02010609060101010101" pitchFamily="49" charset="-122"/>
              </a:rPr>
              <a:t>float</a:t>
            </a:r>
            <a:r>
              <a:rPr kumimoji="1" lang="en-US" altLang="zh-CN" sz="4400">
                <a:latin typeface="等线" panose="02010600030101010101" pitchFamily="2" charset="-122"/>
                <a:ea typeface="黑体" panose="02010609060101010101" pitchFamily="49" charset="-122"/>
              </a:rPr>
              <a:t> </a:t>
            </a:r>
            <a:r>
              <a:rPr kumimoji="1" lang="zh-CN" altLang="en-US" sz="4400">
                <a:latin typeface="等线" panose="02010600030101010101" pitchFamily="2" charset="-122"/>
                <a:ea typeface="黑体" panose="02010609060101010101" pitchFamily="49" charset="-122"/>
              </a:rPr>
              <a:t>次小班课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8A9269-5586-23D7-D20F-9F2B7C149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37866"/>
            <a:ext cx="6858000" cy="1655762"/>
          </a:xfrm>
        </p:spPr>
        <p:txBody>
          <a:bodyPr/>
          <a:lstStyle/>
          <a:p>
            <a:r>
              <a:rPr lang="en-US" altLang="zh-CN" sz="1800" b="1">
                <a:effectLst/>
                <a:latin typeface="Calibri" panose="020F0502020204030204" pitchFamily="34" charset="0"/>
              </a:rPr>
              <a:t>2022 Fall, Class 12, TA: Yuxing Xiang </a:t>
            </a:r>
          </a:p>
          <a:p>
            <a:r>
              <a:rPr lang="en-US" altLang="zh-CN" sz="1800" b="1">
                <a:effectLst/>
                <a:latin typeface="Calibri" panose="020F0502020204030204" pitchFamily="34" charset="0"/>
              </a:rPr>
              <a:t>2022-09-21 </a:t>
            </a:r>
            <a:endParaRPr lang="en-US" altLang="zh-CN">
              <a:effectLst/>
            </a:endParaRPr>
          </a:p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1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29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10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Assembly Overview</a:t>
            </a:r>
          </a:p>
          <a:p>
            <a:pPr algn="l"/>
            <a:r>
              <a:rPr kumimoji="1" lang="zh-CN" altLang="en-US" sz="2400" b="1">
                <a:latin typeface="+mn-lt"/>
                <a:ea typeface="SimHei" panose="02010609060101010101" pitchFamily="49" charset="-122"/>
              </a:rPr>
              <a:t>常用工具链</a:t>
            </a:r>
            <a:endParaRPr kumimoji="1" lang="en-US" altLang="zh-CN" sz="2400" b="1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FA5EE3-72B0-F2AE-8577-D5040AD0EFD3}"/>
              </a:ext>
            </a:extLst>
          </p:cNvPr>
          <p:cNvSpPr txBox="1"/>
          <p:nvPr/>
        </p:nvSpPr>
        <p:spPr>
          <a:xfrm>
            <a:off x="628650" y="1603029"/>
            <a:ext cx="806424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kumimoji="1" lang="en-US" altLang="zh-CN" sz="2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gcc</a:t>
            </a: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-o	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指定输出文件名</a:t>
            </a:r>
            <a:endParaRPr kumimoji="1" lang="en-US" altLang="zh-CN" sz="2000">
              <a:latin typeface="Menlo" panose="020B0609030804020204" pitchFamily="49" charset="0"/>
              <a:ea typeface="SimHei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-Ox	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指定优化级别（</a:t>
            </a: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g/0/1/2/3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）</a:t>
            </a:r>
            <a:endParaRPr kumimoji="1" lang="en-US" altLang="zh-CN" sz="2000">
              <a:latin typeface="Menlo" panose="020B0609030804020204" pitchFamily="49" charset="0"/>
              <a:ea typeface="SimHei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-c	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只生成 </a:t>
            </a: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.o 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文件（不进行链接）</a:t>
            </a:r>
            <a:endParaRPr kumimoji="1" lang="en-US" altLang="zh-CN" sz="2000">
              <a:latin typeface="Menlo" panose="020B0609030804020204" pitchFamily="49" charset="0"/>
              <a:ea typeface="SimHei" panose="02010609060101010101" pitchFamily="49" charset="-122"/>
              <a:cs typeface="Menlo" panose="020B0609030804020204" pitchFamily="49" charset="0"/>
            </a:endParaRPr>
          </a:p>
          <a:p>
            <a:pPr lvl="3">
              <a:spcAft>
                <a:spcPts val="500"/>
              </a:spcAft>
              <a:buClr>
                <a:srgbClr val="0070C0"/>
              </a:buClr>
              <a:buSzPct val="75000"/>
            </a:pPr>
            <a:r>
              <a:rPr kumimoji="1" lang="zh-CN" altLang="en-US" sz="2000">
                <a:solidFill>
                  <a:srgbClr val="0070C0"/>
                </a:solidFill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可以用来手写汇编语言片段！</a:t>
            </a:r>
            <a:r>
              <a:rPr kumimoji="1" lang="en-US" altLang="zh-CN" sz="2000">
                <a:solidFill>
                  <a:srgbClr val="0070C0"/>
                </a:solidFill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=&gt;</a:t>
            </a: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-S	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只生成 </a:t>
            </a: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.s 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文件</a:t>
            </a:r>
            <a:endParaRPr kumimoji="1" lang="en-US" altLang="zh-CN" sz="2000">
              <a:latin typeface="Menlo" panose="020B0609030804020204" pitchFamily="49" charset="0"/>
              <a:ea typeface="SimHei" panose="02010609060101010101" pitchFamily="49" charset="-122"/>
              <a:cs typeface="Menlo" panose="020B0609030804020204" pitchFamily="49" charset="0"/>
            </a:endParaRPr>
          </a:p>
          <a:p>
            <a:pPr lvl="3">
              <a:spcAft>
                <a:spcPts val="500"/>
              </a:spcAft>
              <a:buClr>
                <a:srgbClr val="0070C0"/>
              </a:buClr>
              <a:buSzPct val="75000"/>
            </a:pPr>
            <a:endParaRPr kumimoji="1" lang="zh-CN" altLang="en-US" sz="2000">
              <a:latin typeface="Menlo" panose="020B0609030804020204" pitchFamily="49" charset="0"/>
              <a:ea typeface="SimHei" panose="02010609060101010101" pitchFamily="49" charset="-122"/>
              <a:cs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557ABC-D5AE-C2CD-93E5-25D5CC21075B}"/>
              </a:ext>
            </a:extLst>
          </p:cNvPr>
          <p:cNvSpPr txBox="1"/>
          <p:nvPr/>
        </p:nvSpPr>
        <p:spPr>
          <a:xfrm>
            <a:off x="628650" y="4225328"/>
            <a:ext cx="8064246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kumimoji="1" lang="en-US" altLang="zh-CN" sz="2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objdump</a:t>
            </a: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en-US" altLang="zh-CN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-d			</a:t>
            </a:r>
            <a:r>
              <a:rPr kumimoji="1" lang="zh-CN" altLang="en-US">
                <a:latin typeface="SimHei" panose="02010609060101010101" pitchFamily="49" charset="-122"/>
                <a:ea typeface="SimHei" panose="02010609060101010101" pitchFamily="49" charset="-122"/>
                <a:cs typeface="Menlo" panose="020B0609030804020204" pitchFamily="49" charset="0"/>
              </a:rPr>
              <a:t>反汇编代码段</a:t>
            </a:r>
            <a:endParaRPr kumimoji="1" lang="en-US" altLang="zh-CN">
              <a:latin typeface="SimHei" panose="02010609060101010101" pitchFamily="49" charset="-122"/>
              <a:ea typeface="SimHei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en-US" altLang="zh-CN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</a:t>
            </a:r>
            <a:r>
              <a:rPr kumimoji="1" lang="zh-CN" altLang="en-US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-j</a:t>
            </a:r>
            <a:r>
              <a:rPr kumimoji="1" lang="zh-CN" altLang="en-US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xxx	</a:t>
            </a:r>
            <a:r>
              <a:rPr kumimoji="1" lang="zh-CN" altLang="en-US">
                <a:latin typeface="SimHei" panose="02010609060101010101" pitchFamily="49" charset="-122"/>
                <a:ea typeface="SimHei" panose="02010609060101010101" pitchFamily="49" charset="-122"/>
                <a:cs typeface="Menlo" panose="020B0609030804020204" pitchFamily="49" charset="0"/>
              </a:rPr>
              <a:t>反汇编特定段，如 </a:t>
            </a:r>
            <a:r>
              <a:rPr kumimoji="1" lang="en-US" altLang="zh-CN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.rodata </a:t>
            </a:r>
            <a:r>
              <a:rPr kumimoji="1" lang="zh-CN" altLang="en-US">
                <a:latin typeface="SimHei" panose="02010609060101010101" pitchFamily="49" charset="-122"/>
                <a:ea typeface="SimHei" panose="02010609060101010101" pitchFamily="49" charset="-122"/>
                <a:cs typeface="Menlo" panose="020B0609030804020204" pitchFamily="49" charset="0"/>
              </a:rPr>
              <a:t>（</a:t>
            </a:r>
            <a:r>
              <a:rPr kumimoji="1" lang="en-US" altLang="zh-CN">
                <a:ea typeface="SimHei" panose="02010609060101010101" pitchFamily="49" charset="-122"/>
                <a:cs typeface="Menlo" panose="020B0609030804020204" pitchFamily="49" charset="0"/>
              </a:rPr>
              <a:t>Bomblab</a:t>
            </a:r>
            <a:r>
              <a:rPr kumimoji="1" lang="zh-CN" altLang="en-US">
                <a:latin typeface="SimHei" panose="02010609060101010101" pitchFamily="49" charset="-122"/>
                <a:ea typeface="SimHei" panose="02010609060101010101" pitchFamily="49" charset="-122"/>
                <a:cs typeface="Menlo" panose="020B0609030804020204" pitchFamily="49" charset="0"/>
              </a:rPr>
              <a:t>可能有用！）</a:t>
            </a:r>
            <a:endParaRPr kumimoji="1" lang="en-US" altLang="zh-CN">
              <a:latin typeface="SimHei" panose="02010609060101010101" pitchFamily="49" charset="-122"/>
              <a:ea typeface="SimHei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endParaRPr kumimoji="1" lang="zh-CN" altLang="en-US">
              <a:latin typeface="Menlo" panose="020B0609030804020204" pitchFamily="49" charset="0"/>
              <a:ea typeface="SimHei" panose="02010609060101010101" pitchFamily="49" charset="-122"/>
              <a:cs typeface="Menlo" panose="020B0609030804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6EB352-ADA6-6A06-748B-DD5109FA1CA5}"/>
              </a:ext>
            </a:extLst>
          </p:cNvPr>
          <p:cNvSpPr txBox="1"/>
          <p:nvPr/>
        </p:nvSpPr>
        <p:spPr>
          <a:xfrm>
            <a:off x="628650" y="5618591"/>
            <a:ext cx="45977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kumimoji="1"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实机演示 </a:t>
            </a:r>
            <a:r>
              <a:rPr kumimoji="1"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327342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11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Assembly Overview</a:t>
            </a:r>
          </a:p>
          <a:p>
            <a:pPr algn="l"/>
            <a:r>
              <a:rPr kumimoji="1" lang="zh-CN" altLang="en-US" sz="2400" b="1">
                <a:latin typeface="+mn-lt"/>
                <a:ea typeface="SimHei" panose="02010609060101010101" pitchFamily="49" charset="-122"/>
              </a:rPr>
              <a:t>常用工具链*</a:t>
            </a:r>
            <a:endParaRPr kumimoji="1" lang="en-US" altLang="zh-CN" sz="2400" b="1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FA5EE3-72B0-F2AE-8577-D5040AD0EFD3}"/>
              </a:ext>
            </a:extLst>
          </p:cNvPr>
          <p:cNvSpPr txBox="1"/>
          <p:nvPr/>
        </p:nvSpPr>
        <p:spPr>
          <a:xfrm>
            <a:off x="628650" y="1416596"/>
            <a:ext cx="806424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kumimoji="1" lang="en-US" altLang="zh-CN" sz="2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gdb</a:t>
            </a: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gdb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–q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[prog]		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用</a:t>
            </a: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gdb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解析指定程序</a:t>
            </a:r>
            <a:endParaRPr kumimoji="1" lang="en-US" altLang="zh-CN" sz="2000">
              <a:latin typeface="Menlo" panose="020B0609030804020204" pitchFamily="49" charset="0"/>
              <a:ea typeface="SimHei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b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[func]/[addr]		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在指定函数</a:t>
            </a: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/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地址打断点</a:t>
            </a:r>
            <a:endParaRPr kumimoji="1" lang="en-US" altLang="zh-CN" sz="2000">
              <a:latin typeface="Menlo" panose="020B0609030804020204" pitchFamily="49" charset="0"/>
              <a:ea typeface="SimHei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info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breakpoints	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查看当前断点</a:t>
            </a:r>
            <a:endParaRPr kumimoji="1" lang="en-US" altLang="zh-CN" sz="2000">
              <a:latin typeface="Menlo" panose="020B0609030804020204" pitchFamily="49" charset="0"/>
              <a:ea typeface="SimHei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d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[n]					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删除断点 </a:t>
            </a: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n</a:t>
            </a: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run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[args..]			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用给定参数运行程序</a:t>
            </a:r>
            <a:endParaRPr kumimoji="1" lang="en-US" altLang="zh-CN" sz="2000">
              <a:latin typeface="Menlo" panose="020B0609030804020204" pitchFamily="49" charset="0"/>
              <a:ea typeface="SimHei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(ctrl+C)				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中断程序</a:t>
            </a:r>
            <a:endParaRPr kumimoji="1" lang="en-US" altLang="zh-CN" sz="2000">
              <a:latin typeface="Menlo" panose="020B0609030804020204" pitchFamily="49" charset="0"/>
              <a:ea typeface="SimHei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si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[n]					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前进 </a:t>
            </a: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n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 步（不输入</a:t>
            </a: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n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默认一步）</a:t>
            </a:r>
            <a:endParaRPr kumimoji="1" lang="en-US" altLang="zh-CN" sz="2000">
              <a:latin typeface="Menlo" panose="020B0609030804020204" pitchFamily="49" charset="0"/>
              <a:ea typeface="SimHei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finish					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到当前过程末尾</a:t>
            </a:r>
            <a:endParaRPr kumimoji="1" lang="en-US" altLang="zh-CN" sz="2000">
              <a:latin typeface="Menlo" panose="020B0609030804020204" pitchFamily="49" charset="0"/>
              <a:ea typeface="SimHei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c						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继续执行</a:t>
            </a:r>
            <a:endParaRPr kumimoji="1" lang="en-US" altLang="zh-CN" sz="2000">
              <a:latin typeface="Menlo" panose="020B0609030804020204" pitchFamily="49" charset="0"/>
              <a:ea typeface="SimHei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p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[expr]				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打印值，可以是表达式，甚至函数！</a:t>
            </a:r>
            <a:endParaRPr kumimoji="1" lang="en-US" altLang="zh-CN" sz="2000">
              <a:latin typeface="Menlo" panose="020B0609030804020204" pitchFamily="49" charset="0"/>
              <a:ea typeface="SimHei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x/nx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[addr]			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打印指定位置内存值，</a:t>
            </a: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n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个字节</a:t>
            </a:r>
            <a:endParaRPr kumimoji="1" lang="en-US" altLang="zh-CN" sz="2000">
              <a:latin typeface="Menlo" panose="020B0609030804020204" pitchFamily="49" charset="0"/>
              <a:ea typeface="SimHei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disass [func]		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反汇编当前函数或指定函数</a:t>
            </a:r>
            <a:endParaRPr kumimoji="1" lang="en-US" altLang="zh-CN" sz="2000">
              <a:latin typeface="Menlo" panose="020B0609030804020204" pitchFamily="49" charset="0"/>
              <a:ea typeface="SimHei" panose="02010609060101010101" pitchFamily="49" charset="-122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12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Assembly from/to C</a:t>
            </a:r>
          </a:p>
          <a:p>
            <a:pPr algn="l"/>
            <a:r>
              <a:rPr kumimoji="1" lang="zh-CN" altLang="en-US" sz="2400" b="1">
                <a:latin typeface="+mn-lt"/>
                <a:ea typeface="SimHei" panose="02010609060101010101" pitchFamily="49" charset="-122"/>
              </a:rPr>
              <a:t>汇编和</a:t>
            </a:r>
            <a:r>
              <a:rPr kumimoji="1" lang="en-US" altLang="zh-CN" sz="2400" b="1">
                <a:latin typeface="+mn-lt"/>
                <a:ea typeface="SimHei" panose="02010609060101010101" pitchFamily="49" charset="-122"/>
              </a:rPr>
              <a:t>C</a:t>
            </a:r>
            <a:r>
              <a:rPr kumimoji="1" lang="zh-CN" altLang="en-US" sz="2400" b="1">
                <a:latin typeface="+mn-lt"/>
                <a:ea typeface="SimHei" panose="02010609060101010101" pitchFamily="49" charset="-122"/>
              </a:rPr>
              <a:t>的对应关系 </a:t>
            </a:r>
            <a:endParaRPr kumimoji="1" lang="en-US" altLang="zh-CN" sz="2400" b="1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38662A-7CB8-6EFD-0E12-0A3BE64D0F3A}"/>
              </a:ext>
            </a:extLst>
          </p:cNvPr>
          <p:cNvSpPr txBox="1"/>
          <p:nvPr/>
        </p:nvSpPr>
        <p:spPr>
          <a:xfrm>
            <a:off x="628650" y="1393087"/>
            <a:ext cx="8064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你可能已经记住了以下指令的运算方式：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01F63B-E007-E8EA-7F6A-755D62EF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6" y="1764757"/>
            <a:ext cx="8064246" cy="44522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105424-0A12-87CC-3F04-13D9BF3B76B2}"/>
              </a:ext>
            </a:extLst>
          </p:cNvPr>
          <p:cNvSpPr txBox="1"/>
          <p:nvPr/>
        </p:nvSpPr>
        <p:spPr>
          <a:xfrm>
            <a:off x="5380363" y="3583071"/>
            <a:ext cx="25298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Courier" pitchFamily="2" charset="0"/>
              </a:rPr>
              <a:t>0x000000000000CDEF </a:t>
            </a:r>
            <a:endParaRPr lang="en-US" altLang="zh-CN" sz="1400">
              <a:solidFill>
                <a:srgbClr val="C00000"/>
              </a:solidFill>
              <a:effectLst/>
              <a:latin typeface="Courier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FF004B-C444-4812-20E0-5ADD0F0E9FC3}"/>
              </a:ext>
            </a:extLst>
          </p:cNvPr>
          <p:cNvSpPr txBox="1"/>
          <p:nvPr/>
        </p:nvSpPr>
        <p:spPr>
          <a:xfrm>
            <a:off x="5380363" y="4293295"/>
            <a:ext cx="25298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Courier" pitchFamily="2" charset="0"/>
              </a:rPr>
              <a:t>0xFFFFFFFFFFFFCDEF </a:t>
            </a:r>
            <a:endParaRPr lang="en-US" altLang="zh-CN" sz="1400">
              <a:solidFill>
                <a:srgbClr val="C00000"/>
              </a:solidFill>
              <a:effectLst/>
              <a:latin typeface="Courier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534D09-EA94-5B42-1D7A-F7683F2D54E1}"/>
              </a:ext>
            </a:extLst>
          </p:cNvPr>
          <p:cNvSpPr txBox="1"/>
          <p:nvPr/>
        </p:nvSpPr>
        <p:spPr>
          <a:xfrm>
            <a:off x="5380363" y="4834242"/>
            <a:ext cx="25298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Courier" pitchFamily="2" charset="0"/>
              </a:rPr>
              <a:t>0xFFFFFFFFFFFFCDEF </a:t>
            </a:r>
            <a:endParaRPr lang="en-US" altLang="zh-CN" sz="1400">
              <a:solidFill>
                <a:srgbClr val="C00000"/>
              </a:solidFill>
              <a:effectLst/>
              <a:latin typeface="Courier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BCB68D-1F81-32FA-E956-AE66DB2C4F36}"/>
              </a:ext>
            </a:extLst>
          </p:cNvPr>
          <p:cNvSpPr txBox="1"/>
          <p:nvPr/>
        </p:nvSpPr>
        <p:spPr>
          <a:xfrm>
            <a:off x="5380363" y="5344957"/>
            <a:ext cx="25298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Courier" pitchFamily="2" charset="0"/>
              </a:rPr>
              <a:t>0xFFFFFFFFFFFFCDEF </a:t>
            </a:r>
            <a:endParaRPr lang="en-US" altLang="zh-CN" sz="1400">
              <a:solidFill>
                <a:srgbClr val="C00000"/>
              </a:solidFill>
              <a:effectLst/>
              <a:latin typeface="Courier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6CAB50-3808-6F18-4019-8877CD63F6FE}"/>
              </a:ext>
            </a:extLst>
          </p:cNvPr>
          <p:cNvSpPr txBox="1"/>
          <p:nvPr/>
        </p:nvSpPr>
        <p:spPr>
          <a:xfrm>
            <a:off x="5380363" y="5854711"/>
            <a:ext cx="25298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Courier" pitchFamily="2" charset="0"/>
              </a:rPr>
              <a:t>0xFFFFFFFFFFFFCDEF </a:t>
            </a:r>
            <a:endParaRPr lang="en-US" altLang="zh-CN" sz="1400">
              <a:solidFill>
                <a:srgbClr val="C00000"/>
              </a:solidFill>
              <a:effectLst/>
              <a:latin typeface="Courier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049379-FF6B-CB47-257A-BD00CF0DC44C}"/>
              </a:ext>
            </a:extLst>
          </p:cNvPr>
          <p:cNvSpPr txBox="1"/>
          <p:nvPr/>
        </p:nvSpPr>
        <p:spPr>
          <a:xfrm>
            <a:off x="2498708" y="4839709"/>
            <a:ext cx="25298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Courier" pitchFamily="2" charset="0"/>
              </a:rPr>
              <a:t>0x00000000FFFFCDEF </a:t>
            </a:r>
            <a:endParaRPr lang="en-US" altLang="zh-CN" sz="1400">
              <a:solidFill>
                <a:srgbClr val="C00000"/>
              </a:solidFill>
              <a:effectLst/>
              <a:latin typeface="Courier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C8111CA-4B46-15B3-6DB4-A5C4D2150B9B}"/>
              </a:ext>
            </a:extLst>
          </p:cNvPr>
          <p:cNvSpPr txBox="1"/>
          <p:nvPr/>
        </p:nvSpPr>
        <p:spPr>
          <a:xfrm>
            <a:off x="2498708" y="5854711"/>
            <a:ext cx="25298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Courier" pitchFamily="2" charset="0"/>
              </a:rPr>
              <a:t>0xFFFFFFFF89ABCDEF </a:t>
            </a:r>
          </a:p>
        </p:txBody>
      </p:sp>
    </p:spTree>
    <p:extLst>
      <p:ext uri="{BB962C8B-B14F-4D97-AF65-F5344CB8AC3E}">
        <p14:creationId xmlns:p14="http://schemas.microsoft.com/office/powerpoint/2010/main" val="30897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13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Assembly from/to C</a:t>
            </a:r>
          </a:p>
          <a:p>
            <a:pPr algn="l"/>
            <a:r>
              <a:rPr kumimoji="1" lang="zh-CN" altLang="en-US" sz="2400" b="1">
                <a:latin typeface="+mn-lt"/>
                <a:ea typeface="SimHei" panose="02010609060101010101" pitchFamily="49" charset="-122"/>
              </a:rPr>
              <a:t>汇编和</a:t>
            </a:r>
            <a:r>
              <a:rPr kumimoji="1" lang="en-US" altLang="zh-CN" sz="2400" b="1">
                <a:latin typeface="+mn-lt"/>
                <a:ea typeface="SimHei" panose="02010609060101010101" pitchFamily="49" charset="-122"/>
              </a:rPr>
              <a:t>C</a:t>
            </a:r>
            <a:r>
              <a:rPr kumimoji="1" lang="zh-CN" altLang="en-US" sz="2400" b="1">
                <a:latin typeface="+mn-lt"/>
                <a:ea typeface="SimHei" panose="02010609060101010101" pitchFamily="49" charset="-122"/>
              </a:rPr>
              <a:t>的对应关系 </a:t>
            </a:r>
            <a:endParaRPr kumimoji="1" lang="en-US" altLang="zh-CN" sz="2400" b="1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38662A-7CB8-6EFD-0E12-0A3BE64D0F3A}"/>
              </a:ext>
            </a:extLst>
          </p:cNvPr>
          <p:cNvSpPr txBox="1"/>
          <p:nvPr/>
        </p:nvSpPr>
        <p:spPr>
          <a:xfrm>
            <a:off x="628650" y="1521876"/>
            <a:ext cx="8064246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…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但这些指令到底表达什么含义呢？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lvl="1">
              <a:spcAft>
                <a:spcPts val="500"/>
              </a:spcAft>
              <a:buClr>
                <a:srgbClr val="0070C0"/>
              </a:buClr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以下是你学到的汇编指令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逻辑上可能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对应到的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C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语言语句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lvl="1">
              <a:spcAft>
                <a:spcPts val="500"/>
              </a:spcAft>
              <a:buClr>
                <a:srgbClr val="0070C0"/>
              </a:buClr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（不代表真实编译器的映射行为）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  <p:graphicFrame>
        <p:nvGraphicFramePr>
          <p:cNvPr id="3" name="表格 8">
            <a:extLst>
              <a:ext uri="{FF2B5EF4-FFF2-40B4-BE49-F238E27FC236}">
                <a16:creationId xmlns:a16="http://schemas.microsoft.com/office/drawing/2014/main" id="{2E8CB1E6-40F7-D3B3-B8E9-2A8712DF3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674126"/>
              </p:ext>
            </p:extLst>
          </p:nvPr>
        </p:nvGraphicFramePr>
        <p:xfrm>
          <a:off x="441488" y="2819629"/>
          <a:ext cx="8251408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46410">
                  <a:extLst>
                    <a:ext uri="{9D8B030D-6E8A-4147-A177-3AD203B41FA5}">
                      <a16:colId xmlns:a16="http://schemas.microsoft.com/office/drawing/2014/main" val="2967363271"/>
                    </a:ext>
                  </a:extLst>
                </a:gridCol>
                <a:gridCol w="4004998">
                  <a:extLst>
                    <a:ext uri="{9D8B030D-6E8A-4147-A177-3AD203B41FA5}">
                      <a16:colId xmlns:a16="http://schemas.microsoft.com/office/drawing/2014/main" val="1794531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movq</a:t>
                      </a:r>
                      <a:r>
                        <a:rPr lang="zh-CN" altLang="en-US">
                          <a:latin typeface="Courier" pitchFamily="2" charset="0"/>
                        </a:rPr>
                        <a:t> </a:t>
                      </a:r>
                      <a:r>
                        <a:rPr lang="en-US" altLang="zh-CN">
                          <a:latin typeface="Courier" pitchFamily="2" charset="0"/>
                        </a:rPr>
                        <a:t>%rbx, %rcx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long b; long c = b;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84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movw %cx, %ax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short a = (short) c;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33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movswl %ax, %edx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int d = a;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3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movzwq %ax, %rcx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c = (unsigned short) a;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25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xorl %ecx, %ecx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c = 0; // Even if c is long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49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movb $0x30, (%rdi)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char *p; *p = ‘0’;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33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movb 1(%rdi), %r8b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char ch = p[1];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39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addb (%rdi, %rcx), %r8b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ch += p[c];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65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leaq 1(%rdi, %rcx, 2), %rsi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char *q = &amp;p[2*c+1];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6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233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14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Assembly from/to C</a:t>
            </a:r>
          </a:p>
          <a:p>
            <a:pPr algn="l"/>
            <a:r>
              <a:rPr kumimoji="1" lang="zh-CN" altLang="en-US" sz="2400" b="1">
                <a:latin typeface="+mn-lt"/>
                <a:ea typeface="SimHei" panose="02010609060101010101" pitchFamily="49" charset="-122"/>
              </a:rPr>
              <a:t>汇编和</a:t>
            </a:r>
            <a:r>
              <a:rPr kumimoji="1" lang="en-US" altLang="zh-CN" sz="2400" b="1">
                <a:latin typeface="+mn-lt"/>
                <a:ea typeface="SimHei" panose="02010609060101010101" pitchFamily="49" charset="-122"/>
              </a:rPr>
              <a:t>C</a:t>
            </a:r>
            <a:r>
              <a:rPr kumimoji="1" lang="zh-CN" altLang="en-US" sz="2400" b="1">
                <a:latin typeface="+mn-lt"/>
                <a:ea typeface="SimHei" panose="02010609060101010101" pitchFamily="49" charset="-122"/>
              </a:rPr>
              <a:t>的对应关系 </a:t>
            </a:r>
            <a:endParaRPr kumimoji="1" lang="en-US" altLang="zh-CN" sz="2400" b="1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38662A-7CB8-6EFD-0E12-0A3BE64D0F3A}"/>
              </a:ext>
            </a:extLst>
          </p:cNvPr>
          <p:cNvSpPr txBox="1"/>
          <p:nvPr/>
        </p:nvSpPr>
        <p:spPr>
          <a:xfrm>
            <a:off x="628650" y="1521876"/>
            <a:ext cx="8064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来看一个更真实的例子（</a:t>
            </a:r>
            <a:r>
              <a:rPr kumimoji="1" lang="en-US" altLang="zh-CN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gcc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–c</a:t>
            </a:r>
            <a:r>
              <a:rPr kumimoji="1" lang="zh-CN" altLang="en-US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–Og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）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5DF245-4BBF-1310-ECF8-2B52121AD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4" y="1721931"/>
            <a:ext cx="4991100" cy="455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483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15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Assembly from/to C</a:t>
            </a:r>
          </a:p>
          <a:p>
            <a:pPr algn="l"/>
            <a:r>
              <a:rPr kumimoji="1" lang="zh-CN" altLang="en-US" sz="2400" b="1">
                <a:latin typeface="+mn-lt"/>
                <a:ea typeface="SimHei" panose="02010609060101010101" pitchFamily="49" charset="-122"/>
              </a:rPr>
              <a:t>汇编和</a:t>
            </a:r>
            <a:r>
              <a:rPr kumimoji="1" lang="en-US" altLang="zh-CN" sz="2400" b="1">
                <a:latin typeface="+mn-lt"/>
                <a:ea typeface="SimHei" panose="02010609060101010101" pitchFamily="49" charset="-122"/>
              </a:rPr>
              <a:t>C</a:t>
            </a:r>
            <a:r>
              <a:rPr kumimoji="1" lang="zh-CN" altLang="en-US" sz="2400" b="1">
                <a:latin typeface="+mn-lt"/>
                <a:ea typeface="SimHei" panose="02010609060101010101" pitchFamily="49" charset="-122"/>
              </a:rPr>
              <a:t>的对应关系 </a:t>
            </a:r>
            <a:endParaRPr kumimoji="1" lang="en-US" altLang="zh-CN" sz="2400" b="1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162A15-FE5E-9CB1-001F-9360B696EB0B}"/>
              </a:ext>
            </a:extLst>
          </p:cNvPr>
          <p:cNvSpPr txBox="1"/>
          <p:nvPr/>
        </p:nvSpPr>
        <p:spPr>
          <a:xfrm>
            <a:off x="4307463" y="1759898"/>
            <a:ext cx="4645316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p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被放在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%rdi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里（之后课程内容）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返回值放在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%eax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里（明明是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long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？）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两个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mov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指令，体现出编译器对后缀的自动推断能力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lea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指令用于运算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853F4C6-40F9-E508-2088-0EC30C28F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208" y="3337828"/>
            <a:ext cx="7772400" cy="31138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D8C2EF-3826-D1E0-E2D9-FD94BD291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460"/>
          <a:stretch/>
        </p:blipFill>
        <p:spPr>
          <a:xfrm>
            <a:off x="-246208" y="1233422"/>
            <a:ext cx="4991100" cy="2167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78A0768-F0A5-D6D5-F9D0-578E45CD5C8F}"/>
              </a:ext>
            </a:extLst>
          </p:cNvPr>
          <p:cNvSpPr txBox="1"/>
          <p:nvPr/>
        </p:nvSpPr>
        <p:spPr>
          <a:xfrm>
            <a:off x="5706749" y="5451721"/>
            <a:ext cx="262834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l">
              <a:spcAft>
                <a:spcPts val="500"/>
              </a:spcAft>
              <a:buClr>
                <a:srgbClr val="0070C0"/>
              </a:buClr>
            </a:pPr>
            <a:r>
              <a:rPr kumimoji="1" lang="en-US" altLang="zh-CN" sz="2000">
                <a:solidFill>
                  <a:schemeClr val="bg1"/>
                </a:solidFill>
                <a:latin typeface="Courier" pitchFamily="2" charset="0"/>
                <a:ea typeface="SimHei" panose="02010609060101010101" pitchFamily="49" charset="-122"/>
              </a:rPr>
              <a:t>p</a:t>
            </a:r>
            <a:r>
              <a:rPr kumimoji="1" lang="en-US" altLang="zh-CN" sz="2000">
                <a:solidFill>
                  <a:schemeClr val="bg1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zh-CN" altLang="en-US" sz="2000">
                <a:solidFill>
                  <a:schemeClr val="bg1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改为 </a:t>
            </a:r>
            <a:r>
              <a:rPr kumimoji="1" lang="en-US" altLang="zh-CN" sz="2000">
                <a:solidFill>
                  <a:schemeClr val="bg1"/>
                </a:solidFill>
                <a:latin typeface="Courier" pitchFamily="2" charset="0"/>
                <a:ea typeface="SimHei" panose="02010609060101010101" pitchFamily="49" charset="-122"/>
              </a:rPr>
              <a:t>int</a:t>
            </a:r>
            <a:r>
              <a:rPr kumimoji="1" lang="zh-CN" altLang="en-US" sz="2000">
                <a:solidFill>
                  <a:schemeClr val="bg1"/>
                </a:solidFill>
                <a:latin typeface="Courier" pitchFamily="2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  <a:latin typeface="Courier" pitchFamily="2" charset="0"/>
                <a:ea typeface="SimHei" panose="02010609060101010101" pitchFamily="49" charset="-122"/>
              </a:rPr>
              <a:t>*</a:t>
            </a:r>
            <a:r>
              <a:rPr kumimoji="1" lang="zh-CN" altLang="en-US" sz="2000">
                <a:solidFill>
                  <a:schemeClr val="bg1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会如何？</a:t>
            </a:r>
            <a:endParaRPr kumimoji="1" lang="en-US" altLang="zh-CN" sz="2000">
              <a:solidFill>
                <a:schemeClr val="bg1"/>
              </a:solidFill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75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16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Assembly from/to C</a:t>
            </a:r>
          </a:p>
          <a:p>
            <a:pPr algn="l"/>
            <a:r>
              <a:rPr kumimoji="1" lang="zh-CN" altLang="en-US" sz="2400" b="1">
                <a:latin typeface="+mn-lt"/>
                <a:ea typeface="SimHei" panose="02010609060101010101" pitchFamily="49" charset="-122"/>
              </a:rPr>
              <a:t>汇编和</a:t>
            </a:r>
            <a:r>
              <a:rPr kumimoji="1" lang="en-US" altLang="zh-CN" sz="2400" b="1">
                <a:latin typeface="+mn-lt"/>
                <a:ea typeface="SimHei" panose="02010609060101010101" pitchFamily="49" charset="-122"/>
              </a:rPr>
              <a:t>C</a:t>
            </a:r>
            <a:r>
              <a:rPr kumimoji="1" lang="zh-CN" altLang="en-US" sz="2400" b="1">
                <a:latin typeface="+mn-lt"/>
                <a:ea typeface="SimHei" panose="02010609060101010101" pitchFamily="49" charset="-122"/>
              </a:rPr>
              <a:t>的对应关系 </a:t>
            </a:r>
            <a:endParaRPr kumimoji="1" lang="en-US" altLang="zh-CN" sz="2400" b="1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162A15-FE5E-9CB1-001F-9360B696EB0B}"/>
              </a:ext>
            </a:extLst>
          </p:cNvPr>
          <p:cNvSpPr txBox="1"/>
          <p:nvPr/>
        </p:nvSpPr>
        <p:spPr>
          <a:xfrm>
            <a:off x="4498684" y="1874273"/>
            <a:ext cx="4645316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kumimoji="1" lang="zh-CN" altLang="en-US" sz="2000">
                <a:latin typeface="Courier" pitchFamily="2" charset="0"/>
                <a:ea typeface="SimHei" panose="02010609060101010101" pitchFamily="49" charset="-122"/>
              </a:rPr>
              <a:t>* 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%rsp</a:t>
            </a:r>
            <a:r>
              <a:rPr kumimoji="1" lang="zh-CN" altLang="en-US" sz="2000">
                <a:latin typeface="Courier" pitchFamily="2" charset="0"/>
                <a:ea typeface="SimHei" panose="02010609060101010101" pitchFamily="49" charset="-122"/>
              </a:rPr>
              <a:t>，栈和局部变量</a:t>
            </a:r>
            <a:endParaRPr kumimoji="1" lang="en-US" altLang="zh-CN" sz="2000">
              <a:latin typeface="Courier" pitchFamily="2" charset="0"/>
              <a:ea typeface="SimHei" panose="02010609060101010101" pitchFamily="49" charset="-122"/>
            </a:endParaRPr>
          </a:p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lea</a:t>
            </a:r>
            <a:r>
              <a:rPr kumimoji="1" lang="zh-CN" altLang="en-US" sz="2000">
                <a:latin typeface="Courier" pitchFamily="2" charset="0"/>
                <a:ea typeface="SimHei" panose="02010609060101010101" pitchFamily="49" charset="-122"/>
              </a:rPr>
              <a:t>用于加载地址</a:t>
            </a:r>
            <a:endParaRPr kumimoji="1" lang="en-US" altLang="zh-CN" sz="2000">
              <a:latin typeface="Courier" pitchFamily="2" charset="0"/>
              <a:ea typeface="SimHei" panose="02010609060101010101" pitchFamily="49" charset="-122"/>
            </a:endParaRPr>
          </a:p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kumimoji="1" lang="zh-CN" altLang="en-US" sz="2000">
                <a:latin typeface="Courier" pitchFamily="2" charset="0"/>
                <a:ea typeface="SimHei" panose="02010609060101010101" pitchFamily="49" charset="-122"/>
              </a:rPr>
              <a:t>* 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movsbl</a:t>
            </a:r>
            <a:r>
              <a:rPr kumimoji="1" lang="zh-CN" altLang="en-US" sz="2000">
                <a:latin typeface="Courier" pitchFamily="2" charset="0"/>
                <a:ea typeface="SimHei" panose="02010609060101010101" pitchFamily="49" charset="-122"/>
              </a:rPr>
              <a:t>？</a:t>
            </a:r>
            <a:r>
              <a:rPr kumimoji="1" lang="zh-CN" altLang="en-US" sz="2000" b="1">
                <a:latin typeface="Courier" pitchFamily="2" charset="0"/>
                <a:ea typeface="SimHei" panose="02010609060101010101" pitchFamily="49" charset="-122"/>
              </a:rPr>
              <a:t>整形提升</a:t>
            </a:r>
            <a:r>
              <a:rPr kumimoji="1" lang="zh-CN" altLang="en-US" sz="2000">
                <a:latin typeface="Courier" pitchFamily="2" charset="0"/>
                <a:ea typeface="SimHei" panose="02010609060101010101" pitchFamily="49" charset="-122"/>
              </a:rPr>
              <a:t>！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7D8C2EF-3826-D1E0-E2D9-FD94BD291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97" b="9806"/>
          <a:stretch/>
        </p:blipFill>
        <p:spPr>
          <a:xfrm>
            <a:off x="-246208" y="1577335"/>
            <a:ext cx="4991100" cy="1823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5C91EC7-2DB9-C985-338D-984595493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6208" y="2867759"/>
            <a:ext cx="7772400" cy="39545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1082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17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Assembly Exercises</a:t>
            </a:r>
          </a:p>
          <a:p>
            <a:pPr algn="l"/>
            <a:r>
              <a:rPr kumimoji="1" lang="zh-CN" altLang="en-US" sz="2400" b="1">
                <a:latin typeface="+mn-lt"/>
                <a:ea typeface="SimHei" panose="02010609060101010101" pitchFamily="49" charset="-122"/>
              </a:rPr>
              <a:t>汇编小练习 </a:t>
            </a:r>
            <a:r>
              <a:rPr kumimoji="1" lang="en-US" altLang="zh-CN" sz="2400" b="1">
                <a:latin typeface="+mn-lt"/>
                <a:ea typeface="SimHei" panose="02010609060101010101" pitchFamily="49" charset="-122"/>
              </a:rPr>
              <a:t>#1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F03558-A5AA-9517-BFD9-1C51342B6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676" b="35759"/>
          <a:stretch/>
        </p:blipFill>
        <p:spPr>
          <a:xfrm>
            <a:off x="628650" y="1683095"/>
            <a:ext cx="5836545" cy="27217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5C37536-B14F-628C-59B1-E12BFACFC485}"/>
              </a:ext>
            </a:extLst>
          </p:cNvPr>
          <p:cNvSpPr txBox="1"/>
          <p:nvPr/>
        </p:nvSpPr>
        <p:spPr>
          <a:xfrm>
            <a:off x="1053787" y="4651685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>
                <a:solidFill>
                  <a:srgbClr val="C00000"/>
                </a:solidFill>
              </a:rPr>
              <a:t>C 	</a:t>
            </a:r>
            <a:r>
              <a:rPr kumimoji="1" lang="en-US" altLang="zh-CN" sz="2000">
                <a:solidFill>
                  <a:srgbClr val="C00000"/>
                </a:solidFill>
                <a:latin typeface="Courier" pitchFamily="2" charset="0"/>
                <a:ea typeface="SimHei" panose="02010609060101010101" pitchFamily="49" charset="-122"/>
              </a:rPr>
              <a:t>movl</a:t>
            </a:r>
            <a:r>
              <a:rPr kumimoji="1" lang="zh-CN" altLang="en-US" sz="200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触发零扩展到四字；也是为什么没有</a:t>
            </a:r>
            <a:r>
              <a:rPr kumimoji="1" lang="en-US" altLang="zh-CN" sz="2000">
                <a:solidFill>
                  <a:srgbClr val="C00000"/>
                </a:solidFill>
                <a:latin typeface="Courier" pitchFamily="2" charset="0"/>
                <a:ea typeface="SimHei" panose="02010609060101010101" pitchFamily="49" charset="-122"/>
              </a:rPr>
              <a:t>movzlq</a:t>
            </a:r>
            <a:endParaRPr kumimoji="1" lang="zh-CN" altLang="en-US" sz="2000">
              <a:solidFill>
                <a:srgbClr val="C00000"/>
              </a:solidFill>
              <a:latin typeface="Courier" pitchFamily="2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08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18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Assembly Exercises</a:t>
            </a:r>
          </a:p>
          <a:p>
            <a:pPr algn="l"/>
            <a:r>
              <a:rPr kumimoji="1" lang="zh-CN" altLang="en-US" sz="2400" b="1">
                <a:latin typeface="+mn-lt"/>
                <a:ea typeface="SimHei" panose="02010609060101010101" pitchFamily="49" charset="-122"/>
              </a:rPr>
              <a:t>汇编小练习 </a:t>
            </a:r>
            <a:r>
              <a:rPr kumimoji="1" lang="en-US" altLang="zh-CN" sz="2400" b="1">
                <a:latin typeface="+mn-lt"/>
                <a:ea typeface="SimHei" panose="02010609060101010101" pitchFamily="49" charset="-122"/>
              </a:rPr>
              <a:t>#2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89266F-59ED-F3EE-F45A-54430D993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266"/>
          <a:stretch/>
        </p:blipFill>
        <p:spPr>
          <a:xfrm>
            <a:off x="283335" y="1604287"/>
            <a:ext cx="8577330" cy="29419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C8E6F6-3CCA-DE92-18E5-C69FAB541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" t="66906" r="-300" b="2063"/>
          <a:stretch/>
        </p:blipFill>
        <p:spPr>
          <a:xfrm>
            <a:off x="283335" y="4598376"/>
            <a:ext cx="8577330" cy="138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4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19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Assembly Exercises</a:t>
            </a:r>
          </a:p>
          <a:p>
            <a:pPr algn="l"/>
            <a:r>
              <a:rPr kumimoji="1" lang="zh-CN" altLang="en-US" sz="2400" b="1">
                <a:latin typeface="+mn-lt"/>
                <a:ea typeface="SimHei" panose="02010609060101010101" pitchFamily="49" charset="-122"/>
              </a:rPr>
              <a:t>汇编小练习 </a:t>
            </a:r>
            <a:r>
              <a:rPr kumimoji="1" lang="en-US" altLang="zh-CN" sz="2400" b="1">
                <a:latin typeface="+mn-lt"/>
                <a:ea typeface="SimHei" panose="02010609060101010101" pitchFamily="49" charset="-122"/>
              </a:rPr>
              <a:t>#3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8B03F1-D05A-C324-98D8-29FF6FF73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227"/>
          <a:stretch/>
        </p:blipFill>
        <p:spPr>
          <a:xfrm>
            <a:off x="146128" y="1539891"/>
            <a:ext cx="8851743" cy="30063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A672CF-324C-7920-A5B6-E86F4FB74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473" b="2826"/>
          <a:stretch/>
        </p:blipFill>
        <p:spPr>
          <a:xfrm>
            <a:off x="146127" y="4778679"/>
            <a:ext cx="8851743" cy="11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6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2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497470"/>
            <a:ext cx="7886700" cy="10969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Schedule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for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Today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58C6C2-B130-1C21-4B15-85EA0B2C94A9}"/>
              </a:ext>
            </a:extLst>
          </p:cNvPr>
          <p:cNvSpPr txBox="1"/>
          <p:nvPr/>
        </p:nvSpPr>
        <p:spPr>
          <a:xfrm>
            <a:off x="628650" y="1977287"/>
            <a:ext cx="8064246" cy="364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Consolidating Execrises on Floats</a:t>
            </a:r>
            <a:r>
              <a:rPr kumimoji="1" lang="zh-CN" altLang="en-US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endParaRPr kumimoji="1" lang="en-US" altLang="zh-CN" sz="2400" b="1">
              <a:solidFill>
                <a:srgbClr val="0070C0"/>
              </a:solidFill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kumimoji="1" lang="en-US" altLang="zh-CN" sz="20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	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巩固练习浮点数的表示</a:t>
            </a:r>
            <a:endParaRPr kumimoji="1" lang="en-US" altLang="zh-CN" sz="2000" b="1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Assembly: An Overview</a:t>
            </a:r>
            <a:r>
              <a:rPr kumimoji="1" lang="zh-CN" altLang="en-US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&amp;</a:t>
            </a:r>
            <a:r>
              <a:rPr kumimoji="1" lang="zh-CN" altLang="en-US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Toolchain</a:t>
            </a:r>
            <a:r>
              <a:rPr kumimoji="1" lang="en-US" altLang="zh-CN" sz="2400" b="1"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kumimoji="1" lang="en-US" altLang="zh-CN" sz="2000" b="1">
                <a:latin typeface="Calibri" panose="020F0502020204030204" pitchFamily="34" charset="0"/>
                <a:ea typeface="SimHei" panose="02010609060101010101" pitchFamily="49" charset="-122"/>
              </a:rPr>
              <a:t>	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汇编语言概览</a:t>
            </a:r>
            <a:r>
              <a:rPr kumimoji="1" lang="en-US" altLang="zh-CN" sz="2000" b="1">
                <a:latin typeface="Calibri" panose="020F0502020204030204" pitchFamily="34" charset="0"/>
                <a:ea typeface="SimHei" panose="02010609060101010101" pitchFamily="49" charset="-122"/>
              </a:rPr>
              <a:t>/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工具链介绍（</a:t>
            </a:r>
            <a:r>
              <a:rPr kumimoji="1" lang="en-US" altLang="zh-CN" sz="2000" b="1">
                <a:latin typeface="Calibri" panose="020F0502020204030204" pitchFamily="34" charset="0"/>
                <a:ea typeface="SimHei" panose="02010609060101010101" pitchFamily="49" charset="-122"/>
              </a:rPr>
              <a:t>gcc/objdump/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*</a:t>
            </a:r>
            <a:r>
              <a:rPr kumimoji="1" lang="en-US" altLang="zh-CN" sz="2000" b="1">
                <a:latin typeface="Calibri" panose="020F0502020204030204" pitchFamily="34" charset="0"/>
                <a:ea typeface="SimHei" panose="02010609060101010101" pitchFamily="49" charset="-122"/>
              </a:rPr>
              <a:t>gdb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）</a:t>
            </a:r>
            <a:endParaRPr kumimoji="1" lang="en-US" altLang="zh-CN" sz="2000" b="1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Asm</a:t>
            </a:r>
            <a:r>
              <a:rPr kumimoji="1" lang="zh-CN" altLang="en-US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from/to</a:t>
            </a:r>
            <a:r>
              <a:rPr kumimoji="1" lang="zh-CN" altLang="en-US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C: Motivating Examples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	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（以数据传送和算术指令为例的）汇编和</a:t>
            </a:r>
            <a:r>
              <a:rPr kumimoji="1" lang="en-US" altLang="zh-CN" sz="2000" b="1">
                <a:latin typeface="Calibri" panose="020F0502020204030204" pitchFamily="34" charset="0"/>
                <a:ea typeface="SimHei" panose="02010609060101010101" pitchFamily="49" charset="-122"/>
              </a:rPr>
              <a:t>C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之间的对应例子</a:t>
            </a:r>
            <a:endParaRPr kumimoji="1" lang="en-US" altLang="zh-CN" sz="2400" b="1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00000"/>
            </a:pPr>
            <a:endParaRPr kumimoji="1" lang="en-US" altLang="zh-CN" sz="2000" b="1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188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20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52134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Next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Class…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AAB85F-71BB-4B9E-B487-AA74825AADA8}"/>
              </a:ext>
            </a:extLst>
          </p:cNvPr>
          <p:cNvSpPr txBox="1"/>
          <p:nvPr/>
        </p:nvSpPr>
        <p:spPr>
          <a:xfrm>
            <a:off x="628650" y="1530697"/>
            <a:ext cx="8000195" cy="2269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程序机器级表示：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Control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&amp; Procedures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（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Chap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3.6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～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3.7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）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非常建议在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class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machine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上手写一些短小函数，然后反汇编看看汇编和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C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语言之间的映射关系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相关操作前面已经介绍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en-US" altLang="zh-CN" sz="2000" b="1">
                <a:latin typeface="Calibri" panose="020F0502020204030204" pitchFamily="34" charset="0"/>
                <a:ea typeface="SimHei" panose="02010609060101010101" pitchFamily="49" charset="-122"/>
              </a:rPr>
              <a:t>Bomblab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000" b="1">
                <a:latin typeface="Calibri" panose="020F0502020204030204" pitchFamily="34" charset="0"/>
                <a:ea typeface="SimHei" panose="02010609060101010101" pitchFamily="49" charset="-122"/>
              </a:rPr>
              <a:t>Out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！关于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gdb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用法介绍，我会放在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Lab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Preview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里，稍后放出～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552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3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459406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A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Quick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Recap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(Float)</a:t>
            </a:r>
          </a:p>
          <a:p>
            <a:pPr algn="l"/>
            <a:r>
              <a:rPr kumimoji="1" lang="zh-CN" altLang="en-US" sz="2400" b="1">
                <a:latin typeface="+mn-lt"/>
                <a:ea typeface="SimHei" panose="02010609060101010101" pitchFamily="49" charset="-122"/>
              </a:rPr>
              <a:t>知识概要</a:t>
            </a:r>
            <a:endParaRPr kumimoji="1" lang="en-US" altLang="zh-CN" sz="2400" b="1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58C6C2-B130-1C21-4B15-85EA0B2C94A9}"/>
              </a:ext>
            </a:extLst>
          </p:cNvPr>
          <p:cNvSpPr txBox="1"/>
          <p:nvPr/>
        </p:nvSpPr>
        <p:spPr>
          <a:xfrm>
            <a:off x="628650" y="2002099"/>
            <a:ext cx="8064246" cy="4003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15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IEEE 754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标准浮点数表示：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符号位、阶码和尾数</a:t>
            </a:r>
          </a:p>
          <a:p>
            <a:pPr marL="800100" lvl="1" indent="-342900">
              <a:spcAft>
                <a:spcPts val="1000"/>
              </a:spcAft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float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和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double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各自的格式</a:t>
            </a:r>
            <a:endParaRPr kumimoji="1" lang="en-US" altLang="zh-CN" sz="2000" b="1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spcAft>
                <a:spcPts val="1000"/>
              </a:spcAft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规格数，非规格数，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inf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和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nan</a:t>
            </a:r>
          </a:p>
          <a:p>
            <a:pPr marL="800100" lvl="1" indent="-342900">
              <a:spcAft>
                <a:spcPts val="1000"/>
              </a:spcAft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浮点表示范围的几个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常量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：</a:t>
            </a:r>
            <a:r>
              <a:rPr kumimoji="1" lang="en-US" altLang="zh-CN" sz="2000">
                <a:ea typeface="SimHei" panose="02010609060101010101" pitchFamily="49" charset="-122"/>
              </a:rPr>
              <a:t>0</a:t>
            </a:r>
            <a:r>
              <a:rPr kumimoji="1" lang="zh-CN" altLang="en-US" sz="2000">
                <a:ea typeface="SimHei" panose="02010609060101010101" pitchFamily="49" charset="-122"/>
              </a:rPr>
              <a:t>？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最小非规格数？最大非规格数？最小规格数？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1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？最大规格数？最小的不能被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float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精确表示的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int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值？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spcAft>
                <a:spcPts val="1000"/>
              </a:spcAft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舍入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：到浮点，向偶数舍入；到整数，向零舍入。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lvl="1">
              <a:spcAft>
                <a:spcPts val="1000"/>
              </a:spcAft>
              <a:buClr>
                <a:srgbClr val="0070C0"/>
              </a:buClr>
              <a:buSzPct val="75000"/>
            </a:pP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	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（尝试解释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0.1f+0.2f == 0.3f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，及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0.1+0.2!=0.3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）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spcAft>
                <a:spcPts val="1000"/>
              </a:spcAft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其他细节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：含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inf/nan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的运算规则？浮点数是否满足结合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/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交换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/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分配律？</a:t>
            </a:r>
          </a:p>
        </p:txBody>
      </p:sp>
    </p:spTree>
    <p:extLst>
      <p:ext uri="{BB962C8B-B14F-4D97-AF65-F5344CB8AC3E}">
        <p14:creationId xmlns:p14="http://schemas.microsoft.com/office/powerpoint/2010/main" val="42320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4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Exercises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on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Floats</a:t>
            </a:r>
          </a:p>
          <a:p>
            <a:pPr algn="l"/>
            <a:r>
              <a:rPr kumimoji="1" lang="zh-CN" altLang="en-US" sz="2400" b="1">
                <a:latin typeface="+mn-lt"/>
                <a:ea typeface="SimHei" panose="02010609060101010101" pitchFamily="49" charset="-122"/>
              </a:rPr>
              <a:t>浮点数练习 </a:t>
            </a:r>
            <a:r>
              <a:rPr kumimoji="1" lang="en-US" altLang="zh-CN" sz="2400" b="1">
                <a:latin typeface="+mn-lt"/>
                <a:ea typeface="SimHei" panose="02010609060101010101" pitchFamily="49" charset="-122"/>
              </a:rPr>
              <a:t>#1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2378-6443-A208-509F-83B9BED51149}"/>
              </a:ext>
            </a:extLst>
          </p:cNvPr>
          <p:cNvSpPr txBox="1"/>
          <p:nvPr/>
        </p:nvSpPr>
        <p:spPr>
          <a:xfrm>
            <a:off x="628650" y="1368265"/>
            <a:ext cx="8183880" cy="4542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假设浮点数格式</a:t>
            </a:r>
            <a:r>
              <a:rPr lang="en-US" altLang="zh-CN" sz="2000" b="1"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A</a:t>
            </a:r>
            <a:r>
              <a:rPr lang="zh-CN" altLang="en-US" sz="2000" b="1"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为</a:t>
            </a:r>
            <a:r>
              <a:rPr lang="en-US" altLang="zh-CN" sz="2000" b="1"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1</a:t>
            </a:r>
            <a:r>
              <a:rPr lang="zh-CN" altLang="en-US" sz="2000" b="1"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符号</a:t>
            </a:r>
            <a:r>
              <a:rPr lang="en-US" altLang="zh-CN" sz="2000" b="1"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+3</a:t>
            </a:r>
            <a:r>
              <a:rPr lang="zh-CN" altLang="en-US" sz="2000" b="1"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阶码</a:t>
            </a:r>
            <a:r>
              <a:rPr lang="en-US" altLang="zh-CN" sz="2000" b="1"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+4</a:t>
            </a:r>
            <a:r>
              <a:rPr lang="zh-CN" altLang="en-US" sz="2000" b="1"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小数，浮点数格式</a:t>
            </a:r>
            <a:r>
              <a:rPr lang="en-US" altLang="zh-CN" sz="2000" b="1"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B</a:t>
            </a:r>
            <a:r>
              <a:rPr lang="zh-CN" altLang="en-US" sz="2000" b="1"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为</a:t>
            </a:r>
            <a:r>
              <a:rPr lang="en-US" altLang="zh-CN" sz="2000" b="1"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1</a:t>
            </a:r>
            <a:r>
              <a:rPr lang="zh-CN" altLang="en-US" sz="2000" b="1"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符号</a:t>
            </a:r>
            <a:r>
              <a:rPr lang="en-US" altLang="zh-CN" sz="2000" b="1"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+4</a:t>
            </a:r>
            <a:r>
              <a:rPr lang="zh-CN" altLang="en-US" sz="2000" b="1"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阶码</a:t>
            </a:r>
            <a:r>
              <a:rPr lang="en-US" altLang="zh-CN" sz="2000" b="1"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+3</a:t>
            </a:r>
            <a:r>
              <a:rPr lang="zh-CN" altLang="en-US" sz="2000" b="1"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小数。回答下列问题。 </a:t>
            </a:r>
            <a:endParaRPr lang="en-US" altLang="zh-CN" sz="2000" b="1">
              <a:effectLst/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endParaRPr lang="zh-CN" altLang="en-US" sz="2000">
              <a:effectLst/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285750" indent="-285750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>
                <a:solidFill>
                  <a:srgbClr val="0070C0"/>
                </a:solidFill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格式</a:t>
            </a:r>
            <a:r>
              <a:rPr lang="en-US" altLang="zh-CN" sz="2000">
                <a:solidFill>
                  <a:srgbClr val="0070C0"/>
                </a:solidFill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A</a:t>
            </a:r>
            <a:r>
              <a:rPr lang="zh-CN" altLang="en-US" sz="2000">
                <a:solidFill>
                  <a:srgbClr val="0070C0"/>
                </a:solidFill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中有</a:t>
            </a: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多少个二进制表示对应于正无穷大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? </a:t>
            </a:r>
          </a:p>
          <a:p>
            <a:pPr>
              <a:spcAft>
                <a:spcPts val="500"/>
              </a:spcAft>
              <a:buClr>
                <a:srgbClr val="0070C0"/>
              </a:buClr>
            </a:pPr>
            <a:r>
              <a:rPr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	</a:t>
            </a:r>
            <a:endParaRPr lang="zh-CN" altLang="en-US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考虑能精确表示的实数的最大绝对值。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A</a:t>
            </a: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比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B</a:t>
            </a: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大还是比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B</a:t>
            </a: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小，还是两者一样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? </a:t>
            </a:r>
          </a:p>
          <a:p>
            <a:pPr marL="342900" indent="-342900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l"/>
            </a:pPr>
            <a:endParaRPr lang="en-US" altLang="zh-CN" sz="2000">
              <a:solidFill>
                <a:srgbClr val="0070C0"/>
              </a:solidFill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考虑能精确表示的实数的最小非零绝对值。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A</a:t>
            </a: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比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B</a:t>
            </a: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大还是比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B</a:t>
            </a: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小，还是两者一样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? </a:t>
            </a:r>
            <a:endParaRPr lang="zh-CN" altLang="en-US" sz="2000">
              <a:solidFill>
                <a:srgbClr val="0070C0"/>
              </a:solidFill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>
              <a:spcAft>
                <a:spcPts val="500"/>
              </a:spcAft>
            </a:pPr>
            <a:r>
              <a:rPr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	</a:t>
            </a:r>
            <a:endParaRPr lang="zh-CN" altLang="en-US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考虑能精确表示的实数的个数。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A</a:t>
            </a: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比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B</a:t>
            </a: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多还是比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B</a:t>
            </a: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少，还是两者一样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? </a:t>
            </a:r>
            <a:endParaRPr lang="zh-CN" altLang="en-US" sz="2000">
              <a:solidFill>
                <a:srgbClr val="0070C0"/>
              </a:solidFill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>
              <a:spcAft>
                <a:spcPts val="500"/>
              </a:spcAft>
            </a:pPr>
            <a:r>
              <a:rPr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	</a:t>
            </a:r>
            <a:endParaRPr lang="zh-CN" altLang="en-US" sz="200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EAF7E9-866F-6749-4588-9B3033CD121E}"/>
              </a:ext>
            </a:extLst>
          </p:cNvPr>
          <p:cNvSpPr txBox="1"/>
          <p:nvPr/>
        </p:nvSpPr>
        <p:spPr>
          <a:xfrm>
            <a:off x="1005840" y="2629821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latin typeface="Calibri" panose="020F0502020204030204" pitchFamily="34" charset="0"/>
                <a:ea typeface="SimHei" panose="02010609060101010101" pitchFamily="49" charset="-122"/>
              </a:rPr>
              <a:t>-&gt; </a:t>
            </a:r>
            <a:r>
              <a:rPr lang="zh-CN" altLang="en-US" sz="1800">
                <a:latin typeface="Calibri" panose="020F0502020204030204" pitchFamily="34" charset="0"/>
                <a:ea typeface="SimHei" panose="02010609060101010101" pitchFamily="49" charset="-122"/>
              </a:rPr>
              <a:t>只有一个</a:t>
            </a:r>
            <a:r>
              <a:rPr lang="en-US" altLang="zh-CN" sz="1800">
                <a:latin typeface="Calibri" panose="020F0502020204030204" pitchFamily="34" charset="0"/>
                <a:ea typeface="SimHei" panose="02010609060101010101" pitchFamily="49" charset="-122"/>
              </a:rPr>
              <a:t>01110000</a:t>
            </a:r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15BFEB-5553-9736-ACDB-41FD67E78B1D}"/>
              </a:ext>
            </a:extLst>
          </p:cNvPr>
          <p:cNvSpPr txBox="1"/>
          <p:nvPr/>
        </p:nvSpPr>
        <p:spPr>
          <a:xfrm>
            <a:off x="1005840" y="3652783"/>
            <a:ext cx="649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-&gt; A</a:t>
            </a:r>
            <a:r>
              <a:rPr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：</a:t>
            </a:r>
            <a:r>
              <a:rPr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01101111</a:t>
            </a:r>
            <a:r>
              <a:rPr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表示</a:t>
            </a:r>
            <a:r>
              <a:rPr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15.5</a:t>
            </a:r>
            <a:r>
              <a:rPr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；</a:t>
            </a:r>
            <a:r>
              <a:rPr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B</a:t>
            </a:r>
            <a:r>
              <a:rPr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：</a:t>
            </a:r>
            <a:r>
              <a:rPr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01110111</a:t>
            </a:r>
            <a:r>
              <a:rPr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表示了</a:t>
            </a:r>
            <a:r>
              <a:rPr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240</a:t>
            </a:r>
            <a:r>
              <a:rPr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；因此</a:t>
            </a:r>
            <a:r>
              <a:rPr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B</a:t>
            </a:r>
            <a:r>
              <a:rPr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大。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EAB632-43E6-0896-06C3-C0569C6D990B}"/>
              </a:ext>
            </a:extLst>
          </p:cNvPr>
          <p:cNvSpPr txBox="1"/>
          <p:nvPr/>
        </p:nvSpPr>
        <p:spPr>
          <a:xfrm>
            <a:off x="1005840" y="4696909"/>
            <a:ext cx="650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-&gt; A</a:t>
            </a:r>
            <a:r>
              <a:rPr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：</a:t>
            </a:r>
            <a:r>
              <a:rPr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00000001</a:t>
            </a:r>
            <a:r>
              <a:rPr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表示</a:t>
            </a:r>
            <a:r>
              <a:rPr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1/64</a:t>
            </a:r>
            <a:r>
              <a:rPr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； </a:t>
            </a:r>
            <a:r>
              <a:rPr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B</a:t>
            </a:r>
            <a:r>
              <a:rPr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：</a:t>
            </a:r>
            <a:r>
              <a:rPr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00000001</a:t>
            </a:r>
            <a:r>
              <a:rPr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表示</a:t>
            </a:r>
            <a:r>
              <a:rPr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1/512</a:t>
            </a:r>
            <a:r>
              <a:rPr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，因此</a:t>
            </a:r>
            <a:r>
              <a:rPr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A</a:t>
            </a:r>
            <a:r>
              <a:rPr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大。</a:t>
            </a:r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75F603-2296-3889-6581-852199FD4C6A}"/>
              </a:ext>
            </a:extLst>
          </p:cNvPr>
          <p:cNvSpPr txBox="1"/>
          <p:nvPr/>
        </p:nvSpPr>
        <p:spPr>
          <a:xfrm>
            <a:off x="1005841" y="5489735"/>
            <a:ext cx="7315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-&gt; A</a:t>
            </a:r>
            <a:r>
              <a:rPr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能精确表达的非负数个数为</a:t>
            </a:r>
            <a:r>
              <a:rPr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7*16=112</a:t>
            </a:r>
            <a:r>
              <a:rPr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，</a:t>
            </a:r>
            <a:r>
              <a:rPr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B</a:t>
            </a:r>
            <a:r>
              <a:rPr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能精确表达的非负数个数为 </a:t>
            </a:r>
            <a:r>
              <a:rPr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15*8=120</a:t>
            </a:r>
            <a:r>
              <a:rPr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，因此</a:t>
            </a:r>
            <a:r>
              <a:rPr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B</a:t>
            </a:r>
            <a:r>
              <a:rPr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能精确表达的实数更多。</a:t>
            </a:r>
            <a:endParaRPr lang="en-US" altLang="zh-CN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r>
              <a:rPr lang="en-US" altLang="zh-CN">
                <a:solidFill>
                  <a:srgbClr val="C0000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-&gt; </a:t>
            </a:r>
            <a:r>
              <a:rPr lang="zh-CN" altLang="en-US">
                <a:solidFill>
                  <a:srgbClr val="C0000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实际上，</a:t>
            </a:r>
            <a:r>
              <a:rPr lang="en-US" altLang="zh-CN">
                <a:solidFill>
                  <a:srgbClr val="C0000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A</a:t>
            </a:r>
            <a:r>
              <a:rPr lang="zh-CN" altLang="en-US">
                <a:solidFill>
                  <a:srgbClr val="C0000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格式表示</a:t>
            </a:r>
            <a:r>
              <a:rPr lang="en-US" altLang="zh-CN">
                <a:solidFill>
                  <a:srgbClr val="C0000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NaN</a:t>
            </a:r>
            <a:r>
              <a:rPr lang="zh-CN" altLang="en-US">
                <a:solidFill>
                  <a:srgbClr val="C0000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的数比</a:t>
            </a:r>
            <a:r>
              <a:rPr lang="en-US" altLang="zh-CN">
                <a:solidFill>
                  <a:srgbClr val="C0000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B</a:t>
            </a:r>
            <a:r>
              <a:rPr lang="zh-CN" altLang="en-US">
                <a:solidFill>
                  <a:srgbClr val="C0000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格式多。 </a:t>
            </a:r>
          </a:p>
        </p:txBody>
      </p:sp>
    </p:spTree>
    <p:extLst>
      <p:ext uri="{BB962C8B-B14F-4D97-AF65-F5344CB8AC3E}">
        <p14:creationId xmlns:p14="http://schemas.microsoft.com/office/powerpoint/2010/main" val="223807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5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Exercises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on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Floats</a:t>
            </a:r>
          </a:p>
          <a:p>
            <a:pPr algn="l"/>
            <a:r>
              <a:rPr kumimoji="1" lang="zh-CN" altLang="en-US" sz="2400" b="1">
                <a:latin typeface="+mn-lt"/>
                <a:ea typeface="SimHei" panose="02010609060101010101" pitchFamily="49" charset="-122"/>
              </a:rPr>
              <a:t>浮点数练习 </a:t>
            </a:r>
            <a:r>
              <a:rPr kumimoji="1" lang="en-US" altLang="zh-CN" sz="2400" b="1">
                <a:latin typeface="+mn-lt"/>
                <a:ea typeface="SimHei" panose="02010609060101010101" pitchFamily="49" charset="-122"/>
              </a:rPr>
              <a:t>#2</a:t>
            </a:r>
          </a:p>
        </p:txBody>
      </p:sp>
      <p:graphicFrame>
        <p:nvGraphicFramePr>
          <p:cNvPr id="2" name="表格 9">
            <a:extLst>
              <a:ext uri="{FF2B5EF4-FFF2-40B4-BE49-F238E27FC236}">
                <a16:creationId xmlns:a16="http://schemas.microsoft.com/office/drawing/2014/main" id="{64F919B0-97C8-4FA3-13A5-172BE0F2F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740685"/>
              </p:ext>
            </p:extLst>
          </p:nvPr>
        </p:nvGraphicFramePr>
        <p:xfrm>
          <a:off x="628651" y="1397000"/>
          <a:ext cx="8111313" cy="394208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839931">
                  <a:extLst>
                    <a:ext uri="{9D8B030D-6E8A-4147-A177-3AD203B41FA5}">
                      <a16:colId xmlns:a16="http://schemas.microsoft.com/office/drawing/2014/main" val="1028105919"/>
                    </a:ext>
                  </a:extLst>
                </a:gridCol>
                <a:gridCol w="4567611">
                  <a:extLst>
                    <a:ext uri="{9D8B030D-6E8A-4147-A177-3AD203B41FA5}">
                      <a16:colId xmlns:a16="http://schemas.microsoft.com/office/drawing/2014/main" val="1749378976"/>
                    </a:ext>
                  </a:extLst>
                </a:gridCol>
                <a:gridCol w="2703771">
                  <a:extLst>
                    <a:ext uri="{9D8B030D-6E8A-4147-A177-3AD203B41FA5}">
                      <a16:colId xmlns:a16="http://schemas.microsoft.com/office/drawing/2014/main" val="2661503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True?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76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  <a:latin typeface="Calibri" panose="020F0502020204030204" pitchFamily="34" charset="0"/>
                        </a:rPr>
                        <a:t>(1) 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对于任意的单精度浮点数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a </a:t>
                      </a:r>
                      <a:r>
                        <a:rPr lang="zh-CN" alt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和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b </a:t>
                      </a:r>
                      <a:r>
                        <a:rPr 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，</a:t>
                      </a:r>
                      <a:r>
                        <a:rPr lang="zh-CN" alt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如果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a &gt; b</a:t>
                      </a:r>
                      <a:r>
                        <a:rPr 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， </a:t>
                      </a:r>
                      <a:r>
                        <a:rPr lang="zh-CN" alt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那么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a + 1 &gt; b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  N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57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  <a:latin typeface="Calibri" panose="020F0502020204030204" pitchFamily="34" charset="0"/>
                        </a:rPr>
                        <a:t>(2) 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对于任意的单精度浮点数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a </a:t>
                      </a:r>
                      <a:r>
                        <a:rPr lang="zh-CN" alt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和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，</a:t>
                      </a:r>
                      <a:r>
                        <a:rPr lang="zh-CN" alt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如果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a &gt; b</a:t>
                      </a:r>
                      <a:r>
                        <a:rPr 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， </a:t>
                      </a:r>
                      <a:r>
                        <a:rPr lang="zh-CN" alt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那么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a + b &gt; b + b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  N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18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  <a:latin typeface="Calibri" panose="020F0502020204030204" pitchFamily="34" charset="0"/>
                        </a:rPr>
                        <a:t>(3) 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对于任意的双精度浮点数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，</a:t>
                      </a:r>
                      <a:r>
                        <a:rPr lang="zh-CN" alt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如果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 &lt; 0</a:t>
                      </a:r>
                      <a:r>
                        <a:rPr 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，</a:t>
                      </a:r>
                      <a:r>
                        <a:rPr lang="zh-CN" alt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那么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d*d&gt;0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  N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73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  <a:latin typeface="Calibri" panose="020F0502020204030204" pitchFamily="34" charset="0"/>
                        </a:rPr>
                        <a:t>(4) 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对于任意的双精度浮点数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，</a:t>
                      </a:r>
                      <a:r>
                        <a:rPr lang="zh-CN" alt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如果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 &lt; 0</a:t>
                      </a:r>
                      <a:r>
                        <a:rPr 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，</a:t>
                      </a:r>
                      <a:r>
                        <a:rPr lang="zh-CN" alt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那么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d*2&lt;0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  N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7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  <a:latin typeface="Calibri" panose="020F0502020204030204" pitchFamily="34" charset="0"/>
                        </a:rPr>
                        <a:t>(5) 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对于任意的双精度浮点数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，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 == d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  N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1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  <a:latin typeface="Calibri" panose="020F0502020204030204" pitchFamily="34" charset="0"/>
                        </a:rPr>
                        <a:t>(6) 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将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float </a:t>
                      </a:r>
                      <a:r>
                        <a:rPr lang="zh-CN" alt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转换成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int </a:t>
                      </a:r>
                      <a:r>
                        <a:rPr lang="zh-CN" altLang="en-US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时，既有可能造成舍入，又 有可能造成溢出 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  N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993663"/>
                  </a:ext>
                </a:extLst>
              </a:tr>
            </a:tbl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8F865E96-B31C-0BB8-ECDE-30C88E1E796E}"/>
              </a:ext>
            </a:extLst>
          </p:cNvPr>
          <p:cNvGrpSpPr/>
          <p:nvPr/>
        </p:nvGrpSpPr>
        <p:grpSpPr>
          <a:xfrm>
            <a:off x="1743682" y="5375732"/>
            <a:ext cx="8736741" cy="923330"/>
            <a:chOff x="1743682" y="5375732"/>
            <a:chExt cx="8736741" cy="92333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C2E2B3F-516A-4615-7DEE-214B9230F4F3}"/>
                </a:ext>
              </a:extLst>
            </p:cNvPr>
            <p:cNvSpPr txBox="1"/>
            <p:nvPr/>
          </p:nvSpPr>
          <p:spPr>
            <a:xfrm>
              <a:off x="1743682" y="5375732"/>
              <a:ext cx="3260938" cy="923330"/>
            </a:xfrm>
            <a:prstGeom prst="rect">
              <a:avLst/>
            </a:prstGeom>
            <a:noFill/>
          </p:spPr>
          <p:txBody>
            <a:bodyPr wrap="square" numCol="1">
              <a:spAutoFit/>
            </a:bodyPr>
            <a:lstStyle/>
            <a:p>
              <a:r>
                <a:rPr lang="en-US" altLang="zh-CN" sz="1800">
                  <a:effectLst/>
                  <a:latin typeface="Calibri" panose="020F0502020204030204" pitchFamily="34" charset="0"/>
                </a:rPr>
                <a:t>(1)</a:t>
              </a:r>
              <a:r>
                <a:rPr lang="zh-CN" altLang="en-US" sz="1800">
                  <a:effectLst/>
                  <a:latin typeface="DengXian" panose="02010600030101010101" pitchFamily="2" charset="-122"/>
                  <a:ea typeface="DengXian" panose="02010600030101010101" pitchFamily="2" charset="-122"/>
                </a:rPr>
                <a:t>正确</a:t>
              </a:r>
              <a:endParaRPr lang="en-US" altLang="zh-CN" sz="1800">
                <a:effectLst/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lang="en-US" altLang="zh-CN" sz="1800">
                  <a:effectLst/>
                  <a:latin typeface="Calibri" panose="020F0502020204030204" pitchFamily="34" charset="0"/>
                </a:rPr>
                <a:t>(2)</a:t>
              </a:r>
              <a:r>
                <a:rPr lang="zh-CN" altLang="en-US" sz="1800">
                  <a:effectLst/>
                  <a:latin typeface="DengXian" panose="02010600030101010101" pitchFamily="2" charset="-122"/>
                  <a:ea typeface="DengXian" panose="02010600030101010101" pitchFamily="2" charset="-122"/>
                </a:rPr>
                <a:t>取</a:t>
              </a:r>
              <a:r>
                <a:rPr lang="en-US" altLang="zh-CN" sz="1800">
                  <a:effectLst/>
                  <a:latin typeface="Calibri" panose="020F0502020204030204" pitchFamily="34" charset="0"/>
                </a:rPr>
                <a:t>a=INF b=FLT_MAX</a:t>
              </a:r>
              <a:br>
                <a:rPr lang="zh-CN" altLang="en-US" sz="1800">
                  <a:effectLst/>
                  <a:latin typeface="DengXian" panose="02010600030101010101" pitchFamily="2" charset="-122"/>
                  <a:ea typeface="DengXian" panose="02010600030101010101" pitchFamily="2" charset="-122"/>
                </a:rPr>
              </a:br>
              <a:r>
                <a:rPr lang="en-US" altLang="zh-CN" sz="1800">
                  <a:effectLst/>
                  <a:latin typeface="Calibri" panose="020F0502020204030204" pitchFamily="34" charset="0"/>
                </a:rPr>
                <a:t>(3) d</a:t>
              </a:r>
              <a:r>
                <a:rPr lang="zh-CN" altLang="en-US" sz="1800">
                  <a:effectLst/>
                  <a:latin typeface="DengXian" panose="02010600030101010101" pitchFamily="2" charset="-122"/>
                  <a:ea typeface="DengXian" panose="02010600030101010101" pitchFamily="2" charset="-122"/>
                </a:rPr>
                <a:t>取最大的非规格化负数</a:t>
              </a:r>
              <a:endParaRPr lang="en-US" altLang="zh-CN">
                <a:effectLst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C440F06-2025-A9EE-95B3-D692091BC607}"/>
                </a:ext>
              </a:extLst>
            </p:cNvPr>
            <p:cNvSpPr txBox="1"/>
            <p:nvPr/>
          </p:nvSpPr>
          <p:spPr>
            <a:xfrm>
              <a:off x="4910449" y="5375732"/>
              <a:ext cx="556997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>
                  <a:effectLst/>
                  <a:latin typeface="Calibri" panose="020F0502020204030204" pitchFamily="34" charset="0"/>
                </a:rPr>
                <a:t>(4)</a:t>
              </a:r>
              <a:r>
                <a:rPr lang="zh-CN" altLang="en-US" sz="1800">
                  <a:effectLst/>
                  <a:latin typeface="DengXian" panose="02010600030101010101" pitchFamily="2" charset="-122"/>
                  <a:ea typeface="DengXian" panose="02010600030101010101" pitchFamily="2" charset="-122"/>
                </a:rPr>
                <a:t>正确</a:t>
              </a:r>
              <a:endParaRPr lang="en-US" altLang="zh-CN" sz="1800">
                <a:effectLst/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lang="en-US" altLang="zh-CN" sz="1800">
                  <a:effectLst/>
                  <a:latin typeface="Calibri" panose="020F0502020204030204" pitchFamily="34" charset="0"/>
                </a:rPr>
                <a:t>(5) NaN != NaN</a:t>
              </a:r>
              <a:br>
                <a:rPr lang="zh-CN" altLang="en-US" sz="1800">
                  <a:effectLst/>
                  <a:latin typeface="DengXian" panose="02010600030101010101" pitchFamily="2" charset="-122"/>
                  <a:ea typeface="DengXian" panose="02010600030101010101" pitchFamily="2" charset="-122"/>
                </a:rPr>
              </a:br>
              <a:r>
                <a:rPr lang="en-US" altLang="zh-CN" sz="1800">
                  <a:effectLst/>
                  <a:latin typeface="Calibri" panose="020F0502020204030204" pitchFamily="34" charset="0"/>
                </a:rPr>
                <a:t>(6) </a:t>
              </a:r>
              <a:r>
                <a:rPr lang="zh-CN" altLang="en-US" sz="1800">
                  <a:effectLst/>
                  <a:latin typeface="DengXian" panose="02010600030101010101" pitchFamily="2" charset="-122"/>
                  <a:ea typeface="DengXian" panose="02010600030101010101" pitchFamily="2" charset="-122"/>
                </a:rPr>
                <a:t>正确 </a:t>
              </a:r>
              <a:endParaRPr lang="zh-CN" altLang="en-US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858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6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Exercises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on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Floats</a:t>
            </a:r>
          </a:p>
          <a:p>
            <a:pPr algn="l"/>
            <a:r>
              <a:rPr kumimoji="1" lang="zh-CN" altLang="en-US" sz="2400" b="1">
                <a:latin typeface="+mn-lt"/>
                <a:ea typeface="SimHei" panose="02010609060101010101" pitchFamily="49" charset="-122"/>
              </a:rPr>
              <a:t>浮点数练习 </a:t>
            </a:r>
            <a:r>
              <a:rPr kumimoji="1" lang="en-US" altLang="zh-CN" sz="2400" b="1">
                <a:latin typeface="+mn-lt"/>
                <a:ea typeface="SimHei" panose="02010609060101010101" pitchFamily="49" charset="-122"/>
              </a:rPr>
              <a:t>#3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CEA54A-7C7E-8179-7601-AD4B7F42F022}"/>
              </a:ext>
            </a:extLst>
          </p:cNvPr>
          <p:cNvSpPr txBox="1"/>
          <p:nvPr/>
        </p:nvSpPr>
        <p:spPr>
          <a:xfrm>
            <a:off x="628650" y="1519535"/>
            <a:ext cx="77680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在遵守 </a:t>
            </a:r>
            <a:r>
              <a:rPr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IEEE</a:t>
            </a:r>
            <a:r>
              <a:rPr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754</a:t>
            </a:r>
            <a:r>
              <a:rPr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标准的机器上声明</a:t>
            </a:r>
            <a:r>
              <a:rPr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lang="en-US" altLang="zh-CN" sz="2000">
                <a:latin typeface="Courier" pitchFamily="2" charset="0"/>
                <a:ea typeface="SimHei" panose="02010609060101010101" pitchFamily="49" charset="-122"/>
              </a:rPr>
              <a:t>double</a:t>
            </a:r>
            <a:r>
              <a:rPr lang="zh-CN" altLang="en-US" sz="2000">
                <a:latin typeface="Courier" pitchFamily="2" charset="0"/>
                <a:ea typeface="SimHei" panose="02010609060101010101" pitchFamily="49" charset="-122"/>
              </a:rPr>
              <a:t> </a:t>
            </a:r>
            <a:r>
              <a:rPr lang="en-US" altLang="zh-CN" sz="2000">
                <a:latin typeface="Courier" pitchFamily="2" charset="0"/>
                <a:ea typeface="SimHei" panose="02010609060101010101" pitchFamily="49" charset="-122"/>
              </a:rPr>
              <a:t>f, g, h </a:t>
            </a:r>
            <a:r>
              <a:rPr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以及函数原型 </a:t>
            </a:r>
            <a:r>
              <a:rPr lang="en-US" altLang="zh-CN" sz="2000">
                <a:latin typeface="Courier" pitchFamily="2" charset="0"/>
                <a:ea typeface="SimHei" panose="02010609060101010101" pitchFamily="49" charset="-122"/>
              </a:rPr>
              <a:t>int foo()</a:t>
            </a:r>
            <a:r>
              <a:rPr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；在给定条件下，判断下列表达式是否恒真：</a:t>
            </a:r>
            <a:endParaRPr lang="en-US" altLang="zh-CN" sz="2000">
              <a:effectLst/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D0FA0CD4-EB34-AB82-C04D-97CBB89DF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25950"/>
              </p:ext>
            </p:extLst>
          </p:nvPr>
        </p:nvGraphicFramePr>
        <p:xfrm>
          <a:off x="628650" y="2325262"/>
          <a:ext cx="8111313" cy="28854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386963">
                  <a:extLst>
                    <a:ext uri="{9D8B030D-6E8A-4147-A177-3AD203B41FA5}">
                      <a16:colId xmlns:a16="http://schemas.microsoft.com/office/drawing/2014/main" val="1028105919"/>
                    </a:ext>
                  </a:extLst>
                </a:gridCol>
                <a:gridCol w="4020579">
                  <a:extLst>
                    <a:ext uri="{9D8B030D-6E8A-4147-A177-3AD203B41FA5}">
                      <a16:colId xmlns:a16="http://schemas.microsoft.com/office/drawing/2014/main" val="1749378976"/>
                    </a:ext>
                  </a:extLst>
                </a:gridCol>
                <a:gridCol w="2703771">
                  <a:extLst>
                    <a:ext uri="{9D8B030D-6E8A-4147-A177-3AD203B41FA5}">
                      <a16:colId xmlns:a16="http://schemas.microsoft.com/office/drawing/2014/main" val="2661503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Condition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Always True?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76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  <a:latin typeface="Courier" pitchFamily="2" charset="0"/>
                        </a:rPr>
                        <a:t>f &gt; g</a:t>
                      </a:r>
                      <a:endParaRPr lang="zh-CN" altLang="en-US" sz="16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ourier" pitchFamily="2" charset="0"/>
                        </a:rPr>
                        <a:t>f + 1 &gt; g + 1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ourier" pitchFamily="2" charset="0"/>
                        </a:rPr>
                        <a:t>Y  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57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  <a:latin typeface="Courier" pitchFamily="2" charset="0"/>
                        </a:rPr>
                        <a:t>f &gt; g &amp;&amp; g &gt; 1</a:t>
                      </a:r>
                      <a:endParaRPr lang="zh-CN" altLang="en-US" sz="16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ourier" pitchFamily="2" charset="0"/>
                        </a:rPr>
                        <a:t>f – 1 &gt; g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ourier" pitchFamily="2" charset="0"/>
                        </a:rPr>
                        <a:t>Y  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18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  <a:latin typeface="Courier" pitchFamily="2" charset="0"/>
                        </a:rPr>
                        <a:t>f = foo(), g = foo(),</a:t>
                      </a:r>
                    </a:p>
                    <a:p>
                      <a:r>
                        <a:rPr lang="en-US" altLang="zh-CN" sz="1600">
                          <a:effectLst/>
                          <a:latin typeface="Courier" pitchFamily="2" charset="0"/>
                        </a:rPr>
                        <a:t>h = foo(),</a:t>
                      </a:r>
                      <a:endParaRPr lang="zh-CN" altLang="en-US" sz="16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ourier" pitchFamily="2" charset="0"/>
                        </a:rPr>
                        <a:t>(f + g) + h == f + (g + 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ourier" pitchFamily="2" charset="0"/>
                        </a:rPr>
                        <a:t>Y  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73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  <a:latin typeface="Courier" pitchFamily="2" charset="0"/>
                        </a:rPr>
                        <a:t>f != 0.0</a:t>
                      </a:r>
                      <a:endParaRPr lang="zh-CN" altLang="en-US" sz="16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ourier" pitchFamily="2" charset="0"/>
                        </a:rPr>
                        <a:t>f * f / f ==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ourier" pitchFamily="2" charset="0"/>
                        </a:rPr>
                        <a:t>Y  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7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  <a:latin typeface="Courier" pitchFamily="2" charset="0"/>
                        </a:rPr>
                        <a:t>f != 0.0</a:t>
                      </a:r>
                      <a:endParaRPr lang="zh-CN" altLang="en-US" sz="16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ourier" pitchFamily="2" charset="0"/>
                        </a:rPr>
                        <a:t>f / f * f ==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ourier" pitchFamily="2" charset="0"/>
                        </a:rPr>
                        <a:t>Y  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1267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7BA324A-0D13-BB4E-560A-89FF7AEF34D3}"/>
              </a:ext>
            </a:extLst>
          </p:cNvPr>
          <p:cNvSpPr txBox="1"/>
          <p:nvPr/>
        </p:nvSpPr>
        <p:spPr>
          <a:xfrm>
            <a:off x="6797039" y="2684415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N: f = 0.0, g</a:t>
            </a:r>
            <a:r>
              <a:rPr lang="zh-CN" altLang="en-US" sz="1600">
                <a:solidFill>
                  <a:srgbClr val="C0000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为最大负数</a:t>
            </a:r>
            <a:endParaRPr kumimoji="1" lang="zh-CN" altLang="en-US" sz="160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E1D57E-B892-BAD5-3489-7394DC4E9F64}"/>
              </a:ext>
            </a:extLst>
          </p:cNvPr>
          <p:cNvSpPr txBox="1"/>
          <p:nvPr/>
        </p:nvSpPr>
        <p:spPr>
          <a:xfrm>
            <a:off x="6797039" y="3175045"/>
            <a:ext cx="2310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N: f =</a:t>
            </a:r>
            <a:r>
              <a:rPr lang="zh-CN" altLang="en-US" sz="1600">
                <a:solidFill>
                  <a:srgbClr val="C0000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lang="en-US" altLang="zh-CN" sz="1600">
                <a:solidFill>
                  <a:srgbClr val="C0000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2^53+6, g = 2^53+4</a:t>
            </a:r>
            <a:endParaRPr kumimoji="1" lang="zh-CN" altLang="en-US" sz="160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037E7F-EA7A-4105-6550-DEAD8752990E}"/>
              </a:ext>
            </a:extLst>
          </p:cNvPr>
          <p:cNvSpPr txBox="1"/>
          <p:nvPr/>
        </p:nvSpPr>
        <p:spPr>
          <a:xfrm>
            <a:off x="6797039" y="3898869"/>
            <a:ext cx="2450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Y: double</a:t>
            </a:r>
            <a:r>
              <a:rPr lang="zh-CN" altLang="en-US" sz="1600">
                <a:solidFill>
                  <a:srgbClr val="C0000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可以完全表示</a:t>
            </a:r>
            <a:r>
              <a:rPr lang="en-US" altLang="zh-CN" sz="1600">
                <a:solidFill>
                  <a:srgbClr val="C0000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int</a:t>
            </a:r>
            <a:endParaRPr kumimoji="1" lang="zh-CN" altLang="en-US" sz="160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3B12D0-C606-D5A4-021D-CF1EBC63779C}"/>
              </a:ext>
            </a:extLst>
          </p:cNvPr>
          <p:cNvSpPr txBox="1"/>
          <p:nvPr/>
        </p:nvSpPr>
        <p:spPr>
          <a:xfrm>
            <a:off x="6797039" y="4494859"/>
            <a:ext cx="63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N: inf</a:t>
            </a:r>
            <a:endParaRPr kumimoji="1" lang="zh-CN" altLang="en-US" sz="160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0C25A80-9961-3B25-AEBF-8001B76475AC}"/>
              </a:ext>
            </a:extLst>
          </p:cNvPr>
          <p:cNvSpPr txBox="1"/>
          <p:nvPr/>
        </p:nvSpPr>
        <p:spPr>
          <a:xfrm>
            <a:off x="6797039" y="4862829"/>
            <a:ext cx="63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N: inf</a:t>
            </a:r>
            <a:endParaRPr kumimoji="1" lang="zh-CN" altLang="en-US" sz="160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3237AB-F98F-4E08-1208-5739C8D4DB51}"/>
              </a:ext>
            </a:extLst>
          </p:cNvPr>
          <p:cNvSpPr txBox="1"/>
          <p:nvPr/>
        </p:nvSpPr>
        <p:spPr>
          <a:xfrm>
            <a:off x="628650" y="5307853"/>
            <a:ext cx="77680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Hints &amp; Takeaways:</a:t>
            </a:r>
          </a:p>
          <a:p>
            <a:pPr marL="457200" indent="-457200">
              <a:buAutoNum type="arabicPeriod"/>
            </a:pPr>
            <a:r>
              <a:rPr lang="zh-CN" altLang="en-US"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单调性：</a:t>
            </a:r>
            <a:r>
              <a:rPr lang="en-US" altLang="zh-CN"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a &gt;= b =&gt; a+1 &gt;= b+1</a:t>
            </a:r>
            <a:r>
              <a:rPr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；</a:t>
            </a:r>
            <a:r>
              <a:rPr lang="zh-CN" altLang="en-US"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是</a:t>
            </a:r>
            <a:r>
              <a:rPr lang="en-US" altLang="zh-CN"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&gt;= </a:t>
            </a:r>
            <a:r>
              <a:rPr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，不是</a:t>
            </a:r>
            <a:r>
              <a:rPr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 &gt; !</a:t>
            </a:r>
          </a:p>
          <a:p>
            <a:pPr marL="457200" indent="-457200">
              <a:buAutoNum type="arabicPeriod"/>
            </a:pPr>
            <a:r>
              <a:rPr lang="zh-CN" altLang="en-US"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考虑</a:t>
            </a:r>
            <a:r>
              <a:rPr lang="en-US" altLang="zh-CN"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inf/NaN</a:t>
            </a:r>
            <a:r>
              <a:rPr lang="zh-CN" altLang="en-US">
                <a:effectLst/>
                <a:latin typeface="Calibri" panose="020F0502020204030204" pitchFamily="34" charset="0"/>
                <a:ea typeface="SimHei" panose="02010609060101010101" pitchFamily="49" charset="-122"/>
              </a:rPr>
              <a:t>这样的</a:t>
            </a:r>
            <a:r>
              <a:rPr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特殊值</a:t>
            </a:r>
            <a:endParaRPr lang="en-US" altLang="zh-CN">
              <a:effectLst/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44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7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459406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A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Quick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Recap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(Asm)</a:t>
            </a:r>
          </a:p>
          <a:p>
            <a:pPr algn="l"/>
            <a:r>
              <a:rPr kumimoji="1" lang="zh-CN" altLang="en-US" sz="2400" b="1">
                <a:latin typeface="+mn-lt"/>
                <a:ea typeface="SimHei" panose="02010609060101010101" pitchFamily="49" charset="-122"/>
              </a:rPr>
              <a:t>知识概要</a:t>
            </a:r>
            <a:endParaRPr kumimoji="1" lang="en-US" altLang="zh-CN" sz="2400" b="1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58C6C2-B130-1C21-4B15-85EA0B2C94A9}"/>
              </a:ext>
            </a:extLst>
          </p:cNvPr>
          <p:cNvSpPr txBox="1"/>
          <p:nvPr/>
        </p:nvSpPr>
        <p:spPr>
          <a:xfrm>
            <a:off x="628650" y="1863099"/>
            <a:ext cx="8064246" cy="4734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程序编译过程和机器语言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 &amp; ISA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概览（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coming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next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）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x86-64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数据格式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和指令后缀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b/w/l/q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分别是什么含义？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spcAft>
                <a:spcPts val="500"/>
              </a:spcAft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en-US" altLang="zh-CN" sz="2000" b="1">
                <a:latin typeface="Calibri" panose="020F0502020204030204" pitchFamily="34" charset="0"/>
                <a:ea typeface="SimHei" panose="02010609060101010101" pitchFamily="49" charset="-122"/>
              </a:rPr>
              <a:t>x86-64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寄存器命名</a:t>
            </a:r>
            <a:endParaRPr kumimoji="1" lang="en-US" altLang="zh-CN" sz="2000" b="1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熟悉常用的不同长度寄存器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初步了解特殊寄存器：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%rsp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，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%rax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，*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%rdi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和*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%rsi</a:t>
            </a:r>
          </a:p>
          <a:p>
            <a:pPr marL="342900" indent="-342900">
              <a:spcAft>
                <a:spcPts val="500"/>
              </a:spcAft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操作数格式和寻址模式</a:t>
            </a:r>
            <a:endParaRPr kumimoji="1" lang="en-US" altLang="zh-CN" sz="2000" b="1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spcAft>
                <a:spcPts val="500"/>
              </a:spcAft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数据传送指令</a:t>
            </a:r>
            <a:r>
              <a:rPr kumimoji="1" lang="en-US" altLang="zh-CN" sz="2000" b="1">
                <a:latin typeface="Calibri" panose="020F0502020204030204" pitchFamily="34" charset="0"/>
                <a:ea typeface="SimHei" panose="02010609060101010101" pitchFamily="49" charset="-122"/>
              </a:rPr>
              <a:t>/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算术指令</a:t>
            </a:r>
            <a:endParaRPr kumimoji="1" lang="en-US" altLang="zh-CN" sz="2000" b="1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100000"/>
              <a:buFont typeface="Wingdings" pitchFamily="2" charset="2"/>
              <a:buChar char="p"/>
            </a:pP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命名规则、操作数顺序</a:t>
            </a:r>
            <a:endParaRPr kumimoji="1" lang="en-US" altLang="zh-CN" sz="2000" b="1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100000"/>
              <a:buFont typeface="Wingdings" pitchFamily="2" charset="2"/>
              <a:buChar char="p"/>
            </a:pP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一些细节：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mov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可以包含两次内存引用吗？到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32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位寄存器的操作对高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32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位的影响？寻址时只能使用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64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位寄存器？几个特殊的移位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/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算术指令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…</a:t>
            </a:r>
            <a:endParaRPr kumimoji="1" lang="en-US" altLang="zh-CN" sz="2000" b="1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l"/>
            </a:pPr>
            <a:endParaRPr kumimoji="1" lang="zh-CN" altLang="en-US" sz="200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629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8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Assembly Overview</a:t>
            </a:r>
          </a:p>
          <a:p>
            <a:pPr algn="l"/>
            <a:r>
              <a:rPr kumimoji="1" lang="zh-CN" altLang="en-US" sz="2400" b="1">
                <a:latin typeface="+mn-lt"/>
                <a:ea typeface="SimHei" panose="02010609060101010101" pitchFamily="49" charset="-122"/>
              </a:rPr>
              <a:t>程序编译过程</a:t>
            </a:r>
            <a:endParaRPr kumimoji="1" lang="en-US" altLang="zh-CN" sz="2400" b="1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FA5EE3-72B0-F2AE-8577-D5040AD0EFD3}"/>
              </a:ext>
            </a:extLst>
          </p:cNvPr>
          <p:cNvSpPr txBox="1"/>
          <p:nvPr/>
        </p:nvSpPr>
        <p:spPr>
          <a:xfrm>
            <a:off x="628650" y="1538635"/>
            <a:ext cx="8064246" cy="77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kumimoji="1"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GCC</a:t>
            </a:r>
            <a:r>
              <a:rPr kumimoji="1"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：</a:t>
            </a:r>
            <a:r>
              <a:rPr kumimoji="1"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GNU</a:t>
            </a:r>
            <a:r>
              <a:rPr kumimoji="1"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Compiler</a:t>
            </a:r>
            <a:r>
              <a:rPr kumimoji="1"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Collection</a:t>
            </a:r>
          </a:p>
          <a:p>
            <a:pPr algn="l">
              <a:spcAft>
                <a:spcPts val="500"/>
              </a:spcAft>
              <a:buClr>
                <a:srgbClr val="0070C0"/>
              </a:buClr>
            </a:pPr>
            <a:endParaRPr kumimoji="1" lang="zh-CN" altLang="en-US" sz="2000">
              <a:solidFill>
                <a:srgbClr val="0070C0"/>
              </a:solidFill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439D21-4DFD-0192-02F1-7F497A2B7AF3}"/>
              </a:ext>
            </a:extLst>
          </p:cNvPr>
          <p:cNvSpPr txBox="1"/>
          <p:nvPr/>
        </p:nvSpPr>
        <p:spPr>
          <a:xfrm>
            <a:off x="894121" y="2162719"/>
            <a:ext cx="8064246" cy="107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500"/>
              </a:spcAft>
              <a:buClr>
                <a:srgbClr val="0070C0"/>
              </a:buClr>
            </a:pPr>
            <a:r>
              <a:rPr kumimoji="1" lang="en-US" altLang="zh-CN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$&gt; gcc –o hello hello.c</a:t>
            </a:r>
          </a:p>
          <a:p>
            <a:pPr algn="l">
              <a:buClr>
                <a:srgbClr val="0070C0"/>
              </a:buClr>
            </a:pPr>
            <a:r>
              <a:rPr kumimoji="1" lang="en-US" altLang="zh-CN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|</a:t>
            </a:r>
          </a:p>
          <a:p>
            <a:pPr algn="l">
              <a:spcAft>
                <a:spcPts val="500"/>
              </a:spcAft>
              <a:buClr>
                <a:srgbClr val="0070C0"/>
              </a:buClr>
            </a:pPr>
            <a:r>
              <a:rPr kumimoji="1" lang="en-US" altLang="zh-CN" sz="2000">
                <a:latin typeface="Menlo" panose="020B0609030804020204" pitchFamily="49" charset="0"/>
                <a:ea typeface="SimHei" panose="02010609060101010101" pitchFamily="49" charset="-122"/>
                <a:cs typeface="Menlo" panose="020B0609030804020204" pitchFamily="49" charset="0"/>
              </a:rPr>
              <a:t>				v</a:t>
            </a:r>
            <a:endParaRPr kumimoji="1" lang="en-US" altLang="zh-CN" sz="20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0B91C2-F4D1-4B75-789B-FBEC80C72289}"/>
              </a:ext>
            </a:extLst>
          </p:cNvPr>
          <p:cNvSpPr txBox="1"/>
          <p:nvPr/>
        </p:nvSpPr>
        <p:spPr>
          <a:xfrm>
            <a:off x="894121" y="3246302"/>
            <a:ext cx="8064246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500"/>
              </a:spcAft>
              <a:buClr>
                <a:srgbClr val="0070C0"/>
              </a:buClr>
            </a:pPr>
            <a:r>
              <a:rPr kumimoji="1" lang="en-US" altLang="zh-CN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$&gt; cpp –o hello.i hello</a:t>
            </a:r>
          </a:p>
          <a:p>
            <a:pPr>
              <a:spcAft>
                <a:spcPts val="500"/>
              </a:spcAft>
              <a:buClr>
                <a:srgbClr val="0070C0"/>
              </a:buClr>
            </a:pPr>
            <a:r>
              <a:rPr kumimoji="1" lang="en-US" altLang="zh-CN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$&gt; cc –o hello.s hello.i</a:t>
            </a:r>
          </a:p>
          <a:p>
            <a:pPr>
              <a:spcAft>
                <a:spcPts val="500"/>
              </a:spcAft>
              <a:buClr>
                <a:srgbClr val="0070C0"/>
              </a:buClr>
            </a:pPr>
            <a:r>
              <a:rPr kumimoji="1" lang="en-US" altLang="zh-CN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$&gt; as –o hello.o hello.s</a:t>
            </a:r>
          </a:p>
          <a:p>
            <a:pPr>
              <a:spcAft>
                <a:spcPts val="500"/>
              </a:spcAft>
              <a:buClr>
                <a:srgbClr val="0070C0"/>
              </a:buClr>
            </a:pPr>
            <a:r>
              <a:rPr kumimoji="1" lang="en-US" altLang="zh-CN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$&gt; ld (…)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B7ED92-6AE9-366F-15BC-9B9083953604}"/>
              </a:ext>
            </a:extLst>
          </p:cNvPr>
          <p:cNvSpPr txBox="1"/>
          <p:nvPr/>
        </p:nvSpPr>
        <p:spPr>
          <a:xfrm>
            <a:off x="628650" y="4999418"/>
            <a:ext cx="8064246" cy="77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kumimoji="1"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实机演示 </a:t>
            </a:r>
            <a:r>
              <a:rPr kumimoji="1"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=&gt;</a:t>
            </a:r>
          </a:p>
          <a:p>
            <a:pPr algn="l">
              <a:spcAft>
                <a:spcPts val="500"/>
              </a:spcAft>
              <a:buClr>
                <a:srgbClr val="0070C0"/>
              </a:buClr>
            </a:pPr>
            <a:endParaRPr kumimoji="1" lang="zh-CN" altLang="en-US" sz="2000">
              <a:solidFill>
                <a:srgbClr val="0070C0"/>
              </a:solidFill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73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9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Assembly Overview</a:t>
            </a:r>
          </a:p>
          <a:p>
            <a:pPr algn="l"/>
            <a:r>
              <a:rPr kumimoji="1" lang="zh-CN" altLang="en-US" sz="2400" b="1">
                <a:latin typeface="+mn-lt"/>
                <a:ea typeface="SimHei" panose="02010609060101010101" pitchFamily="49" charset="-122"/>
              </a:rPr>
              <a:t>汇编语言概览</a:t>
            </a:r>
            <a:endParaRPr kumimoji="1" lang="en-US" altLang="zh-CN" sz="2400" b="1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FA5EE3-72B0-F2AE-8577-D5040AD0EFD3}"/>
              </a:ext>
            </a:extLst>
          </p:cNvPr>
          <p:cNvSpPr txBox="1"/>
          <p:nvPr/>
        </p:nvSpPr>
        <p:spPr>
          <a:xfrm>
            <a:off x="628650" y="1538635"/>
            <a:ext cx="8064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要认识到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Assembly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是一门“编程语言”；和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C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语言一样，汇编语言有它自己的语言模型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B7ED92-6AE9-366F-15BC-9B9083953604}"/>
              </a:ext>
            </a:extLst>
          </p:cNvPr>
          <p:cNvSpPr txBox="1"/>
          <p:nvPr/>
        </p:nvSpPr>
        <p:spPr>
          <a:xfrm>
            <a:off x="628650" y="2384037"/>
            <a:ext cx="8064246" cy="176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kumimoji="1"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C</a:t>
            </a:r>
            <a:r>
              <a:rPr kumimoji="1"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 语言</a:t>
            </a:r>
            <a:endParaRPr kumimoji="1" lang="en-US" altLang="zh-CN" sz="2000">
              <a:solidFill>
                <a:srgbClr val="0070C0"/>
              </a:solidFill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线性顺序执行</a:t>
            </a:r>
            <a:endParaRPr kumimoji="1" lang="en-US" altLang="zh-CN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变量</a:t>
            </a:r>
            <a:r>
              <a:rPr kumimoji="1"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/</a:t>
            </a:r>
            <a:r>
              <a:rPr kumimoji="1"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内存存储状态</a:t>
            </a:r>
            <a:endParaRPr kumimoji="1" lang="en-US" altLang="zh-CN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分支</a:t>
            </a:r>
            <a:r>
              <a:rPr kumimoji="1"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/</a:t>
            </a:r>
            <a:r>
              <a:rPr kumimoji="1"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循环控制流</a:t>
            </a:r>
            <a:endParaRPr kumimoji="1" lang="en-US" altLang="zh-CN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汇编语言作为</a:t>
            </a:r>
            <a:r>
              <a:rPr kumimoji="1"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Implementation</a:t>
            </a:r>
            <a:endParaRPr kumimoji="1" lang="zh-CN" altLang="en-US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CA96AC-8906-DB01-4919-2CBFE26C47D2}"/>
              </a:ext>
            </a:extLst>
          </p:cNvPr>
          <p:cNvSpPr txBox="1"/>
          <p:nvPr/>
        </p:nvSpPr>
        <p:spPr>
          <a:xfrm>
            <a:off x="4483227" y="2388668"/>
            <a:ext cx="8064246" cy="176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kumimoji="1"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汇编语言</a:t>
            </a:r>
            <a:endParaRPr kumimoji="1" lang="en-US" altLang="zh-CN" sz="2000">
              <a:solidFill>
                <a:srgbClr val="0070C0"/>
              </a:solidFill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%rip</a:t>
            </a:r>
            <a:r>
              <a:rPr kumimoji="1"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指向下条指令地址</a:t>
            </a:r>
            <a:endParaRPr kumimoji="1" lang="en-US" altLang="zh-CN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寄存器</a:t>
            </a:r>
            <a:r>
              <a:rPr kumimoji="1"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/</a:t>
            </a:r>
            <a:r>
              <a:rPr kumimoji="1"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内存存储状态</a:t>
            </a:r>
            <a:endParaRPr kumimoji="1" lang="en-US" altLang="zh-CN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跳转指令和条件码</a:t>
            </a:r>
            <a:endParaRPr kumimoji="1" lang="en-US" altLang="zh-CN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硬件（微指令）作为</a:t>
            </a:r>
            <a:r>
              <a:rPr kumimoji="1"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Implementation</a:t>
            </a:r>
            <a:endParaRPr kumimoji="1" lang="zh-CN" altLang="en-US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557ABC-D5AE-C2CD-93E5-25D5CC21075B}"/>
              </a:ext>
            </a:extLst>
          </p:cNvPr>
          <p:cNvSpPr txBox="1"/>
          <p:nvPr/>
        </p:nvSpPr>
        <p:spPr>
          <a:xfrm>
            <a:off x="628650" y="4307615"/>
            <a:ext cx="8064246" cy="1667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kumimoji="1"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ISA</a:t>
            </a:r>
            <a:r>
              <a:rPr kumimoji="1"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（</a:t>
            </a:r>
            <a:r>
              <a:rPr kumimoji="1"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Instruction</a:t>
            </a:r>
            <a:r>
              <a:rPr kumimoji="1"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Set</a:t>
            </a:r>
            <a:r>
              <a:rPr kumimoji="1"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Architecture</a:t>
            </a:r>
            <a:r>
              <a:rPr kumimoji="1"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，指令集架构）规定了汇编语言的语言模型</a:t>
            </a:r>
            <a:endParaRPr kumimoji="1" lang="en-US" altLang="zh-CN" sz="2000">
              <a:solidFill>
                <a:srgbClr val="0070C0"/>
              </a:solidFill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我们学习的是 </a:t>
            </a:r>
            <a:r>
              <a:rPr kumimoji="1"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Intel</a:t>
            </a:r>
            <a:r>
              <a:rPr kumimoji="1"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x86-64</a:t>
            </a: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其他的 </a:t>
            </a:r>
            <a:r>
              <a:rPr kumimoji="1" lang="en-US" altLang="zh-CN">
                <a:latin typeface="Calibri" panose="020F0502020204030204" pitchFamily="34" charset="0"/>
                <a:ea typeface="SimHei" panose="02010609060101010101" pitchFamily="49" charset="-122"/>
              </a:rPr>
              <a:t>ISA</a:t>
            </a:r>
            <a:r>
              <a:rPr kumimoji="1" lang="zh-CN" altLang="en-US">
                <a:latin typeface="Calibri" panose="020F0502020204030204" pitchFamily="34" charset="0"/>
                <a:ea typeface="SimHei" panose="02010609060101010101" pitchFamily="49" charset="-122"/>
              </a:rPr>
              <a:t> 下，可用的指令、指令语法、编程规范、乃至可操作的寄存器等都可能变化</a:t>
            </a:r>
          </a:p>
        </p:txBody>
      </p:sp>
    </p:spTree>
    <p:extLst>
      <p:ext uri="{BB962C8B-B14F-4D97-AF65-F5344CB8AC3E}">
        <p14:creationId xmlns:p14="http://schemas.microsoft.com/office/powerpoint/2010/main" val="348839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1872</TotalTime>
  <Words>1878</Words>
  <Application>Microsoft Office PowerPoint</Application>
  <PresentationFormat>全屏显示(4:3)</PresentationFormat>
  <Paragraphs>259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Courier</vt:lpstr>
      <vt:lpstr>Menlo</vt:lpstr>
      <vt:lpstr>等线</vt:lpstr>
      <vt:lpstr>等线</vt:lpstr>
      <vt:lpstr>SimHei</vt:lpstr>
      <vt:lpstr>Arial</vt:lpstr>
      <vt:lpstr>Calibri</vt:lpstr>
      <vt:lpstr>Calibri Light</vt:lpstr>
      <vt:lpstr>Wingdings</vt:lpstr>
      <vt:lpstr>Office 主题​​</vt:lpstr>
      <vt:lpstr>ICS 第 0x40400000float 次小班课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Sun Eugen</cp:lastModifiedBy>
  <cp:revision>38</cp:revision>
  <dcterms:created xsi:type="dcterms:W3CDTF">2022-09-10T13:04:04Z</dcterms:created>
  <dcterms:modified xsi:type="dcterms:W3CDTF">2022-09-20T13:11:44Z</dcterms:modified>
</cp:coreProperties>
</file>