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58" r:id="rId6"/>
    <p:sldId id="259" r:id="rId7"/>
    <p:sldId id="260" r:id="rId8"/>
    <p:sldId id="261" r:id="rId9"/>
    <p:sldId id="268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0217" y="-38627"/>
            <a:ext cx="997882" cy="695513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  <a:latin typeface="思源黑体 CN Light"/>
              <a:ea typeface="思源黑体 CN Ligh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85745" y="1550035"/>
            <a:ext cx="8900160" cy="3138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sz="6600">
                <a:solidFill>
                  <a:schemeClr val="bg1"/>
                </a:solidFill>
                <a:latin typeface="FZCuHeiSongS-B-GB"/>
                <a:ea typeface="FZCuHeiSongS-B-GB"/>
              </a:rPr>
              <a:t>北京大学</a:t>
            </a:r>
            <a:endParaRPr lang="en-US" sz="6600">
              <a:solidFill>
                <a:schemeClr val="bg1"/>
              </a:solidFill>
              <a:latin typeface="FZCuHeiSongS-B-GB"/>
              <a:ea typeface="FZCuHeiSongS-B-GB"/>
            </a:endParaRPr>
          </a:p>
          <a:p>
            <a:pPr algn="r"/>
            <a:r>
              <a:rPr lang="en-US" sz="6600">
                <a:solidFill>
                  <a:schemeClr val="bg1"/>
                </a:solidFill>
                <a:latin typeface="FZCuHeiSongS-B-GB"/>
                <a:ea typeface="FZCuHeiSongS-B-GB"/>
              </a:rPr>
              <a:t>PP</a:t>
            </a:r>
            <a:r>
              <a:rPr lang="en-US" altLang="zh-CN" sz="6600">
                <a:sym typeface="+mn-ea"/>
              </a:rPr>
              <a:t>Machine Prog:Data</a:t>
            </a:r>
            <a:r>
              <a:rPr lang="en-US" sz="6600">
                <a:solidFill>
                  <a:schemeClr val="bg1"/>
                </a:solidFill>
                <a:latin typeface="FZCuHeiSongS-B-GB"/>
                <a:ea typeface="FZCuHeiSongS-B-GB"/>
              </a:rPr>
              <a:t>T</a:t>
            </a:r>
            <a:r>
              <a:rPr lang="zh-CN" sz="6600">
                <a:solidFill>
                  <a:schemeClr val="bg1"/>
                </a:solidFill>
                <a:latin typeface="FZCuHeiSongS-B-GB"/>
                <a:ea typeface="FZCuHeiSongS-B-GB"/>
              </a:rPr>
              <a:t>模版</a:t>
            </a:r>
            <a:endParaRPr lang="zh-CN" sz="6600">
              <a:solidFill>
                <a:schemeClr val="bg1"/>
              </a:solidFill>
              <a:latin typeface="FZCuHeiSongS-B-GB"/>
              <a:ea typeface="FZCuHeiSongS-B-GB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454299" y="4026858"/>
            <a:ext cx="4099513" cy="405945"/>
            <a:chOff x="5381" y="9856"/>
            <a:chExt cx="5523" cy="560"/>
          </a:xfrm>
        </p:grpSpPr>
        <p:sp>
          <p:nvSpPr>
            <p:cNvPr id="25" name="圆角矩形 24"/>
            <p:cNvSpPr/>
            <p:nvPr/>
          </p:nvSpPr>
          <p:spPr>
            <a:xfrm>
              <a:off x="7771" y="9863"/>
              <a:ext cx="3133" cy="526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bg1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 sz="2000">
                <a:solidFill>
                  <a:schemeClr val="lt1"/>
                </a:solidFill>
                <a:latin typeface="FZCuHeiSongS-B-GB"/>
                <a:ea typeface="FZCuHeiSongS-B-GB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7763" y="9856"/>
              <a:ext cx="1687" cy="53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>
              <a:solidFill>
                <a:schemeClr val="bg1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 sz="2000">
                <a:solidFill>
                  <a:schemeClr val="lt1"/>
                </a:solidFill>
                <a:latin typeface="FZCuHeiSongS-B-GB"/>
                <a:ea typeface="FZCuHeiSongS-B-GB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381" y="9866"/>
              <a:ext cx="5298" cy="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2000">
                  <a:solidFill>
                    <a:srgbClr val="9A0001"/>
                  </a:solidFill>
                  <a:latin typeface="FZCuHeiSongS-B-GB"/>
                  <a:ea typeface="FZCuHeiSongS-B-GB"/>
                </a:rPr>
                <a:t>10.5   </a:t>
              </a:r>
              <a:r>
                <a:rPr lang="zh-CN" altLang="en-US" sz="2000">
                  <a:solidFill>
                    <a:srgbClr val="9A0001"/>
                  </a:solidFill>
                  <a:latin typeface="FZCuHeiSongS-B-GB"/>
                  <a:ea typeface="宋体" panose="02010600030101010101" pitchFamily="2" charset="-122"/>
                </a:rPr>
                <a:t>生命科学学院  姚嘉雯</a:t>
              </a:r>
              <a:endParaRPr lang="zh-CN" altLang="en-US" sz="2000">
                <a:solidFill>
                  <a:srgbClr val="9A0001"/>
                </a:solidFill>
                <a:latin typeface="FZCuHeiSongS-B-GB"/>
                <a:ea typeface="宋体" panose="02010600030101010101" pitchFamily="2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620026" y="3923032"/>
            <a:ext cx="751365" cy="400146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FZCuHeiSongS-B-GB"/>
                <a:ea typeface="FZCuHeiSongS-B-GB"/>
              </a:rPr>
              <a:t>XXX</a:t>
            </a:r>
            <a:endParaRPr lang="zh-CN" sz="2000">
              <a:solidFill>
                <a:schemeClr val="bg1"/>
              </a:solidFill>
              <a:latin typeface="FZCuHeiSongS-B-GB"/>
              <a:ea typeface="FZCuHeiSongS-B-GB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700285" y="4432825"/>
            <a:ext cx="19281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>
                <a:solidFill>
                  <a:schemeClr val="bg1"/>
                </a:solidFill>
                <a:latin typeface="FZCuHeiSongS-B-GB"/>
                <a:ea typeface="FZCuHeiSongS-B-GB"/>
              </a:rPr>
              <a:t>2022</a:t>
            </a:r>
            <a:r>
              <a:rPr lang="zh-CN" sz="2000">
                <a:solidFill>
                  <a:schemeClr val="bg1"/>
                </a:solidFill>
                <a:latin typeface="FZCuHeiSongS-B-GB"/>
                <a:ea typeface="FZCuHeiSongS-B-GB"/>
              </a:rPr>
              <a:t>年</a:t>
            </a:r>
            <a:r>
              <a:rPr lang="en-US" sz="2000">
                <a:solidFill>
                  <a:schemeClr val="bg1"/>
                </a:solidFill>
                <a:latin typeface="FZCuHeiSongS-B-GB"/>
                <a:ea typeface="FZCuHeiSongS-B-GB"/>
              </a:rPr>
              <a:t>X</a:t>
            </a:r>
            <a:r>
              <a:rPr lang="zh-CN" sz="2000">
                <a:solidFill>
                  <a:schemeClr val="bg1"/>
                </a:solidFill>
                <a:latin typeface="FZCuHeiSongS-B-GB"/>
                <a:ea typeface="FZCuHeiSongS-B-GB"/>
              </a:rPr>
              <a:t>月</a:t>
            </a:r>
            <a:r>
              <a:rPr lang="en-US" sz="2000">
                <a:solidFill>
                  <a:schemeClr val="bg1"/>
                </a:solidFill>
                <a:latin typeface="FZCuHeiSongS-B-GB"/>
                <a:ea typeface="FZCuHeiSongS-B-GB"/>
              </a:rPr>
              <a:t>X</a:t>
            </a:r>
            <a:r>
              <a:rPr lang="zh-CN" sz="2000">
                <a:solidFill>
                  <a:schemeClr val="bg1"/>
                </a:solidFill>
                <a:latin typeface="FZCuHeiSongS-B-GB"/>
                <a:ea typeface="FZCuHeiSongS-B-GB"/>
              </a:rPr>
              <a:t>日</a:t>
            </a:r>
            <a:endParaRPr lang="zh-CN" sz="2000">
              <a:solidFill>
                <a:schemeClr val="bg1"/>
              </a:solidFill>
              <a:latin typeface="FZCuHeiSongS-B-GB"/>
              <a:ea typeface="FZCuHeiSongS-B-GB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44790" y="1748533"/>
            <a:ext cx="507831" cy="3378157"/>
            <a:chOff x="381322" y="1266510"/>
            <a:chExt cx="507831" cy="3378157"/>
          </a:xfrm>
        </p:grpSpPr>
        <p:sp>
          <p:nvSpPr>
            <p:cNvPr id="34" name="文本框 33"/>
            <p:cNvSpPr txBox="1"/>
            <p:nvPr/>
          </p:nvSpPr>
          <p:spPr>
            <a:xfrm>
              <a:off x="381322" y="1266510"/>
              <a:ext cx="507831" cy="2900143"/>
            </a:xfrm>
            <a:prstGeom prst="rect">
              <a:avLst/>
            </a:prstGeom>
            <a:noFill/>
          </p:spPr>
          <p:txBody>
            <a:bodyPr vert="eaVert" wrap="square">
              <a:spAutoFit/>
            </a:bodyPr>
            <a:lstStyle/>
            <a:p>
              <a:r>
                <a:rPr lang="en-US" sz="2100">
                  <a:solidFill>
                    <a:schemeClr val="bg1"/>
                  </a:solidFill>
                  <a:latin typeface="FZCuHeiSongS-B-GB"/>
                  <a:ea typeface="FZCuHeiSongS-B-GB"/>
                </a:rPr>
                <a:t>Peking</a:t>
              </a:r>
              <a:r>
                <a:rPr lang="zh-CN" sz="2100">
                  <a:solidFill>
                    <a:schemeClr val="bg1"/>
                  </a:solidFill>
                  <a:latin typeface="FZCuHeiSongS-B-GB"/>
                  <a:ea typeface="FZCuHeiSongS-B-GB"/>
                </a:rPr>
                <a:t> </a:t>
              </a:r>
              <a:r>
                <a:rPr lang="en-US" sz="2100">
                  <a:solidFill>
                    <a:schemeClr val="bg1"/>
                  </a:solidFill>
                  <a:latin typeface="FZCuHeiSongS-B-GB"/>
                  <a:ea typeface="FZCuHeiSongS-B-GB"/>
                </a:rPr>
                <a:t>University</a:t>
              </a:r>
              <a:endParaRPr lang="zh-CN" sz="2100">
                <a:solidFill>
                  <a:schemeClr val="bg1"/>
                </a:solidFill>
                <a:latin typeface="FZCuHeiSongS-B-GB"/>
                <a:ea typeface="FZCuHeiSongS-B-GB"/>
              </a:endParaRPr>
            </a:p>
          </p:txBody>
        </p:sp>
        <p:cxnSp>
          <p:nvCxnSpPr>
            <p:cNvPr id="36" name="直接连接符 33"/>
            <p:cNvCxnSpPr/>
            <p:nvPr/>
          </p:nvCxnSpPr>
          <p:spPr>
            <a:xfrm>
              <a:off x="591504" y="3847938"/>
              <a:ext cx="0" cy="796729"/>
            </a:xfrm>
            <a:prstGeom prst="line">
              <a:avLst/>
            </a:prstGeom>
            <a:ln w="12700">
              <a:solidFill>
                <a:schemeClr val="bg1"/>
              </a:solidFill>
              <a:prstDash val="solid"/>
              <a:miter/>
            </a:ln>
          </p:spPr>
        </p:cxnSp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39991" y="458041"/>
            <a:ext cx="1758315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59551" y="509856"/>
            <a:ext cx="5105087" cy="793494"/>
            <a:chOff x="657210" y="541641"/>
            <a:chExt cx="5105087" cy="793494"/>
          </a:xfrm>
        </p:grpSpPr>
        <p:sp>
          <p:nvSpPr>
            <p:cNvPr id="3" name="文本框 2"/>
            <p:cNvSpPr txBox="1"/>
            <p:nvPr/>
          </p:nvSpPr>
          <p:spPr>
            <a:xfrm>
              <a:off x="946771" y="541641"/>
              <a:ext cx="1097280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zh-CN" sz="3600">
                  <a:latin typeface="FZCuHeiSongS-B-GB"/>
                  <a:ea typeface="FZCuHeiSongS-B-GB"/>
                </a:rPr>
                <a:t>数组</a:t>
              </a:r>
              <a:endParaRPr lang="zh-CN" sz="3600">
                <a:latin typeface="FZCuHeiSongS-B-GB"/>
                <a:ea typeface="FZCuHeiSongS-B-GB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FZCuHeiSongS-B-GB"/>
                <a:ea typeface="FZCuHeiSongS-B-GB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44526" y="1574800"/>
            <a:ext cx="7854949" cy="1014730"/>
            <a:chOff x="1653201" y="1899840"/>
            <a:chExt cx="4525950" cy="1014730"/>
          </a:xfrm>
        </p:grpSpPr>
        <p:sp>
          <p:nvSpPr>
            <p:cNvPr id="51" name="文本框 50"/>
            <p:cNvSpPr txBox="1"/>
            <p:nvPr/>
          </p:nvSpPr>
          <p:spPr>
            <a:xfrm>
              <a:off x="1653201" y="2176407"/>
              <a:ext cx="2477817" cy="4603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latin typeface="+mj-lt"/>
                  <a:ea typeface="+mj-lt"/>
                </a:rPr>
                <a:t>int A[5]</a:t>
              </a:r>
              <a:endParaRPr lang="en-US" altLang="zh-CN" sz="2400">
                <a:solidFill>
                  <a:schemeClr val="tx1"/>
                </a:solidFill>
                <a:latin typeface="+mj-lt"/>
                <a:ea typeface="+mj-lt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688909" y="1899840"/>
              <a:ext cx="3490242" cy="10147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000">
                  <a:solidFill>
                    <a:schemeClr val="tx1"/>
                  </a:solidFill>
                  <a:latin typeface="+mj-lt"/>
                  <a:ea typeface="+mj-lt"/>
                </a:rPr>
                <a:t>分配一个</a:t>
              </a:r>
              <a:r>
                <a:rPr lang="en-US" altLang="zh-CN" sz="2000">
                  <a:solidFill>
                    <a:schemeClr val="tx1"/>
                  </a:solidFill>
                  <a:latin typeface="+mj-lt"/>
                  <a:ea typeface="+mj-lt"/>
                </a:rPr>
                <a:t>4*5</a:t>
              </a:r>
              <a:r>
                <a:rPr lang="zh-CN" altLang="en-US" sz="2000">
                  <a:solidFill>
                    <a:schemeClr val="tx1"/>
                  </a:solidFill>
                  <a:latin typeface="+mj-lt"/>
                  <a:ea typeface="+mj-lt"/>
                </a:rPr>
                <a:t>字节的地址，</a:t>
              </a:r>
              <a:r>
                <a:rPr lang="en-US" altLang="zh-CN" sz="2000">
                  <a:solidFill>
                    <a:schemeClr val="tx1"/>
                  </a:solidFill>
                  <a:latin typeface="+mj-lt"/>
                  <a:ea typeface="+mj-lt"/>
                </a:rPr>
                <a:t>4</a:t>
              </a:r>
              <a:r>
                <a:rPr lang="zh-CN" altLang="en-US" sz="2000">
                  <a:solidFill>
                    <a:schemeClr val="tx1"/>
                  </a:solidFill>
                  <a:latin typeface="+mj-lt"/>
                  <a:ea typeface="+mj-lt"/>
                </a:rPr>
                <a:t>字节</a:t>
              </a:r>
              <a:r>
                <a:rPr lang="zh-CN" altLang="en-US" sz="2000">
                  <a:solidFill>
                    <a:schemeClr val="tx1"/>
                  </a:solidFill>
                  <a:latin typeface="+mj-lt"/>
                  <a:ea typeface="+mj-lt"/>
                </a:rPr>
                <a:t>是</a:t>
              </a:r>
              <a:r>
                <a:rPr lang="en-US" altLang="zh-CN" sz="2000">
                  <a:solidFill>
                    <a:schemeClr val="tx1"/>
                  </a:solidFill>
                  <a:latin typeface="+mj-lt"/>
                  <a:ea typeface="+mj-lt"/>
                </a:rPr>
                <a:t>int</a:t>
              </a:r>
              <a:r>
                <a:rPr lang="zh-CN" altLang="en-US" sz="2000">
                  <a:solidFill>
                    <a:schemeClr val="tx1"/>
                  </a:solidFill>
                  <a:latin typeface="+mj-lt"/>
                  <a:ea typeface="+mj-lt"/>
                </a:rPr>
                <a:t>类型的大小；</a:t>
              </a:r>
              <a:endParaRPr lang="zh-CN" altLang="en-US" sz="2000">
                <a:solidFill>
                  <a:schemeClr val="tx1"/>
                </a:solidFill>
                <a:latin typeface="+mj-lt"/>
                <a:ea typeface="+mj-lt"/>
              </a:endParaRPr>
            </a:p>
            <a:p>
              <a:pPr algn="l"/>
              <a:endParaRPr lang="zh-CN" altLang="en-US" sz="2000">
                <a:solidFill>
                  <a:schemeClr val="tx1"/>
                </a:solidFill>
                <a:latin typeface="+mj-lt"/>
                <a:ea typeface="+mj-lt"/>
              </a:endParaRPr>
            </a:p>
            <a:p>
              <a:pPr algn="l"/>
              <a:r>
                <a:rPr lang="en-US" altLang="zh-CN" sz="2000">
                  <a:solidFill>
                    <a:schemeClr val="tx1"/>
                  </a:solidFill>
                  <a:latin typeface="+mj-lt"/>
                  <a:ea typeface="+mj-lt"/>
                </a:rPr>
                <a:t>A</a:t>
              </a:r>
              <a:r>
                <a:rPr lang="zh-CN" altLang="en-US" sz="2000">
                  <a:solidFill>
                    <a:schemeClr val="tx1"/>
                  </a:solidFill>
                  <a:latin typeface="+mj-lt"/>
                  <a:ea typeface="+mj-lt"/>
                </a:rPr>
                <a:t>：指向数组的指针，</a:t>
              </a:r>
              <a:r>
                <a:rPr lang="en-US" altLang="zh-CN" sz="2000">
                  <a:solidFill>
                    <a:schemeClr val="tx1"/>
                  </a:solidFill>
                  <a:latin typeface="+mj-lt"/>
                  <a:ea typeface="+mj-lt"/>
                </a:rPr>
                <a:t>*A=A[0];</a:t>
              </a:r>
              <a:endParaRPr lang="en-US" altLang="zh-CN" sz="2000">
                <a:solidFill>
                  <a:schemeClr val="tx1"/>
                </a:solidFill>
                <a:latin typeface="+mj-lt"/>
                <a:ea typeface="+mj-lt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2056765" y="1332230"/>
            <a:ext cx="289560" cy="1499870"/>
          </a:xfrm>
          <a:prstGeom prst="lef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4525" y="2967990"/>
            <a:ext cx="10598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 </a:t>
            </a:r>
            <a:r>
              <a:rPr lang="en-US" altLang="zh-CN" sz="2800" b="1"/>
              <a:t>int A[ i ]</a:t>
            </a:r>
            <a:r>
              <a:rPr lang="en-US" altLang="zh-CN" sz="2800"/>
              <a:t>       x</a:t>
            </a:r>
            <a:r>
              <a:rPr lang="en-US" altLang="zh-CN" sz="2800" i="1"/>
              <a:t> in %rdi ,  i in %</a:t>
            </a:r>
            <a:r>
              <a:rPr lang="en-US" altLang="zh-CN" sz="2800"/>
              <a:t>rsi            </a:t>
            </a:r>
            <a:endParaRPr lang="en-US" altLang="zh-CN" sz="2800"/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724535" y="3787775"/>
          <a:ext cx="10779760" cy="246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3490"/>
                <a:gridCol w="2446020"/>
                <a:gridCol w="2652395"/>
                <a:gridCol w="3157855"/>
              </a:tblGrid>
              <a:tr h="492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rgbClr val="FFFFFF"/>
                          </a:solidFill>
                        </a:rPr>
                        <a:t>表达式</a:t>
                      </a:r>
                      <a:endParaRPr lang="zh-CN" altLang="en-US" sz="240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rgbClr val="FFFFFF"/>
                          </a:solidFill>
                        </a:rPr>
                        <a:t>类型</a:t>
                      </a:r>
                      <a:endParaRPr lang="zh-CN" altLang="en-US" sz="240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rgbClr val="FFFFFF"/>
                          </a:solidFill>
                        </a:rPr>
                        <a:t>值</a:t>
                      </a:r>
                      <a:endParaRPr lang="zh-CN" altLang="en-US" sz="240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solidFill>
                      <a:srgbClr val="84858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rgbClr val="FFFFFF"/>
                          </a:solidFill>
                        </a:rPr>
                        <a:t>汇编代码</a:t>
                      </a:r>
                      <a:endParaRPr lang="zh-CN" altLang="en-US" sz="240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19050" cap="rnd">
                      <a:solidFill>
                        <a:srgbClr val="848587"/>
                      </a:solidFill>
                      <a:prstDash val="solid"/>
                    </a:lnT>
                    <a:lnB w="19050">
                      <a:solidFill>
                        <a:srgbClr val="848587"/>
                      </a:solidFill>
                      <a:prstDash val="solid"/>
                    </a:lnB>
                    <a:solidFill>
                      <a:srgbClr val="848587"/>
                    </a:solidFill>
                  </a:tcPr>
                </a:tc>
              </a:tr>
              <a:tr h="492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404040"/>
                          </a:solidFill>
                        </a:rPr>
                        <a:t>A</a:t>
                      </a:r>
                      <a:endParaRPr lang="en-US" altLang="zh-CN" sz="2400" b="1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404040"/>
                          </a:solidFill>
                        </a:rPr>
                        <a:t>int *</a:t>
                      </a:r>
                      <a:endParaRPr lang="en-US" altLang="zh-CN" sz="2400" b="1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404040"/>
                          </a:solidFill>
                        </a:rPr>
                        <a:t>x</a:t>
                      </a:r>
                      <a:endParaRPr lang="en-US" altLang="zh-CN" sz="2400" b="1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404040"/>
                          </a:solidFill>
                        </a:rPr>
                        <a:t>movq %rdi,%rax</a:t>
                      </a:r>
                      <a:endParaRPr lang="en-US" altLang="zh-CN" sz="2400" b="1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19050">
                      <a:solidFill>
                        <a:srgbClr val="848587"/>
                      </a:solidFill>
                      <a:prstDash val="solid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</a:tr>
              <a:tr h="492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404040"/>
                          </a:solidFill>
                        </a:rPr>
                        <a:t>A[ i ]</a:t>
                      </a:r>
                      <a:endParaRPr lang="en-US" altLang="zh-CN" sz="2400" b="1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404040"/>
                          </a:solidFill>
                        </a:rPr>
                        <a:t>int</a:t>
                      </a:r>
                      <a:endParaRPr lang="en-US" altLang="zh-CN" sz="2400" b="1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404040"/>
                          </a:solidFill>
                        </a:rPr>
                        <a:t>M[x+4*i]</a:t>
                      </a:r>
                      <a:endParaRPr lang="en-US" altLang="zh-CN" sz="2400" b="1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404040"/>
                          </a:solidFill>
                        </a:rPr>
                        <a:t>movl(%rdi,%rsi,4),%eax</a:t>
                      </a:r>
                      <a:endParaRPr lang="en-US" altLang="zh-CN" sz="2400" b="1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</a:tr>
              <a:tr h="492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404040"/>
                          </a:solidFill>
                        </a:rPr>
                        <a:t>A+i</a:t>
                      </a:r>
                      <a:endParaRPr lang="en-US" altLang="zh-CN" sz="2400" b="1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404040"/>
                          </a:solidFill>
                        </a:rPr>
                        <a:t>int*</a:t>
                      </a:r>
                      <a:endParaRPr lang="en-US" altLang="zh-CN" sz="2400" b="1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404040"/>
                          </a:solidFill>
                        </a:rPr>
                        <a:t>x+4i</a:t>
                      </a:r>
                      <a:endParaRPr lang="en-US" altLang="zh-CN" sz="2400" b="1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404040"/>
                          </a:solidFill>
                        </a:rPr>
                        <a:t>leaq(%rdi,%rsi,4),%rax</a:t>
                      </a:r>
                      <a:endParaRPr lang="en-US" altLang="zh-CN" sz="2400" b="1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3175">
                      <a:solidFill>
                        <a:srgbClr val="84858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</a:tr>
              <a:tr h="492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404040"/>
                          </a:solidFill>
                        </a:rPr>
                        <a:t>&amp;A[ i ]-A</a:t>
                      </a:r>
                      <a:endParaRPr lang="en-US" altLang="zh-CN" sz="2400" b="1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 cap="rnd">
                      <a:solidFill>
                        <a:srgbClr val="848587"/>
                      </a:solidFill>
                      <a:prstDash val="solid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404040"/>
                          </a:solidFill>
                        </a:rPr>
                        <a:t>long</a:t>
                      </a:r>
                      <a:endParaRPr lang="en-US" altLang="zh-CN" sz="2400" b="1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404040"/>
                          </a:solidFill>
                        </a:rPr>
                        <a:t>i</a:t>
                      </a:r>
                      <a:endParaRPr lang="en-US" altLang="zh-CN" sz="2400" b="1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3175">
                      <a:solidFill>
                        <a:srgbClr val="848587"/>
                      </a:solidFill>
                      <a:prstDash val="dot"/>
                    </a:lnL>
                    <a:lnR w="3175">
                      <a:solidFill>
                        <a:srgbClr val="848587"/>
                      </a:solidFill>
                      <a:prstDash val="dot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404040"/>
                          </a:solidFill>
                        </a:rPr>
                        <a:t>movq %rsi,%rax</a:t>
                      </a:r>
                      <a:endParaRPr lang="en-US" altLang="zh-CN" sz="2400" b="1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3175">
                      <a:solidFill>
                        <a:srgbClr val="848587"/>
                      </a:solidFill>
                      <a:prstDash val="dot"/>
                    </a:lnL>
                    <a:lnR w="19050" cap="rnd">
                      <a:solidFill>
                        <a:srgbClr val="848587"/>
                      </a:solidFill>
                      <a:prstDash val="solid"/>
                    </a:lnR>
                    <a:lnT w="3175">
                      <a:solidFill>
                        <a:srgbClr val="848587"/>
                      </a:solidFill>
                      <a:prstDash val="dot"/>
                    </a:lnT>
                    <a:lnB w="19050" cap="rnd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59551" y="509856"/>
            <a:ext cx="5105087" cy="793494"/>
            <a:chOff x="657210" y="541641"/>
            <a:chExt cx="5105087" cy="793494"/>
          </a:xfrm>
        </p:grpSpPr>
        <p:sp>
          <p:nvSpPr>
            <p:cNvPr id="3" name="文本框 2"/>
            <p:cNvSpPr txBox="1"/>
            <p:nvPr/>
          </p:nvSpPr>
          <p:spPr>
            <a:xfrm>
              <a:off x="946771" y="541641"/>
              <a:ext cx="1097280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zh-CN" sz="3600">
                  <a:latin typeface="FZCuHeiSongS-B-GB"/>
                  <a:ea typeface="FZCuHeiSongS-B-GB"/>
                </a:rPr>
                <a:t>数组</a:t>
              </a:r>
              <a:endParaRPr lang="zh-CN" sz="3600">
                <a:latin typeface="FZCuHeiSongS-B-GB"/>
                <a:ea typeface="FZCuHeiSongS-B-GB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FZCuHeiSongS-B-GB"/>
                <a:ea typeface="FZCuHeiSongS-B-GB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44526" y="1728470"/>
            <a:ext cx="8060690" cy="706755"/>
            <a:chOff x="1653201" y="2053510"/>
            <a:chExt cx="4644496" cy="706755"/>
          </a:xfrm>
        </p:grpSpPr>
        <p:sp>
          <p:nvSpPr>
            <p:cNvPr id="51" name="文本框 50"/>
            <p:cNvSpPr txBox="1"/>
            <p:nvPr/>
          </p:nvSpPr>
          <p:spPr>
            <a:xfrm>
              <a:off x="1653201" y="2176407"/>
              <a:ext cx="2477817" cy="4603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latin typeface="+mj-lt"/>
                  <a:ea typeface="+mj-lt"/>
                </a:rPr>
                <a:t>int A[5][3]</a:t>
              </a:r>
              <a:endParaRPr lang="zh-CN" altLang="en-US" sz="2400">
                <a:solidFill>
                  <a:schemeClr val="tx1"/>
                </a:solidFill>
                <a:latin typeface="+mj-lt"/>
                <a:ea typeface="+mj-lt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807455" y="2053510"/>
              <a:ext cx="3490242" cy="7067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/>
                  </a:solidFill>
                  <a:latin typeface="+mj-lt"/>
                  <a:ea typeface="+mj-lt"/>
                </a:rPr>
                <a:t>typedef int row[3];</a:t>
              </a:r>
              <a:endParaRPr lang="en-US" altLang="zh-CN" sz="2000">
                <a:solidFill>
                  <a:schemeClr val="tx1"/>
                </a:solidFill>
                <a:latin typeface="+mj-lt"/>
                <a:ea typeface="+mj-lt"/>
              </a:endParaRPr>
            </a:p>
            <a:p>
              <a:pPr algn="l"/>
              <a:r>
                <a:rPr lang="en-US" altLang="zh-CN" sz="2000">
                  <a:solidFill>
                    <a:schemeClr val="tx1"/>
                  </a:solidFill>
                  <a:latin typeface="+mj-lt"/>
                  <a:ea typeface="+mj-lt"/>
                </a:rPr>
                <a:t>row  A[5];</a:t>
              </a:r>
              <a:endParaRPr lang="en-US" altLang="zh-CN" sz="2000">
                <a:solidFill>
                  <a:schemeClr val="tx1"/>
                </a:solidFill>
                <a:latin typeface="+mj-lt"/>
                <a:ea typeface="+mj-lt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8785" y="2694940"/>
            <a:ext cx="10598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 </a:t>
            </a:r>
            <a:r>
              <a:rPr lang="en-US" altLang="zh-CN" sz="2800" b="1"/>
              <a:t> int A[R][C];             </a:t>
            </a:r>
            <a:r>
              <a:rPr lang="en-US" altLang="zh-CN" sz="2800"/>
              <a:t>A[ i ] [ j ]      </a:t>
            </a:r>
            <a:r>
              <a:rPr lang="en-US" altLang="zh-CN" sz="2800" b="1"/>
              <a:t>M[ x + 4 * ( i * C + j ) ] </a:t>
            </a:r>
            <a:r>
              <a:rPr lang="en-US" altLang="zh-CN" sz="2800"/>
              <a:t>       </a:t>
            </a:r>
            <a:endParaRPr lang="en-US" altLang="zh-CN" sz="2800"/>
          </a:p>
        </p:txBody>
      </p:sp>
      <p:sp>
        <p:nvSpPr>
          <p:cNvPr id="9" name="文本框 8"/>
          <p:cNvSpPr txBox="1"/>
          <p:nvPr/>
        </p:nvSpPr>
        <p:spPr>
          <a:xfrm>
            <a:off x="616585" y="3555365"/>
            <a:ext cx="46488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typedef int zip_dig[5];</a:t>
            </a:r>
            <a:endParaRPr lang="en-US" altLang="zh-CN" sz="2400" b="1"/>
          </a:p>
          <a:p>
            <a:r>
              <a:rPr lang="en-US" altLang="zh-CN" sz="2400" b="1">
                <a:sym typeface="+mn-ea"/>
              </a:rPr>
              <a:t>zip_dig fir={1,2,3,4,5};</a:t>
            </a:r>
            <a:endParaRPr lang="en-US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zip_dig sec={6,7,8,9,10};</a:t>
            </a:r>
            <a:endParaRPr lang="en-US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zip_dig thi={11,12,13,14,15};</a:t>
            </a:r>
            <a:endParaRPr lang="en-US" altLang="zh-CN" sz="2400" b="1">
              <a:sym typeface="+mn-ea"/>
            </a:endParaRPr>
          </a:p>
          <a:p>
            <a:endParaRPr lang="en-US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int *arr[3]={thi,fir,sec};</a:t>
            </a:r>
            <a:endParaRPr lang="en-US" altLang="zh-CN" sz="2400" b="1"/>
          </a:p>
          <a:p>
            <a:endParaRPr lang="en-US" altLang="zh-CN" sz="2400" b="1"/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5403850" y="3555365"/>
          <a:ext cx="5051425" cy="158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285"/>
                <a:gridCol w="1010285"/>
                <a:gridCol w="1010285"/>
                <a:gridCol w="1010285"/>
                <a:gridCol w="1010285"/>
              </a:tblGrid>
              <a:tr h="527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altLang="zh-CN" sz="2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altLang="zh-CN" sz="2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altLang="zh-CN" sz="2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altLang="zh-CN" sz="2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altLang="zh-CN" sz="2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27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2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2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2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 sz="2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2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27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2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zh-CN" sz="2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altLang="zh-CN" sz="2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altLang="zh-CN" sz="2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2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44525" y="5973445"/>
            <a:ext cx="4639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arr</a:t>
            </a:r>
            <a:r>
              <a:rPr lang="zh-CN" altLang="en-US" sz="2400"/>
              <a:t>的元素：指向</a:t>
            </a:r>
            <a:r>
              <a:rPr lang="en-US" altLang="zh-CN" sz="2400"/>
              <a:t>int</a:t>
            </a:r>
            <a:r>
              <a:rPr lang="zh-CN" altLang="en-US" sz="2400"/>
              <a:t>类型的指针</a:t>
            </a:r>
            <a:endParaRPr lang="zh-CN" altLang="en-US" sz="2400"/>
          </a:p>
        </p:txBody>
      </p:sp>
      <p:sp>
        <p:nvSpPr>
          <p:cNvPr id="12" name="文本框 11" hidden="1"/>
          <p:cNvSpPr txBox="1"/>
          <p:nvPr/>
        </p:nvSpPr>
        <p:spPr>
          <a:xfrm>
            <a:off x="5486400" y="5535930"/>
            <a:ext cx="608203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arr[ i ] [ j ];</a:t>
            </a:r>
            <a:endParaRPr lang="en-US" altLang="zh-CN" sz="2400"/>
          </a:p>
          <a:p>
            <a:r>
              <a:rPr lang="en-US" altLang="zh-CN" sz="2800" b="1"/>
              <a:t>M[M[arr+8*i]+4*j]</a:t>
            </a:r>
            <a:endParaRPr lang="en-US" altLang="zh-CN" sz="2800" b="1"/>
          </a:p>
        </p:txBody>
      </p:sp>
      <p:sp>
        <p:nvSpPr>
          <p:cNvPr id="2" name="文本框 1"/>
          <p:cNvSpPr txBox="1"/>
          <p:nvPr/>
        </p:nvSpPr>
        <p:spPr>
          <a:xfrm>
            <a:off x="5613400" y="5662930"/>
            <a:ext cx="608203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arr[ i ] [ j ];</a:t>
            </a:r>
            <a:endParaRPr lang="en-US" altLang="zh-CN" sz="2400"/>
          </a:p>
          <a:p>
            <a:r>
              <a:rPr lang="en-US" altLang="zh-CN" sz="2800" b="1"/>
              <a:t>M[M[arr+8*i]+4*j]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794385" y="1303655"/>
            <a:ext cx="5755005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2800">
                <a:solidFill>
                  <a:schemeClr val="tx1"/>
                </a:solidFill>
                <a:latin typeface="+mj-lt"/>
                <a:ea typeface="+mj-lt"/>
              </a:rPr>
              <a:t>定长数组</a:t>
            </a:r>
            <a:r>
              <a:rPr lang="zh-CN" sz="2400">
                <a:solidFill>
                  <a:schemeClr val="tx1"/>
                </a:solidFill>
                <a:latin typeface="+mj-lt"/>
                <a:ea typeface="+mj-lt"/>
              </a:rPr>
              <a:t>：编译时就知道数组的大小</a:t>
            </a:r>
            <a:endParaRPr lang="zh-CN" sz="2400">
              <a:solidFill>
                <a:schemeClr val="tx1"/>
              </a:solidFill>
              <a:latin typeface="+mj-lt"/>
              <a:ea typeface="+mj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155700" y="2040890"/>
            <a:ext cx="5745480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latin typeface="+mj-lt"/>
                <a:ea typeface="+mj-lt"/>
              </a:rPr>
              <a:t>#define N 16</a:t>
            </a:r>
            <a:endParaRPr lang="en-US" altLang="zh-CN" sz="2400">
              <a:solidFill>
                <a:schemeClr val="tx1"/>
              </a:solidFill>
              <a:latin typeface="+mj-lt"/>
              <a:ea typeface="+mj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latin typeface="+mj-lt"/>
                <a:ea typeface="+mj-lt"/>
              </a:rPr>
              <a:t>typedef int fix_matrix[N][N];</a:t>
            </a:r>
            <a:endParaRPr lang="en-US" altLang="zh-CN" sz="2400">
              <a:solidFill>
                <a:schemeClr val="tx1"/>
              </a:solidFill>
              <a:latin typeface="+mj-lt"/>
              <a:ea typeface="+mj-lt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104900" y="3469005"/>
            <a:ext cx="6972300" cy="1291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>
                <a:solidFill>
                  <a:schemeClr val="tx1"/>
                </a:solidFill>
                <a:latin typeface="+mj-lt"/>
                <a:ea typeface="+mj-lt"/>
              </a:rPr>
              <a:t>变长数组</a:t>
            </a:r>
            <a:r>
              <a:rPr lang="zh-CN" altLang="en-US" sz="2400">
                <a:solidFill>
                  <a:schemeClr val="tx1"/>
                </a:solidFill>
                <a:latin typeface="+mj-lt"/>
                <a:ea typeface="+mj-lt"/>
              </a:rPr>
              <a:t>：数组的大小在运行时确定</a:t>
            </a:r>
            <a:endParaRPr lang="zh-CN" altLang="en-US" sz="2400">
              <a:solidFill>
                <a:schemeClr val="tx1"/>
              </a:solidFill>
              <a:latin typeface="+mj-lt"/>
              <a:ea typeface="+mj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latin typeface="+mj-lt"/>
                <a:ea typeface="+mj-lt"/>
              </a:rPr>
              <a:t>部分编译器不支持</a:t>
            </a:r>
            <a:endParaRPr lang="zh-CN" altLang="en-US" sz="2400">
              <a:solidFill>
                <a:schemeClr val="tx1"/>
              </a:solidFill>
              <a:latin typeface="+mj-lt"/>
              <a:ea typeface="+mj-lt"/>
            </a:endParaRPr>
          </a:p>
        </p:txBody>
      </p:sp>
      <p:sp>
        <p:nvSpPr>
          <p:cNvPr id="18" name="矩形 17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59551" y="509856"/>
            <a:ext cx="5105087" cy="793494"/>
            <a:chOff x="657210" y="541641"/>
            <a:chExt cx="5105087" cy="793494"/>
          </a:xfrm>
        </p:grpSpPr>
        <p:sp>
          <p:nvSpPr>
            <p:cNvPr id="8" name="文本框 7"/>
            <p:cNvSpPr txBox="1"/>
            <p:nvPr/>
          </p:nvSpPr>
          <p:spPr>
            <a:xfrm>
              <a:off x="946771" y="541641"/>
              <a:ext cx="1097280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r>
                <a:rPr lang="zh-CN" sz="3600">
                  <a:latin typeface="FZCuHeiSongS-B-GB"/>
                  <a:ea typeface="FZCuHeiSongS-B-GB"/>
                </a:rPr>
                <a:t>数组</a:t>
              </a:r>
              <a:endParaRPr lang="zh-CN" sz="3600">
                <a:latin typeface="FZCuHeiSongS-B-GB"/>
                <a:ea typeface="FZCuHeiSongS-B-GB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endParaRPr 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FZCuHeiSongS-B-GB"/>
                <a:ea typeface="FZCuHeiSongS-B-GB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104900" y="4996180"/>
            <a:ext cx="7439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+mj-lt"/>
                <a:ea typeface="+mj-lt"/>
              </a:rPr>
              <a:t>int func (int i , int j , int a[ i ][ j ])</a:t>
            </a:r>
            <a:endParaRPr lang="en-US" altLang="zh-CN" sz="2400">
              <a:latin typeface="+mj-lt"/>
              <a:ea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1249045" y="1509395"/>
            <a:ext cx="5745480" cy="3415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latin typeface="+mj-lt"/>
                <a:ea typeface="+mj-lt"/>
              </a:rPr>
              <a:t>struct A{</a:t>
            </a:r>
            <a:endParaRPr lang="en-US" altLang="zh-CN" sz="2400">
              <a:solidFill>
                <a:schemeClr val="tx1"/>
              </a:solidFill>
              <a:latin typeface="+mj-lt"/>
              <a:ea typeface="+mj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latin typeface="+mj-lt"/>
                <a:ea typeface="+mj-lt"/>
              </a:rPr>
              <a:t>int i;</a:t>
            </a:r>
            <a:endParaRPr lang="en-US" altLang="zh-CN" sz="2400">
              <a:solidFill>
                <a:schemeClr val="tx1"/>
              </a:solidFill>
              <a:latin typeface="+mj-lt"/>
              <a:ea typeface="+mj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latin typeface="+mj-lt"/>
                <a:ea typeface="+mj-lt"/>
              </a:rPr>
              <a:t>int j;</a:t>
            </a:r>
            <a:endParaRPr lang="en-US" altLang="zh-CN" sz="2400">
              <a:solidFill>
                <a:schemeClr val="tx1"/>
              </a:solidFill>
              <a:latin typeface="+mj-lt"/>
              <a:ea typeface="+mj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latin typeface="+mj-lt"/>
                <a:ea typeface="+mj-lt"/>
              </a:rPr>
              <a:t>int a[2];</a:t>
            </a:r>
            <a:endParaRPr lang="en-US" altLang="zh-CN" sz="2400">
              <a:solidFill>
                <a:schemeClr val="tx1"/>
              </a:solidFill>
              <a:latin typeface="+mj-lt"/>
              <a:ea typeface="+mj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latin typeface="+mj-lt"/>
                <a:ea typeface="+mj-lt"/>
              </a:rPr>
              <a:t>int *p;</a:t>
            </a:r>
            <a:endParaRPr lang="en-US" altLang="zh-CN" sz="2400">
              <a:solidFill>
                <a:schemeClr val="tx1"/>
              </a:solidFill>
              <a:latin typeface="+mj-lt"/>
              <a:ea typeface="+mj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latin typeface="+mj-lt"/>
                <a:ea typeface="+mj-lt"/>
              </a:rPr>
              <a:t>}</a:t>
            </a:r>
            <a:endParaRPr lang="en-US" altLang="zh-CN" sz="2400">
              <a:solidFill>
                <a:schemeClr val="tx1"/>
              </a:solidFill>
              <a:latin typeface="+mj-lt"/>
              <a:ea typeface="+mj-lt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549015" y="1762760"/>
            <a:ext cx="7237730" cy="553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latin typeface="+mj-lt"/>
                <a:ea typeface="+mj-lt"/>
              </a:rPr>
              <a:t>偏移量：内容 </a:t>
            </a:r>
            <a:r>
              <a:rPr lang="en-US" altLang="zh-CN" sz="2000">
                <a:solidFill>
                  <a:schemeClr val="tx1"/>
                </a:solidFill>
                <a:latin typeface="+mj-lt"/>
                <a:ea typeface="+mj-lt"/>
              </a:rPr>
              <a:t>i </a:t>
            </a:r>
            <a:r>
              <a:rPr lang="zh-CN" altLang="en-US" sz="2000">
                <a:solidFill>
                  <a:schemeClr val="tx1"/>
                </a:solidFill>
                <a:latin typeface="+mj-lt"/>
                <a:ea typeface="+mj-lt"/>
              </a:rPr>
              <a:t>所在的地址与结构地址相差的字节数</a:t>
            </a:r>
            <a:endParaRPr lang="zh-CN" altLang="en-US" sz="2000">
              <a:solidFill>
                <a:schemeClr val="tx1"/>
              </a:solidFill>
              <a:latin typeface="+mj-lt"/>
              <a:ea typeface="+mj-lt"/>
            </a:endParaRPr>
          </a:p>
        </p:txBody>
      </p:sp>
      <p:sp>
        <p:nvSpPr>
          <p:cNvPr id="18" name="矩形 17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59551" y="509856"/>
            <a:ext cx="5105087" cy="793494"/>
            <a:chOff x="657210" y="541641"/>
            <a:chExt cx="5105087" cy="793494"/>
          </a:xfrm>
        </p:grpSpPr>
        <p:sp>
          <p:nvSpPr>
            <p:cNvPr id="8" name="文本框 7"/>
            <p:cNvSpPr txBox="1"/>
            <p:nvPr/>
          </p:nvSpPr>
          <p:spPr>
            <a:xfrm>
              <a:off x="946771" y="541641"/>
              <a:ext cx="1097280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r>
                <a:rPr lang="zh-CN" altLang="en-US" sz="3600">
                  <a:latin typeface="FZCuHeiSongS-B-GB"/>
                  <a:ea typeface="宋体" panose="02010600030101010101" pitchFamily="2" charset="-122"/>
                </a:rPr>
                <a:t>结构</a:t>
              </a:r>
              <a:endParaRPr lang="zh-CN" altLang="en-US" sz="3600">
                <a:latin typeface="FZCuHeiSongS-B-GB"/>
                <a:ea typeface="宋体" panose="02010600030101010101" pitchFamily="2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endParaRPr 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FZCuHeiSongS-B-GB"/>
                <a:ea typeface="FZCuHeiSongS-B-GB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625850" y="2638425"/>
            <a:ext cx="7439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+mj-lt"/>
                <a:ea typeface="+mj-lt"/>
              </a:rPr>
              <a:t>e.g.  i </a:t>
            </a:r>
            <a:r>
              <a:rPr lang="zh-CN" altLang="en-US" sz="2400">
                <a:latin typeface="+mj-lt"/>
                <a:ea typeface="+mj-lt"/>
              </a:rPr>
              <a:t>的偏移量：</a:t>
            </a:r>
            <a:r>
              <a:rPr lang="en-US" altLang="zh-CN" sz="2400">
                <a:latin typeface="+mj-lt"/>
                <a:ea typeface="+mj-lt"/>
              </a:rPr>
              <a:t>0           a[ 1 ]</a:t>
            </a:r>
            <a:r>
              <a:rPr lang="zh-CN" altLang="en-US" sz="2400">
                <a:latin typeface="+mj-lt"/>
                <a:ea typeface="+mj-lt"/>
              </a:rPr>
              <a:t>的偏移量：</a:t>
            </a:r>
            <a:r>
              <a:rPr lang="en-US" altLang="zh-CN" sz="2400">
                <a:latin typeface="+mj-lt"/>
                <a:ea typeface="+mj-lt"/>
              </a:rPr>
              <a:t>12</a:t>
            </a:r>
            <a:endParaRPr lang="en-US" altLang="zh-CN" sz="2400">
              <a:latin typeface="+mj-lt"/>
              <a:ea typeface="+mj-lt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2994025" y="3809365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  <a:ea typeface="+mj-lt"/>
                        </a:rPr>
                        <a:t>i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+mj-lt"/>
                        <a:ea typeface="+mj-lt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  <a:ea typeface="+mj-lt"/>
                        </a:rPr>
                        <a:t>j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+mj-lt"/>
                        <a:ea typeface="+mj-lt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  <a:ea typeface="+mj-lt"/>
                        </a:rPr>
                        <a:t>a[0]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+mj-lt"/>
                        <a:ea typeface="+mj-lt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  <a:ea typeface="+mj-lt"/>
                        </a:rPr>
                        <a:t>a[1]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+mj-lt"/>
                        <a:ea typeface="+mj-lt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  <a:ea typeface="+mj-lt"/>
                        </a:rPr>
                        <a:t>p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+mj-lt"/>
                        <a:ea typeface="+mj-lt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837180" y="3409315"/>
            <a:ext cx="9295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0                      4                       8                     12                    16                    24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1362075" y="4789805"/>
            <a:ext cx="82626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struct A *rec in %rdi , int n in %rsi ;</a:t>
            </a:r>
            <a:endParaRPr lang="en-US" altLang="zh-CN" sz="2400"/>
          </a:p>
          <a:p>
            <a:r>
              <a:rPr lang="en-US" altLang="zh-CN" sz="2400">
                <a:latin typeface="+mj-lt"/>
                <a:ea typeface="+mj-lt"/>
              </a:rPr>
              <a:t>rec-&gt;a[ n ]:               movl 8(%rdi,%rsi,4),%eax</a:t>
            </a:r>
            <a:endParaRPr lang="en-US" altLang="zh-CN" sz="2400">
              <a:latin typeface="+mj-lt"/>
              <a:ea typeface="+mj-lt"/>
            </a:endParaRPr>
          </a:p>
          <a:p>
            <a:r>
              <a:rPr lang="en-US" altLang="zh-CN" sz="2400">
                <a:latin typeface="+mj-lt"/>
                <a:ea typeface="+mj-lt"/>
              </a:rPr>
              <a:t>rec-&gt;p :                    movq 16(%rdi),%rax</a:t>
            </a:r>
            <a:endParaRPr lang="en-US" altLang="zh-CN" sz="2400">
              <a:latin typeface="+mj-lt"/>
              <a:ea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1308735" y="2377440"/>
            <a:ext cx="5745480" cy="2399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latin typeface="+mj-lt"/>
                <a:ea typeface="+mj-lt"/>
              </a:rPr>
              <a:t>struct A{</a:t>
            </a:r>
            <a:endParaRPr lang="en-US" altLang="zh-CN" sz="2000">
              <a:solidFill>
                <a:schemeClr val="tx1"/>
              </a:solidFill>
              <a:latin typeface="+mj-lt"/>
              <a:ea typeface="+mj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latin typeface="+mj-lt"/>
                <a:ea typeface="+mj-lt"/>
              </a:rPr>
              <a:t>char i;</a:t>
            </a:r>
            <a:endParaRPr lang="en-US" altLang="zh-CN" sz="2000">
              <a:solidFill>
                <a:schemeClr val="tx1"/>
              </a:solidFill>
              <a:latin typeface="+mj-lt"/>
              <a:ea typeface="+mj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latin typeface="+mj-lt"/>
                <a:ea typeface="+mj-lt"/>
              </a:rPr>
              <a:t>int j;</a:t>
            </a:r>
            <a:endParaRPr lang="en-US" altLang="zh-CN" sz="2000">
              <a:solidFill>
                <a:schemeClr val="tx1"/>
              </a:solidFill>
              <a:latin typeface="+mj-lt"/>
              <a:ea typeface="+mj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latin typeface="+mj-lt"/>
                <a:ea typeface="+mj-lt"/>
              </a:rPr>
              <a:t>int a[3];</a:t>
            </a:r>
            <a:endParaRPr lang="en-US" altLang="zh-CN" sz="2000">
              <a:solidFill>
                <a:schemeClr val="tx1"/>
              </a:solidFill>
              <a:latin typeface="+mj-lt"/>
              <a:ea typeface="+mj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latin typeface="+mj-lt"/>
                <a:ea typeface="+mj-lt"/>
              </a:rPr>
              <a:t>int *p;}</a:t>
            </a:r>
            <a:endParaRPr lang="en-US" altLang="zh-CN" sz="2000">
              <a:solidFill>
                <a:schemeClr val="tx1"/>
              </a:solidFill>
              <a:latin typeface="+mj-lt"/>
              <a:ea typeface="+mj-lt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362075" y="1402715"/>
            <a:ext cx="865251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>
                <a:solidFill>
                  <a:schemeClr val="tx1"/>
                </a:solidFill>
                <a:latin typeface="+mj-lt"/>
                <a:ea typeface="+mj-lt"/>
              </a:rPr>
              <a:t>对齐：任何</a:t>
            </a:r>
            <a:r>
              <a:rPr lang="en-US" altLang="zh-CN" sz="2800">
                <a:solidFill>
                  <a:schemeClr val="tx1"/>
                </a:solidFill>
                <a:latin typeface="+mj-lt"/>
                <a:ea typeface="+mj-lt"/>
              </a:rPr>
              <a:t>K</a:t>
            </a:r>
            <a:r>
              <a:rPr lang="zh-CN" altLang="en-US" sz="2800">
                <a:solidFill>
                  <a:schemeClr val="tx1"/>
                </a:solidFill>
                <a:latin typeface="+mj-lt"/>
                <a:ea typeface="+mj-lt"/>
              </a:rPr>
              <a:t>字节的基本对象的地址必须是</a:t>
            </a:r>
            <a:r>
              <a:rPr lang="en-US" altLang="zh-CN" sz="2800">
                <a:solidFill>
                  <a:schemeClr val="tx1"/>
                </a:solidFill>
                <a:latin typeface="+mj-lt"/>
                <a:ea typeface="+mj-lt"/>
              </a:rPr>
              <a:t>K</a:t>
            </a:r>
            <a:r>
              <a:rPr lang="zh-CN" altLang="en-US" sz="2800">
                <a:solidFill>
                  <a:schemeClr val="tx1"/>
                </a:solidFill>
                <a:latin typeface="+mj-lt"/>
                <a:ea typeface="+mj-lt"/>
              </a:rPr>
              <a:t>的倍数</a:t>
            </a:r>
            <a:endParaRPr lang="zh-CN" altLang="en-US" sz="2800">
              <a:solidFill>
                <a:schemeClr val="tx1"/>
              </a:solidFill>
              <a:latin typeface="+mj-lt"/>
              <a:ea typeface="+mj-lt"/>
            </a:endParaRPr>
          </a:p>
        </p:txBody>
      </p:sp>
      <p:sp>
        <p:nvSpPr>
          <p:cNvPr id="18" name="矩形 17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59551" y="509856"/>
            <a:ext cx="5105087" cy="793494"/>
            <a:chOff x="657210" y="541641"/>
            <a:chExt cx="5105087" cy="793494"/>
          </a:xfrm>
        </p:grpSpPr>
        <p:sp>
          <p:nvSpPr>
            <p:cNvPr id="8" name="文本框 7"/>
            <p:cNvSpPr txBox="1"/>
            <p:nvPr/>
          </p:nvSpPr>
          <p:spPr>
            <a:xfrm>
              <a:off x="946771" y="541641"/>
              <a:ext cx="1097280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r>
                <a:rPr lang="zh-CN" altLang="en-US" sz="3600">
                  <a:latin typeface="FZCuHeiSongS-B-GB"/>
                  <a:ea typeface="宋体" panose="02010600030101010101" pitchFamily="2" charset="-122"/>
                </a:rPr>
                <a:t>结构</a:t>
              </a:r>
              <a:endParaRPr lang="zh-CN" altLang="en-US" sz="3600">
                <a:latin typeface="FZCuHeiSongS-B-GB"/>
                <a:ea typeface="宋体" panose="02010600030101010101" pitchFamily="2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endParaRPr 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FZCuHeiSongS-B-GB"/>
                <a:ea typeface="FZCuHeiSongS-B-GB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752090" y="2744470"/>
            <a:ext cx="9603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0  1             4                  8                12               16                20               24                                   32</a:t>
            </a:r>
            <a:endParaRPr lang="en-US" altLang="zh-CN" sz="2000"/>
          </a:p>
        </p:txBody>
      </p:sp>
      <p:sp>
        <p:nvSpPr>
          <p:cNvPr id="6" name="文本框 5"/>
          <p:cNvSpPr txBox="1"/>
          <p:nvPr/>
        </p:nvSpPr>
        <p:spPr>
          <a:xfrm>
            <a:off x="2874645" y="3996055"/>
            <a:ext cx="9223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+mj-lt"/>
                <a:ea typeface="+mj-lt"/>
              </a:rPr>
              <a:t>j</a:t>
            </a:r>
            <a:r>
              <a:rPr lang="zh-CN" altLang="en-US" sz="2400">
                <a:latin typeface="+mj-lt"/>
                <a:ea typeface="+mj-lt"/>
              </a:rPr>
              <a:t>（</a:t>
            </a:r>
            <a:r>
              <a:rPr lang="en-US" altLang="zh-CN" sz="2400">
                <a:latin typeface="+mj-lt"/>
                <a:ea typeface="+mj-lt"/>
              </a:rPr>
              <a:t>4</a:t>
            </a:r>
            <a:r>
              <a:rPr lang="zh-CN" altLang="en-US" sz="2400">
                <a:latin typeface="+mj-lt"/>
                <a:ea typeface="+mj-lt"/>
              </a:rPr>
              <a:t>字节）的偏移量是</a:t>
            </a:r>
            <a:r>
              <a:rPr lang="en-US" altLang="zh-CN" sz="2400">
                <a:latin typeface="+mj-lt"/>
                <a:ea typeface="+mj-lt"/>
              </a:rPr>
              <a:t>4</a:t>
            </a:r>
            <a:r>
              <a:rPr lang="zh-CN" altLang="en-US" sz="2400">
                <a:latin typeface="+mj-lt"/>
                <a:ea typeface="+mj-lt"/>
              </a:rPr>
              <a:t>不是</a:t>
            </a:r>
            <a:r>
              <a:rPr lang="en-US" altLang="zh-CN" sz="2400">
                <a:latin typeface="+mj-lt"/>
                <a:ea typeface="+mj-lt"/>
              </a:rPr>
              <a:t>1</a:t>
            </a:r>
            <a:r>
              <a:rPr lang="zh-CN" altLang="en-US" sz="2400">
                <a:latin typeface="+mj-lt"/>
                <a:ea typeface="+mj-lt"/>
              </a:rPr>
              <a:t>；</a:t>
            </a:r>
            <a:r>
              <a:rPr lang="en-US" altLang="zh-CN" sz="2400">
                <a:latin typeface="+mj-lt"/>
                <a:ea typeface="+mj-lt"/>
              </a:rPr>
              <a:t>p</a:t>
            </a:r>
            <a:r>
              <a:rPr lang="zh-CN" altLang="en-US" sz="2400">
                <a:latin typeface="+mj-lt"/>
                <a:ea typeface="+mj-lt"/>
              </a:rPr>
              <a:t>（</a:t>
            </a:r>
            <a:r>
              <a:rPr lang="en-US" altLang="zh-CN" sz="2400">
                <a:latin typeface="+mj-lt"/>
                <a:ea typeface="+mj-lt"/>
              </a:rPr>
              <a:t>8</a:t>
            </a:r>
            <a:r>
              <a:rPr lang="zh-CN" altLang="en-US" sz="2400">
                <a:latin typeface="+mj-lt"/>
                <a:ea typeface="+mj-lt"/>
              </a:rPr>
              <a:t>字节）</a:t>
            </a:r>
            <a:r>
              <a:rPr lang="zh-CN" altLang="en-US" sz="2400">
                <a:latin typeface="+mj-lt"/>
                <a:ea typeface="+mj-lt"/>
              </a:rPr>
              <a:t>的偏移量是</a:t>
            </a:r>
            <a:r>
              <a:rPr lang="en-US" altLang="zh-CN" sz="2400">
                <a:latin typeface="+mj-lt"/>
                <a:ea typeface="+mj-lt"/>
              </a:rPr>
              <a:t>24</a:t>
            </a:r>
            <a:r>
              <a:rPr lang="zh-CN" altLang="en-US" sz="2400">
                <a:latin typeface="+mj-lt"/>
                <a:ea typeface="+mj-lt"/>
              </a:rPr>
              <a:t>不是</a:t>
            </a:r>
            <a:r>
              <a:rPr lang="en-US" altLang="zh-CN" sz="2400">
                <a:latin typeface="+mj-lt"/>
                <a:ea typeface="+mj-lt"/>
              </a:rPr>
              <a:t>20</a:t>
            </a:r>
            <a:r>
              <a:rPr lang="zh-CN" altLang="en-US" sz="2400">
                <a:latin typeface="+mj-lt"/>
                <a:ea typeface="+mj-lt"/>
              </a:rPr>
              <a:t>；</a:t>
            </a:r>
            <a:endParaRPr lang="zh-CN" altLang="en-US" sz="2400">
              <a:latin typeface="+mj-lt"/>
              <a:ea typeface="+mj-lt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2874645" y="3143250"/>
          <a:ext cx="9096375" cy="492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"/>
                <a:gridCol w="284480"/>
                <a:gridCol w="283210"/>
                <a:gridCol w="284480"/>
                <a:gridCol w="1137285"/>
                <a:gridCol w="1137285"/>
                <a:gridCol w="1136015"/>
                <a:gridCol w="1137285"/>
                <a:gridCol w="284480"/>
                <a:gridCol w="284480"/>
                <a:gridCol w="284480"/>
                <a:gridCol w="284480"/>
                <a:gridCol w="2273935"/>
              </a:tblGrid>
              <a:tr h="4921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a[0]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a[1]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a[2]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2"/>
            </p:custDataLst>
          </p:nvPr>
        </p:nvGraphicFramePr>
        <p:xfrm>
          <a:off x="631825" y="4777105"/>
          <a:ext cx="10928350" cy="1800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035"/>
                <a:gridCol w="2288540"/>
                <a:gridCol w="3025775"/>
              </a:tblGrid>
              <a:tr h="3886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结构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偏移量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总大小</a:t>
                      </a:r>
                      <a:endParaRPr lang="zh-CN" altLang="en-US"/>
                    </a:p>
                  </a:txBody>
                  <a:tcPr/>
                </a:tc>
              </a:tr>
              <a:tr h="497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/>
                        <a:t>struct A1 {int i; char c; char d; long j; };</a:t>
                      </a:r>
                      <a:endParaRPr lang="en-US" altLang="zh-CN" sz="24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/>
                        <a:t>0 ; 4 ; 5 ; 8 ;</a:t>
                      </a:r>
                      <a:endParaRPr lang="en-US" altLang="zh-CN" sz="24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/>
                        <a:t>16  (8</a:t>
                      </a:r>
                      <a:r>
                        <a:rPr lang="zh-CN" altLang="en-US" sz="2400" b="1"/>
                        <a:t>对齐）</a:t>
                      </a:r>
                      <a:endParaRPr lang="zh-CN" altLang="en-US" sz="2400" b="1"/>
                    </a:p>
                  </a:txBody>
                  <a:tcPr/>
                </a:tc>
              </a:tr>
              <a:tr h="4451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/>
                        <a:t>struct A2 {short a[3] ; char c [3]; };</a:t>
                      </a:r>
                      <a:endParaRPr lang="en-US" altLang="zh-CN" sz="24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/>
                        <a:t>0 ; 6 ;</a:t>
                      </a:r>
                      <a:endParaRPr lang="en-US" altLang="zh-CN" sz="24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/>
                        <a:t>10</a:t>
                      </a:r>
                      <a:r>
                        <a:rPr lang="zh-CN" altLang="en-US" sz="2400" b="1"/>
                        <a:t>（</a:t>
                      </a:r>
                      <a:r>
                        <a:rPr lang="en-US" altLang="zh-CN" sz="2400" b="1"/>
                        <a:t>2</a:t>
                      </a:r>
                      <a:r>
                        <a:rPr lang="zh-CN" altLang="en-US" sz="2400" b="1"/>
                        <a:t>对齐）</a:t>
                      </a:r>
                      <a:endParaRPr lang="zh-CN" altLang="en-US" sz="2400" b="1"/>
                    </a:p>
                  </a:txBody>
                  <a:tcPr/>
                </a:tc>
              </a:tr>
              <a:tr h="3886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/>
                        <a:t>struct A3 {struct A2 a[2]; struct A1 u : };</a:t>
                      </a:r>
                      <a:endParaRPr lang="en-US" altLang="zh-CN" sz="24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/>
                        <a:t>0 ; 24</a:t>
                      </a:r>
                      <a:endParaRPr lang="en-US" altLang="zh-CN" sz="24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/>
                        <a:t>40</a:t>
                      </a:r>
                      <a:r>
                        <a:rPr lang="zh-CN" altLang="en-US" sz="2400" b="1"/>
                        <a:t>（</a:t>
                      </a:r>
                      <a:r>
                        <a:rPr lang="en-US" altLang="zh-CN" sz="2400" b="1"/>
                        <a:t>8</a:t>
                      </a:r>
                      <a:r>
                        <a:rPr lang="zh-CN" altLang="en-US" sz="2400" b="1"/>
                        <a:t>对齐）</a:t>
                      </a:r>
                      <a:endParaRPr lang="zh-CN" altLang="en-US" sz="2400" b="1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570865" y="1378585"/>
            <a:ext cx="5745480" cy="2861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latin typeface="+mj-lt"/>
                <a:ea typeface="+mj-lt"/>
              </a:rPr>
              <a:t>struct A{</a:t>
            </a:r>
            <a:endParaRPr lang="en-US" altLang="zh-CN" sz="2400">
              <a:solidFill>
                <a:schemeClr val="tx1"/>
              </a:solidFill>
              <a:latin typeface="+mj-lt"/>
              <a:ea typeface="+mj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latin typeface="+mj-lt"/>
                <a:ea typeface="+mj-lt"/>
              </a:rPr>
              <a:t>int i;</a:t>
            </a:r>
            <a:endParaRPr lang="en-US" altLang="zh-CN" sz="2400">
              <a:solidFill>
                <a:schemeClr val="tx1"/>
              </a:solidFill>
              <a:latin typeface="+mj-lt"/>
              <a:ea typeface="+mj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latin typeface="+mj-lt"/>
                <a:ea typeface="+mj-lt"/>
              </a:rPr>
              <a:t>struct A *next ;</a:t>
            </a:r>
            <a:endParaRPr lang="en-US" altLang="zh-CN" sz="2400">
              <a:solidFill>
                <a:schemeClr val="tx1"/>
              </a:solidFill>
              <a:latin typeface="+mj-lt"/>
              <a:ea typeface="+mj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latin typeface="+mj-lt"/>
                <a:ea typeface="+mj-lt"/>
              </a:rPr>
              <a:t>}</a:t>
            </a:r>
            <a:endParaRPr lang="en-US" altLang="zh-CN" sz="2400">
              <a:solidFill>
                <a:schemeClr val="tx1"/>
              </a:solidFill>
              <a:latin typeface="+mj-lt"/>
              <a:ea typeface="+mj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latin typeface="+mj-lt"/>
                <a:ea typeface="+mj-lt"/>
              </a:rPr>
              <a:t>struct A *p;</a:t>
            </a:r>
            <a:endParaRPr lang="en-US" altLang="zh-CN" sz="2400">
              <a:solidFill>
                <a:schemeClr val="tx1"/>
              </a:solidFill>
              <a:latin typeface="+mj-lt"/>
              <a:ea typeface="+mj-lt"/>
            </a:endParaRPr>
          </a:p>
        </p:txBody>
      </p:sp>
      <p:sp>
        <p:nvSpPr>
          <p:cNvPr id="18" name="矩形 17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59551" y="509856"/>
            <a:ext cx="5105087" cy="793494"/>
            <a:chOff x="657210" y="541641"/>
            <a:chExt cx="5105087" cy="793494"/>
          </a:xfrm>
        </p:grpSpPr>
        <p:sp>
          <p:nvSpPr>
            <p:cNvPr id="8" name="文本框 7"/>
            <p:cNvSpPr txBox="1"/>
            <p:nvPr/>
          </p:nvSpPr>
          <p:spPr>
            <a:xfrm>
              <a:off x="946771" y="541641"/>
              <a:ext cx="1097280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r>
                <a:rPr lang="zh-CN" altLang="en-US" sz="3600">
                  <a:latin typeface="FZCuHeiSongS-B-GB"/>
                  <a:ea typeface="宋体" panose="02010600030101010101" pitchFamily="2" charset="-122"/>
                </a:rPr>
                <a:t>结构</a:t>
              </a:r>
              <a:endParaRPr lang="zh-CN" altLang="en-US" sz="3600">
                <a:latin typeface="FZCuHeiSongS-B-GB"/>
                <a:ea typeface="宋体" panose="02010600030101010101" pitchFamily="2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endParaRPr 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FZCuHeiSongS-B-GB"/>
                <a:ea typeface="FZCuHeiSongS-B-GB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844165" y="1378585"/>
            <a:ext cx="42710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</a:t>
            </a:r>
            <a:r>
              <a:rPr lang="en-US" altLang="zh-CN" sz="2400" i="1"/>
              <a:t>p in %rdi</a:t>
            </a:r>
            <a:endParaRPr lang="en-US" altLang="zh-CN" sz="2400"/>
          </a:p>
          <a:p>
            <a:r>
              <a:rPr lang="en-US" altLang="zh-CN" sz="2400"/>
              <a:t>  </a:t>
            </a:r>
            <a:r>
              <a:rPr lang="en-US" altLang="zh-CN" sz="2400" b="1"/>
              <a:t>movl $0, %eax</a:t>
            </a:r>
            <a:endParaRPr lang="en-US" altLang="zh-CN" sz="2400" b="1"/>
          </a:p>
          <a:p>
            <a:r>
              <a:rPr lang="en-US" altLang="zh-CN" sz="2400" b="1"/>
              <a:t>  jmp .L2</a:t>
            </a:r>
            <a:endParaRPr lang="en-US" altLang="zh-CN" sz="2400" b="1"/>
          </a:p>
          <a:p>
            <a:r>
              <a:rPr lang="en-US" altLang="zh-CN" sz="2400" b="1"/>
              <a:t>.L3:</a:t>
            </a:r>
            <a:endParaRPr lang="en-US" altLang="zh-CN" sz="2400" b="1"/>
          </a:p>
          <a:p>
            <a:r>
              <a:rPr lang="en-US" altLang="zh-CN" sz="2400" b="1"/>
              <a:t>  addl (%rdi),%eax</a:t>
            </a:r>
            <a:endParaRPr lang="en-US" altLang="zh-CN" sz="2400" b="1"/>
          </a:p>
          <a:p>
            <a:r>
              <a:rPr lang="en-US" altLang="zh-CN" sz="2400" b="1"/>
              <a:t>  </a:t>
            </a:r>
            <a:r>
              <a:rPr lang="en-US" altLang="zh-CN" sz="2400" b="1">
                <a:solidFill>
                  <a:srgbClr val="FF0000"/>
                </a:solidFill>
              </a:rPr>
              <a:t>movq 8(%rdi),%rdi</a:t>
            </a:r>
            <a:endParaRPr lang="en-US" altLang="zh-CN" sz="2400" b="1"/>
          </a:p>
          <a:p>
            <a:r>
              <a:rPr lang="en-US" altLang="zh-CN" sz="2400" b="1"/>
              <a:t>.L2:</a:t>
            </a:r>
            <a:endParaRPr lang="en-US" altLang="zh-CN" sz="2400" b="1"/>
          </a:p>
          <a:p>
            <a:r>
              <a:rPr lang="en-US" altLang="zh-CN" sz="2400" b="1"/>
              <a:t>  testq %rdi,%rdi</a:t>
            </a:r>
            <a:endParaRPr lang="en-US" altLang="zh-CN" sz="2400" b="1"/>
          </a:p>
          <a:p>
            <a:r>
              <a:rPr lang="en-US" altLang="zh-CN" sz="2400" b="1"/>
              <a:t>  jne .L3</a:t>
            </a:r>
            <a:endParaRPr lang="en-US" altLang="zh-CN" sz="2400" b="1"/>
          </a:p>
          <a:p>
            <a:r>
              <a:rPr lang="en-US" altLang="zh-CN" sz="2400" b="1"/>
              <a:t>  rep:ret</a:t>
            </a:r>
            <a:endParaRPr lang="en-US" altLang="zh-CN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6386195" y="1590040"/>
            <a:ext cx="826262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+mj-lt"/>
                <a:ea typeface="+mj-lt"/>
              </a:rPr>
              <a:t>int a=0;</a:t>
            </a:r>
            <a:endParaRPr lang="en-US" altLang="zh-CN" sz="2400">
              <a:latin typeface="+mj-lt"/>
              <a:ea typeface="+mj-lt"/>
            </a:endParaRPr>
          </a:p>
          <a:p>
            <a:r>
              <a:rPr lang="en-US" altLang="zh-CN" sz="2400">
                <a:latin typeface="+mj-lt"/>
                <a:ea typeface="+mj-lt"/>
              </a:rPr>
              <a:t>while(p)</a:t>
            </a:r>
            <a:endParaRPr lang="en-US" altLang="zh-CN" sz="2400">
              <a:latin typeface="+mj-lt"/>
              <a:ea typeface="+mj-lt"/>
            </a:endParaRPr>
          </a:p>
          <a:p>
            <a:r>
              <a:rPr lang="en-US" altLang="zh-CN" sz="2400">
                <a:latin typeface="+mj-lt"/>
                <a:ea typeface="+mj-lt"/>
              </a:rPr>
              <a:t>{</a:t>
            </a:r>
            <a:endParaRPr lang="en-US" altLang="zh-CN" sz="2400">
              <a:latin typeface="+mj-lt"/>
              <a:ea typeface="+mj-lt"/>
            </a:endParaRPr>
          </a:p>
          <a:p>
            <a:r>
              <a:rPr lang="en-US" altLang="zh-CN" sz="2400">
                <a:latin typeface="+mj-lt"/>
                <a:ea typeface="+mj-lt"/>
              </a:rPr>
              <a:t>    a+=p-&gt;i;</a:t>
            </a:r>
            <a:endParaRPr lang="en-US" altLang="zh-CN" sz="2400">
              <a:latin typeface="+mj-lt"/>
              <a:ea typeface="+mj-lt"/>
            </a:endParaRPr>
          </a:p>
          <a:p>
            <a:r>
              <a:rPr lang="en-US" altLang="zh-CN" sz="2400">
                <a:latin typeface="+mj-lt"/>
                <a:ea typeface="+mj-lt"/>
              </a:rPr>
              <a:t>    </a:t>
            </a:r>
            <a:r>
              <a:rPr lang="en-US" altLang="zh-CN" sz="2400">
                <a:solidFill>
                  <a:srgbClr val="FF0000"/>
                </a:solidFill>
                <a:latin typeface="+mj-lt"/>
                <a:ea typeface="+mj-lt"/>
              </a:rPr>
              <a:t>p=p-&gt;next;</a:t>
            </a:r>
            <a:endParaRPr lang="en-US" altLang="zh-CN" sz="2400">
              <a:latin typeface="+mj-lt"/>
              <a:ea typeface="+mj-lt"/>
            </a:endParaRPr>
          </a:p>
          <a:p>
            <a:r>
              <a:rPr lang="en-US" altLang="zh-CN" sz="2400">
                <a:latin typeface="+mj-lt"/>
                <a:ea typeface="+mj-lt"/>
              </a:rPr>
              <a:t>}</a:t>
            </a:r>
            <a:endParaRPr lang="en-US" altLang="zh-CN" sz="2400">
              <a:latin typeface="+mj-lt"/>
              <a:ea typeface="+mj-lt"/>
            </a:endParaRPr>
          </a:p>
          <a:p>
            <a:r>
              <a:rPr lang="en-US" altLang="zh-CN" sz="2400">
                <a:latin typeface="+mj-lt"/>
                <a:ea typeface="+mj-lt"/>
              </a:rPr>
              <a:t>return a;</a:t>
            </a:r>
            <a:endParaRPr lang="en-US" altLang="zh-CN" sz="2400">
              <a:latin typeface="+mj-lt"/>
              <a:ea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0865" y="5317490"/>
            <a:ext cx="70726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遍历链表，并计算链表中 </a:t>
            </a:r>
            <a:r>
              <a:rPr lang="en-US" altLang="zh-CN" sz="2400"/>
              <a:t>i </a:t>
            </a:r>
            <a:r>
              <a:rPr lang="zh-CN" altLang="en-US" sz="2400"/>
              <a:t>元素的和</a:t>
            </a:r>
            <a:endParaRPr lang="zh-CN" altLang="en-US" sz="2400"/>
          </a:p>
          <a:p>
            <a:r>
              <a:rPr lang="en-US" altLang="zh-CN" sz="2400"/>
              <a:t>movq 8(%rdi),%rdi </a:t>
            </a:r>
            <a:r>
              <a:rPr lang="zh-CN" altLang="en-US" sz="2400"/>
              <a:t>等价于 </a:t>
            </a:r>
            <a:r>
              <a:rPr lang="en-US" altLang="zh-CN" sz="2400"/>
              <a:t>p=p-&gt;next</a:t>
            </a:r>
            <a:endParaRPr lang="en-US" altLang="zh-CN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59551" y="509856"/>
            <a:ext cx="5105087" cy="793494"/>
            <a:chOff x="657210" y="541641"/>
            <a:chExt cx="5105087" cy="793494"/>
          </a:xfrm>
        </p:grpSpPr>
        <p:sp>
          <p:nvSpPr>
            <p:cNvPr id="8" name="文本框 7"/>
            <p:cNvSpPr txBox="1"/>
            <p:nvPr/>
          </p:nvSpPr>
          <p:spPr>
            <a:xfrm>
              <a:off x="946771" y="541641"/>
              <a:ext cx="309880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endParaRPr lang="zh-CN" altLang="en-US" sz="3600">
                <a:latin typeface="FZCuHeiSongS-B-GB"/>
                <a:ea typeface="宋体" panose="02010600030101010101" pitchFamily="2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endParaRPr 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FZCuHeiSongS-B-GB"/>
                <a:ea typeface="FZCuHeiSongS-B-GB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064885" y="3084195"/>
            <a:ext cx="9848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C</a:t>
            </a:r>
            <a:endParaRPr lang="en-US" altLang="zh-CN" sz="32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45" y="1512570"/>
            <a:ext cx="7639050" cy="1285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59551" y="509856"/>
            <a:ext cx="5105087" cy="793494"/>
            <a:chOff x="657210" y="541641"/>
            <a:chExt cx="5105087" cy="793494"/>
          </a:xfrm>
        </p:grpSpPr>
        <p:sp>
          <p:nvSpPr>
            <p:cNvPr id="8" name="文本框 7"/>
            <p:cNvSpPr txBox="1"/>
            <p:nvPr/>
          </p:nvSpPr>
          <p:spPr>
            <a:xfrm>
              <a:off x="946771" y="541641"/>
              <a:ext cx="309880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endParaRPr lang="zh-CN" altLang="en-US" sz="3600">
                <a:latin typeface="FZCuHeiSongS-B-GB"/>
                <a:ea typeface="宋体" panose="02010600030101010101" pitchFamily="2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endParaRPr 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FZCuHeiSongS-B-GB"/>
                <a:ea typeface="FZCuHeiSongS-B-GB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0" y="1155065"/>
            <a:ext cx="7833995" cy="48590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902960" y="1172845"/>
            <a:ext cx="9848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B</a:t>
            </a:r>
            <a:endParaRPr lang="en-US" altLang="zh-CN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tags/tag1.xml><?xml version="1.0" encoding="utf-8"?>
<p:tagLst xmlns:p="http://schemas.openxmlformats.org/presentationml/2006/main">
  <p:tag name="KSO_WM_UNIT_TABLE_BEAUTIFY" val="smartTable{e589023c-6ca7-468f-b3ee-598f7d5924e0}"/>
  <p:tag name="TABLE_RECT" val="132*302.25*671.8*150"/>
  <p:tag name="TABLE_EMPHASIZE_COLOR" val="8684935"/>
  <p:tag name="TABLE_ONEKEY_SKIN_IDX" val="0"/>
  <p:tag name="TABLE_SKINIDX" val="0"/>
  <p:tag name="TABLE_COLORIDX" val="l"/>
  <p:tag name="TABLE_COLOR_RGB" val="0x000000*0xFFFFFF*0x44546A*0xE6E5E5*0x848587*0x738499*0x817CA0*0x9B819F*0xA7878C*0xAB968B"/>
</p:tagLst>
</file>

<file path=ppt/tags/tag2.xml><?xml version="1.0" encoding="utf-8"?>
<p:tagLst xmlns:p="http://schemas.openxmlformats.org/presentationml/2006/main">
  <p:tag name="KSO_WM_UNIT_TABLE_BEAUTIFY" val="smartTable{7e999fd1-7b76-4a8b-bb63-c43f9194280d}"/>
</p:tagLst>
</file>

<file path=ppt/tags/tag3.xml><?xml version="1.0" encoding="utf-8"?>
<p:tagLst xmlns:p="http://schemas.openxmlformats.org/presentationml/2006/main">
  <p:tag name="KSO_WM_UNIT_TABLE_BEAUTIFY" val="smartTable{b38653d5-63b6-4386-8761-c972227cf9b7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1856</Words>
  <Application>WPS 演示</Application>
  <PresentationFormat>宽屏</PresentationFormat>
  <Paragraphs>241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思源黑体 CN Light</vt:lpstr>
      <vt:lpstr>FZCuHeiSongS-B-GB</vt:lpstr>
      <vt:lpstr>Segoe Print</vt:lpstr>
      <vt:lpstr>黑体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氨甲酰磷酸合成酶</cp:lastModifiedBy>
  <cp:revision>4</cp:revision>
  <dcterms:created xsi:type="dcterms:W3CDTF">2022-10-02T15:07:00Z</dcterms:created>
  <dcterms:modified xsi:type="dcterms:W3CDTF">2022-10-05T08:34:14Z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