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8" r:id="rId3"/>
    <p:sldId id="257" r:id="rId4"/>
    <p:sldId id="282" r:id="rId5"/>
    <p:sldId id="283" r:id="rId6"/>
    <p:sldId id="258" r:id="rId7"/>
    <p:sldId id="264" r:id="rId8"/>
    <p:sldId id="265" r:id="rId9"/>
    <p:sldId id="259" r:id="rId10"/>
    <p:sldId id="280" r:id="rId11"/>
    <p:sldId id="261" r:id="rId12"/>
    <p:sldId id="262" r:id="rId13"/>
    <p:sldId id="263" r:id="rId14"/>
    <p:sldId id="266" r:id="rId15"/>
    <p:sldId id="309" r:id="rId16"/>
    <p:sldId id="310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6" r:id="rId25"/>
    <p:sldId id="274" r:id="rId26"/>
    <p:sldId id="275" r:id="rId27"/>
    <p:sldId id="278" r:id="rId28"/>
    <p:sldId id="277" r:id="rId29"/>
    <p:sldId id="279" r:id="rId30"/>
    <p:sldId id="281" r:id="rId31"/>
    <p:sldId id="314" r:id="rId32"/>
    <p:sldId id="311" r:id="rId33"/>
    <p:sldId id="312" r:id="rId34"/>
    <p:sldId id="313" r:id="rId35"/>
    <p:sldId id="284" r:id="rId36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altLang="zh-CN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altLang="zh-CN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E9AD589-77D8-4F0C-900B-5EC83D251227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68B772E-AE4D-40BB-89F7-814C30F18A5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xxx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2" Type="http://schemas.openxmlformats.org/officeDocument/2006/relationships/hyperlink" Target="https://www.atlassian.com/git/tutorials/setting-up-a-reposi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69486197" TargetMode="External"/><Relationship Id="rId5" Type="http://schemas.openxmlformats.org/officeDocument/2006/relationships/hyperlink" Target="https://zhuanlan.zhihu.com/p/30044692" TargetMode="External"/><Relationship Id="rId4" Type="http://schemas.openxmlformats.org/officeDocument/2006/relationships/hyperlink" Target="https://www.runoob.com/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 dirty="0" err="1"/>
              <a:t>Git</a:t>
            </a:r>
            <a:r>
              <a:rPr lang="de-DE" altLang="zh-CN" dirty="0"/>
              <a:t> Tutorial</a:t>
            </a:r>
            <a:endParaRPr lang="zh-CN" alt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87089" y="4355929"/>
            <a:ext cx="7891272" cy="1069848"/>
          </a:xfrm>
        </p:spPr>
        <p:txBody>
          <a:bodyPr/>
          <a:lstStyle/>
          <a:p>
            <a:r>
              <a:rPr lang="zh-CN" altLang="en-US" dirty="0"/>
              <a:t>刘逸兴 仝昊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Initialize your git——</a:t>
            </a:r>
            <a:r>
              <a:rPr lang="en-US" altLang="zh-CN" dirty="0"/>
              <a:t>Git clone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从现有</a:t>
            </a:r>
            <a:r>
              <a:rPr lang="en-US" altLang="zh-CN" dirty="0"/>
              <a:t>Git</a:t>
            </a:r>
            <a:r>
              <a:rPr lang="zh-CN" altLang="en-US" dirty="0"/>
              <a:t>仓库中拷贝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70" y="2621902"/>
            <a:ext cx="10312830" cy="22245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dirty="0"/>
              <a:t>Git add                  </a:t>
            </a:r>
            <a:br>
              <a:rPr lang="en-US" altLang="zh-CN" sz="3110" spc="100">
                <a:solidFill>
                  <a:schemeClr val="tx1"/>
                </a:solidFill>
                <a:uFillTx/>
              </a:rPr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添加一个文件</a:t>
            </a:r>
            <a:endParaRPr lang="en-US" altLang="zh-CN" dirty="0"/>
          </a:p>
          <a:p>
            <a:r>
              <a:rPr lang="zh-CN" altLang="en-US" dirty="0"/>
              <a:t>文件名</a:t>
            </a:r>
            <a:r>
              <a:rPr lang="en-US" altLang="zh-CN" dirty="0"/>
              <a:t>/ ”.”</a:t>
            </a:r>
            <a:endParaRPr lang="zh-CN" alt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21" y="3359021"/>
            <a:ext cx="8857405" cy="11345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673" y="76657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commit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z="3110" spc="10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-m  </a:t>
            </a:r>
            <a:r>
              <a:rPr lang="zh-CN" altLang="en-US" dirty="0"/>
              <a:t>添加注释 </a:t>
            </a:r>
            <a:endParaRPr lang="en-US" altLang="zh-CN" dirty="0"/>
          </a:p>
          <a:p>
            <a:r>
              <a:rPr lang="en-US" altLang="zh-CN" dirty="0"/>
              <a:t>[filename]</a:t>
            </a:r>
            <a:endParaRPr lang="zh-CN" altLang="en-US" dirty="0"/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093" y="2967969"/>
            <a:ext cx="7577717" cy="20666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2538" y="772287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status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查看状态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1957"/>
          <a:stretch>
            <a:fillRect/>
          </a:stretch>
        </p:blipFill>
        <p:spPr>
          <a:xfrm>
            <a:off x="2052735" y="2519946"/>
            <a:ext cx="7372544" cy="37828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68656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diff 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查看修改</a:t>
            </a:r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12" y="2211355"/>
            <a:ext cx="6148644" cy="36855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git rm 命令用于删除文件。</a:t>
            </a:r>
          </a:p>
          <a:p>
            <a:r>
              <a:rPr lang="zh-CN" altLang="en-US" dirty="0"/>
              <a:t>如果只是简单地从工作目录中手工删除文件，运行 git status 时就会在 Changes not staged for commit 的提示。</a:t>
            </a:r>
          </a:p>
          <a:p>
            <a:r>
              <a:rPr lang="zh-CN" altLang="en-US" dirty="0"/>
              <a:t>git rm 删除文件有以下几种形式：</a:t>
            </a:r>
          </a:p>
          <a:p>
            <a:r>
              <a:rPr lang="en-US" altLang="zh-CN" dirty="0"/>
              <a:t>git rm &lt;file&gt; </a:t>
            </a:r>
            <a:r>
              <a:rPr lang="en-US" altLang="zh-CN" dirty="0" err="1"/>
              <a:t>将文件从暂存区和工作区中删除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git rm -f &lt;file&gt; </a:t>
            </a:r>
            <a:r>
              <a:rPr lang="en-US" altLang="zh-CN" dirty="0" err="1">
                <a:sym typeface="+mn-ea"/>
              </a:rPr>
              <a:t>强行从暂存区和工作区中删除修改后的</a:t>
            </a:r>
            <a:r>
              <a:rPr lang="zh-CN" altLang="en-US" dirty="0">
                <a:sym typeface="+mn-ea"/>
              </a:rPr>
              <a:t>文件</a:t>
            </a:r>
          </a:p>
          <a:p>
            <a:r>
              <a:rPr lang="zh-CN" altLang="en-US" dirty="0">
                <a:sym typeface="+mn-ea"/>
              </a:rPr>
              <a:t>git rm --cached &lt;file&gt;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把文件从暂存区域移除，但仍然保留在当前工作目录中</a:t>
            </a:r>
          </a:p>
        </p:txBody>
      </p:sp>
      <p:sp>
        <p:nvSpPr>
          <p:cNvPr id="4" name="Titel 1"/>
          <p:cNvSpPr>
            <a:spLocks noGrp="1"/>
          </p:cNvSpPr>
          <p:nvPr/>
        </p:nvSpPr>
        <p:spPr>
          <a:xfrm>
            <a:off x="1069848" y="74117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rm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95" y="5041265"/>
            <a:ext cx="5933440" cy="1457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 mv</a:t>
            </a:r>
            <a:br>
              <a:rPr lang="en-US" altLang="zh-CN" dirty="0">
                <a:sym typeface="+mn-ea"/>
              </a:rPr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endParaRPr lang="zh-CN" altLang="en-US" sz="311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mv 命令用于移动或重命名一个文件、目录或软连接。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如果新文件名已经存在，但还是要重命名它，可以使用 -f 参数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55" y="2557780"/>
            <a:ext cx="5600065" cy="654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55" y="4010660"/>
            <a:ext cx="561784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673" y="741807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log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4431" y="2506604"/>
            <a:ext cx="10515600" cy="4351338"/>
          </a:xfrm>
        </p:spPr>
        <p:txBody>
          <a:bodyPr/>
          <a:lstStyle/>
          <a:p>
            <a:r>
              <a:rPr lang="zh-CN" altLang="en-US" dirty="0"/>
              <a:t>查看提交历史记录</a:t>
            </a:r>
            <a:endParaRPr lang="en-US" altLang="zh-CN" dirty="0"/>
          </a:p>
          <a:p>
            <a:r>
              <a:rPr lang="en-US" altLang="zh-CN" dirty="0"/>
              <a:t>--pretty=</a:t>
            </a:r>
            <a:r>
              <a:rPr lang="en-US" altLang="zh-CN" dirty="0" err="1"/>
              <a:t>oneline</a:t>
            </a:r>
            <a:r>
              <a:rPr lang="en-US" altLang="zh-CN" dirty="0"/>
              <a:t> </a:t>
            </a:r>
            <a:r>
              <a:rPr lang="zh-CN" altLang="en-US" dirty="0"/>
              <a:t>显示在一行</a:t>
            </a:r>
            <a:endParaRPr lang="en-US" altLang="zh-CN" dirty="0"/>
          </a:p>
          <a:p>
            <a:r>
              <a:rPr lang="en-US" altLang="zh-CN" dirty="0"/>
              <a:t>--reverse </a:t>
            </a:r>
            <a:r>
              <a:rPr lang="zh-CN" altLang="en-US" dirty="0"/>
              <a:t>逆序显示</a:t>
            </a:r>
            <a:endParaRPr lang="en-US" altLang="zh-CN" dirty="0"/>
          </a:p>
          <a:p>
            <a:r>
              <a:rPr lang="en-US" altLang="zh-CN" dirty="0"/>
              <a:t>--graph  </a:t>
            </a:r>
            <a:r>
              <a:rPr lang="zh-CN" altLang="en-US" dirty="0"/>
              <a:t>图表显示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89" y="2351151"/>
            <a:ext cx="7308242" cy="40183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938" y="882777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blame &lt;filename&gt;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显示单个文件修改记录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54" y="3069771"/>
            <a:ext cx="10136292" cy="16948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729107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reset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版本回退</a:t>
            </a:r>
            <a:endParaRPr lang="en-US" altLang="zh-CN" dirty="0"/>
          </a:p>
          <a:p>
            <a:r>
              <a:rPr lang="en-US" altLang="zh-CN" dirty="0"/>
              <a:t>--hard HEAD^</a:t>
            </a:r>
          </a:p>
          <a:p>
            <a:r>
              <a:rPr lang="en-US" altLang="zh-CN" dirty="0"/>
              <a:t>--hard HEAD^^</a:t>
            </a:r>
          </a:p>
          <a:p>
            <a:r>
              <a:rPr lang="en-US" altLang="zh-CN" dirty="0"/>
              <a:t>--hard HEAD~10</a:t>
            </a:r>
          </a:p>
          <a:p>
            <a:r>
              <a:rPr lang="en-US" altLang="zh-CN" dirty="0"/>
              <a:t>--hard [</a:t>
            </a:r>
            <a:r>
              <a:rPr lang="zh-CN" altLang="en-US" dirty="0"/>
              <a:t>版本号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--mixed</a:t>
            </a:r>
            <a:r>
              <a:rPr lang="zh-CN" altLang="en-US" dirty="0"/>
              <a:t> 为默认，可以不用带该参数，用于重置暂存区的文件与上一次的提交</a:t>
            </a:r>
            <a:r>
              <a:rPr lang="en-US" altLang="zh-CN" dirty="0"/>
              <a:t>(commit)</a:t>
            </a:r>
            <a:r>
              <a:rPr lang="zh-CN" altLang="en-US" dirty="0"/>
              <a:t>保持一致，工作区文件内容保持不变。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--soft</a:t>
            </a:r>
            <a:r>
              <a:rPr lang="zh-CN" altLang="en-US" dirty="0"/>
              <a:t> 参数用于回退到某个版本。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--hard</a:t>
            </a:r>
            <a:r>
              <a:rPr lang="zh-CN" altLang="en-US" dirty="0"/>
              <a:t> 参数撤销工作区中所有未提交的修改内容，将暂存区与工作区都回到上一次版本，并删除之前的所有信息提交。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453" y="2770235"/>
            <a:ext cx="6990280" cy="1106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4103"/>
            <a:ext cx="10058400" cy="4050792"/>
          </a:xfrm>
        </p:spPr>
        <p:txBody>
          <a:bodyPr/>
          <a:lstStyle/>
          <a:p>
            <a:r>
              <a:rPr lang="en-US" altLang="zh-CN" spc="100">
                <a:solidFill>
                  <a:schemeClr val="tx1"/>
                </a:solidFill>
                <a:uFillTx/>
              </a:rPr>
              <a:t>What’s git ?</a:t>
            </a:r>
            <a:endParaRPr lang="zh-CN" altLang="en-US" spc="100">
              <a:solidFill>
                <a:schemeClr val="tx1"/>
              </a:solidFill>
              <a:uFillTx/>
            </a:endParaRPr>
          </a:p>
          <a:p>
            <a:r>
              <a:rPr lang="en-US" altLang="zh-CN" spc="100">
                <a:solidFill>
                  <a:schemeClr val="tx1"/>
                </a:solidFill>
                <a:uFillTx/>
              </a:rPr>
              <a:t>How  git  works ?</a:t>
            </a:r>
          </a:p>
          <a:p>
            <a:r>
              <a:rPr lang="en-US" altLang="zh-CN" spc="100">
                <a:solidFill>
                  <a:schemeClr val="tx1"/>
                </a:solidFill>
                <a:uFillTx/>
              </a:rPr>
              <a:t>Git installation</a:t>
            </a:r>
          </a:p>
          <a:p>
            <a:r>
              <a:rPr lang="en-US" altLang="zh-CN" spc="100">
                <a:solidFill>
                  <a:schemeClr val="tx1"/>
                </a:solidFill>
                <a:uFillTx/>
              </a:rPr>
              <a:t>Initialize your git</a:t>
            </a:r>
          </a:p>
          <a:p>
            <a:r>
              <a:rPr lang="en-US" altLang="zh-CN" spc="100">
                <a:solidFill>
                  <a:schemeClr val="tx1"/>
                </a:solidFill>
                <a:uFillTx/>
              </a:rPr>
              <a:t>Basic operations of git</a:t>
            </a:r>
          </a:p>
          <a:p>
            <a:r>
              <a:rPr lang="en-US" altLang="zh-CN" spc="100">
                <a:solidFill>
                  <a:schemeClr val="tx1"/>
                </a:solidFill>
                <a:uFillTx/>
              </a:rPr>
              <a:t>Git branch</a:t>
            </a:r>
          </a:p>
          <a:p>
            <a:r>
              <a:rPr lang="en-US" altLang="zh-CN" spc="100">
                <a:solidFill>
                  <a:schemeClr val="tx1"/>
                </a:solidFill>
                <a:uFillTx/>
              </a:rPr>
              <a:t>Remote &amp; Github</a:t>
            </a:r>
          </a:p>
          <a:p>
            <a:r>
              <a:rPr lang="en-US" altLang="zh-CN" spc="100">
                <a:solidFill>
                  <a:schemeClr val="tx1"/>
                </a:solidFill>
                <a:uFillTx/>
              </a:rPr>
              <a:t>Reference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724027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</a:t>
            </a:r>
            <a:r>
              <a:rPr lang="en-US" altLang="zh-CN" dirty="0" err="1"/>
              <a:t>reflog</a:t>
            </a:r>
            <a:br>
              <a:rPr lang="en-US" altLang="zh-CN" dirty="0" err="1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获取版本号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43" y="2481942"/>
            <a:ext cx="7824804" cy="14044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356" y="4460763"/>
            <a:ext cx="5466256" cy="11424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673" y="88849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checkout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-- &lt;filename&gt;</a:t>
            </a:r>
            <a:r>
              <a:rPr lang="zh-CN" altLang="en-US" dirty="0"/>
              <a:t> 撤销单个文件的修改，包括文件编辑、删除等</a:t>
            </a:r>
            <a:endParaRPr lang="en-US" altLang="zh-CN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25" y="2608534"/>
            <a:ext cx="5518474" cy="30925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673" y="840232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checkout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注意：只能在</a:t>
            </a:r>
            <a:r>
              <a:rPr lang="en-US" altLang="zh-CN" dirty="0"/>
              <a:t>commit</a:t>
            </a:r>
            <a:r>
              <a:rPr lang="zh-CN" altLang="en-US" dirty="0"/>
              <a:t>之前使用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95" y="2939142"/>
            <a:ext cx="8273462" cy="15541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673" y="724027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Git checkout</a:t>
            </a:r>
            <a:br>
              <a:rPr lang="en-US" altLang="zh-CN" dirty="0"/>
            </a:br>
            <a:r>
              <a:rPr lang="en-US" altLang="zh-CN" sz="311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Basic operations of git</a:t>
            </a:r>
            <a:br>
              <a:rPr lang="en-US" altLang="zh-CN" spc="100" dirty="0">
                <a:solidFill>
                  <a:schemeClr val="tx1"/>
                </a:solidFill>
                <a:uFillTx/>
                <a:sym typeface="+mn-ea"/>
              </a:rPr>
            </a:b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文件名之前 “</a:t>
            </a:r>
            <a:r>
              <a:rPr lang="en-US" altLang="zh-CN" dirty="0"/>
              <a:t>-- </a:t>
            </a:r>
            <a:r>
              <a:rPr lang="zh-CN" altLang="en-US" dirty="0"/>
              <a:t>“</a:t>
            </a:r>
            <a:r>
              <a:rPr lang="en-US" altLang="zh-CN" dirty="0"/>
              <a:t> </a:t>
            </a:r>
            <a:r>
              <a:rPr lang="zh-CN" altLang="en-US" dirty="0"/>
              <a:t>必须加 否则变成切换分支操作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Git branch——分支</a:t>
            </a:r>
            <a:endParaRPr lang="zh-CN" altLang="en-US" spc="100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分支里一般是稳定版本</a:t>
            </a:r>
            <a:endParaRPr lang="en-US" altLang="zh-CN" dirty="0"/>
          </a:p>
          <a:p>
            <a:r>
              <a:rPr lang="zh-CN" altLang="en-US" dirty="0"/>
              <a:t>在其他分支里干活或者修改</a:t>
            </a:r>
            <a:r>
              <a:rPr lang="en-US" altLang="zh-CN" dirty="0"/>
              <a:t>bug</a:t>
            </a:r>
            <a:r>
              <a:rPr lang="zh-CN" altLang="en-US" dirty="0"/>
              <a:t>，然后合并到</a:t>
            </a:r>
            <a:r>
              <a:rPr lang="en-US" altLang="zh-CN" dirty="0"/>
              <a:t>master</a:t>
            </a:r>
            <a:r>
              <a:rPr lang="zh-CN" altLang="en-US" dirty="0"/>
              <a:t>分支中。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branch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显示所有分支</a:t>
            </a:r>
            <a:endParaRPr lang="en-US" altLang="zh-CN" dirty="0"/>
          </a:p>
          <a:p>
            <a:r>
              <a:rPr lang="en-US" altLang="zh-CN" dirty="0"/>
              <a:t> &lt;</a:t>
            </a:r>
            <a:r>
              <a:rPr lang="en-US" altLang="zh-CN" dirty="0" err="1"/>
              <a:t>branch_name</a:t>
            </a:r>
            <a:r>
              <a:rPr lang="en-US" altLang="zh-CN" dirty="0"/>
              <a:t>&gt;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新建一个分支，但依然停留在当前分支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/>
              <a:t> -d  &lt;</a:t>
            </a:r>
            <a:r>
              <a:rPr lang="en-US" altLang="zh-CN" dirty="0" err="1"/>
              <a:t>branch_name</a:t>
            </a:r>
            <a:r>
              <a:rPr lang="en-US" altLang="zh-CN" dirty="0"/>
              <a:t>&gt; </a:t>
            </a:r>
            <a:r>
              <a:rPr lang="zh-CN" altLang="en-US" dirty="0"/>
              <a:t>删除分支</a:t>
            </a:r>
            <a:endParaRPr lang="en-US" altLang="zh-CN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82" y="3360284"/>
            <a:ext cx="674370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checkout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checkout &lt;filename&gt; </a:t>
            </a:r>
            <a:r>
              <a:rPr lang="zh-CN" altLang="en-US" dirty="0"/>
              <a:t>切换到该分支</a:t>
            </a:r>
            <a:endParaRPr lang="en-US" altLang="zh-CN" dirty="0"/>
          </a:p>
          <a:p>
            <a:r>
              <a:rPr lang="en-US" altLang="zh-CN" dirty="0"/>
              <a:t>Git checkout –b &lt;filename&gt; </a:t>
            </a:r>
            <a:r>
              <a:rPr lang="zh-CN" altLang="en-US" dirty="0"/>
              <a:t>新建分支并切换到该分支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2" y="2935418"/>
            <a:ext cx="8507633" cy="149571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69" y="4610748"/>
            <a:ext cx="9315431" cy="17458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198" y="676420"/>
            <a:ext cx="8514662" cy="511327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merge &lt;</a:t>
            </a:r>
            <a:r>
              <a:rPr lang="en-US" altLang="zh-CN" dirty="0" err="1"/>
              <a:t>branch_name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合并该分支到当前所在的分支上。</a:t>
            </a:r>
            <a:endParaRPr lang="en-US" altLang="zh-CN" dirty="0"/>
          </a:p>
          <a:p>
            <a:r>
              <a:rPr lang="zh-CN" altLang="en-US" dirty="0"/>
              <a:t>解决冲突：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71" y="2677265"/>
            <a:ext cx="6531429" cy="39222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Forward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Pros</a:t>
            </a:r>
            <a:r>
              <a:rPr lang="zh-CN" altLang="en-US" dirty="0"/>
              <a:t>：</a:t>
            </a:r>
            <a:r>
              <a:rPr lang="en-US" altLang="zh-CN" dirty="0"/>
              <a:t>Commit </a:t>
            </a:r>
            <a:r>
              <a:rPr lang="zh-CN" altLang="en-US" dirty="0"/>
              <a:t>速度更快</a:t>
            </a:r>
            <a:endParaRPr lang="en-US" altLang="zh-CN" dirty="0"/>
          </a:p>
          <a:p>
            <a:r>
              <a:rPr lang="en-US" altLang="zh-CN" dirty="0"/>
              <a:t>Cons</a:t>
            </a:r>
            <a:r>
              <a:rPr lang="zh-CN" altLang="en-US" dirty="0"/>
              <a:t>：删除分支后会丢掉分支信息</a:t>
            </a:r>
            <a:endParaRPr lang="en-US" altLang="zh-CN" dirty="0"/>
          </a:p>
          <a:p>
            <a:r>
              <a:rPr lang="zh-CN" altLang="en-US" dirty="0"/>
              <a:t>可以通过 </a:t>
            </a:r>
            <a:r>
              <a:rPr lang="en-US" altLang="zh-CN" dirty="0"/>
              <a:t>--no-ff </a:t>
            </a:r>
            <a:r>
              <a:rPr lang="zh-CN" altLang="en-US" dirty="0"/>
              <a:t>禁用</a:t>
            </a:r>
            <a:r>
              <a:rPr lang="en-US" altLang="zh-CN" dirty="0"/>
              <a:t>Fast Forward 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Git merge --no-ff &lt;</a:t>
            </a:r>
            <a:r>
              <a:rPr lang="en-US" altLang="zh-CN" dirty="0" err="1"/>
              <a:t>branch_name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848" y="512572"/>
            <a:ext cx="10058400" cy="1609344"/>
          </a:xfrm>
        </p:spPr>
        <p:txBody>
          <a:bodyPr/>
          <a:lstStyle/>
          <a:p>
            <a:r>
              <a:rPr lang="de-DE" altLang="zh-CN" dirty="0" err="1"/>
              <a:t>What</a:t>
            </a:r>
            <a:r>
              <a:rPr lang="en-US" altLang="zh-CN" dirty="0"/>
              <a:t>’s Git?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是目前世界上最先进的分布式版本控制系统。</a:t>
            </a:r>
            <a:endParaRPr lang="de-DE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GitHub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是一个面向开源及私有软件项目的托管平台，因为只支持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Git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作为唯一的版本库格式进行托管，故名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Gitlab 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Gitee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&amp; Github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 err="1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SSH key </a:t>
            </a:r>
            <a:r>
              <a:rPr lang="zh-CN" altLang="en-US" dirty="0"/>
              <a:t>并在</a:t>
            </a:r>
            <a:r>
              <a:rPr lang="en-US" altLang="zh-CN" dirty="0" err="1"/>
              <a:t>Github</a:t>
            </a:r>
            <a:r>
              <a:rPr lang="zh-CN" altLang="en-US" dirty="0"/>
              <a:t>上添加</a:t>
            </a:r>
            <a:endParaRPr lang="en-US" altLang="zh-CN" dirty="0"/>
          </a:p>
          <a:p>
            <a:r>
              <a:rPr lang="zh-CN" altLang="en-US" dirty="0"/>
              <a:t>创建远程库 </a:t>
            </a:r>
            <a:endParaRPr lang="en-US" altLang="zh-CN" dirty="0"/>
          </a:p>
          <a:p>
            <a:r>
              <a:rPr lang="zh-CN" altLang="en-US" dirty="0"/>
              <a:t>连接本地库与远程库</a:t>
            </a:r>
            <a:r>
              <a:rPr lang="en-US" altLang="zh-CN" dirty="0"/>
              <a:t>: git remote add origin </a:t>
            </a:r>
            <a:r>
              <a:rPr lang="en-US" altLang="zh-CN" dirty="0">
                <a:hlinkClick r:id="rId2"/>
              </a:rPr>
              <a:t>https://xxx</a:t>
            </a:r>
            <a:endParaRPr lang="en-US" altLang="zh-CN" dirty="0"/>
          </a:p>
          <a:p>
            <a:r>
              <a:rPr lang="zh-CN" altLang="en-US" dirty="0"/>
              <a:t>把本地内容推送到远程： </a:t>
            </a:r>
            <a:endParaRPr lang="en-US" altLang="zh-CN" dirty="0"/>
          </a:p>
          <a:p>
            <a:pPr lvl="1"/>
            <a:r>
              <a:rPr lang="zh-CN" altLang="en-US" dirty="0"/>
              <a:t>第一次： </a:t>
            </a:r>
            <a:r>
              <a:rPr lang="en-US" altLang="zh-CN" dirty="0"/>
              <a:t>git push –u origin master  </a:t>
            </a:r>
            <a:r>
              <a:rPr lang="zh-CN" altLang="en-US" dirty="0"/>
              <a:t>进行</a:t>
            </a:r>
            <a:r>
              <a:rPr lang="en-US" altLang="zh-CN" dirty="0"/>
              <a:t>master</a:t>
            </a:r>
            <a:r>
              <a:rPr lang="zh-CN" altLang="en-US" dirty="0"/>
              <a:t>分支的关联</a:t>
            </a:r>
            <a:endParaRPr lang="en-US" altLang="zh-CN" dirty="0"/>
          </a:p>
          <a:p>
            <a:pPr lvl="1"/>
            <a:r>
              <a:rPr lang="zh-CN" altLang="en-US" dirty="0"/>
              <a:t>之后 </a:t>
            </a:r>
            <a:r>
              <a:rPr lang="en-US" altLang="zh-CN" dirty="0"/>
              <a:t>git push origin master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如果推送失败，说明有冲突，需要先用</a:t>
            </a:r>
            <a:r>
              <a:rPr lang="en-US" altLang="zh-CN" dirty="0"/>
              <a:t>git pull </a:t>
            </a:r>
            <a:r>
              <a:rPr lang="zh-CN" altLang="en-US" dirty="0"/>
              <a:t>抓取 并手动解决冲突。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git remote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git remote 命令用于在远程仓库的操作。</a:t>
            </a:r>
          </a:p>
          <a:p>
            <a:r>
              <a:rPr lang="zh-CN" altLang="en-US"/>
              <a:t>显示所有远程仓库：</a:t>
            </a:r>
            <a:r>
              <a:rPr lang="en-US" altLang="zh-CN"/>
              <a:t> (origin 为远程地址的别名。)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显示某个远程仓库的信息: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添加远程版本库：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2986405"/>
            <a:ext cx="5904865" cy="7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30" y="4187825"/>
            <a:ext cx="4707255" cy="755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30" y="5537835"/>
            <a:ext cx="5027930" cy="7302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 fetch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git fetch 命令用于从远程获取代码库</a:t>
            </a:r>
            <a:r>
              <a:rPr lang="en-US" altLang="zh-CN"/>
              <a:t>,</a:t>
            </a:r>
            <a:r>
              <a:rPr lang="zh-CN" altLang="en-US"/>
              <a:t>下面</a:t>
            </a:r>
            <a:r>
              <a:rPr lang="en-US" altLang="zh-CN"/>
              <a:t>以 Github 作为远程仓库来操作</a:t>
            </a:r>
          </a:p>
          <a:p>
            <a:r>
              <a:rPr lang="en-US" altLang="zh-CN"/>
              <a:t>假设你配置好了一个远程仓库，并且你想要提取更新的数据，你可以首先执行: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以上命令告诉 Git 去获取它有你没有的数据，然后你可以执行：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以上命令将服务器上的任何更新（假设有人这时候推送到服务器了）合并到你的当前分支。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55" y="2973705"/>
            <a:ext cx="8861425" cy="9099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55" y="4439285"/>
            <a:ext cx="7734300" cy="8921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git pull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git pull 命令用于从远程获取代码并合并本地的版本。</a:t>
            </a:r>
          </a:p>
          <a:p>
            <a:endParaRPr lang="zh-CN" altLang="en-US"/>
          </a:p>
          <a:p>
            <a:r>
              <a:rPr lang="zh-CN" altLang="en-US"/>
              <a:t>其实就是 git fetch 和 git merge FETCH_HEAD 的简写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4055745"/>
            <a:ext cx="7408545" cy="7061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git push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git push 命令用于从将本地的分支版本上传到远程并合并。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如果本地分支名与远程分支名相同，则可以省略冒号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2698750"/>
            <a:ext cx="7470775" cy="774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45" y="4530725"/>
            <a:ext cx="7438390" cy="8832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参考的网站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Setting up a repository | Atlassian Git Tutorial</a:t>
            </a:r>
            <a:endParaRPr lang="en-US" altLang="zh-CN" dirty="0"/>
          </a:p>
          <a:p>
            <a:r>
              <a:rPr lang="zh-CN" altLang="en-US" dirty="0"/>
              <a:t>官方文档：</a:t>
            </a:r>
            <a:r>
              <a:rPr lang="en-GB" altLang="zh-CN" dirty="0">
                <a:hlinkClick r:id="rId3"/>
              </a:rPr>
              <a:t>https://git-scm.com/docs</a:t>
            </a:r>
            <a:endParaRPr lang="en-GB" altLang="zh-CN" dirty="0"/>
          </a:p>
          <a:p>
            <a:r>
              <a:rPr lang="zh-CN" altLang="en-US" dirty="0"/>
              <a:t>中文版：</a:t>
            </a:r>
            <a:r>
              <a:rPr lang="en-GB" altLang="zh-CN" dirty="0">
                <a:hlinkClick r:id="rId4"/>
              </a:rPr>
              <a:t>https://www.runoob.com/git</a:t>
            </a:r>
            <a:endParaRPr lang="en-GB" altLang="zh-CN" dirty="0"/>
          </a:p>
          <a:p>
            <a:r>
              <a:rPr lang="zh-CN" altLang="en-US" dirty="0"/>
              <a:t>知乎教程：</a:t>
            </a:r>
            <a:r>
              <a:rPr lang="en-US" altLang="zh-CN" dirty="0">
                <a:hlinkClick r:id="rId5"/>
              </a:rPr>
              <a:t>Git</a:t>
            </a:r>
            <a:r>
              <a:rPr lang="zh-CN" altLang="en-US" dirty="0">
                <a:hlinkClick r:id="rId5"/>
              </a:rPr>
              <a:t>使用教程</a:t>
            </a:r>
            <a:r>
              <a:rPr lang="en-US" altLang="zh-CN" dirty="0">
                <a:hlinkClick r:id="rId5"/>
              </a:rPr>
              <a:t>,</a:t>
            </a:r>
            <a:r>
              <a:rPr lang="zh-CN" altLang="en-US" dirty="0">
                <a:hlinkClick r:id="rId5"/>
              </a:rPr>
              <a:t>最详细，最傻瓜，最浅显，真正手把手教 </a:t>
            </a:r>
            <a:r>
              <a:rPr lang="en-US" altLang="zh-CN" dirty="0">
                <a:hlinkClick r:id="rId5"/>
              </a:rPr>
              <a:t>- </a:t>
            </a:r>
            <a:r>
              <a:rPr lang="zh-CN" altLang="en-US" dirty="0">
                <a:hlinkClick r:id="rId5"/>
              </a:rPr>
              <a:t>知乎 </a:t>
            </a:r>
            <a:r>
              <a:rPr lang="en-US" altLang="zh-CN" dirty="0">
                <a:hlinkClick r:id="rId5"/>
              </a:rPr>
              <a:t>(zhihu.com)</a:t>
            </a:r>
            <a:endParaRPr lang="en-US" altLang="zh-CN" dirty="0"/>
          </a:p>
          <a:p>
            <a:r>
              <a:rPr lang="zh-CN" altLang="en-US" dirty="0">
                <a:hlinkClick r:id="rId6"/>
              </a:rPr>
              <a:t>还不会使用 </a:t>
            </a:r>
            <a:r>
              <a:rPr lang="en-US" altLang="zh-CN" dirty="0">
                <a:hlinkClick r:id="rId6"/>
              </a:rPr>
              <a:t>GitHub </a:t>
            </a:r>
            <a:r>
              <a:rPr lang="zh-CN" altLang="en-US" dirty="0">
                <a:hlinkClick r:id="rId6"/>
              </a:rPr>
              <a:t>？ </a:t>
            </a:r>
            <a:r>
              <a:rPr lang="en-US" altLang="zh-CN" dirty="0">
                <a:hlinkClick r:id="rId6"/>
              </a:rPr>
              <a:t>GitHub </a:t>
            </a:r>
            <a:r>
              <a:rPr lang="zh-CN" altLang="en-US" dirty="0">
                <a:hlinkClick r:id="rId6"/>
              </a:rPr>
              <a:t>教程来了！万字图文详解 </a:t>
            </a:r>
            <a:r>
              <a:rPr lang="en-US" altLang="zh-CN" dirty="0">
                <a:hlinkClick r:id="rId6"/>
              </a:rPr>
              <a:t>- </a:t>
            </a:r>
            <a:r>
              <a:rPr lang="zh-CN" altLang="en-US" dirty="0">
                <a:hlinkClick r:id="rId6"/>
              </a:rPr>
              <a:t>知乎 </a:t>
            </a:r>
            <a:r>
              <a:rPr lang="en-US" altLang="zh-CN" dirty="0">
                <a:hlinkClick r:id="rId6"/>
              </a:rPr>
              <a:t>(zhihu.com)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70" y="5250556"/>
            <a:ext cx="10515600" cy="2659322"/>
          </a:xfrm>
        </p:spPr>
        <p:txBody>
          <a:bodyPr/>
          <a:lstStyle/>
          <a:p>
            <a:r>
              <a:rPr lang="en-GB" altLang="zh-CN" b="0" i="0" dirty="0">
                <a:solidFill>
                  <a:srgbClr val="121212"/>
                </a:solidFill>
                <a:effectLst/>
                <a:latin typeface="-apple-system"/>
              </a:rPr>
              <a:t>Workspace</a:t>
            </a:r>
            <a:r>
              <a:rPr lang="zh-CN" altLang="en-GB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工作区</a:t>
            </a:r>
            <a:br>
              <a:rPr lang="zh-CN" altLang="en-US" dirty="0"/>
            </a:br>
            <a:r>
              <a:rPr lang="en-GB" altLang="zh-CN" b="0" i="0" dirty="0">
                <a:solidFill>
                  <a:srgbClr val="121212"/>
                </a:solidFill>
                <a:effectLst/>
                <a:latin typeface="-apple-system"/>
              </a:rPr>
              <a:t>Index / Stage</a:t>
            </a:r>
            <a:r>
              <a:rPr lang="zh-CN" altLang="en-GB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暂存区 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一般在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.git/index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中</a:t>
            </a:r>
            <a:br>
              <a:rPr lang="zh-CN" altLang="en-US" dirty="0"/>
            </a:br>
            <a:r>
              <a:rPr lang="en-GB" altLang="zh-CN" b="0" i="0" dirty="0">
                <a:solidFill>
                  <a:srgbClr val="121212"/>
                </a:solidFill>
                <a:effectLst/>
                <a:latin typeface="-apple-system"/>
              </a:rPr>
              <a:t>Repository</a:t>
            </a:r>
            <a:r>
              <a:rPr lang="zh-CN" altLang="en-GB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仓库区（或本地仓库）</a:t>
            </a:r>
            <a:br>
              <a:rPr lang="zh-CN" altLang="en-US" dirty="0"/>
            </a:br>
            <a:r>
              <a:rPr lang="en-GB" altLang="zh-CN" b="0" i="0" dirty="0">
                <a:solidFill>
                  <a:srgbClr val="121212"/>
                </a:solidFill>
                <a:effectLst/>
                <a:latin typeface="-apple-system"/>
              </a:rPr>
              <a:t>Remote</a:t>
            </a:r>
            <a:r>
              <a:rPr lang="zh-CN" altLang="en-GB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远程仓库  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i.e. GitHub, Gitlab…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9" y="2148322"/>
            <a:ext cx="9907555" cy="2874205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069848" y="512572"/>
            <a:ext cx="10058400" cy="1609344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de-DE" altLang="zh-CN" dirty="0" err="1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How  git  works ?</a:t>
            </a:r>
            <a:endParaRPr lang="de-DE" altLang="zh-CN" dirty="0" err="1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9975" y="2301460"/>
            <a:ext cx="10515600" cy="5486498"/>
          </a:xfrm>
        </p:spPr>
        <p:txBody>
          <a:bodyPr/>
          <a:lstStyle/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一般工作流程如下：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克隆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新建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Git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库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作为工作目录。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在克隆的库上添加或修改文件。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如果其他人修改了，你可以更新库。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在提交前查看修改。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提交修改。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在修改完成后，如果发现错误，可以撤回提交并再次修改并提交。</a:t>
            </a:r>
          </a:p>
          <a:p>
            <a:endParaRPr lang="zh-CN" alt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069848" y="512572"/>
            <a:ext cx="10058400" cy="1609344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de-DE" altLang="zh-CN" dirty="0" err="1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How  git  works ?</a:t>
            </a:r>
            <a:endParaRPr lang="de-DE" altLang="zh-CN" dirty="0" err="1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Git - Downloads (git-scm.com)</a:t>
            </a:r>
            <a:endParaRPr lang="en-GB" altLang="zh-CN" dirty="0"/>
          </a:p>
          <a:p>
            <a:r>
              <a:rPr lang="zh-CN" altLang="en-US" dirty="0"/>
              <a:t>一路</a:t>
            </a:r>
            <a:r>
              <a:rPr lang="en-US" altLang="zh-CN" dirty="0"/>
              <a:t>next</a:t>
            </a:r>
            <a:r>
              <a:rPr lang="zh-CN" altLang="en-US" dirty="0"/>
              <a:t>即可（</a:t>
            </a:r>
            <a:endParaRPr lang="en-US" altLang="zh-CN" dirty="0"/>
          </a:p>
          <a:p>
            <a:r>
              <a:rPr lang="en-US" altLang="zh-CN" dirty="0"/>
              <a:t>Class machine </a:t>
            </a:r>
            <a:r>
              <a:rPr lang="zh-CN" altLang="en-US" dirty="0"/>
              <a:t>似乎自带</a:t>
            </a:r>
            <a:r>
              <a:rPr lang="en-US" altLang="zh-CN" dirty="0"/>
              <a:t>git </a:t>
            </a:r>
            <a:r>
              <a:rPr lang="zh-CN" altLang="en-US" dirty="0"/>
              <a:t>无需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安装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99" y="1927731"/>
            <a:ext cx="5857997" cy="4147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Initialize your git——</a:t>
            </a:r>
            <a:r>
              <a:rPr lang="en-US" altLang="zh-CN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Git config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设置参数</a:t>
            </a:r>
            <a:endParaRPr lang="en-US" altLang="zh-CN" dirty="0"/>
          </a:p>
          <a:p>
            <a:r>
              <a:rPr lang="en-US" altLang="zh-CN" dirty="0"/>
              <a:t>--global </a:t>
            </a:r>
            <a:r>
              <a:rPr lang="zh-CN" altLang="en-US" dirty="0"/>
              <a:t>表示对全局作用，否则只对当前仓库作用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git config </a:t>
            </a:r>
            <a:r>
              <a:rPr lang="zh-CN" altLang="en-US" dirty="0"/>
              <a:t>设置用户名和邮箱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82" y="3692006"/>
            <a:ext cx="82391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Initialize your git——Git config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--list </a:t>
            </a:r>
            <a:r>
              <a:rPr lang="zh-CN" altLang="en-US" dirty="0"/>
              <a:t>显示当前参数</a:t>
            </a:r>
            <a:endParaRPr lang="en-US" altLang="zh-CN" dirty="0"/>
          </a:p>
          <a:p>
            <a:r>
              <a:rPr lang="en-US" altLang="zh-CN" dirty="0"/>
              <a:t>-e/-e –global </a:t>
            </a:r>
            <a:r>
              <a:rPr lang="zh-CN" altLang="en-US" dirty="0"/>
              <a:t>编辑参数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30" y="3349690"/>
            <a:ext cx="6892191" cy="1874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sym typeface="+mn-ea"/>
              </a:rPr>
              <a:t>Initialize your git——</a:t>
            </a:r>
            <a:r>
              <a:rPr lang="en-US" altLang="zh-CN" dirty="0"/>
              <a:t>Git Init</a:t>
            </a:r>
            <a:endParaRPr lang="zh-CN" alt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创建一个库</a:t>
            </a:r>
            <a:endParaRPr lang="en-US" altLang="zh-CN" dirty="0"/>
          </a:p>
          <a:p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r>
              <a:rPr lang="en-US" altLang="zh-CN" dirty="0"/>
              <a:t> &lt;</a:t>
            </a:r>
            <a:r>
              <a:rPr lang="en-US" altLang="zh-CN" dirty="0" err="1"/>
              <a:t>dir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66" y="3088433"/>
            <a:ext cx="8875649" cy="112560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diMDg4MjQ1NjI2Mjc3Y2Q0ZTUzODVkMDU3Zjhh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olzart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27</TotalTime>
  <Words>1108</Words>
  <Application>Microsoft Office PowerPoint</Application>
  <PresentationFormat>Breitbild</PresentationFormat>
  <Paragraphs>152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-apple-system</vt:lpstr>
      <vt:lpstr>Helvetica Neue</vt:lpstr>
      <vt:lpstr>Arial</vt:lpstr>
      <vt:lpstr>Rockwell</vt:lpstr>
      <vt:lpstr>Rockwell Condensed</vt:lpstr>
      <vt:lpstr>Wingdings</vt:lpstr>
      <vt:lpstr>Holzart</vt:lpstr>
      <vt:lpstr>Git Tutorial</vt:lpstr>
      <vt:lpstr>CONTENTS</vt:lpstr>
      <vt:lpstr>What’s Git?</vt:lpstr>
      <vt:lpstr>How  git  works ?</vt:lpstr>
      <vt:lpstr>How  git  works ?</vt:lpstr>
      <vt:lpstr>Git installation</vt:lpstr>
      <vt:lpstr>Initialize your git——Git config</vt:lpstr>
      <vt:lpstr>Initialize your git——Git config</vt:lpstr>
      <vt:lpstr>Initialize your git——Git Init</vt:lpstr>
      <vt:lpstr>Initialize your git——Git clone</vt:lpstr>
      <vt:lpstr>Git add                   Basic operations of git</vt:lpstr>
      <vt:lpstr>Git commit Basic operations of git </vt:lpstr>
      <vt:lpstr>Git status Basic operations of git </vt:lpstr>
      <vt:lpstr>Git diff  Basic operations of git </vt:lpstr>
      <vt:lpstr>PowerPoint-Präsentation</vt:lpstr>
      <vt:lpstr> mv Basic operations of git</vt:lpstr>
      <vt:lpstr>Git log Basic operations of git </vt:lpstr>
      <vt:lpstr>Git blame &lt;filename&gt; Basic operations of git </vt:lpstr>
      <vt:lpstr>Git reset Basic operations of git </vt:lpstr>
      <vt:lpstr>Git reflog Basic operations of git </vt:lpstr>
      <vt:lpstr>Git checkout Basic operations of git </vt:lpstr>
      <vt:lpstr>Git checkout Basic operations of git </vt:lpstr>
      <vt:lpstr>Git checkout Basic operations of git </vt:lpstr>
      <vt:lpstr>Git branch——分支</vt:lpstr>
      <vt:lpstr>Git branch</vt:lpstr>
      <vt:lpstr>Git checkout</vt:lpstr>
      <vt:lpstr>PowerPoint-Präsentation</vt:lpstr>
      <vt:lpstr>Git merge &lt;branch_name&gt;</vt:lpstr>
      <vt:lpstr>Fast Forward</vt:lpstr>
      <vt:lpstr>Remote &amp; Github</vt:lpstr>
      <vt:lpstr>git remote</vt:lpstr>
      <vt:lpstr>GIt  fetch</vt:lpstr>
      <vt:lpstr>git pull</vt:lpstr>
      <vt:lpstr>git push</vt:lpstr>
      <vt:lpstr>参考的网站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1578723136@qq.com</dc:creator>
  <cp:lastModifiedBy>1578723136@qq.com</cp:lastModifiedBy>
  <cp:revision>11</cp:revision>
  <dcterms:created xsi:type="dcterms:W3CDTF">2022-10-02T07:19:00Z</dcterms:created>
  <dcterms:modified xsi:type="dcterms:W3CDTF">2022-10-04T09:34:52Z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FFE5073CB2944441AB014C58E55BA8B7</vt:lpwstr>
  </property>
  <property fmtid="{D5CDD505-2E9C-101B-9397-08002B2CF9AE}" pid="3" name="KSOProductBuildVer">
    <vt:lpwstr>2052-11.1.0.12358</vt:lpwstr>
  </property>
</Properties>
</file>