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8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3372" y="1789182"/>
            <a:ext cx="9724009" cy="1938020"/>
            <a:chOff x="263372" y="3075057"/>
            <a:chExt cx="9724009" cy="1938020"/>
          </a:xfrm>
        </p:grpSpPr>
        <p:sp>
          <p:nvSpPr>
            <p:cNvPr id="4" name="文本框 3"/>
            <p:cNvSpPr txBox="1"/>
            <p:nvPr/>
          </p:nvSpPr>
          <p:spPr>
            <a:xfrm>
              <a:off x="994301" y="3075057"/>
              <a:ext cx="8993080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 Hierarchy</a:t>
              </a:r>
            </a:p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Cache Memories</a:t>
              </a:r>
            </a:p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Program Optimization</a:t>
              </a:r>
              <a:endPara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3525" y="4144010"/>
            <a:ext cx="933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MADE BY: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Sun Shaocong &amp; Shi Zhuming</a:t>
            </a:r>
            <a:endParaRPr lang="en-US" altLang="zh-CN"/>
          </a:p>
          <a:p>
            <a:pPr indent="457200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THANKS TO: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Zhong Zhineng &amp; Song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Yixin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K(kilo), M(mega), G(giga), T(tera): context dependent</a:t>
                </a:r>
              </a:p>
              <a:p>
                <a:r>
                  <a:rPr lang="en-US" altLang="zh-CN" dirty="0"/>
                  <a:t>DRAM &amp; SRAM: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Disk &amp; network: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Unit Conversion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Solid State Disk (SSD)</a:t>
            </a:r>
          </a:p>
          <a:p>
            <a:r>
              <a:rPr lang="en-US" altLang="zh-CN" dirty="0"/>
              <a:t>Sequential access faster than random access</a:t>
            </a:r>
          </a:p>
          <a:p>
            <a:r>
              <a:rPr lang="en-US" altLang="zh-CN" dirty="0"/>
              <a:t>Write slower than Read</a:t>
            </a:r>
          </a:p>
          <a:p>
            <a:r>
              <a:rPr lang="en-US" altLang="zh-CN" dirty="0"/>
              <a:t>Modifying a block page requires full page erasure and copy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SSD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105" y="1159368"/>
            <a:ext cx="7085942" cy="50657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Developing Tendency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5264986"/>
          </a:xfrm>
        </p:spPr>
        <p:txBody>
          <a:bodyPr>
            <a:normAutofit/>
          </a:bodyPr>
          <a:lstStyle/>
          <a:p>
            <a:r>
              <a:rPr lang="en-US" altLang="zh-CN" dirty="0"/>
              <a:t>Temporal locality</a:t>
            </a:r>
          </a:p>
          <a:p>
            <a:endParaRPr lang="en-US" altLang="zh-CN" dirty="0"/>
          </a:p>
          <a:p>
            <a:r>
              <a:rPr lang="en-US" altLang="zh-CN" dirty="0"/>
              <a:t>Spatial locality</a:t>
            </a:r>
          </a:p>
          <a:p>
            <a:endParaRPr lang="en-US" altLang="zh-CN" dirty="0"/>
          </a:p>
          <a:p>
            <a:r>
              <a:rPr lang="en-US" altLang="zh-CN" dirty="0"/>
              <a:t>Data-access:</a:t>
            </a:r>
            <a:r>
              <a:rPr lang="zh-CN" altLang="en-US" dirty="0"/>
              <a:t> </a:t>
            </a:r>
            <a:r>
              <a:rPr lang="en-US" altLang="zh-CN" dirty="0"/>
              <a:t>temporal locality or spatial locality:</a:t>
            </a:r>
          </a:p>
          <a:p>
            <a:pPr lvl="1"/>
            <a:r>
              <a:rPr lang="en-US" altLang="zh-CN" dirty="0"/>
              <a:t>The smaller the step length, the better the spatial locality.</a:t>
            </a:r>
          </a:p>
          <a:p>
            <a:pPr lvl="1"/>
            <a:r>
              <a:rPr lang="en-US" altLang="zh-CN" dirty="0"/>
              <a:t>Repeating references to the same variable has the temporal locality.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Instruction-fetch: both locality: </a:t>
            </a:r>
          </a:p>
          <a:p>
            <a:pPr lvl="1"/>
            <a:r>
              <a:rPr lang="en-US" altLang="zh-CN" dirty="0"/>
              <a:t>The smaller the loop body and the more the number of iteration, the better the locality.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Locality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3372" y="3075057"/>
            <a:ext cx="9724009" cy="719437"/>
            <a:chOff x="263372" y="3075057"/>
            <a:chExt cx="9724009" cy="719437"/>
          </a:xfrm>
        </p:grpSpPr>
        <p:sp>
          <p:nvSpPr>
            <p:cNvPr id="9" name="文本框 8"/>
            <p:cNvSpPr txBox="1"/>
            <p:nvPr/>
          </p:nvSpPr>
          <p:spPr>
            <a:xfrm>
              <a:off x="994301" y="3075057"/>
              <a:ext cx="8993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Cache Memories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and fast SRAM memories</a:t>
            </a:r>
          </a:p>
          <a:p>
            <a:r>
              <a:rPr lang="en-US" altLang="zh-CN" dirty="0"/>
              <a:t>Keep frequently accessed blocks of main memory</a:t>
            </a:r>
          </a:p>
          <a:p>
            <a:r>
              <a:rPr lang="en-US" altLang="zh-CN" dirty="0"/>
              <a:t>Cache hit</a:t>
            </a:r>
          </a:p>
          <a:p>
            <a:r>
              <a:rPr lang="en-US" altLang="zh-CN" dirty="0"/>
              <a:t>Cache miss: three types of miss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Memories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BE93D-6C46-34B0-D65E-59A0F775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77BE2-180E-E38A-8F5F-AE7DEFEA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CDA72-2ACF-3AA8-0E6E-6A25DB6D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8" y="251607"/>
            <a:ext cx="7878834" cy="607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3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Structure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M, S, E, B, m, s</a:t>
            </a:r>
          </a:p>
          <a:p>
            <a:r>
              <a:rPr lang="en-US" altLang="zh-CN" dirty="0"/>
              <a:t>S cache sets, E cache lines, B blocks</a:t>
            </a:r>
          </a:p>
          <a:p>
            <a:r>
              <a:rPr lang="en-US" altLang="zh-CN" dirty="0"/>
              <a:t>t = m-(</a:t>
            </a:r>
            <a:r>
              <a:rPr lang="en-US" altLang="zh-CN" dirty="0" err="1"/>
              <a:t>b+s</a:t>
            </a:r>
            <a:r>
              <a:rPr lang="en-US" altLang="zh-CN" dirty="0"/>
              <a:t>) tag bits</a:t>
            </a:r>
          </a:p>
          <a:p>
            <a:r>
              <a:rPr lang="en-US" altLang="zh-CN" dirty="0"/>
              <a:t>Valid bit</a:t>
            </a:r>
          </a:p>
          <a:p>
            <a:r>
              <a:rPr lang="en-US" altLang="zh-CN" dirty="0"/>
              <a:t>C = S×E×B</a:t>
            </a:r>
          </a:p>
          <a:p>
            <a:r>
              <a:rPr lang="en-US" altLang="zh-CN" dirty="0"/>
              <a:t>Address of word: tag + set index + block offset</a:t>
            </a:r>
          </a:p>
          <a:p>
            <a:r>
              <a:rPr lang="en-US" altLang="zh-CN" dirty="0"/>
              <a:t>Bijection from middle s set index bits to S cache sets</a:t>
            </a:r>
          </a:p>
          <a:p>
            <a:r>
              <a:rPr lang="en-US" altLang="zh-CN" dirty="0"/>
              <a:t>Bijection from low b block offset bits to B blocks</a:t>
            </a:r>
          </a:p>
          <a:p>
            <a:r>
              <a:rPr lang="en-US" altLang="zh-CN" dirty="0"/>
              <a:t>2^t address of a cache set =&gt; t tag bits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Structure</a:t>
            </a:r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148" y="1165913"/>
            <a:ext cx="7195382" cy="52989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9274"/>
          </a:xfrm>
        </p:spPr>
        <p:txBody>
          <a:bodyPr>
            <a:normAutofit/>
          </a:bodyPr>
          <a:lstStyle/>
          <a:p>
            <a:r>
              <a:rPr lang="en-US" altLang="zh-CN" dirty="0"/>
              <a:t>Direct Mapped Cache (E = 1)</a:t>
            </a:r>
          </a:p>
          <a:p>
            <a:pPr lvl="1"/>
            <a:r>
              <a:rPr lang="en-US" altLang="zh-CN" dirty="0"/>
              <a:t>Not match: old line being replaced directly</a:t>
            </a:r>
          </a:p>
          <a:p>
            <a:pPr lvl="1"/>
            <a:r>
              <a:rPr lang="en-US" altLang="zh-CN" dirty="0"/>
              <a:t>Thrash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Associative Cache (1 &lt;E &lt; C/B)</a:t>
            </a:r>
          </a:p>
          <a:p>
            <a:pPr lvl="1"/>
            <a:r>
              <a:rPr lang="en-US" altLang="zh-CN" dirty="0"/>
              <a:t>Not match: one line in the set is selected for eviction and replacement</a:t>
            </a:r>
          </a:p>
          <a:p>
            <a:pPr lvl="1"/>
            <a:r>
              <a:rPr lang="en-US" altLang="zh-CN" dirty="0"/>
              <a:t>Many replacement policies: Random, LRU, LFU, …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Fully Associative Cache (S = 1, E = C/B)</a:t>
            </a:r>
          </a:p>
          <a:p>
            <a:pPr lvl="1"/>
            <a:r>
              <a:rPr lang="en-US" altLang="zh-CN" dirty="0"/>
              <a:t>Search for many matching tags in parallel =&gt; expensive and small</a:t>
            </a:r>
          </a:p>
          <a:p>
            <a:pPr lvl="1"/>
            <a:r>
              <a:rPr lang="en-US" altLang="zh-CN" dirty="0"/>
              <a:t>TLB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Classification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3372" y="3075057"/>
            <a:ext cx="9724009" cy="719437"/>
            <a:chOff x="263372" y="3075057"/>
            <a:chExt cx="9724009" cy="719437"/>
          </a:xfrm>
        </p:grpSpPr>
        <p:sp>
          <p:nvSpPr>
            <p:cNvPr id="4" name="文本框 3"/>
            <p:cNvSpPr txBox="1"/>
            <p:nvPr/>
          </p:nvSpPr>
          <p:spPr>
            <a:xfrm>
              <a:off x="994301" y="3075057"/>
              <a:ext cx="8993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 Hierarchy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Write hit</a:t>
            </a:r>
          </a:p>
          <a:p>
            <a:pPr lvl="1"/>
            <a:r>
              <a:rPr lang="en-US" altLang="zh-CN" dirty="0"/>
              <a:t>Write-through</a:t>
            </a:r>
          </a:p>
          <a:p>
            <a:pPr lvl="1"/>
            <a:r>
              <a:rPr lang="en-US" altLang="zh-CN" dirty="0"/>
              <a:t>Write-back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Write miss</a:t>
            </a:r>
          </a:p>
          <a:p>
            <a:pPr lvl="1"/>
            <a:r>
              <a:rPr lang="en-US" altLang="zh-CN" dirty="0"/>
              <a:t>Write allocate</a:t>
            </a:r>
          </a:p>
          <a:p>
            <a:pPr lvl="1"/>
            <a:r>
              <a:rPr lang="en-US" altLang="zh-CN" dirty="0"/>
              <a:t>No write allocate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Write through + No write allocate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Write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use of locality</a:t>
            </a:r>
          </a:p>
          <a:p>
            <a:r>
              <a:rPr lang="en-US" altLang="zh-CN" dirty="0"/>
              <a:t>Make the most frequent the fast</a:t>
            </a:r>
          </a:p>
          <a:p>
            <a:r>
              <a:rPr lang="en-US" altLang="zh-CN" dirty="0"/>
              <a:t>Decrease cache miss within loops</a:t>
            </a:r>
          </a:p>
          <a:p>
            <a:r>
              <a:rPr lang="en-US" altLang="zh-CN" dirty="0"/>
              <a:t>Loop variable orders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Friendly Code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Mountain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58" y="1577070"/>
            <a:ext cx="7690483" cy="48878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3372" y="3075057"/>
            <a:ext cx="9724009" cy="719437"/>
            <a:chOff x="263372" y="3075057"/>
            <a:chExt cx="9724009" cy="719437"/>
          </a:xfrm>
        </p:grpSpPr>
        <p:sp>
          <p:nvSpPr>
            <p:cNvPr id="5" name="文本框 4"/>
            <p:cNvSpPr txBox="1"/>
            <p:nvPr/>
          </p:nvSpPr>
          <p:spPr>
            <a:xfrm>
              <a:off x="994301" y="3075057"/>
              <a:ext cx="8993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Program Optimization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Compiler Optimization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can be done by compiler</a:t>
            </a:r>
          </a:p>
          <a:p>
            <a:pPr lvl="1"/>
            <a:r>
              <a:rPr lang="en-US" altLang="zh-CN" dirty="0"/>
              <a:t>Code moving, such as moving the repeating calc inside the loop outside.</a:t>
            </a:r>
          </a:p>
          <a:p>
            <a:pPr lvl="1"/>
            <a:r>
              <a:rPr lang="en-US" altLang="zh-CN" dirty="0"/>
              <a:t>Use shift and add/sub to do </a:t>
            </a:r>
            <a:r>
              <a:rPr lang="en-US" altLang="zh-CN" dirty="0" err="1"/>
              <a:t>mult</a:t>
            </a:r>
            <a:r>
              <a:rPr lang="en-US" altLang="zh-CN" dirty="0"/>
              <a:t>/div</a:t>
            </a:r>
          </a:p>
          <a:p>
            <a:pPr lvl="1"/>
            <a:r>
              <a:rPr lang="en-US" altLang="zh-CN" dirty="0"/>
              <a:t>Expression reuse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Some cannot be done by compiler (must be conservative)</a:t>
            </a:r>
          </a:p>
          <a:p>
            <a:pPr lvl="1"/>
            <a:r>
              <a:rPr lang="en-US" altLang="zh-CN" dirty="0"/>
              <a:t>Procedure may have side-effects</a:t>
            </a:r>
          </a:p>
          <a:p>
            <a:pPr lvl="1"/>
            <a:r>
              <a:rPr lang="en-US" altLang="zh-CN" dirty="0"/>
              <a:t>Pointer may have aliases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CPI may be less than 1</a:t>
            </a:r>
          </a:p>
          <a:p>
            <a:r>
              <a:rPr lang="en-US" altLang="zh-CN" dirty="0"/>
              <a:t>In-order issue</a:t>
            </a:r>
          </a:p>
          <a:p>
            <a:r>
              <a:rPr lang="en-US" altLang="zh-CN" dirty="0"/>
              <a:t>Out-of-order execution</a:t>
            </a:r>
          </a:p>
          <a:p>
            <a:r>
              <a:rPr lang="en-US" altLang="zh-CN" dirty="0"/>
              <a:t>In-order commit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Simple Out-of-order Processor</a:t>
            </a: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5479903" y="1309766"/>
            <a:ext cx="5608306" cy="48338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Out-of-order execution</a:t>
            </a:r>
          </a:p>
          <a:p>
            <a:r>
              <a:rPr lang="en-US" altLang="zh-CN" dirty="0"/>
              <a:t>Multiple issue</a:t>
            </a:r>
          </a:p>
          <a:p>
            <a:r>
              <a:rPr lang="en-US" altLang="zh-CN" dirty="0"/>
              <a:t>Dynamic Scheduling</a:t>
            </a:r>
          </a:p>
          <a:p>
            <a:r>
              <a:rPr lang="en-US" altLang="zh-CN" dirty="0"/>
              <a:t>Speculative execution</a:t>
            </a:r>
          </a:p>
          <a:p>
            <a:r>
              <a:rPr lang="en-US" altLang="zh-CN" dirty="0"/>
              <a:t>Register renaming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Modern CPU</a:t>
            </a: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5479903" y="1309766"/>
            <a:ext cx="5608306" cy="483382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Critical Path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22703" y="1267197"/>
            <a:ext cx="4551693" cy="2298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55470" y="3639910"/>
            <a:ext cx="4743991" cy="29577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9605251" y="1353839"/>
            <a:ext cx="2419483" cy="5239180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Critical path: lower bound</a:t>
            </a:r>
          </a:p>
          <a:p>
            <a:r>
              <a:rPr lang="en-US" altLang="zh-CN" sz="2400" dirty="0"/>
              <a:t>Number of function parts</a:t>
            </a:r>
          </a:p>
          <a:p>
            <a:r>
              <a:rPr lang="en-US" altLang="zh-CN" sz="2400" dirty="0"/>
              <a:t>Data passing limitation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Loop Unrolling: Improve Parallelism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42017" y="1096114"/>
            <a:ext cx="4119960" cy="406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542017" y="5250266"/>
            <a:ext cx="6693632" cy="14827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253401" y="1096114"/>
            <a:ext cx="1919451" cy="561790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9252010" y="125022"/>
            <a:ext cx="2180986" cy="660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Separate Accumulators 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30" y="1329227"/>
            <a:ext cx="3812346" cy="5347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627126" y="916321"/>
            <a:ext cx="4689021" cy="45208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793939" y="5380532"/>
            <a:ext cx="5662253" cy="14774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392" y="1171073"/>
            <a:ext cx="6726618" cy="50379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Example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Reassociation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61026" y="1031140"/>
            <a:ext cx="4193219" cy="404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122938" y="1128083"/>
            <a:ext cx="5407868" cy="5391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61025" y="5144979"/>
            <a:ext cx="5406941" cy="155155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Limitations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Register spilling: k = 20, use stack to store</a:t>
            </a:r>
          </a:p>
          <a:p>
            <a:r>
              <a:rPr lang="en-US" altLang="zh-CN" dirty="0"/>
              <a:t>Floating operation does not have associative law, so changing operation orders may not apply.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RAM: SRAM &amp; DRAM</a:t>
            </a:r>
          </a:p>
          <a:p>
            <a:r>
              <a:rPr lang="en-US" altLang="zh-CN" dirty="0"/>
              <a:t>Disk</a:t>
            </a:r>
          </a:p>
          <a:p>
            <a:r>
              <a:rPr lang="en-US" altLang="zh-CN" dirty="0"/>
              <a:t>Bus structure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Storage 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Random Access Memory (RAM)</a:t>
            </a:r>
          </a:p>
          <a:p>
            <a:pPr lvl="1"/>
            <a:r>
              <a:rPr lang="en-US" altLang="zh-CN" dirty="0"/>
              <a:t>Volatile,</a:t>
            </a:r>
            <a:r>
              <a:rPr lang="zh-CN" altLang="en-US" dirty="0"/>
              <a:t> </a:t>
            </a:r>
            <a:r>
              <a:rPr lang="en-US" altLang="zh-CN" dirty="0"/>
              <a:t>expensive, 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SRAM versus DRAM</a:t>
            </a:r>
          </a:p>
          <a:p>
            <a:pPr lvl="1"/>
            <a:r>
              <a:rPr lang="en-US" altLang="zh-CN" dirty="0"/>
              <a:t>SRAM</a:t>
            </a:r>
            <a:r>
              <a:rPr lang="zh-CN" altLang="en-US" dirty="0"/>
              <a:t> </a:t>
            </a:r>
            <a:r>
              <a:rPr lang="en-US" altLang="zh-CN" dirty="0"/>
              <a:t>doesn’t need refresh</a:t>
            </a:r>
          </a:p>
          <a:p>
            <a:pPr lvl="2"/>
            <a:r>
              <a:rPr lang="en-US" altLang="zh-CN" dirty="0"/>
              <a:t>faster and stable, more expensive</a:t>
            </a:r>
          </a:p>
          <a:p>
            <a:pPr lvl="2"/>
            <a:r>
              <a:rPr lang="en-US" altLang="zh-CN" dirty="0"/>
              <a:t>used as cache memories</a:t>
            </a:r>
          </a:p>
          <a:p>
            <a:pPr lvl="1"/>
            <a:r>
              <a:rPr lang="en-US" altLang="zh-CN" dirty="0"/>
              <a:t>DRAM</a:t>
            </a:r>
          </a:p>
          <a:p>
            <a:pPr lvl="2"/>
            <a:r>
              <a:rPr lang="en-US" altLang="zh-CN" dirty="0"/>
              <a:t>higher density, lower power consumption</a:t>
            </a:r>
          </a:p>
          <a:p>
            <a:pPr lvl="2"/>
            <a:r>
              <a:rPr lang="en-US" altLang="zh-CN" dirty="0"/>
              <a:t>used as main memory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Row Access Strobe (RAS)</a:t>
            </a:r>
          </a:p>
          <a:p>
            <a:r>
              <a:rPr lang="en-US" altLang="zh-CN" dirty="0"/>
              <a:t>Column Access Strobe (CAS)</a:t>
            </a:r>
          </a:p>
          <a:p>
            <a:r>
              <a:rPr lang="en-US" altLang="zh-CN" dirty="0"/>
              <a:t>Memory module: Read &amp; Write a word</a:t>
            </a:r>
          </a:p>
          <a:p>
            <a:r>
              <a:rPr lang="en-US" altLang="zh-CN" dirty="0"/>
              <a:t>FPM DRAM, SDRAM, DDR SDRAM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DRAM: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nonvolatile, compared to RAM</a:t>
            </a:r>
          </a:p>
          <a:p>
            <a:r>
              <a:rPr lang="en-US" altLang="zh-CN" dirty="0"/>
              <a:t>PROM: only programmed once</a:t>
            </a:r>
          </a:p>
          <a:p>
            <a:r>
              <a:rPr lang="en-US" altLang="zh-CN" dirty="0"/>
              <a:t>EPROM</a:t>
            </a:r>
          </a:p>
          <a:p>
            <a:r>
              <a:rPr lang="en-US" altLang="zh-CN" dirty="0"/>
              <a:t>EEPROM -&gt; flash memory</a:t>
            </a:r>
          </a:p>
          <a:p>
            <a:r>
              <a:rPr lang="en-US" altLang="zh-CN" dirty="0"/>
              <a:t>firmware: stored in ROM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Bus transaction: read and write</a:t>
            </a:r>
          </a:p>
          <a:p>
            <a:r>
              <a:rPr lang="en-US" altLang="zh-CN" dirty="0"/>
              <a:t>System bus: connecting CPU and I/O bridge</a:t>
            </a:r>
          </a:p>
          <a:p>
            <a:r>
              <a:rPr lang="en-US" altLang="zh-CN" dirty="0"/>
              <a:t>Memory bus: connecting I/O bridge and main memory</a:t>
            </a:r>
          </a:p>
          <a:p>
            <a:r>
              <a:rPr lang="en-US" altLang="zh-CN" dirty="0"/>
              <a:t>I/O bus: disk, graphic card and other buses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BUS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Capacity: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𝑏𝑦𝑡𝑒𝑠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𝑠𝑒𝑐𝑡𝑜𝑟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𝑠𝑒𝑐𝑡𝑜𝑟𝑠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𝑡𝑟𝑎𝑐𝑘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𝑡𝑟𝑎𝑐𝑘𝑠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𝑠𝑢𝑟𝑓𝑎𝑐𝑒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𝑠𝑢𝑟𝑓𝑎𝑐𝑒𝑠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𝑝𝑙𝑎𝑡𝑡𝑒𝑟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𝑝𝑙𝑎𝑡𝑡𝑒𝑟𝑠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𝑑𝑖𝑠𝑘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en-US" altLang="zh-CN" dirty="0"/>
                  <a:t>Access time:</a:t>
                </a:r>
              </a:p>
              <a:p>
                <a:pPr lvl="1"/>
                <a:r>
                  <a:rPr lang="en-US" altLang="zh-CN" dirty="0"/>
                  <a:t>avg seek time + avg rotation time + avg transfer time</a:t>
                </a:r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DISK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RmNjEwY2Y2MGVhMGZiYmEzODAxOWJmMmVmMmExMG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703</Words>
  <Application>Microsoft Office PowerPoint</Application>
  <PresentationFormat>宽屏</PresentationFormat>
  <Paragraphs>141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Mr.Sun</dc:creator>
  <cp:lastModifiedBy>Sun Eugen</cp:lastModifiedBy>
  <cp:revision>6</cp:revision>
  <dcterms:created xsi:type="dcterms:W3CDTF">2022-10-24T10:02:00Z</dcterms:created>
  <dcterms:modified xsi:type="dcterms:W3CDTF">2022-10-26T10:15:42Z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806D129D111E48D79941A9999C9496DF</vt:lpwstr>
  </property>
  <property fmtid="{D5CDD505-2E9C-101B-9397-08002B2CF9AE}" pid="3" name="KSOProductBuildVer">
    <vt:lpwstr>2052-11.1.0.12598</vt:lpwstr>
  </property>
</Properties>
</file>