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2"/>
  </p:notesMasterIdLst>
  <p:handoutMasterIdLst>
    <p:handoutMasterId r:id="rId33"/>
  </p:handoutMasterIdLst>
  <p:sldIdLst>
    <p:sldId id="257" r:id="rId2"/>
    <p:sldId id="258" r:id="rId3"/>
    <p:sldId id="259" r:id="rId4"/>
    <p:sldId id="315" r:id="rId5"/>
    <p:sldId id="260" r:id="rId6"/>
    <p:sldId id="269" r:id="rId7"/>
    <p:sldId id="270" r:id="rId8"/>
    <p:sldId id="317" r:id="rId9"/>
    <p:sldId id="272" r:id="rId10"/>
    <p:sldId id="271" r:id="rId11"/>
    <p:sldId id="316" r:id="rId12"/>
    <p:sldId id="318" r:id="rId13"/>
    <p:sldId id="319" r:id="rId14"/>
    <p:sldId id="261" r:id="rId15"/>
    <p:sldId id="273" r:id="rId16"/>
    <p:sldId id="263" r:id="rId17"/>
    <p:sldId id="321" r:id="rId18"/>
    <p:sldId id="264" r:id="rId19"/>
    <p:sldId id="322" r:id="rId20"/>
    <p:sldId id="275" r:id="rId21"/>
    <p:sldId id="323" r:id="rId22"/>
    <p:sldId id="278" r:id="rId23"/>
    <p:sldId id="324" r:id="rId24"/>
    <p:sldId id="279" r:id="rId25"/>
    <p:sldId id="325" r:id="rId26"/>
    <p:sldId id="320" r:id="rId27"/>
    <p:sldId id="265" r:id="rId28"/>
    <p:sldId id="262" r:id="rId29"/>
    <p:sldId id="326" r:id="rId30"/>
    <p:sldId id="267" r:id="rId31"/>
  </p:sldIdLst>
  <p:sldSz cx="12192000" cy="6858000"/>
  <p:notesSz cx="6858000" cy="9144000"/>
  <p:embeddedFontLst>
    <p:embeddedFont>
      <p:font typeface="OPPOSans H" panose="02010600030101010101" charset="-122"/>
      <p:regular r:id="rId34"/>
    </p:embeddedFont>
    <p:embeddedFont>
      <p:font typeface="OPPOSans R" panose="02010600030101010101" charset="-122"/>
      <p:regular r:id="rId35"/>
    </p:embeddedFont>
    <p:embeddedFont>
      <p:font typeface="Algerian" panose="04020705040A02060702" pitchFamily="82" charset="0"/>
      <p:regular r:id="rId36"/>
    </p:embeddedFont>
    <p:embeddedFont>
      <p:font typeface="Arial Black" panose="020B0A04020102020204" pitchFamily="34" charset="0"/>
      <p:bold r:id="rId37"/>
    </p:embeddedFont>
    <p:embeddedFont>
      <p:font typeface="等线" panose="02010600030101010101" pitchFamily="2" charset="-122"/>
      <p:regular r:id="rId38"/>
      <p:bold r:id="rId39"/>
    </p:embeddedFont>
    <p:embeddedFont>
      <p:font typeface="楷体" panose="02010609060101010101" pitchFamily="49" charset="-122"/>
      <p:regular r:id="rId40"/>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38" userDrawn="1">
          <p15:clr>
            <a:srgbClr val="A4A3A4"/>
          </p15:clr>
        </p15:guide>
        <p15:guide id="2" pos="7242" userDrawn="1">
          <p15:clr>
            <a:srgbClr val="A4A3A4"/>
          </p15:clr>
        </p15:guide>
        <p15:guide id="3" orient="horz" pos="346" userDrawn="1">
          <p15:clr>
            <a:srgbClr val="A4A3A4"/>
          </p15:clr>
        </p15:guide>
        <p15:guide id="4" orient="horz" pos="395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5019"/>
    <a:srgbClr val="F5F5F5"/>
    <a:srgbClr val="EEEEEE"/>
    <a:srgbClr val="2190FD"/>
    <a:srgbClr val="3D72C1"/>
    <a:srgbClr val="D62627"/>
    <a:srgbClr val="F9BC5A"/>
    <a:srgbClr val="21262A"/>
    <a:srgbClr val="73EBC8"/>
    <a:srgbClr val="34D6C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90" autoAdjust="0"/>
    <p:restoredTop sz="96115" autoAdjust="0"/>
  </p:normalViewPr>
  <p:slideViewPr>
    <p:cSldViewPr snapToGrid="0" showGuides="1">
      <p:cViewPr varScale="1">
        <p:scale>
          <a:sx n="86" d="100"/>
          <a:sy n="86" d="100"/>
        </p:scale>
        <p:origin x="475" y="67"/>
      </p:cViewPr>
      <p:guideLst>
        <p:guide pos="438"/>
        <p:guide pos="7242"/>
        <p:guide orient="horz" pos="346"/>
        <p:guide orient="horz" pos="3952"/>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114" d="100"/>
          <a:sy n="114" d="100"/>
        </p:scale>
        <p:origin x="4016" y="1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4.fntdata"/><Relationship Id="rId40"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font" Target="fonts/font5.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A201AD86-87C1-F34F-A570-94653B21339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a:extLst>
              <a:ext uri="{FF2B5EF4-FFF2-40B4-BE49-F238E27FC236}">
                <a16:creationId xmlns:a16="http://schemas.microsoft.com/office/drawing/2014/main" id="{9983CAC2-274D-AA49-9273-0BB99AAEE7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78D4BB7-ADC9-E64E-AAAA-DB1E10F7C241}" type="datetimeFigureOut">
              <a:rPr kumimoji="1" lang="zh-CN" altLang="en-US" smtClean="0"/>
              <a:t>2022/10/12</a:t>
            </a:fld>
            <a:endParaRPr kumimoji="1" lang="zh-CN" altLang="en-US"/>
          </a:p>
        </p:txBody>
      </p:sp>
      <p:sp>
        <p:nvSpPr>
          <p:cNvPr id="4" name="页脚占位符 3">
            <a:extLst>
              <a:ext uri="{FF2B5EF4-FFF2-40B4-BE49-F238E27FC236}">
                <a16:creationId xmlns:a16="http://schemas.microsoft.com/office/drawing/2014/main" id="{A5DFFCAF-3164-5B4A-A7AA-1F95C1C8088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a:extLst>
              <a:ext uri="{FF2B5EF4-FFF2-40B4-BE49-F238E27FC236}">
                <a16:creationId xmlns:a16="http://schemas.microsoft.com/office/drawing/2014/main" id="{2C173253-261F-124A-8FD0-6B2BCD6EBCE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EBD9CB6-B921-3743-B681-02986F8A8226}" type="slidenum">
              <a:rPr kumimoji="1" lang="zh-CN" altLang="en-US" smtClean="0"/>
              <a:t>‹#›</a:t>
            </a:fld>
            <a:endParaRPr kumimoji="1" lang="zh-CN" altLang="en-US"/>
          </a:p>
        </p:txBody>
      </p:sp>
    </p:spTree>
    <p:extLst>
      <p:ext uri="{BB962C8B-B14F-4D97-AF65-F5344CB8AC3E}">
        <p14:creationId xmlns:p14="http://schemas.microsoft.com/office/powerpoint/2010/main" val="34077266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B30C6B-F34A-4F02-BACE-D18C28E3B70A}" type="datetimeFigureOut">
              <a:rPr lang="zh-CN" altLang="en-US" smtClean="0"/>
              <a:t>2022/10/12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5DD2B1-1A58-4FDB-AD54-64407EF7A1E7}" type="slidenum">
              <a:rPr lang="zh-CN" altLang="en-US" smtClean="0"/>
              <a:t>‹#›</a:t>
            </a:fld>
            <a:endParaRPr lang="zh-CN" altLang="en-US"/>
          </a:p>
        </p:txBody>
      </p:sp>
    </p:spTree>
    <p:extLst>
      <p:ext uri="{BB962C8B-B14F-4D97-AF65-F5344CB8AC3E}">
        <p14:creationId xmlns:p14="http://schemas.microsoft.com/office/powerpoint/2010/main" val="3830710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officeplus.cn/Template/Home.shtml" TargetMode="External"/><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officeplus.cn/Template/Home.shtml"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70ACEE8E-02A2-D25E-237B-439DEC7E504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949797" y="707144"/>
            <a:ext cx="2292406" cy="305654"/>
          </a:xfrm>
          <a:prstGeom prst="rect">
            <a:avLst/>
          </a:prstGeom>
          <a:noFill/>
          <a:extLst>
            <a:ext uri="{909E8E84-426E-40DD-AFC4-6F175D3DCCD1}">
              <a14:hiddenFill xmlns:a14="http://schemas.microsoft.com/office/drawing/2010/main">
                <a:solidFill>
                  <a:srgbClr val="FFFFFF"/>
                </a:solidFill>
              </a14:hiddenFill>
            </a:ext>
          </a:extLst>
        </p:spPr>
      </p:pic>
      <p:sp>
        <p:nvSpPr>
          <p:cNvPr id="3" name="任意多边形: 形状 2">
            <a:extLst>
              <a:ext uri="{FF2B5EF4-FFF2-40B4-BE49-F238E27FC236}">
                <a16:creationId xmlns:a16="http://schemas.microsoft.com/office/drawing/2014/main" id="{FD161194-912A-6173-2FE1-929D4E2A0984}"/>
              </a:ext>
            </a:extLst>
          </p:cNvPr>
          <p:cNvSpPr/>
          <p:nvPr userDrawn="1"/>
        </p:nvSpPr>
        <p:spPr>
          <a:xfrm rot="2700000">
            <a:off x="-830223" y="1201677"/>
            <a:ext cx="2870200" cy="2870200"/>
          </a:xfrm>
          <a:custGeom>
            <a:avLst/>
            <a:gdLst>
              <a:gd name="connsiteX0" fmla="*/ 88034 w 2870200"/>
              <a:gd name="connsiteY0" fmla="*/ 88034 h 2870200"/>
              <a:gd name="connsiteX1" fmla="*/ 300567 w 2870200"/>
              <a:gd name="connsiteY1" fmla="*/ 0 h 2870200"/>
              <a:gd name="connsiteX2" fmla="*/ 2569633 w 2870200"/>
              <a:gd name="connsiteY2" fmla="*/ 0 h 2870200"/>
              <a:gd name="connsiteX3" fmla="*/ 2870200 w 2870200"/>
              <a:gd name="connsiteY3" fmla="*/ 300567 h 2870200"/>
              <a:gd name="connsiteX4" fmla="*/ 2870200 w 2870200"/>
              <a:gd name="connsiteY4" fmla="*/ 2569633 h 2870200"/>
              <a:gd name="connsiteX5" fmla="*/ 2569633 w 2870200"/>
              <a:gd name="connsiteY5" fmla="*/ 2870200 h 2870200"/>
              <a:gd name="connsiteX6" fmla="*/ 2014775 w 2870200"/>
              <a:gd name="connsiteY6" fmla="*/ 2870200 h 2870200"/>
              <a:gd name="connsiteX7" fmla="*/ 0 w 2870200"/>
              <a:gd name="connsiteY7" fmla="*/ 855425 h 2870200"/>
              <a:gd name="connsiteX8" fmla="*/ 0 w 2870200"/>
              <a:gd name="connsiteY8" fmla="*/ 300567 h 2870200"/>
              <a:gd name="connsiteX9" fmla="*/ 88034 w 2870200"/>
              <a:gd name="connsiteY9" fmla="*/ 88034 h 287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70200" h="2870200">
                <a:moveTo>
                  <a:pt x="88034" y="88034"/>
                </a:moveTo>
                <a:cubicBezTo>
                  <a:pt x="142426" y="33642"/>
                  <a:pt x="217568" y="0"/>
                  <a:pt x="300567" y="0"/>
                </a:cubicBezTo>
                <a:lnTo>
                  <a:pt x="2569633" y="0"/>
                </a:lnTo>
                <a:cubicBezTo>
                  <a:pt x="2735632" y="0"/>
                  <a:pt x="2870200" y="134568"/>
                  <a:pt x="2870200" y="300567"/>
                </a:cubicBezTo>
                <a:lnTo>
                  <a:pt x="2870200" y="2569633"/>
                </a:lnTo>
                <a:cubicBezTo>
                  <a:pt x="2870200" y="2735632"/>
                  <a:pt x="2735632" y="2870200"/>
                  <a:pt x="2569633" y="2870200"/>
                </a:cubicBezTo>
                <a:lnTo>
                  <a:pt x="2014775" y="2870200"/>
                </a:lnTo>
                <a:lnTo>
                  <a:pt x="0" y="855425"/>
                </a:lnTo>
                <a:lnTo>
                  <a:pt x="0" y="300567"/>
                </a:lnTo>
                <a:cubicBezTo>
                  <a:pt x="0" y="217567"/>
                  <a:pt x="33642" y="142426"/>
                  <a:pt x="88034" y="88034"/>
                </a:cubicBezTo>
                <a:close/>
              </a:path>
            </a:pathLst>
          </a:custGeom>
          <a:gradFill>
            <a:gsLst>
              <a:gs pos="5000">
                <a:schemeClr val="accent1">
                  <a:alpha val="20000"/>
                </a:schemeClr>
              </a:gs>
              <a:gs pos="8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endParaRPr lang="zh-CN" altLang="en-US" sz="1600">
              <a:solidFill>
                <a:schemeClr val="bg1"/>
              </a:solidFill>
              <a:latin typeface="+mj-ea"/>
              <a:ea typeface="+mj-ea"/>
            </a:endParaRPr>
          </a:p>
        </p:txBody>
      </p:sp>
      <p:sp>
        <p:nvSpPr>
          <p:cNvPr id="4" name="任意多边形: 形状 3">
            <a:extLst>
              <a:ext uri="{FF2B5EF4-FFF2-40B4-BE49-F238E27FC236}">
                <a16:creationId xmlns:a16="http://schemas.microsoft.com/office/drawing/2014/main" id="{BAC39DFD-FB63-76C4-CC46-2409518A0E8E}"/>
              </a:ext>
            </a:extLst>
          </p:cNvPr>
          <p:cNvSpPr/>
          <p:nvPr userDrawn="1"/>
        </p:nvSpPr>
        <p:spPr>
          <a:xfrm rot="2700000">
            <a:off x="5354678" y="4782941"/>
            <a:ext cx="2870200" cy="2870200"/>
          </a:xfrm>
          <a:custGeom>
            <a:avLst/>
            <a:gdLst>
              <a:gd name="connsiteX0" fmla="*/ 88034 w 2870200"/>
              <a:gd name="connsiteY0" fmla="*/ 88034 h 2870200"/>
              <a:gd name="connsiteX1" fmla="*/ 300567 w 2870200"/>
              <a:gd name="connsiteY1" fmla="*/ 0 h 2870200"/>
              <a:gd name="connsiteX2" fmla="*/ 2569633 w 2870200"/>
              <a:gd name="connsiteY2" fmla="*/ 0 h 2870200"/>
              <a:gd name="connsiteX3" fmla="*/ 2870200 w 2870200"/>
              <a:gd name="connsiteY3" fmla="*/ 300567 h 2870200"/>
              <a:gd name="connsiteX4" fmla="*/ 2870200 w 2870200"/>
              <a:gd name="connsiteY4" fmla="*/ 905039 h 2870200"/>
              <a:gd name="connsiteX5" fmla="*/ 905039 w 2870200"/>
              <a:gd name="connsiteY5" fmla="*/ 2870200 h 2870200"/>
              <a:gd name="connsiteX6" fmla="*/ 300567 w 2870200"/>
              <a:gd name="connsiteY6" fmla="*/ 2870200 h 2870200"/>
              <a:gd name="connsiteX7" fmla="*/ 0 w 2870200"/>
              <a:gd name="connsiteY7" fmla="*/ 2569633 h 2870200"/>
              <a:gd name="connsiteX8" fmla="*/ 0 w 2870200"/>
              <a:gd name="connsiteY8" fmla="*/ 300567 h 2870200"/>
              <a:gd name="connsiteX9" fmla="*/ 88034 w 2870200"/>
              <a:gd name="connsiteY9" fmla="*/ 88034 h 287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70200" h="2870200">
                <a:moveTo>
                  <a:pt x="88034" y="88034"/>
                </a:moveTo>
                <a:cubicBezTo>
                  <a:pt x="142426" y="33642"/>
                  <a:pt x="217567" y="0"/>
                  <a:pt x="300567" y="0"/>
                </a:cubicBezTo>
                <a:lnTo>
                  <a:pt x="2569633" y="0"/>
                </a:lnTo>
                <a:cubicBezTo>
                  <a:pt x="2735632" y="0"/>
                  <a:pt x="2870200" y="134568"/>
                  <a:pt x="2870200" y="300567"/>
                </a:cubicBezTo>
                <a:lnTo>
                  <a:pt x="2870200" y="905039"/>
                </a:lnTo>
                <a:lnTo>
                  <a:pt x="905039" y="2870200"/>
                </a:lnTo>
                <a:lnTo>
                  <a:pt x="300567" y="2870200"/>
                </a:lnTo>
                <a:cubicBezTo>
                  <a:pt x="134568" y="2870200"/>
                  <a:pt x="0" y="2735632"/>
                  <a:pt x="0" y="2569633"/>
                </a:cubicBezTo>
                <a:lnTo>
                  <a:pt x="0" y="300567"/>
                </a:lnTo>
                <a:cubicBezTo>
                  <a:pt x="0" y="217567"/>
                  <a:pt x="33642" y="142426"/>
                  <a:pt x="88034" y="88034"/>
                </a:cubicBezTo>
                <a:close/>
              </a:path>
            </a:pathLst>
          </a:custGeom>
          <a:gradFill>
            <a:gsLst>
              <a:gs pos="5000">
                <a:schemeClr val="accent1">
                  <a:lumMod val="20000"/>
                  <a:lumOff val="80000"/>
                  <a:alpha val="30000"/>
                </a:schemeClr>
              </a:gs>
              <a:gs pos="80000">
                <a:schemeClr val="accent1">
                  <a:lumMod val="40000"/>
                  <a:lumOff val="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endParaRPr lang="zh-CN" altLang="en-US" sz="1600" dirty="0">
              <a:solidFill>
                <a:schemeClr val="bg1"/>
              </a:solidFill>
              <a:latin typeface="+mj-ea"/>
              <a:ea typeface="+mj-ea"/>
            </a:endParaRPr>
          </a:p>
        </p:txBody>
      </p:sp>
      <p:sp>
        <p:nvSpPr>
          <p:cNvPr id="5" name="矩形: 圆角 4">
            <a:extLst>
              <a:ext uri="{FF2B5EF4-FFF2-40B4-BE49-F238E27FC236}">
                <a16:creationId xmlns:a16="http://schemas.microsoft.com/office/drawing/2014/main" id="{8C253E7B-5179-12BB-32ED-2ADDD7DE7EB2}"/>
              </a:ext>
            </a:extLst>
          </p:cNvPr>
          <p:cNvSpPr/>
          <p:nvPr userDrawn="1"/>
        </p:nvSpPr>
        <p:spPr>
          <a:xfrm rot="2700000">
            <a:off x="8307507" y="4598938"/>
            <a:ext cx="1257141" cy="1257141"/>
          </a:xfrm>
          <a:prstGeom prst="roundRect">
            <a:avLst>
              <a:gd name="adj" fmla="val 10472"/>
            </a:avLst>
          </a:prstGeom>
          <a:gradFill>
            <a:gsLst>
              <a:gs pos="5000">
                <a:schemeClr val="accent1">
                  <a:lumMod val="20000"/>
                  <a:lumOff val="80000"/>
                  <a:alpha val="30000"/>
                </a:schemeClr>
              </a:gs>
              <a:gs pos="80000">
                <a:schemeClr val="accent1">
                  <a:lumMod val="40000"/>
                  <a:lumOff val="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zh-CN" altLang="en-US" sz="1600">
              <a:solidFill>
                <a:schemeClr val="bg1"/>
              </a:solidFill>
              <a:latin typeface="+mj-ea"/>
              <a:ea typeface="+mj-ea"/>
            </a:endParaRPr>
          </a:p>
        </p:txBody>
      </p:sp>
      <p:sp>
        <p:nvSpPr>
          <p:cNvPr id="6" name="任意多边形: 形状 5">
            <a:extLst>
              <a:ext uri="{FF2B5EF4-FFF2-40B4-BE49-F238E27FC236}">
                <a16:creationId xmlns:a16="http://schemas.microsoft.com/office/drawing/2014/main" id="{C49A47F7-DE40-77F2-2F51-32AC7318D7C7}"/>
              </a:ext>
            </a:extLst>
          </p:cNvPr>
          <p:cNvSpPr/>
          <p:nvPr userDrawn="1"/>
        </p:nvSpPr>
        <p:spPr>
          <a:xfrm rot="13500000">
            <a:off x="11178705" y="-211876"/>
            <a:ext cx="1250875" cy="849711"/>
          </a:xfrm>
          <a:custGeom>
            <a:avLst/>
            <a:gdLst>
              <a:gd name="connsiteX0" fmla="*/ 1250875 w 1250875"/>
              <a:gd name="connsiteY0" fmla="*/ 100616 h 849711"/>
              <a:gd name="connsiteX1" fmla="*/ 501780 w 1250875"/>
              <a:gd name="connsiteY1" fmla="*/ 849711 h 849711"/>
              <a:gd name="connsiteX2" fmla="*/ 0 w 1250875"/>
              <a:gd name="connsiteY2" fmla="*/ 347931 h 849711"/>
              <a:gd name="connsiteX3" fmla="*/ 0 w 1250875"/>
              <a:gd name="connsiteY3" fmla="*/ 131648 h 849711"/>
              <a:gd name="connsiteX4" fmla="*/ 131648 w 1250875"/>
              <a:gd name="connsiteY4" fmla="*/ 0 h 849711"/>
              <a:gd name="connsiteX5" fmla="*/ 1125493 w 1250875"/>
              <a:gd name="connsiteY5" fmla="*/ 0 h 849711"/>
              <a:gd name="connsiteX6" fmla="*/ 1246795 w 1250875"/>
              <a:gd name="connsiteY6" fmla="*/ 80405 h 849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50875" h="849711">
                <a:moveTo>
                  <a:pt x="1250875" y="100616"/>
                </a:moveTo>
                <a:lnTo>
                  <a:pt x="501780" y="849711"/>
                </a:lnTo>
                <a:lnTo>
                  <a:pt x="0" y="347931"/>
                </a:lnTo>
                <a:lnTo>
                  <a:pt x="0" y="131648"/>
                </a:lnTo>
                <a:cubicBezTo>
                  <a:pt x="0" y="58941"/>
                  <a:pt x="58941" y="0"/>
                  <a:pt x="131648" y="0"/>
                </a:cubicBezTo>
                <a:lnTo>
                  <a:pt x="1125493" y="0"/>
                </a:lnTo>
                <a:cubicBezTo>
                  <a:pt x="1180023" y="0"/>
                  <a:pt x="1226810" y="33154"/>
                  <a:pt x="1246795" y="80405"/>
                </a:cubicBezTo>
                <a:close/>
              </a:path>
            </a:pathLst>
          </a:custGeom>
          <a:gradFill>
            <a:gsLst>
              <a:gs pos="5000">
                <a:schemeClr val="accent1">
                  <a:lumMod val="20000"/>
                  <a:lumOff val="80000"/>
                  <a:alpha val="40000"/>
                </a:schemeClr>
              </a:gs>
              <a:gs pos="80000">
                <a:schemeClr val="accent1">
                  <a:lumMod val="20000"/>
                  <a:lumOff val="8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endParaRPr lang="zh-CN" altLang="en-US" sz="1600">
              <a:solidFill>
                <a:schemeClr val="bg1"/>
              </a:solidFill>
              <a:latin typeface="+mj-ea"/>
              <a:ea typeface="+mj-ea"/>
            </a:endParaRPr>
          </a:p>
        </p:txBody>
      </p:sp>
    </p:spTree>
    <p:extLst>
      <p:ext uri="{BB962C8B-B14F-4D97-AF65-F5344CB8AC3E}">
        <p14:creationId xmlns:p14="http://schemas.microsoft.com/office/powerpoint/2010/main" val="1279045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sp>
        <p:nvSpPr>
          <p:cNvPr id="2" name="任意多边形: 形状 1">
            <a:extLst>
              <a:ext uri="{FF2B5EF4-FFF2-40B4-BE49-F238E27FC236}">
                <a16:creationId xmlns:a16="http://schemas.microsoft.com/office/drawing/2014/main" id="{4A246B4A-2898-3EBB-FF16-A84781C51036}"/>
              </a:ext>
            </a:extLst>
          </p:cNvPr>
          <p:cNvSpPr/>
          <p:nvPr userDrawn="1"/>
        </p:nvSpPr>
        <p:spPr>
          <a:xfrm>
            <a:off x="0" y="6278893"/>
            <a:ext cx="12192000" cy="579107"/>
          </a:xfrm>
          <a:custGeom>
            <a:avLst/>
            <a:gdLst>
              <a:gd name="connsiteX0" fmla="*/ 2286000 w 12192000"/>
              <a:gd name="connsiteY0" fmla="*/ 1364 h 579107"/>
              <a:gd name="connsiteX1" fmla="*/ 12192000 w 12192000"/>
              <a:gd name="connsiteY1" fmla="*/ 129841 h 579107"/>
              <a:gd name="connsiteX2" fmla="*/ 12192000 w 12192000"/>
              <a:gd name="connsiteY2" fmla="*/ 579107 h 579107"/>
              <a:gd name="connsiteX3" fmla="*/ 0 w 12192000"/>
              <a:gd name="connsiteY3" fmla="*/ 579107 h 579107"/>
              <a:gd name="connsiteX4" fmla="*/ 0 w 12192000"/>
              <a:gd name="connsiteY4" fmla="*/ 129841 h 579107"/>
              <a:gd name="connsiteX5" fmla="*/ 2286000 w 12192000"/>
              <a:gd name="connsiteY5" fmla="*/ 1364 h 579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579107">
                <a:moveTo>
                  <a:pt x="2286000" y="1364"/>
                </a:moveTo>
                <a:cubicBezTo>
                  <a:pt x="5588000" y="-30042"/>
                  <a:pt x="8890000" y="495287"/>
                  <a:pt x="12192000" y="129841"/>
                </a:cubicBezTo>
                <a:lnTo>
                  <a:pt x="12192000" y="579107"/>
                </a:lnTo>
                <a:lnTo>
                  <a:pt x="0" y="579107"/>
                </a:lnTo>
                <a:lnTo>
                  <a:pt x="0" y="129841"/>
                </a:lnTo>
                <a:cubicBezTo>
                  <a:pt x="762000" y="45508"/>
                  <a:pt x="1524000" y="8612"/>
                  <a:pt x="2286000" y="136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endParaRPr lang="zh-CN" altLang="en-US" sz="1600">
              <a:solidFill>
                <a:schemeClr val="bg1"/>
              </a:solidFill>
              <a:latin typeface="+mj-ea"/>
              <a:ea typeface="+mj-ea"/>
            </a:endParaRPr>
          </a:p>
        </p:txBody>
      </p:sp>
      <p:pic>
        <p:nvPicPr>
          <p:cNvPr id="3" name="Picture 2">
            <a:extLst>
              <a:ext uri="{FF2B5EF4-FFF2-40B4-BE49-F238E27FC236}">
                <a16:creationId xmlns:a16="http://schemas.microsoft.com/office/drawing/2014/main" id="{8444C715-47D0-1D90-4832-080D2D21E02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125709" y="549275"/>
            <a:ext cx="1370966" cy="182795"/>
          </a:xfrm>
          <a:prstGeom prst="rect">
            <a:avLst/>
          </a:prstGeom>
          <a:noFill/>
          <a:extLst>
            <a:ext uri="{909E8E84-426E-40DD-AFC4-6F175D3DCCD1}">
              <a14:hiddenFill xmlns:a14="http://schemas.microsoft.com/office/drawing/2010/main">
                <a:solidFill>
                  <a:srgbClr val="FFFFFF"/>
                </a:solidFill>
              </a14:hiddenFill>
            </a:ext>
          </a:extLst>
        </p:spPr>
      </p:pic>
      <p:sp>
        <p:nvSpPr>
          <p:cNvPr id="4" name="任意多边形: 形状 3">
            <a:extLst>
              <a:ext uri="{FF2B5EF4-FFF2-40B4-BE49-F238E27FC236}">
                <a16:creationId xmlns:a16="http://schemas.microsoft.com/office/drawing/2014/main" id="{7657A28C-B9BE-C11B-9588-8B424F995C5B}"/>
              </a:ext>
            </a:extLst>
          </p:cNvPr>
          <p:cNvSpPr/>
          <p:nvPr userDrawn="1"/>
        </p:nvSpPr>
        <p:spPr>
          <a:xfrm>
            <a:off x="0" y="6199880"/>
            <a:ext cx="12192000" cy="259681"/>
          </a:xfrm>
          <a:custGeom>
            <a:avLst/>
            <a:gdLst>
              <a:gd name="connsiteX0" fmla="*/ 2286000 w 12192000"/>
              <a:gd name="connsiteY0" fmla="*/ 1364 h 579107"/>
              <a:gd name="connsiteX1" fmla="*/ 12192000 w 12192000"/>
              <a:gd name="connsiteY1" fmla="*/ 129841 h 579107"/>
              <a:gd name="connsiteX2" fmla="*/ 12192000 w 12192000"/>
              <a:gd name="connsiteY2" fmla="*/ 579107 h 579107"/>
              <a:gd name="connsiteX3" fmla="*/ 0 w 12192000"/>
              <a:gd name="connsiteY3" fmla="*/ 579107 h 579107"/>
              <a:gd name="connsiteX4" fmla="*/ 0 w 12192000"/>
              <a:gd name="connsiteY4" fmla="*/ 129841 h 579107"/>
              <a:gd name="connsiteX5" fmla="*/ 2286000 w 12192000"/>
              <a:gd name="connsiteY5" fmla="*/ 1364 h 579107"/>
              <a:gd name="connsiteX0" fmla="*/ 12192000 w 12283440"/>
              <a:gd name="connsiteY0" fmla="*/ 579107 h 670547"/>
              <a:gd name="connsiteX1" fmla="*/ 0 w 12283440"/>
              <a:gd name="connsiteY1" fmla="*/ 579107 h 670547"/>
              <a:gd name="connsiteX2" fmla="*/ 0 w 12283440"/>
              <a:gd name="connsiteY2" fmla="*/ 129841 h 670547"/>
              <a:gd name="connsiteX3" fmla="*/ 2286000 w 12283440"/>
              <a:gd name="connsiteY3" fmla="*/ 1364 h 670547"/>
              <a:gd name="connsiteX4" fmla="*/ 12192000 w 12283440"/>
              <a:gd name="connsiteY4" fmla="*/ 129841 h 670547"/>
              <a:gd name="connsiteX5" fmla="*/ 12283440 w 12283440"/>
              <a:gd name="connsiteY5" fmla="*/ 670547 h 670547"/>
              <a:gd name="connsiteX0" fmla="*/ 12192000 w 12192000"/>
              <a:gd name="connsiteY0" fmla="*/ 579107 h 579107"/>
              <a:gd name="connsiteX1" fmla="*/ 0 w 12192000"/>
              <a:gd name="connsiteY1" fmla="*/ 579107 h 579107"/>
              <a:gd name="connsiteX2" fmla="*/ 0 w 12192000"/>
              <a:gd name="connsiteY2" fmla="*/ 129841 h 579107"/>
              <a:gd name="connsiteX3" fmla="*/ 2286000 w 12192000"/>
              <a:gd name="connsiteY3" fmla="*/ 1364 h 579107"/>
              <a:gd name="connsiteX4" fmla="*/ 12192000 w 12192000"/>
              <a:gd name="connsiteY4" fmla="*/ 129841 h 579107"/>
              <a:gd name="connsiteX0" fmla="*/ 0 w 12192000"/>
              <a:gd name="connsiteY0" fmla="*/ 579107 h 579107"/>
              <a:gd name="connsiteX1" fmla="*/ 0 w 12192000"/>
              <a:gd name="connsiteY1" fmla="*/ 129841 h 579107"/>
              <a:gd name="connsiteX2" fmla="*/ 2286000 w 12192000"/>
              <a:gd name="connsiteY2" fmla="*/ 1364 h 579107"/>
              <a:gd name="connsiteX3" fmla="*/ 12192000 w 12192000"/>
              <a:gd name="connsiteY3" fmla="*/ 129841 h 579107"/>
              <a:gd name="connsiteX0" fmla="*/ 0 w 12192000"/>
              <a:gd name="connsiteY0" fmla="*/ 129841 h 259681"/>
              <a:gd name="connsiteX1" fmla="*/ 2286000 w 12192000"/>
              <a:gd name="connsiteY1" fmla="*/ 1364 h 259681"/>
              <a:gd name="connsiteX2" fmla="*/ 12192000 w 12192000"/>
              <a:gd name="connsiteY2" fmla="*/ 129841 h 259681"/>
            </a:gdLst>
            <a:ahLst/>
            <a:cxnLst>
              <a:cxn ang="0">
                <a:pos x="connsiteX0" y="connsiteY0"/>
              </a:cxn>
              <a:cxn ang="0">
                <a:pos x="connsiteX1" y="connsiteY1"/>
              </a:cxn>
              <a:cxn ang="0">
                <a:pos x="connsiteX2" y="connsiteY2"/>
              </a:cxn>
            </a:cxnLst>
            <a:rect l="l" t="t" r="r" b="b"/>
            <a:pathLst>
              <a:path w="12192000" h="259681">
                <a:moveTo>
                  <a:pt x="0" y="129841"/>
                </a:moveTo>
                <a:cubicBezTo>
                  <a:pt x="762000" y="45508"/>
                  <a:pt x="1524000" y="8612"/>
                  <a:pt x="2286000" y="1364"/>
                </a:cubicBezTo>
                <a:cubicBezTo>
                  <a:pt x="5588000" y="-30042"/>
                  <a:pt x="8890000" y="495287"/>
                  <a:pt x="12192000" y="129841"/>
                </a:cubicBezTo>
              </a:path>
            </a:pathLst>
          </a:cu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endParaRPr lang="zh-CN" altLang="en-US" sz="1600">
              <a:solidFill>
                <a:schemeClr val="bg1"/>
              </a:solidFill>
              <a:latin typeface="+mj-ea"/>
              <a:ea typeface="+mj-ea"/>
            </a:endParaRPr>
          </a:p>
        </p:txBody>
      </p:sp>
    </p:spTree>
    <p:extLst>
      <p:ext uri="{BB962C8B-B14F-4D97-AF65-F5344CB8AC3E}">
        <p14:creationId xmlns:p14="http://schemas.microsoft.com/office/powerpoint/2010/main" val="3854556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副标题页">
    <p:spTree>
      <p:nvGrpSpPr>
        <p:cNvPr id="1" name=""/>
        <p:cNvGrpSpPr/>
        <p:nvPr/>
      </p:nvGrpSpPr>
      <p:grpSpPr>
        <a:xfrm>
          <a:off x="0" y="0"/>
          <a:ext cx="0" cy="0"/>
          <a:chOff x="0" y="0"/>
          <a:chExt cx="0" cy="0"/>
        </a:xfrm>
      </p:grpSpPr>
      <p:sp>
        <p:nvSpPr>
          <p:cNvPr id="6" name="直角三角形 6">
            <a:extLst>
              <a:ext uri="{FF2B5EF4-FFF2-40B4-BE49-F238E27FC236}">
                <a16:creationId xmlns:a16="http://schemas.microsoft.com/office/drawing/2014/main" id="{8FDE2AE3-A97A-D033-5A0E-9FBC56465783}"/>
              </a:ext>
            </a:extLst>
          </p:cNvPr>
          <p:cNvSpPr/>
          <p:nvPr userDrawn="1"/>
        </p:nvSpPr>
        <p:spPr>
          <a:xfrm>
            <a:off x="0" y="5961413"/>
            <a:ext cx="896587" cy="896587"/>
          </a:xfrm>
          <a:custGeom>
            <a:avLst/>
            <a:gdLst>
              <a:gd name="connsiteX0" fmla="*/ 0 w 896587"/>
              <a:gd name="connsiteY0" fmla="*/ 896587 h 896587"/>
              <a:gd name="connsiteX1" fmla="*/ 0 w 896587"/>
              <a:gd name="connsiteY1" fmla="*/ 0 h 896587"/>
              <a:gd name="connsiteX2" fmla="*/ 896587 w 896587"/>
              <a:gd name="connsiteY2" fmla="*/ 896587 h 896587"/>
              <a:gd name="connsiteX3" fmla="*/ 0 w 896587"/>
              <a:gd name="connsiteY3" fmla="*/ 896587 h 896587"/>
              <a:gd name="connsiteX0" fmla="*/ 0 w 896587"/>
              <a:gd name="connsiteY0" fmla="*/ 896587 h 896587"/>
              <a:gd name="connsiteX1" fmla="*/ 0 w 896587"/>
              <a:gd name="connsiteY1" fmla="*/ 0 h 896587"/>
              <a:gd name="connsiteX2" fmla="*/ 896587 w 896587"/>
              <a:gd name="connsiteY2" fmla="*/ 896587 h 896587"/>
              <a:gd name="connsiteX3" fmla="*/ 0 w 896587"/>
              <a:gd name="connsiteY3" fmla="*/ 896587 h 896587"/>
              <a:gd name="connsiteX0" fmla="*/ 0 w 896587"/>
              <a:gd name="connsiteY0" fmla="*/ 896587 h 896587"/>
              <a:gd name="connsiteX1" fmla="*/ 0 w 896587"/>
              <a:gd name="connsiteY1" fmla="*/ 0 h 896587"/>
              <a:gd name="connsiteX2" fmla="*/ 896587 w 896587"/>
              <a:gd name="connsiteY2" fmla="*/ 896587 h 896587"/>
              <a:gd name="connsiteX3" fmla="*/ 0 w 896587"/>
              <a:gd name="connsiteY3" fmla="*/ 896587 h 896587"/>
              <a:gd name="connsiteX0" fmla="*/ 0 w 896587"/>
              <a:gd name="connsiteY0" fmla="*/ 896587 h 896587"/>
              <a:gd name="connsiteX1" fmla="*/ 0 w 896587"/>
              <a:gd name="connsiteY1" fmla="*/ 0 h 896587"/>
              <a:gd name="connsiteX2" fmla="*/ 896587 w 896587"/>
              <a:gd name="connsiteY2" fmla="*/ 896587 h 896587"/>
              <a:gd name="connsiteX3" fmla="*/ 0 w 896587"/>
              <a:gd name="connsiteY3" fmla="*/ 896587 h 896587"/>
            </a:gdLst>
            <a:ahLst/>
            <a:cxnLst>
              <a:cxn ang="0">
                <a:pos x="connsiteX0" y="connsiteY0"/>
              </a:cxn>
              <a:cxn ang="0">
                <a:pos x="connsiteX1" y="connsiteY1"/>
              </a:cxn>
              <a:cxn ang="0">
                <a:pos x="connsiteX2" y="connsiteY2"/>
              </a:cxn>
              <a:cxn ang="0">
                <a:pos x="connsiteX3" y="connsiteY3"/>
              </a:cxn>
            </a:cxnLst>
            <a:rect l="l" t="t" r="r" b="b"/>
            <a:pathLst>
              <a:path w="896587" h="896587">
                <a:moveTo>
                  <a:pt x="0" y="896587"/>
                </a:moveTo>
                <a:lnTo>
                  <a:pt x="0" y="0"/>
                </a:lnTo>
                <a:cubicBezTo>
                  <a:pt x="163131" y="486980"/>
                  <a:pt x="742982" y="562006"/>
                  <a:pt x="896587" y="896587"/>
                </a:cubicBezTo>
                <a:lnTo>
                  <a:pt x="0" y="89658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sp>
        <p:nvSpPr>
          <p:cNvPr id="9" name="直角三角形 6">
            <a:extLst>
              <a:ext uri="{FF2B5EF4-FFF2-40B4-BE49-F238E27FC236}">
                <a16:creationId xmlns:a16="http://schemas.microsoft.com/office/drawing/2014/main" id="{9FCC4AA7-9C4A-551E-42B9-9060E3F96234}"/>
              </a:ext>
            </a:extLst>
          </p:cNvPr>
          <p:cNvSpPr/>
          <p:nvPr userDrawn="1"/>
        </p:nvSpPr>
        <p:spPr>
          <a:xfrm flipH="1" flipV="1">
            <a:off x="11295413" y="0"/>
            <a:ext cx="896587" cy="896587"/>
          </a:xfrm>
          <a:custGeom>
            <a:avLst/>
            <a:gdLst>
              <a:gd name="connsiteX0" fmla="*/ 0 w 896587"/>
              <a:gd name="connsiteY0" fmla="*/ 896587 h 896587"/>
              <a:gd name="connsiteX1" fmla="*/ 0 w 896587"/>
              <a:gd name="connsiteY1" fmla="*/ 0 h 896587"/>
              <a:gd name="connsiteX2" fmla="*/ 896587 w 896587"/>
              <a:gd name="connsiteY2" fmla="*/ 896587 h 896587"/>
              <a:gd name="connsiteX3" fmla="*/ 0 w 896587"/>
              <a:gd name="connsiteY3" fmla="*/ 896587 h 896587"/>
              <a:gd name="connsiteX0" fmla="*/ 0 w 896587"/>
              <a:gd name="connsiteY0" fmla="*/ 896587 h 896587"/>
              <a:gd name="connsiteX1" fmla="*/ 0 w 896587"/>
              <a:gd name="connsiteY1" fmla="*/ 0 h 896587"/>
              <a:gd name="connsiteX2" fmla="*/ 896587 w 896587"/>
              <a:gd name="connsiteY2" fmla="*/ 896587 h 896587"/>
              <a:gd name="connsiteX3" fmla="*/ 0 w 896587"/>
              <a:gd name="connsiteY3" fmla="*/ 896587 h 896587"/>
              <a:gd name="connsiteX0" fmla="*/ 0 w 896587"/>
              <a:gd name="connsiteY0" fmla="*/ 896587 h 896587"/>
              <a:gd name="connsiteX1" fmla="*/ 0 w 896587"/>
              <a:gd name="connsiteY1" fmla="*/ 0 h 896587"/>
              <a:gd name="connsiteX2" fmla="*/ 896587 w 896587"/>
              <a:gd name="connsiteY2" fmla="*/ 896587 h 896587"/>
              <a:gd name="connsiteX3" fmla="*/ 0 w 896587"/>
              <a:gd name="connsiteY3" fmla="*/ 896587 h 896587"/>
              <a:gd name="connsiteX0" fmla="*/ 0 w 896587"/>
              <a:gd name="connsiteY0" fmla="*/ 896587 h 896587"/>
              <a:gd name="connsiteX1" fmla="*/ 0 w 896587"/>
              <a:gd name="connsiteY1" fmla="*/ 0 h 896587"/>
              <a:gd name="connsiteX2" fmla="*/ 896587 w 896587"/>
              <a:gd name="connsiteY2" fmla="*/ 896587 h 896587"/>
              <a:gd name="connsiteX3" fmla="*/ 0 w 896587"/>
              <a:gd name="connsiteY3" fmla="*/ 896587 h 896587"/>
            </a:gdLst>
            <a:ahLst/>
            <a:cxnLst>
              <a:cxn ang="0">
                <a:pos x="connsiteX0" y="connsiteY0"/>
              </a:cxn>
              <a:cxn ang="0">
                <a:pos x="connsiteX1" y="connsiteY1"/>
              </a:cxn>
              <a:cxn ang="0">
                <a:pos x="connsiteX2" y="connsiteY2"/>
              </a:cxn>
              <a:cxn ang="0">
                <a:pos x="connsiteX3" y="connsiteY3"/>
              </a:cxn>
            </a:cxnLst>
            <a:rect l="l" t="t" r="r" b="b"/>
            <a:pathLst>
              <a:path w="896587" h="896587">
                <a:moveTo>
                  <a:pt x="0" y="896587"/>
                </a:moveTo>
                <a:lnTo>
                  <a:pt x="0" y="0"/>
                </a:lnTo>
                <a:cubicBezTo>
                  <a:pt x="163131" y="486980"/>
                  <a:pt x="742982" y="562006"/>
                  <a:pt x="896587" y="896587"/>
                </a:cubicBezTo>
                <a:lnTo>
                  <a:pt x="0" y="89658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pic>
        <p:nvPicPr>
          <p:cNvPr id="10" name="Picture 2">
            <a:hlinkClick r:id="rId2"/>
            <a:extLst>
              <a:ext uri="{FF2B5EF4-FFF2-40B4-BE49-F238E27FC236}">
                <a16:creationId xmlns:a16="http://schemas.microsoft.com/office/drawing/2014/main" id="{69B834B9-EA93-BB00-F782-3F11EAB95DD1}"/>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125709" y="549275"/>
            <a:ext cx="1370966" cy="182795"/>
          </a:xfrm>
          <a:prstGeom prst="rect">
            <a:avLst/>
          </a:prstGeom>
          <a:noFill/>
          <a:extLst>
            <a:ext uri="{909E8E84-426E-40DD-AFC4-6F175D3DCCD1}">
              <a14:hiddenFill xmlns:a14="http://schemas.microsoft.com/office/drawing/2010/main">
                <a:solidFill>
                  <a:srgbClr val="FFFFFF"/>
                </a:solidFill>
              </a14:hiddenFill>
            </a:ext>
          </a:extLst>
        </p:spPr>
      </p:pic>
      <p:pic>
        <p:nvPicPr>
          <p:cNvPr id="11" name="图片 10">
            <a:extLst>
              <a:ext uri="{FF2B5EF4-FFF2-40B4-BE49-F238E27FC236}">
                <a16:creationId xmlns:a16="http://schemas.microsoft.com/office/drawing/2014/main" id="{A3C28D1F-214E-A35E-4EE8-D68EA0DBDC6F}"/>
              </a:ext>
            </a:extLst>
          </p:cNvPr>
          <p:cNvPicPr>
            <a:picLocks noChangeAspect="1"/>
          </p:cNvPicPr>
          <p:nvPr userDrawn="1"/>
        </p:nvPicPr>
        <p:blipFill>
          <a:blip r:embed="rId4"/>
          <a:srcRect l="6974" t="25809" r="6974" b="25809"/>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pic>
        <p:nvPicPr>
          <p:cNvPr id="12" name="图片 11">
            <a:extLst>
              <a:ext uri="{FF2B5EF4-FFF2-40B4-BE49-F238E27FC236}">
                <a16:creationId xmlns:a16="http://schemas.microsoft.com/office/drawing/2014/main" id="{B974C894-87DC-7B4E-6293-AD89D87631D1}"/>
              </a:ext>
            </a:extLst>
          </p:cNvPr>
          <p:cNvPicPr>
            <a:picLocks noChangeAspect="1"/>
          </p:cNvPicPr>
          <p:nvPr userDrawn="1"/>
        </p:nvPicPr>
        <p:blipFill>
          <a:blip r:embed="rId5"/>
          <a:srcRect t="18313" b="18313"/>
          <a:stretch>
            <a:fillRect/>
          </a:stretch>
        </p:blipFill>
        <p:spPr>
          <a:xfrm>
            <a:off x="688380" y="0"/>
            <a:ext cx="10815241" cy="6858000"/>
          </a:xfrm>
          <a:custGeom>
            <a:avLst/>
            <a:gdLst>
              <a:gd name="connsiteX0" fmla="*/ 0 w 10815241"/>
              <a:gd name="connsiteY0" fmla="*/ 0 h 6858000"/>
              <a:gd name="connsiteX1" fmla="*/ 10815241 w 10815241"/>
              <a:gd name="connsiteY1" fmla="*/ 0 h 6858000"/>
              <a:gd name="connsiteX2" fmla="*/ 10815241 w 10815241"/>
              <a:gd name="connsiteY2" fmla="*/ 6858000 h 6858000"/>
              <a:gd name="connsiteX3" fmla="*/ 0 w 1081524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815241" h="6858000">
                <a:moveTo>
                  <a:pt x="0" y="0"/>
                </a:moveTo>
                <a:lnTo>
                  <a:pt x="10815241" y="0"/>
                </a:lnTo>
                <a:lnTo>
                  <a:pt x="10815241" y="6858000"/>
                </a:lnTo>
                <a:lnTo>
                  <a:pt x="0" y="6858000"/>
                </a:lnTo>
                <a:close/>
              </a:path>
            </a:pathLst>
          </a:custGeom>
        </p:spPr>
      </p:pic>
      <p:pic>
        <p:nvPicPr>
          <p:cNvPr id="13" name="图片 12">
            <a:extLst>
              <a:ext uri="{FF2B5EF4-FFF2-40B4-BE49-F238E27FC236}">
                <a16:creationId xmlns:a16="http://schemas.microsoft.com/office/drawing/2014/main" id="{58F61AC0-2860-AE5D-1FC2-6C27FA01E2F0}"/>
              </a:ext>
            </a:extLst>
          </p:cNvPr>
          <p:cNvPicPr>
            <a:picLocks noChangeAspect="1"/>
          </p:cNvPicPr>
          <p:nvPr userDrawn="1"/>
        </p:nvPicPr>
        <p:blipFill>
          <a:blip r:embed="rId6"/>
          <a:srcRect t="7032" b="7032"/>
          <a:stretch>
            <a:fillRect/>
          </a:stretch>
        </p:blipFill>
        <p:spPr>
          <a:xfrm>
            <a:off x="2102774" y="0"/>
            <a:ext cx="7986452" cy="6858000"/>
          </a:xfrm>
          <a:custGeom>
            <a:avLst/>
            <a:gdLst>
              <a:gd name="connsiteX0" fmla="*/ 0 w 7986452"/>
              <a:gd name="connsiteY0" fmla="*/ 0 h 6858000"/>
              <a:gd name="connsiteX1" fmla="*/ 7986452 w 7986452"/>
              <a:gd name="connsiteY1" fmla="*/ 0 h 6858000"/>
              <a:gd name="connsiteX2" fmla="*/ 7986452 w 7986452"/>
              <a:gd name="connsiteY2" fmla="*/ 6858000 h 6858000"/>
              <a:gd name="connsiteX3" fmla="*/ 0 w 79864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986452" h="6858000">
                <a:moveTo>
                  <a:pt x="0" y="0"/>
                </a:moveTo>
                <a:lnTo>
                  <a:pt x="7986452" y="0"/>
                </a:lnTo>
                <a:lnTo>
                  <a:pt x="7986452" y="6858000"/>
                </a:lnTo>
                <a:lnTo>
                  <a:pt x="0" y="6858000"/>
                </a:lnTo>
                <a:close/>
              </a:path>
            </a:pathLst>
          </a:custGeom>
        </p:spPr>
      </p:pic>
      <p:sp>
        <p:nvSpPr>
          <p:cNvPr id="2" name="圆角矩形 1">
            <a:extLst>
              <a:ext uri="{FF2B5EF4-FFF2-40B4-BE49-F238E27FC236}">
                <a16:creationId xmlns:a16="http://schemas.microsoft.com/office/drawing/2014/main" id="{1AAEC807-25B6-99DE-03C8-6C0FD4E6EAED}"/>
              </a:ext>
            </a:extLst>
          </p:cNvPr>
          <p:cNvSpPr/>
          <p:nvPr userDrawn="1"/>
        </p:nvSpPr>
        <p:spPr>
          <a:xfrm rot="2700000">
            <a:off x="3816917" y="1245410"/>
            <a:ext cx="4558164" cy="4558164"/>
          </a:xfrm>
          <a:prstGeom prst="roundRect">
            <a:avLst>
              <a:gd name="adj" fmla="val 7449"/>
            </a:avLst>
          </a:prstGeom>
          <a:solidFill>
            <a:schemeClr val="accent1"/>
          </a:solidFill>
          <a:ln>
            <a:noFill/>
          </a:ln>
          <a:effectLst>
            <a:outerShdw blurRad="228600" sx="102000" sy="102000" algn="ctr" rotWithShape="0">
              <a:schemeClr val="accent1">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spTree>
    <p:extLst>
      <p:ext uri="{BB962C8B-B14F-4D97-AF65-F5344CB8AC3E}">
        <p14:creationId xmlns:p14="http://schemas.microsoft.com/office/powerpoint/2010/main" val="663612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2" name="同心圆 1">
            <a:extLst>
              <a:ext uri="{FF2B5EF4-FFF2-40B4-BE49-F238E27FC236}">
                <a16:creationId xmlns:a16="http://schemas.microsoft.com/office/drawing/2014/main" id="{E073812E-4530-B918-68A5-2BAD90656BDB}"/>
              </a:ext>
            </a:extLst>
          </p:cNvPr>
          <p:cNvSpPr/>
          <p:nvPr userDrawn="1"/>
        </p:nvSpPr>
        <p:spPr>
          <a:xfrm>
            <a:off x="393290" y="349073"/>
            <a:ext cx="481781" cy="481781"/>
          </a:xfrm>
          <a:prstGeom prst="donut">
            <a:avLst/>
          </a:prstGeom>
          <a:solidFill>
            <a:schemeClr val="accen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solidFill>
                <a:schemeClr val="tx1"/>
              </a:solidFill>
            </a:endParaRPr>
          </a:p>
        </p:txBody>
      </p:sp>
      <p:cxnSp>
        <p:nvCxnSpPr>
          <p:cNvPr id="3" name="直线连接符 7">
            <a:extLst>
              <a:ext uri="{FF2B5EF4-FFF2-40B4-BE49-F238E27FC236}">
                <a16:creationId xmlns:a16="http://schemas.microsoft.com/office/drawing/2014/main" id="{559955A8-F9E8-1A01-3AD0-AF8294840EAF}"/>
              </a:ext>
            </a:extLst>
          </p:cNvPr>
          <p:cNvCxnSpPr/>
          <p:nvPr userDrawn="1"/>
        </p:nvCxnSpPr>
        <p:spPr>
          <a:xfrm>
            <a:off x="612058" y="810885"/>
            <a:ext cx="10967884" cy="9831"/>
          </a:xfrm>
          <a:prstGeom prst="line">
            <a:avLst/>
          </a:prstGeom>
          <a:ln w="28575">
            <a:solidFill>
              <a:schemeClr val="accent1">
                <a:lumMod val="100000"/>
              </a:schemeClr>
            </a:solidFill>
          </a:ln>
        </p:spPr>
        <p:style>
          <a:lnRef idx="1">
            <a:schemeClr val="accent1"/>
          </a:lnRef>
          <a:fillRef idx="0">
            <a:schemeClr val="accent1"/>
          </a:fillRef>
          <a:effectRef idx="0">
            <a:schemeClr val="accent1"/>
          </a:effectRef>
          <a:fontRef idx="minor">
            <a:schemeClr val="tx1"/>
          </a:fontRef>
        </p:style>
      </p:cxnSp>
      <p:sp>
        <p:nvSpPr>
          <p:cNvPr id="5" name="任意形状 12">
            <a:extLst>
              <a:ext uri="{FF2B5EF4-FFF2-40B4-BE49-F238E27FC236}">
                <a16:creationId xmlns:a16="http://schemas.microsoft.com/office/drawing/2014/main" id="{ACCBCAD9-073D-475B-04A9-189F112FCCC3}"/>
              </a:ext>
            </a:extLst>
          </p:cNvPr>
          <p:cNvSpPr/>
          <p:nvPr userDrawn="1"/>
        </p:nvSpPr>
        <p:spPr>
          <a:xfrm>
            <a:off x="0" y="6464698"/>
            <a:ext cx="12192000" cy="393302"/>
          </a:xfrm>
          <a:custGeom>
            <a:avLst/>
            <a:gdLst>
              <a:gd name="connsiteX0" fmla="*/ 12192000 w 12192000"/>
              <a:gd name="connsiteY0" fmla="*/ 0 h 909447"/>
              <a:gd name="connsiteX1" fmla="*/ 12192000 w 12192000"/>
              <a:gd name="connsiteY1" fmla="*/ 909447 h 909447"/>
              <a:gd name="connsiteX2" fmla="*/ 0 w 12192000"/>
              <a:gd name="connsiteY2" fmla="*/ 909447 h 909447"/>
              <a:gd name="connsiteX3" fmla="*/ 0 w 12192000"/>
              <a:gd name="connsiteY3" fmla="*/ 401788 h 909447"/>
              <a:gd name="connsiteX4" fmla="*/ 271475 w 12192000"/>
              <a:gd name="connsiteY4" fmla="*/ 389839 h 909447"/>
              <a:gd name="connsiteX5" fmla="*/ 8190271 w 12192000"/>
              <a:gd name="connsiteY5" fmla="*/ 639060 h 909447"/>
              <a:gd name="connsiteX6" fmla="*/ 12049480 w 12192000"/>
              <a:gd name="connsiteY6" fmla="*/ 34242 h 909447"/>
              <a:gd name="connsiteX0-1" fmla="*/ 12192000 w 12192000"/>
              <a:gd name="connsiteY0-2" fmla="*/ 0 h 909447"/>
              <a:gd name="connsiteX1-3" fmla="*/ 12192000 w 12192000"/>
              <a:gd name="connsiteY1-4" fmla="*/ 909447 h 909447"/>
              <a:gd name="connsiteX2-5" fmla="*/ 0 w 12192000"/>
              <a:gd name="connsiteY2-6" fmla="*/ 909447 h 909447"/>
              <a:gd name="connsiteX3-7" fmla="*/ 0 w 12192000"/>
              <a:gd name="connsiteY3-8" fmla="*/ 401788 h 909447"/>
              <a:gd name="connsiteX4-9" fmla="*/ 8190271 w 12192000"/>
              <a:gd name="connsiteY4-10" fmla="*/ 639060 h 909447"/>
              <a:gd name="connsiteX5-11" fmla="*/ 12049480 w 12192000"/>
              <a:gd name="connsiteY5-12" fmla="*/ 34242 h 909447"/>
              <a:gd name="connsiteX6-13" fmla="*/ 12192000 w 12192000"/>
              <a:gd name="connsiteY6-14" fmla="*/ 0 h 909447"/>
              <a:gd name="connsiteX0-15" fmla="*/ 12192000 w 12192000"/>
              <a:gd name="connsiteY0-16" fmla="*/ 0 h 909447"/>
              <a:gd name="connsiteX1-17" fmla="*/ 12192000 w 12192000"/>
              <a:gd name="connsiteY1-18" fmla="*/ 909447 h 909447"/>
              <a:gd name="connsiteX2-19" fmla="*/ 0 w 12192000"/>
              <a:gd name="connsiteY2-20" fmla="*/ 909447 h 909447"/>
              <a:gd name="connsiteX3-21" fmla="*/ 0 w 12192000"/>
              <a:gd name="connsiteY3-22" fmla="*/ 401788 h 909447"/>
              <a:gd name="connsiteX4-23" fmla="*/ 12049480 w 12192000"/>
              <a:gd name="connsiteY4-24" fmla="*/ 34242 h 909447"/>
              <a:gd name="connsiteX5-25" fmla="*/ 12192000 w 12192000"/>
              <a:gd name="connsiteY5-26" fmla="*/ 0 h 909447"/>
              <a:gd name="connsiteX0-27" fmla="*/ 12192000 w 12192000"/>
              <a:gd name="connsiteY0-28" fmla="*/ 0 h 909447"/>
              <a:gd name="connsiteX1-29" fmla="*/ 12192000 w 12192000"/>
              <a:gd name="connsiteY1-30" fmla="*/ 909447 h 909447"/>
              <a:gd name="connsiteX2-31" fmla="*/ 0 w 12192000"/>
              <a:gd name="connsiteY2-32" fmla="*/ 909447 h 909447"/>
              <a:gd name="connsiteX3-33" fmla="*/ 0 w 12192000"/>
              <a:gd name="connsiteY3-34" fmla="*/ 401788 h 909447"/>
              <a:gd name="connsiteX4-35" fmla="*/ 12192000 w 12192000"/>
              <a:gd name="connsiteY4-36" fmla="*/ 0 h 909447"/>
              <a:gd name="connsiteX0-37" fmla="*/ 12192000 w 12192000"/>
              <a:gd name="connsiteY0-38" fmla="*/ 0 h 909447"/>
              <a:gd name="connsiteX1-39" fmla="*/ 12192000 w 12192000"/>
              <a:gd name="connsiteY1-40" fmla="*/ 909447 h 909447"/>
              <a:gd name="connsiteX2-41" fmla="*/ 0 w 12192000"/>
              <a:gd name="connsiteY2-42" fmla="*/ 909447 h 909447"/>
              <a:gd name="connsiteX3-43" fmla="*/ 0 w 12192000"/>
              <a:gd name="connsiteY3-44" fmla="*/ 401788 h 909447"/>
              <a:gd name="connsiteX4-45" fmla="*/ 12192000 w 12192000"/>
              <a:gd name="connsiteY4-46" fmla="*/ 0 h 909447"/>
              <a:gd name="connsiteX0-47" fmla="*/ 12192000 w 12192000"/>
              <a:gd name="connsiteY0-48" fmla="*/ 0 h 909447"/>
              <a:gd name="connsiteX1-49" fmla="*/ 12192000 w 12192000"/>
              <a:gd name="connsiteY1-50" fmla="*/ 909447 h 909447"/>
              <a:gd name="connsiteX2-51" fmla="*/ 0 w 12192000"/>
              <a:gd name="connsiteY2-52" fmla="*/ 909447 h 909447"/>
              <a:gd name="connsiteX3-53" fmla="*/ 0 w 12192000"/>
              <a:gd name="connsiteY3-54" fmla="*/ 401788 h 909447"/>
              <a:gd name="connsiteX4-55" fmla="*/ 12192000 w 12192000"/>
              <a:gd name="connsiteY4-56" fmla="*/ 0 h 90944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0" h="909447">
                <a:moveTo>
                  <a:pt x="12192000" y="0"/>
                </a:moveTo>
                <a:lnTo>
                  <a:pt x="12192000" y="909447"/>
                </a:lnTo>
                <a:lnTo>
                  <a:pt x="0" y="909447"/>
                </a:lnTo>
                <a:lnTo>
                  <a:pt x="0" y="401788"/>
                </a:lnTo>
                <a:cubicBezTo>
                  <a:pt x="2540000" y="700478"/>
                  <a:pt x="6289368" y="812355"/>
                  <a:pt x="12192000" y="0"/>
                </a:cubicBezTo>
                <a:close/>
              </a:path>
            </a:pathLst>
          </a:custGeom>
          <a:solidFill>
            <a:schemeClr val="accen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pic>
        <p:nvPicPr>
          <p:cNvPr id="6" name="Picture 2">
            <a:hlinkClick r:id="rId2"/>
            <a:extLst>
              <a:ext uri="{FF2B5EF4-FFF2-40B4-BE49-F238E27FC236}">
                <a16:creationId xmlns:a16="http://schemas.microsoft.com/office/drawing/2014/main" id="{B1EF327C-C5E9-7DC0-CED7-823024C598E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125709" y="549275"/>
            <a:ext cx="1370966" cy="182795"/>
          </a:xfrm>
          <a:prstGeom prst="rect">
            <a:avLst/>
          </a:prstGeom>
          <a:noFill/>
          <a:extLst>
            <a:ext uri="{909E8E84-426E-40DD-AFC4-6F175D3DCCD1}">
              <a14:hiddenFill xmlns:a14="http://schemas.microsoft.com/office/drawing/2010/main">
                <a:solidFill>
                  <a:srgbClr val="FFFFFF"/>
                </a:solidFill>
              </a14:hiddenFill>
            </a:ext>
          </a:extLst>
        </p:spPr>
      </p:pic>
      <p:sp>
        <p:nvSpPr>
          <p:cNvPr id="8" name="标题 7">
            <a:extLst>
              <a:ext uri="{FF2B5EF4-FFF2-40B4-BE49-F238E27FC236}">
                <a16:creationId xmlns:a16="http://schemas.microsoft.com/office/drawing/2014/main" id="{BAE2BEAA-09ED-0EA0-6A8A-BB363D470EBF}"/>
              </a:ext>
            </a:extLst>
          </p:cNvPr>
          <p:cNvSpPr>
            <a:spLocks noGrp="1"/>
          </p:cNvSpPr>
          <p:nvPr>
            <p:ph type="title"/>
          </p:nvPr>
        </p:nvSpPr>
        <p:spPr>
          <a:xfrm>
            <a:off x="953003" y="424097"/>
            <a:ext cx="8336140" cy="395045"/>
          </a:xfrm>
          <a:prstGeom prst="rect">
            <a:avLst/>
          </a:prstGeom>
          <a:noFill/>
        </p:spPr>
        <p:txBody>
          <a:bodyPr wrap="square" lIns="0" tIns="0" rIns="0" bIns="0" rtlCol="0">
            <a:noAutofit/>
          </a:bodyPr>
          <a:lstStyle>
            <a:lvl1pPr>
              <a:defRPr kumimoji="1" lang="en-US" sz="2800">
                <a:solidFill>
                  <a:schemeClr val="accent1">
                    <a:lumMod val="100000"/>
                  </a:schemeClr>
                </a:solidFill>
                <a:latin typeface="+mj-ea"/>
                <a:cs typeface="+mn-cs"/>
              </a:defRPr>
            </a:lvl1pPr>
          </a:lstStyle>
          <a:p>
            <a:pPr marL="0" lvl="0" defTabSz="914400"/>
            <a:r>
              <a:rPr lang="zh-CN" altLang="en-US" dirty="0"/>
              <a:t>单击此处编辑母版标题样式</a:t>
            </a:r>
            <a:endParaRPr lang="en-US" dirty="0"/>
          </a:p>
        </p:txBody>
      </p:sp>
    </p:spTree>
    <p:extLst>
      <p:ext uri="{BB962C8B-B14F-4D97-AF65-F5344CB8AC3E}">
        <p14:creationId xmlns:p14="http://schemas.microsoft.com/office/powerpoint/2010/main" val="1134196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174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结尾页">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70ACEE8E-02A2-D25E-237B-439DEC7E504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949797" y="707144"/>
            <a:ext cx="2292406" cy="305654"/>
          </a:xfrm>
          <a:prstGeom prst="rect">
            <a:avLst/>
          </a:prstGeom>
          <a:noFill/>
          <a:extLst>
            <a:ext uri="{909E8E84-426E-40DD-AFC4-6F175D3DCCD1}">
              <a14:hiddenFill xmlns:a14="http://schemas.microsoft.com/office/drawing/2010/main">
                <a:solidFill>
                  <a:srgbClr val="FFFFFF"/>
                </a:solidFill>
              </a14:hiddenFill>
            </a:ext>
          </a:extLst>
        </p:spPr>
      </p:pic>
      <p:sp>
        <p:nvSpPr>
          <p:cNvPr id="3" name="任意多边形: 形状 2">
            <a:extLst>
              <a:ext uri="{FF2B5EF4-FFF2-40B4-BE49-F238E27FC236}">
                <a16:creationId xmlns:a16="http://schemas.microsoft.com/office/drawing/2014/main" id="{FD161194-912A-6173-2FE1-929D4E2A0984}"/>
              </a:ext>
            </a:extLst>
          </p:cNvPr>
          <p:cNvSpPr/>
          <p:nvPr userDrawn="1"/>
        </p:nvSpPr>
        <p:spPr>
          <a:xfrm rot="2700000">
            <a:off x="-830223" y="1201677"/>
            <a:ext cx="2870200" cy="2870200"/>
          </a:xfrm>
          <a:custGeom>
            <a:avLst/>
            <a:gdLst>
              <a:gd name="connsiteX0" fmla="*/ 88034 w 2870200"/>
              <a:gd name="connsiteY0" fmla="*/ 88034 h 2870200"/>
              <a:gd name="connsiteX1" fmla="*/ 300567 w 2870200"/>
              <a:gd name="connsiteY1" fmla="*/ 0 h 2870200"/>
              <a:gd name="connsiteX2" fmla="*/ 2569633 w 2870200"/>
              <a:gd name="connsiteY2" fmla="*/ 0 h 2870200"/>
              <a:gd name="connsiteX3" fmla="*/ 2870200 w 2870200"/>
              <a:gd name="connsiteY3" fmla="*/ 300567 h 2870200"/>
              <a:gd name="connsiteX4" fmla="*/ 2870200 w 2870200"/>
              <a:gd name="connsiteY4" fmla="*/ 2569633 h 2870200"/>
              <a:gd name="connsiteX5" fmla="*/ 2569633 w 2870200"/>
              <a:gd name="connsiteY5" fmla="*/ 2870200 h 2870200"/>
              <a:gd name="connsiteX6" fmla="*/ 2014775 w 2870200"/>
              <a:gd name="connsiteY6" fmla="*/ 2870200 h 2870200"/>
              <a:gd name="connsiteX7" fmla="*/ 0 w 2870200"/>
              <a:gd name="connsiteY7" fmla="*/ 855425 h 2870200"/>
              <a:gd name="connsiteX8" fmla="*/ 0 w 2870200"/>
              <a:gd name="connsiteY8" fmla="*/ 300567 h 2870200"/>
              <a:gd name="connsiteX9" fmla="*/ 88034 w 2870200"/>
              <a:gd name="connsiteY9" fmla="*/ 88034 h 287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70200" h="2870200">
                <a:moveTo>
                  <a:pt x="88034" y="88034"/>
                </a:moveTo>
                <a:cubicBezTo>
                  <a:pt x="142426" y="33642"/>
                  <a:pt x="217568" y="0"/>
                  <a:pt x="300567" y="0"/>
                </a:cubicBezTo>
                <a:lnTo>
                  <a:pt x="2569633" y="0"/>
                </a:lnTo>
                <a:cubicBezTo>
                  <a:pt x="2735632" y="0"/>
                  <a:pt x="2870200" y="134568"/>
                  <a:pt x="2870200" y="300567"/>
                </a:cubicBezTo>
                <a:lnTo>
                  <a:pt x="2870200" y="2569633"/>
                </a:lnTo>
                <a:cubicBezTo>
                  <a:pt x="2870200" y="2735632"/>
                  <a:pt x="2735632" y="2870200"/>
                  <a:pt x="2569633" y="2870200"/>
                </a:cubicBezTo>
                <a:lnTo>
                  <a:pt x="2014775" y="2870200"/>
                </a:lnTo>
                <a:lnTo>
                  <a:pt x="0" y="855425"/>
                </a:lnTo>
                <a:lnTo>
                  <a:pt x="0" y="300567"/>
                </a:lnTo>
                <a:cubicBezTo>
                  <a:pt x="0" y="217567"/>
                  <a:pt x="33642" y="142426"/>
                  <a:pt x="88034" y="88034"/>
                </a:cubicBezTo>
                <a:close/>
              </a:path>
            </a:pathLst>
          </a:custGeom>
          <a:gradFill>
            <a:gsLst>
              <a:gs pos="5000">
                <a:schemeClr val="accent1">
                  <a:alpha val="20000"/>
                </a:schemeClr>
              </a:gs>
              <a:gs pos="8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endParaRPr lang="zh-CN" altLang="en-US" sz="1600">
              <a:solidFill>
                <a:schemeClr val="bg1"/>
              </a:solidFill>
              <a:latin typeface="+mj-ea"/>
              <a:ea typeface="+mj-ea"/>
            </a:endParaRPr>
          </a:p>
        </p:txBody>
      </p:sp>
      <p:sp>
        <p:nvSpPr>
          <p:cNvPr id="4" name="任意多边形: 形状 3">
            <a:extLst>
              <a:ext uri="{FF2B5EF4-FFF2-40B4-BE49-F238E27FC236}">
                <a16:creationId xmlns:a16="http://schemas.microsoft.com/office/drawing/2014/main" id="{BAC39DFD-FB63-76C4-CC46-2409518A0E8E}"/>
              </a:ext>
            </a:extLst>
          </p:cNvPr>
          <p:cNvSpPr/>
          <p:nvPr userDrawn="1"/>
        </p:nvSpPr>
        <p:spPr>
          <a:xfrm rot="2700000">
            <a:off x="5354678" y="4782941"/>
            <a:ext cx="2870200" cy="2870200"/>
          </a:xfrm>
          <a:custGeom>
            <a:avLst/>
            <a:gdLst>
              <a:gd name="connsiteX0" fmla="*/ 88034 w 2870200"/>
              <a:gd name="connsiteY0" fmla="*/ 88034 h 2870200"/>
              <a:gd name="connsiteX1" fmla="*/ 300567 w 2870200"/>
              <a:gd name="connsiteY1" fmla="*/ 0 h 2870200"/>
              <a:gd name="connsiteX2" fmla="*/ 2569633 w 2870200"/>
              <a:gd name="connsiteY2" fmla="*/ 0 h 2870200"/>
              <a:gd name="connsiteX3" fmla="*/ 2870200 w 2870200"/>
              <a:gd name="connsiteY3" fmla="*/ 300567 h 2870200"/>
              <a:gd name="connsiteX4" fmla="*/ 2870200 w 2870200"/>
              <a:gd name="connsiteY4" fmla="*/ 905039 h 2870200"/>
              <a:gd name="connsiteX5" fmla="*/ 905039 w 2870200"/>
              <a:gd name="connsiteY5" fmla="*/ 2870200 h 2870200"/>
              <a:gd name="connsiteX6" fmla="*/ 300567 w 2870200"/>
              <a:gd name="connsiteY6" fmla="*/ 2870200 h 2870200"/>
              <a:gd name="connsiteX7" fmla="*/ 0 w 2870200"/>
              <a:gd name="connsiteY7" fmla="*/ 2569633 h 2870200"/>
              <a:gd name="connsiteX8" fmla="*/ 0 w 2870200"/>
              <a:gd name="connsiteY8" fmla="*/ 300567 h 2870200"/>
              <a:gd name="connsiteX9" fmla="*/ 88034 w 2870200"/>
              <a:gd name="connsiteY9" fmla="*/ 88034 h 287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70200" h="2870200">
                <a:moveTo>
                  <a:pt x="88034" y="88034"/>
                </a:moveTo>
                <a:cubicBezTo>
                  <a:pt x="142426" y="33642"/>
                  <a:pt x="217567" y="0"/>
                  <a:pt x="300567" y="0"/>
                </a:cubicBezTo>
                <a:lnTo>
                  <a:pt x="2569633" y="0"/>
                </a:lnTo>
                <a:cubicBezTo>
                  <a:pt x="2735632" y="0"/>
                  <a:pt x="2870200" y="134568"/>
                  <a:pt x="2870200" y="300567"/>
                </a:cubicBezTo>
                <a:lnTo>
                  <a:pt x="2870200" y="905039"/>
                </a:lnTo>
                <a:lnTo>
                  <a:pt x="905039" y="2870200"/>
                </a:lnTo>
                <a:lnTo>
                  <a:pt x="300567" y="2870200"/>
                </a:lnTo>
                <a:cubicBezTo>
                  <a:pt x="134568" y="2870200"/>
                  <a:pt x="0" y="2735632"/>
                  <a:pt x="0" y="2569633"/>
                </a:cubicBezTo>
                <a:lnTo>
                  <a:pt x="0" y="300567"/>
                </a:lnTo>
                <a:cubicBezTo>
                  <a:pt x="0" y="217567"/>
                  <a:pt x="33642" y="142426"/>
                  <a:pt x="88034" y="88034"/>
                </a:cubicBezTo>
                <a:close/>
              </a:path>
            </a:pathLst>
          </a:custGeom>
          <a:gradFill>
            <a:gsLst>
              <a:gs pos="5000">
                <a:schemeClr val="accent1">
                  <a:lumMod val="20000"/>
                  <a:lumOff val="80000"/>
                  <a:alpha val="30000"/>
                </a:schemeClr>
              </a:gs>
              <a:gs pos="80000">
                <a:schemeClr val="accent1">
                  <a:lumMod val="40000"/>
                  <a:lumOff val="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endParaRPr lang="zh-CN" altLang="en-US" sz="1600" dirty="0">
              <a:solidFill>
                <a:schemeClr val="bg1"/>
              </a:solidFill>
              <a:latin typeface="+mj-ea"/>
              <a:ea typeface="+mj-ea"/>
            </a:endParaRPr>
          </a:p>
        </p:txBody>
      </p:sp>
      <p:sp>
        <p:nvSpPr>
          <p:cNvPr id="5" name="矩形: 圆角 4">
            <a:extLst>
              <a:ext uri="{FF2B5EF4-FFF2-40B4-BE49-F238E27FC236}">
                <a16:creationId xmlns:a16="http://schemas.microsoft.com/office/drawing/2014/main" id="{8C253E7B-5179-12BB-32ED-2ADDD7DE7EB2}"/>
              </a:ext>
            </a:extLst>
          </p:cNvPr>
          <p:cNvSpPr/>
          <p:nvPr userDrawn="1"/>
        </p:nvSpPr>
        <p:spPr>
          <a:xfrm rot="2700000">
            <a:off x="8307507" y="4598938"/>
            <a:ext cx="1257141" cy="1257141"/>
          </a:xfrm>
          <a:prstGeom prst="roundRect">
            <a:avLst>
              <a:gd name="adj" fmla="val 10472"/>
            </a:avLst>
          </a:prstGeom>
          <a:gradFill>
            <a:gsLst>
              <a:gs pos="5000">
                <a:schemeClr val="accent1">
                  <a:lumMod val="20000"/>
                  <a:lumOff val="80000"/>
                  <a:alpha val="30000"/>
                </a:schemeClr>
              </a:gs>
              <a:gs pos="80000">
                <a:schemeClr val="accent1">
                  <a:lumMod val="40000"/>
                  <a:lumOff val="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zh-CN" altLang="en-US" sz="1600">
              <a:solidFill>
                <a:schemeClr val="bg1"/>
              </a:solidFill>
              <a:latin typeface="+mj-ea"/>
              <a:ea typeface="+mj-ea"/>
            </a:endParaRPr>
          </a:p>
        </p:txBody>
      </p:sp>
      <p:sp>
        <p:nvSpPr>
          <p:cNvPr id="6" name="任意多边形: 形状 5">
            <a:extLst>
              <a:ext uri="{FF2B5EF4-FFF2-40B4-BE49-F238E27FC236}">
                <a16:creationId xmlns:a16="http://schemas.microsoft.com/office/drawing/2014/main" id="{C49A47F7-DE40-77F2-2F51-32AC7318D7C7}"/>
              </a:ext>
            </a:extLst>
          </p:cNvPr>
          <p:cNvSpPr/>
          <p:nvPr userDrawn="1"/>
        </p:nvSpPr>
        <p:spPr>
          <a:xfrm rot="13500000">
            <a:off x="11178705" y="-211876"/>
            <a:ext cx="1250875" cy="849711"/>
          </a:xfrm>
          <a:custGeom>
            <a:avLst/>
            <a:gdLst>
              <a:gd name="connsiteX0" fmla="*/ 1250875 w 1250875"/>
              <a:gd name="connsiteY0" fmla="*/ 100616 h 849711"/>
              <a:gd name="connsiteX1" fmla="*/ 501780 w 1250875"/>
              <a:gd name="connsiteY1" fmla="*/ 849711 h 849711"/>
              <a:gd name="connsiteX2" fmla="*/ 0 w 1250875"/>
              <a:gd name="connsiteY2" fmla="*/ 347931 h 849711"/>
              <a:gd name="connsiteX3" fmla="*/ 0 w 1250875"/>
              <a:gd name="connsiteY3" fmla="*/ 131648 h 849711"/>
              <a:gd name="connsiteX4" fmla="*/ 131648 w 1250875"/>
              <a:gd name="connsiteY4" fmla="*/ 0 h 849711"/>
              <a:gd name="connsiteX5" fmla="*/ 1125493 w 1250875"/>
              <a:gd name="connsiteY5" fmla="*/ 0 h 849711"/>
              <a:gd name="connsiteX6" fmla="*/ 1246795 w 1250875"/>
              <a:gd name="connsiteY6" fmla="*/ 80405 h 849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50875" h="849711">
                <a:moveTo>
                  <a:pt x="1250875" y="100616"/>
                </a:moveTo>
                <a:lnTo>
                  <a:pt x="501780" y="849711"/>
                </a:lnTo>
                <a:lnTo>
                  <a:pt x="0" y="347931"/>
                </a:lnTo>
                <a:lnTo>
                  <a:pt x="0" y="131648"/>
                </a:lnTo>
                <a:cubicBezTo>
                  <a:pt x="0" y="58941"/>
                  <a:pt x="58941" y="0"/>
                  <a:pt x="131648" y="0"/>
                </a:cubicBezTo>
                <a:lnTo>
                  <a:pt x="1125493" y="0"/>
                </a:lnTo>
                <a:cubicBezTo>
                  <a:pt x="1180023" y="0"/>
                  <a:pt x="1226810" y="33154"/>
                  <a:pt x="1246795" y="80405"/>
                </a:cubicBezTo>
                <a:close/>
              </a:path>
            </a:pathLst>
          </a:custGeom>
          <a:gradFill>
            <a:gsLst>
              <a:gs pos="5000">
                <a:schemeClr val="accent1">
                  <a:lumMod val="20000"/>
                  <a:lumOff val="80000"/>
                  <a:alpha val="40000"/>
                </a:schemeClr>
              </a:gs>
              <a:gs pos="80000">
                <a:schemeClr val="accent1">
                  <a:lumMod val="20000"/>
                  <a:lumOff val="8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endParaRPr lang="zh-CN" altLang="en-US" sz="1600">
              <a:solidFill>
                <a:schemeClr val="bg1"/>
              </a:solidFill>
              <a:latin typeface="+mj-ea"/>
              <a:ea typeface="+mj-ea"/>
            </a:endParaRPr>
          </a:p>
        </p:txBody>
      </p:sp>
    </p:spTree>
    <p:extLst>
      <p:ext uri="{BB962C8B-B14F-4D97-AF65-F5344CB8AC3E}">
        <p14:creationId xmlns:p14="http://schemas.microsoft.com/office/powerpoint/2010/main" val="71048311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79160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5" r:id="rId6"/>
  </p:sldLayoutIdLst>
  <p:txStyles>
    <p:titleStyle>
      <a:lvl1pPr algn="l" defTabSz="742950"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zh-CN"/>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guide id="3" orient="horz" userDrawn="1">
          <p15:clr>
            <a:srgbClr val="C35EA4"/>
          </p15:clr>
        </p15:guide>
        <p15:guide id="4" orient="horz" pos="4315" userDrawn="1">
          <p15:clr>
            <a:srgbClr val="C35EA4"/>
          </p15:clr>
        </p15:guide>
        <p15:guide id="5" userDrawn="1">
          <p15:clr>
            <a:srgbClr val="C35EA4"/>
          </p15:clr>
        </p15:guide>
        <p15:guide id="6" pos="7680" userDrawn="1">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85D8611-EAFD-5D85-1A99-FD82242C99DE}"/>
              </a:ext>
            </a:extLst>
          </p:cNvPr>
          <p:cNvSpPr txBox="1"/>
          <p:nvPr/>
        </p:nvSpPr>
        <p:spPr>
          <a:xfrm>
            <a:off x="1683657" y="2491046"/>
            <a:ext cx="8824686" cy="1308008"/>
          </a:xfrm>
          <a:prstGeom prst="rect">
            <a:avLst/>
          </a:prstGeom>
          <a:noFill/>
        </p:spPr>
        <p:txBody>
          <a:bodyPr wrap="square" lIns="0" tIns="0" rIns="0" bIns="0" rtlCol="0" anchor="t">
            <a:noAutofit/>
          </a:bodyPr>
          <a:lstStyle/>
          <a:p>
            <a:pPr algn="ctr"/>
            <a:r>
              <a:rPr lang="en-US" altLang="zh-CN" sz="3600" b="1" dirty="0">
                <a:latin typeface="Arial Black" panose="020B0A04020102020204" pitchFamily="34" charset="0"/>
              </a:rPr>
              <a:t>Processor Architecture II: </a:t>
            </a:r>
          </a:p>
          <a:p>
            <a:pPr algn="ctr"/>
            <a:r>
              <a:rPr lang="en-US" altLang="zh-CN" sz="3600" b="1" dirty="0">
                <a:latin typeface="Arial Black" panose="020B0A04020102020204" pitchFamily="34" charset="0"/>
              </a:rPr>
              <a:t>SEQ: Sequential Implementation</a:t>
            </a:r>
            <a:endParaRPr lang="en-US" sz="3600" b="1" dirty="0">
              <a:latin typeface="Arial Black" panose="020B0A04020102020204" pitchFamily="34" charset="0"/>
              <a:ea typeface="+mj-ea"/>
            </a:endParaRPr>
          </a:p>
        </p:txBody>
      </p:sp>
      <p:sp>
        <p:nvSpPr>
          <p:cNvPr id="5" name="文本框 4">
            <a:extLst>
              <a:ext uri="{FF2B5EF4-FFF2-40B4-BE49-F238E27FC236}">
                <a16:creationId xmlns:a16="http://schemas.microsoft.com/office/drawing/2014/main" id="{9C68C0A1-0241-7C75-E534-6EE47A58F4BE}"/>
              </a:ext>
            </a:extLst>
          </p:cNvPr>
          <p:cNvSpPr txBox="1"/>
          <p:nvPr/>
        </p:nvSpPr>
        <p:spPr>
          <a:xfrm>
            <a:off x="4742543" y="5700661"/>
            <a:ext cx="2706914" cy="246221"/>
          </a:xfrm>
          <a:prstGeom prst="rect">
            <a:avLst/>
          </a:prstGeom>
          <a:noFill/>
        </p:spPr>
        <p:txBody>
          <a:bodyPr wrap="square" lIns="0" tIns="0" rIns="0" bIns="0" rtlCol="0" anchor="t">
            <a:noAutofit/>
          </a:bodyPr>
          <a:lstStyle/>
          <a:p>
            <a:pPr algn="ctr"/>
            <a:r>
              <a:rPr lang="zh-CN" altLang="en-US" sz="1600" b="1" dirty="0">
                <a:latin typeface="楷体" panose="02010609060101010101" pitchFamily="49" charset="-122"/>
                <a:ea typeface="楷体" panose="02010609060101010101" pitchFamily="49" charset="-122"/>
              </a:rPr>
              <a:t>高鑫杰</a:t>
            </a:r>
            <a:endParaRPr lang="en-US" sz="1600" b="1" dirty="0">
              <a:latin typeface="楷体" panose="02010609060101010101" pitchFamily="49" charset="-122"/>
              <a:ea typeface="楷体" panose="02010609060101010101" pitchFamily="49" charset="-122"/>
            </a:endParaRPr>
          </a:p>
        </p:txBody>
      </p:sp>
      <p:sp>
        <p:nvSpPr>
          <p:cNvPr id="7" name="文本框 6">
            <a:extLst>
              <a:ext uri="{FF2B5EF4-FFF2-40B4-BE49-F238E27FC236}">
                <a16:creationId xmlns:a16="http://schemas.microsoft.com/office/drawing/2014/main" id="{CE1E6DB3-C2E8-4315-95D5-0A85BDD79A78}"/>
              </a:ext>
            </a:extLst>
          </p:cNvPr>
          <p:cNvSpPr txBox="1"/>
          <p:nvPr/>
        </p:nvSpPr>
        <p:spPr>
          <a:xfrm>
            <a:off x="4742543" y="5946882"/>
            <a:ext cx="2706914" cy="246221"/>
          </a:xfrm>
          <a:prstGeom prst="rect">
            <a:avLst/>
          </a:prstGeom>
          <a:noFill/>
        </p:spPr>
        <p:txBody>
          <a:bodyPr wrap="square" lIns="0" tIns="0" rIns="0" bIns="0" rtlCol="0" anchor="t">
            <a:noAutofit/>
          </a:bodyPr>
          <a:lstStyle/>
          <a:p>
            <a:pPr algn="ctr"/>
            <a:r>
              <a:rPr lang="en-US" sz="1600" dirty="0">
                <a:latin typeface="Algerian" panose="04020705040A02060702" pitchFamily="82" charset="0"/>
              </a:rPr>
              <a:t>2022.10.12</a:t>
            </a:r>
          </a:p>
        </p:txBody>
      </p:sp>
    </p:spTree>
    <p:extLst>
      <p:ext uri="{BB962C8B-B14F-4D97-AF65-F5344CB8AC3E}">
        <p14:creationId xmlns:p14="http://schemas.microsoft.com/office/powerpoint/2010/main" val="28922421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D49997-435E-A4F1-45D7-6443C260F64A}"/>
              </a:ext>
            </a:extLst>
          </p:cNvPr>
          <p:cNvSpPr>
            <a:spLocks noGrp="1"/>
          </p:cNvSpPr>
          <p:nvPr>
            <p:ph type="title"/>
          </p:nvPr>
        </p:nvSpPr>
        <p:spPr/>
        <p:txBody>
          <a:bodyPr/>
          <a:lstStyle/>
          <a:p>
            <a:r>
              <a:rPr lang="en-US" altLang="zh-CN" dirty="0" err="1"/>
              <a:t>mrmovq</a:t>
            </a:r>
            <a:endParaRPr lang="en-US" dirty="0"/>
          </a:p>
        </p:txBody>
      </p:sp>
      <p:pic>
        <p:nvPicPr>
          <p:cNvPr id="25" name="图片 24">
            <a:extLst>
              <a:ext uri="{FF2B5EF4-FFF2-40B4-BE49-F238E27FC236}">
                <a16:creationId xmlns:a16="http://schemas.microsoft.com/office/drawing/2014/main" id="{5B4C3DB6-1837-4776-B323-70E0942C5A9C}"/>
              </a:ext>
            </a:extLst>
          </p:cNvPr>
          <p:cNvPicPr>
            <a:picLocks noChangeAspect="1"/>
          </p:cNvPicPr>
          <p:nvPr/>
        </p:nvPicPr>
        <p:blipFill>
          <a:blip r:embed="rId2"/>
          <a:stretch>
            <a:fillRect/>
          </a:stretch>
        </p:blipFill>
        <p:spPr>
          <a:xfrm>
            <a:off x="2386056" y="1348962"/>
            <a:ext cx="3122675" cy="4892671"/>
          </a:xfrm>
          <a:prstGeom prst="rect">
            <a:avLst/>
          </a:prstGeom>
        </p:spPr>
      </p:pic>
      <p:sp>
        <p:nvSpPr>
          <p:cNvPr id="26" name="文本框 25">
            <a:extLst>
              <a:ext uri="{FF2B5EF4-FFF2-40B4-BE49-F238E27FC236}">
                <a16:creationId xmlns:a16="http://schemas.microsoft.com/office/drawing/2014/main" id="{490D73A0-96A3-4960-90CB-94F0D3D0452C}"/>
              </a:ext>
            </a:extLst>
          </p:cNvPr>
          <p:cNvSpPr txBox="1"/>
          <p:nvPr/>
        </p:nvSpPr>
        <p:spPr>
          <a:xfrm>
            <a:off x="7345399" y="2866747"/>
            <a:ext cx="2911876" cy="2106228"/>
          </a:xfrm>
          <a:prstGeom prst="rect">
            <a:avLst/>
          </a:prstGeom>
          <a:noFill/>
        </p:spPr>
        <p:txBody>
          <a:bodyPr wrap="square" lIns="0" tIns="0" rIns="0" bIns="0" rtlCol="0" anchor="t">
            <a:noAutofit/>
          </a:bodyPr>
          <a:lstStyle/>
          <a:p>
            <a:r>
              <a:rPr lang="zh-CN" altLang="en-US" sz="3600" dirty="0">
                <a:latin typeface="楷体" panose="02010609060101010101" pitchFamily="49" charset="-122"/>
                <a:ea typeface="楷体" panose="02010609060101010101" pitchFamily="49" charset="-122"/>
              </a:rPr>
              <a:t>与</a:t>
            </a:r>
            <a:r>
              <a:rPr lang="en-US" altLang="zh-CN" sz="3600" dirty="0" err="1">
                <a:latin typeface="楷体" panose="02010609060101010101" pitchFamily="49" charset="-122"/>
                <a:ea typeface="楷体" panose="02010609060101010101" pitchFamily="49" charset="-122"/>
              </a:rPr>
              <a:t>rmmovq</a:t>
            </a:r>
            <a:r>
              <a:rPr lang="zh-CN" altLang="en-US" sz="3600" dirty="0">
                <a:latin typeface="楷体" panose="02010609060101010101" pitchFamily="49" charset="-122"/>
                <a:ea typeface="楷体" panose="02010609060101010101" pitchFamily="49" charset="-122"/>
              </a:rPr>
              <a:t>类似，该指令读或者写内存</a:t>
            </a:r>
          </a:p>
        </p:txBody>
      </p:sp>
      <p:sp>
        <p:nvSpPr>
          <p:cNvPr id="27" name="箭头: 右 26">
            <a:extLst>
              <a:ext uri="{FF2B5EF4-FFF2-40B4-BE49-F238E27FC236}">
                <a16:creationId xmlns:a16="http://schemas.microsoft.com/office/drawing/2014/main" id="{7BE210B8-347F-415C-9A95-3C52D06D9FDD}"/>
              </a:ext>
            </a:extLst>
          </p:cNvPr>
          <p:cNvSpPr/>
          <p:nvPr/>
        </p:nvSpPr>
        <p:spPr>
          <a:xfrm rot="10800000">
            <a:off x="5647308" y="4493579"/>
            <a:ext cx="775317" cy="479395"/>
          </a:xfrm>
          <a:prstGeom prst="rightArrow">
            <a:avLst/>
          </a:prstGeom>
          <a:solidFill>
            <a:schemeClr val="accent1"/>
          </a:soli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8" name="图片 27">
            <a:extLst>
              <a:ext uri="{FF2B5EF4-FFF2-40B4-BE49-F238E27FC236}">
                <a16:creationId xmlns:a16="http://schemas.microsoft.com/office/drawing/2014/main" id="{D6AF4732-551A-413A-9D6E-0463F780A37B}"/>
              </a:ext>
            </a:extLst>
          </p:cNvPr>
          <p:cNvPicPr>
            <a:picLocks noChangeAspect="1"/>
          </p:cNvPicPr>
          <p:nvPr/>
        </p:nvPicPr>
        <p:blipFill>
          <a:blip r:embed="rId3"/>
          <a:stretch>
            <a:fillRect/>
          </a:stretch>
        </p:blipFill>
        <p:spPr>
          <a:xfrm>
            <a:off x="1395456" y="1385676"/>
            <a:ext cx="990600" cy="4855957"/>
          </a:xfrm>
          <a:prstGeom prst="rect">
            <a:avLst/>
          </a:prstGeom>
        </p:spPr>
      </p:pic>
    </p:spTree>
    <p:extLst>
      <p:ext uri="{BB962C8B-B14F-4D97-AF65-F5344CB8AC3E}">
        <p14:creationId xmlns:p14="http://schemas.microsoft.com/office/powerpoint/2010/main" val="1891978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D49997-435E-A4F1-45D7-6443C260F64A}"/>
              </a:ext>
            </a:extLst>
          </p:cNvPr>
          <p:cNvSpPr>
            <a:spLocks noGrp="1"/>
          </p:cNvSpPr>
          <p:nvPr>
            <p:ph type="title"/>
          </p:nvPr>
        </p:nvSpPr>
        <p:spPr/>
        <p:txBody>
          <a:bodyPr/>
          <a:lstStyle/>
          <a:p>
            <a:r>
              <a:rPr lang="en-US" altLang="zh-CN" dirty="0" err="1"/>
              <a:t>pushq&amp;popq</a:t>
            </a:r>
            <a:endParaRPr lang="en-US" dirty="0"/>
          </a:p>
        </p:txBody>
      </p:sp>
      <p:pic>
        <p:nvPicPr>
          <p:cNvPr id="4" name="图片 3">
            <a:extLst>
              <a:ext uri="{FF2B5EF4-FFF2-40B4-BE49-F238E27FC236}">
                <a16:creationId xmlns:a16="http://schemas.microsoft.com/office/drawing/2014/main" id="{2E21B1A8-D311-4FB5-8578-7326EC704859}"/>
              </a:ext>
            </a:extLst>
          </p:cNvPr>
          <p:cNvPicPr>
            <a:picLocks noChangeAspect="1"/>
          </p:cNvPicPr>
          <p:nvPr/>
        </p:nvPicPr>
        <p:blipFill>
          <a:blip r:embed="rId2"/>
          <a:stretch>
            <a:fillRect/>
          </a:stretch>
        </p:blipFill>
        <p:spPr>
          <a:xfrm>
            <a:off x="392837" y="1579242"/>
            <a:ext cx="7136214" cy="4319958"/>
          </a:xfrm>
          <a:prstGeom prst="rect">
            <a:avLst/>
          </a:prstGeom>
        </p:spPr>
      </p:pic>
      <p:sp>
        <p:nvSpPr>
          <p:cNvPr id="8" name="文本框 7">
            <a:extLst>
              <a:ext uri="{FF2B5EF4-FFF2-40B4-BE49-F238E27FC236}">
                <a16:creationId xmlns:a16="http://schemas.microsoft.com/office/drawing/2014/main" id="{7F4215C0-AC79-4066-A3F8-4C3BDB1CD6EF}"/>
              </a:ext>
            </a:extLst>
          </p:cNvPr>
          <p:cNvSpPr txBox="1"/>
          <p:nvPr/>
        </p:nvSpPr>
        <p:spPr>
          <a:xfrm>
            <a:off x="8247356" y="2370187"/>
            <a:ext cx="3213715" cy="2738068"/>
          </a:xfrm>
          <a:prstGeom prst="rect">
            <a:avLst/>
          </a:prstGeom>
          <a:noFill/>
        </p:spPr>
        <p:txBody>
          <a:bodyPr wrap="square" lIns="0" tIns="0" rIns="0" bIns="0" rtlCol="0" anchor="t">
            <a:noAutofit/>
          </a:bodyPr>
          <a:lstStyle/>
          <a:p>
            <a:r>
              <a:rPr lang="en-US" altLang="zh-CN" sz="2800" dirty="0">
                <a:latin typeface="楷体" panose="02010609060101010101" pitchFamily="49" charset="-122"/>
                <a:ea typeface="楷体" panose="02010609060101010101" pitchFamily="49" charset="-122"/>
              </a:rPr>
              <a:t>1.</a:t>
            </a:r>
            <a:r>
              <a:rPr lang="zh-CN" altLang="en-US" sz="2800" dirty="0">
                <a:latin typeface="楷体" panose="02010609060101010101" pitchFamily="49" charset="-122"/>
                <a:ea typeface="楷体" panose="02010609060101010101" pitchFamily="49" charset="-122"/>
              </a:rPr>
              <a:t>用</a:t>
            </a:r>
            <a:r>
              <a:rPr lang="en-US" altLang="zh-CN" sz="2800" dirty="0">
                <a:latin typeface="楷体" panose="02010609060101010101" pitchFamily="49" charset="-122"/>
                <a:ea typeface="楷体" panose="02010609060101010101" pitchFamily="49" charset="-122"/>
              </a:rPr>
              <a:t>ALU</a:t>
            </a:r>
            <a:r>
              <a:rPr lang="zh-CN" altLang="en-US" sz="2800" dirty="0">
                <a:latin typeface="楷体" panose="02010609060101010101" pitchFamily="49" charset="-122"/>
                <a:ea typeface="楷体" panose="02010609060101010101" pitchFamily="49" charset="-122"/>
              </a:rPr>
              <a:t>增减栈指针，栈指针的更新在内存操作之后；</a:t>
            </a:r>
            <a:endParaRPr lang="en-US" altLang="zh-CN" sz="2800" dirty="0">
              <a:latin typeface="楷体" panose="02010609060101010101" pitchFamily="49" charset="-122"/>
              <a:ea typeface="楷体" panose="02010609060101010101" pitchFamily="49" charset="-122"/>
            </a:endParaRPr>
          </a:p>
          <a:p>
            <a:r>
              <a:rPr lang="en-US" altLang="zh-CN" sz="2800" dirty="0">
                <a:latin typeface="楷体" panose="02010609060101010101" pitchFamily="49" charset="-122"/>
                <a:ea typeface="楷体" panose="02010609060101010101" pitchFamily="49" charset="-122"/>
              </a:rPr>
              <a:t>2.</a:t>
            </a:r>
            <a:r>
              <a:rPr lang="zh-CN" altLang="en-US" sz="2800" dirty="0">
                <a:latin typeface="楷体" panose="02010609060101010101" pitchFamily="49" charset="-122"/>
                <a:ea typeface="楷体" panose="02010609060101010101" pitchFamily="49" charset="-122"/>
              </a:rPr>
              <a:t>既涉及访问内存，又要增减栈指针</a:t>
            </a:r>
          </a:p>
        </p:txBody>
      </p:sp>
    </p:spTree>
    <p:extLst>
      <p:ext uri="{BB962C8B-B14F-4D97-AF65-F5344CB8AC3E}">
        <p14:creationId xmlns:p14="http://schemas.microsoft.com/office/powerpoint/2010/main" val="3631193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D49997-435E-A4F1-45D7-6443C260F64A}"/>
              </a:ext>
            </a:extLst>
          </p:cNvPr>
          <p:cNvSpPr>
            <a:spLocks noGrp="1"/>
          </p:cNvSpPr>
          <p:nvPr>
            <p:ph type="title"/>
          </p:nvPr>
        </p:nvSpPr>
        <p:spPr/>
        <p:txBody>
          <a:bodyPr/>
          <a:lstStyle/>
          <a:p>
            <a:r>
              <a:rPr lang="en-US" dirty="0" err="1"/>
              <a:t>jXX</a:t>
            </a:r>
            <a:endParaRPr lang="en-US" dirty="0"/>
          </a:p>
        </p:txBody>
      </p:sp>
      <p:sp>
        <p:nvSpPr>
          <p:cNvPr id="8" name="文本框 7">
            <a:extLst>
              <a:ext uri="{FF2B5EF4-FFF2-40B4-BE49-F238E27FC236}">
                <a16:creationId xmlns:a16="http://schemas.microsoft.com/office/drawing/2014/main" id="{7F4215C0-AC79-4066-A3F8-4C3BDB1CD6EF}"/>
              </a:ext>
            </a:extLst>
          </p:cNvPr>
          <p:cNvSpPr txBox="1"/>
          <p:nvPr/>
        </p:nvSpPr>
        <p:spPr>
          <a:xfrm>
            <a:off x="8327255" y="2278198"/>
            <a:ext cx="3213715" cy="2738068"/>
          </a:xfrm>
          <a:prstGeom prst="rect">
            <a:avLst/>
          </a:prstGeom>
          <a:noFill/>
        </p:spPr>
        <p:txBody>
          <a:bodyPr wrap="square" lIns="0" tIns="0" rIns="0" bIns="0" rtlCol="0" anchor="t">
            <a:noAutofit/>
          </a:bodyPr>
          <a:lstStyle/>
          <a:p>
            <a:r>
              <a:rPr lang="en-US" altLang="zh-CN" sz="2800" dirty="0">
                <a:latin typeface="楷体" panose="02010609060101010101" pitchFamily="49" charset="-122"/>
                <a:ea typeface="楷体" panose="02010609060101010101" pitchFamily="49" charset="-122"/>
              </a:rPr>
              <a:t>1.</a:t>
            </a:r>
            <a:r>
              <a:rPr lang="zh-CN" altLang="en-US" sz="2800" dirty="0">
                <a:latin typeface="楷体" panose="02010609060101010101" pitchFamily="49" charset="-122"/>
                <a:ea typeface="楷体" panose="02010609060101010101" pitchFamily="49" charset="-122"/>
              </a:rPr>
              <a:t>在</a:t>
            </a:r>
            <a:r>
              <a:rPr lang="en-US" altLang="zh-CN" sz="2800" dirty="0">
                <a:latin typeface="楷体" panose="02010609060101010101" pitchFamily="49" charset="-122"/>
                <a:ea typeface="楷体" panose="02010609060101010101" pitchFamily="49" charset="-122"/>
              </a:rPr>
              <a:t>Execute</a:t>
            </a:r>
            <a:r>
              <a:rPr lang="zh-CN" altLang="en-US" sz="2800" dirty="0">
                <a:latin typeface="楷体" panose="02010609060101010101" pitchFamily="49" charset="-122"/>
                <a:ea typeface="楷体" panose="02010609060101010101" pitchFamily="49" charset="-122"/>
              </a:rPr>
              <a:t>中检查条件码和跳转条件产生</a:t>
            </a:r>
            <a:r>
              <a:rPr lang="en-US" altLang="zh-CN" sz="2800" dirty="0" err="1">
                <a:latin typeface="楷体" panose="02010609060101010101" pitchFamily="49" charset="-122"/>
                <a:ea typeface="楷体" panose="02010609060101010101" pitchFamily="49" charset="-122"/>
              </a:rPr>
              <a:t>Cnd</a:t>
            </a:r>
            <a:r>
              <a:rPr lang="zh-CN" altLang="en-US" sz="2800" dirty="0">
                <a:latin typeface="楷体" panose="02010609060101010101" pitchFamily="49" charset="-122"/>
                <a:ea typeface="楷体" panose="02010609060101010101" pitchFamily="49" charset="-122"/>
              </a:rPr>
              <a:t>信号；</a:t>
            </a:r>
            <a:endParaRPr lang="en-US" altLang="zh-CN" sz="2800" dirty="0">
              <a:latin typeface="楷体" panose="02010609060101010101" pitchFamily="49" charset="-122"/>
              <a:ea typeface="楷体" panose="02010609060101010101" pitchFamily="49" charset="-122"/>
            </a:endParaRPr>
          </a:p>
          <a:p>
            <a:r>
              <a:rPr lang="en-US" altLang="zh-CN" sz="2800" dirty="0">
                <a:latin typeface="楷体" panose="02010609060101010101" pitchFamily="49" charset="-122"/>
                <a:ea typeface="楷体" panose="02010609060101010101" pitchFamily="49" charset="-122"/>
              </a:rPr>
              <a:t>2.</a:t>
            </a:r>
            <a:r>
              <a:rPr lang="zh-CN" altLang="en-US" sz="2800" dirty="0">
                <a:latin typeface="楷体" panose="02010609060101010101" pitchFamily="49" charset="-122"/>
                <a:ea typeface="楷体" panose="02010609060101010101" pitchFamily="49" charset="-122"/>
              </a:rPr>
              <a:t>在更新</a:t>
            </a:r>
            <a:r>
              <a:rPr lang="en-US" altLang="zh-CN" sz="2800" dirty="0">
                <a:latin typeface="楷体" panose="02010609060101010101" pitchFamily="49" charset="-122"/>
                <a:ea typeface="楷体" panose="02010609060101010101" pitchFamily="49" charset="-122"/>
              </a:rPr>
              <a:t>PC</a:t>
            </a:r>
            <a:r>
              <a:rPr lang="zh-CN" altLang="en-US" sz="2800" dirty="0">
                <a:latin typeface="楷体" panose="02010609060101010101" pitchFamily="49" charset="-122"/>
                <a:ea typeface="楷体" panose="02010609060101010101" pitchFamily="49" charset="-122"/>
              </a:rPr>
              <a:t>阶段，检查</a:t>
            </a:r>
            <a:r>
              <a:rPr lang="en-US" altLang="zh-CN" sz="2800" dirty="0" err="1">
                <a:latin typeface="楷体" panose="02010609060101010101" pitchFamily="49" charset="-122"/>
                <a:ea typeface="楷体" panose="02010609060101010101" pitchFamily="49" charset="-122"/>
              </a:rPr>
              <a:t>Cnd</a:t>
            </a:r>
            <a:endParaRPr lang="zh-CN" altLang="en-US" sz="2800" dirty="0">
              <a:latin typeface="楷体" panose="02010609060101010101" pitchFamily="49" charset="-122"/>
              <a:ea typeface="楷体" panose="02010609060101010101" pitchFamily="49" charset="-122"/>
            </a:endParaRPr>
          </a:p>
        </p:txBody>
      </p:sp>
      <p:pic>
        <p:nvPicPr>
          <p:cNvPr id="3" name="图片 2">
            <a:extLst>
              <a:ext uri="{FF2B5EF4-FFF2-40B4-BE49-F238E27FC236}">
                <a16:creationId xmlns:a16="http://schemas.microsoft.com/office/drawing/2014/main" id="{465C432C-5197-48C4-95FB-9727279EB752}"/>
              </a:ext>
            </a:extLst>
          </p:cNvPr>
          <p:cNvPicPr>
            <a:picLocks noChangeAspect="1"/>
          </p:cNvPicPr>
          <p:nvPr/>
        </p:nvPicPr>
        <p:blipFill>
          <a:blip r:embed="rId2"/>
          <a:stretch>
            <a:fillRect/>
          </a:stretch>
        </p:blipFill>
        <p:spPr>
          <a:xfrm>
            <a:off x="173438" y="1337227"/>
            <a:ext cx="7816465" cy="4620011"/>
          </a:xfrm>
          <a:prstGeom prst="rect">
            <a:avLst/>
          </a:prstGeom>
        </p:spPr>
      </p:pic>
    </p:spTree>
    <p:extLst>
      <p:ext uri="{BB962C8B-B14F-4D97-AF65-F5344CB8AC3E}">
        <p14:creationId xmlns:p14="http://schemas.microsoft.com/office/powerpoint/2010/main" val="35449612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D49997-435E-A4F1-45D7-6443C260F64A}"/>
              </a:ext>
            </a:extLst>
          </p:cNvPr>
          <p:cNvSpPr>
            <a:spLocks noGrp="1"/>
          </p:cNvSpPr>
          <p:nvPr>
            <p:ph type="title"/>
          </p:nvPr>
        </p:nvSpPr>
        <p:spPr/>
        <p:txBody>
          <a:bodyPr/>
          <a:lstStyle/>
          <a:p>
            <a:r>
              <a:rPr lang="en-US" altLang="zh-CN" dirty="0" err="1"/>
              <a:t>call&amp;ret</a:t>
            </a:r>
            <a:endParaRPr lang="en-US" dirty="0"/>
          </a:p>
        </p:txBody>
      </p:sp>
      <p:sp>
        <p:nvSpPr>
          <p:cNvPr id="8" name="文本框 7">
            <a:extLst>
              <a:ext uri="{FF2B5EF4-FFF2-40B4-BE49-F238E27FC236}">
                <a16:creationId xmlns:a16="http://schemas.microsoft.com/office/drawing/2014/main" id="{7F4215C0-AC79-4066-A3F8-4C3BDB1CD6EF}"/>
              </a:ext>
            </a:extLst>
          </p:cNvPr>
          <p:cNvSpPr txBox="1"/>
          <p:nvPr/>
        </p:nvSpPr>
        <p:spPr>
          <a:xfrm>
            <a:off x="8096436" y="1965328"/>
            <a:ext cx="3213715" cy="3222248"/>
          </a:xfrm>
          <a:prstGeom prst="rect">
            <a:avLst/>
          </a:prstGeom>
          <a:noFill/>
        </p:spPr>
        <p:txBody>
          <a:bodyPr wrap="square" lIns="0" tIns="0" rIns="0" bIns="0" rtlCol="0" anchor="t">
            <a:noAutofit/>
          </a:bodyPr>
          <a:lstStyle/>
          <a:p>
            <a:r>
              <a:rPr lang="en-US" altLang="zh-CN" sz="2800" dirty="0">
                <a:latin typeface="楷体" panose="02010609060101010101" pitchFamily="49" charset="-122"/>
                <a:ea typeface="楷体" panose="02010609060101010101" pitchFamily="49" charset="-122"/>
              </a:rPr>
              <a:t>1.</a:t>
            </a:r>
            <a:r>
              <a:rPr lang="zh-CN" altLang="en-US" sz="2800" dirty="0">
                <a:latin typeface="楷体" panose="02010609060101010101" pitchFamily="49" charset="-122"/>
                <a:ea typeface="楷体" panose="02010609060101010101" pitchFamily="49" charset="-122"/>
              </a:rPr>
              <a:t> 对指令</a:t>
            </a:r>
            <a:r>
              <a:rPr lang="en-US" altLang="zh-CN" sz="2800" dirty="0">
                <a:latin typeface="楷体" panose="02010609060101010101" pitchFamily="49" charset="-122"/>
                <a:ea typeface="楷体" panose="02010609060101010101" pitchFamily="49" charset="-122"/>
              </a:rPr>
              <a:t>call</a:t>
            </a:r>
            <a:r>
              <a:rPr lang="zh-CN" altLang="en-US" sz="2800" dirty="0">
                <a:latin typeface="楷体" panose="02010609060101010101" pitchFamily="49" charset="-122"/>
                <a:ea typeface="楷体" panose="02010609060101010101" pitchFamily="49" charset="-122"/>
              </a:rPr>
              <a:t>，将</a:t>
            </a:r>
            <a:r>
              <a:rPr lang="en-US" altLang="zh-CN" sz="2800" dirty="0" err="1">
                <a:latin typeface="楷体" panose="02010609060101010101" pitchFamily="49" charset="-122"/>
                <a:ea typeface="楷体" panose="02010609060101010101" pitchFamily="49" charset="-122"/>
              </a:rPr>
              <a:t>valP</a:t>
            </a:r>
            <a:r>
              <a:rPr lang="zh-CN" altLang="en-US" sz="2800" dirty="0">
                <a:latin typeface="楷体" panose="02010609060101010101" pitchFamily="49" charset="-122"/>
                <a:ea typeface="楷体" panose="02010609060101010101" pitchFamily="49" charset="-122"/>
              </a:rPr>
              <a:t>入栈，作为返回地址，将</a:t>
            </a:r>
            <a:r>
              <a:rPr lang="en-US" altLang="zh-CN" sz="2800" dirty="0">
                <a:latin typeface="楷体" panose="02010609060101010101" pitchFamily="49" charset="-122"/>
                <a:ea typeface="楷体" panose="02010609060101010101" pitchFamily="49" charset="-122"/>
              </a:rPr>
              <a:t>PC</a:t>
            </a:r>
            <a:r>
              <a:rPr lang="zh-CN" altLang="en-US" sz="2800" dirty="0">
                <a:latin typeface="楷体" panose="02010609060101010101" pitchFamily="49" charset="-122"/>
                <a:ea typeface="楷体" panose="02010609060101010101" pitchFamily="49" charset="-122"/>
              </a:rPr>
              <a:t>更新为调用目的地</a:t>
            </a:r>
            <a:r>
              <a:rPr lang="en-US" altLang="zh-CN" sz="2800" dirty="0" err="1">
                <a:latin typeface="楷体" panose="02010609060101010101" pitchFamily="49" charset="-122"/>
                <a:ea typeface="楷体" panose="02010609060101010101" pitchFamily="49" charset="-122"/>
              </a:rPr>
              <a:t>valC</a:t>
            </a:r>
            <a:r>
              <a:rPr lang="zh-CN" altLang="en-US" sz="2800" dirty="0">
                <a:latin typeface="楷体" panose="02010609060101010101" pitchFamily="49" charset="-122"/>
                <a:ea typeface="楷体" panose="02010609060101010101" pitchFamily="49" charset="-122"/>
              </a:rPr>
              <a:t>；</a:t>
            </a:r>
            <a:endParaRPr lang="en-US" altLang="zh-CN" sz="2800" dirty="0">
              <a:latin typeface="楷体" panose="02010609060101010101" pitchFamily="49" charset="-122"/>
              <a:ea typeface="楷体" panose="02010609060101010101" pitchFamily="49" charset="-122"/>
            </a:endParaRPr>
          </a:p>
          <a:p>
            <a:r>
              <a:rPr lang="en-US" altLang="zh-CN" sz="2800" dirty="0">
                <a:latin typeface="楷体" panose="02010609060101010101" pitchFamily="49" charset="-122"/>
                <a:ea typeface="楷体" panose="02010609060101010101" pitchFamily="49" charset="-122"/>
              </a:rPr>
              <a:t>2.</a:t>
            </a:r>
            <a:r>
              <a:rPr lang="zh-CN" altLang="en-US" sz="2800" dirty="0">
                <a:latin typeface="楷体" panose="02010609060101010101" pitchFamily="49" charset="-122"/>
                <a:ea typeface="楷体" panose="02010609060101010101" pitchFamily="49" charset="-122"/>
              </a:rPr>
              <a:t>对指令</a:t>
            </a:r>
            <a:r>
              <a:rPr lang="en-US" altLang="zh-CN" sz="2800" dirty="0">
                <a:latin typeface="楷体" panose="02010609060101010101" pitchFamily="49" charset="-122"/>
                <a:ea typeface="楷体" panose="02010609060101010101" pitchFamily="49" charset="-122"/>
              </a:rPr>
              <a:t>ret</a:t>
            </a:r>
            <a:r>
              <a:rPr lang="zh-CN" altLang="en-US" sz="2800" dirty="0">
                <a:latin typeface="楷体" panose="02010609060101010101" pitchFamily="49" charset="-122"/>
                <a:ea typeface="楷体" panose="02010609060101010101" pitchFamily="49" charset="-122"/>
              </a:rPr>
              <a:t>，将</a:t>
            </a:r>
            <a:r>
              <a:rPr lang="en-US" altLang="zh-CN" sz="2800" dirty="0">
                <a:latin typeface="楷体" panose="02010609060101010101" pitchFamily="49" charset="-122"/>
                <a:ea typeface="楷体" panose="02010609060101010101" pitchFamily="49" charset="-122"/>
              </a:rPr>
              <a:t>PC</a:t>
            </a:r>
            <a:r>
              <a:rPr lang="zh-CN" altLang="en-US" sz="2800" dirty="0">
                <a:latin typeface="楷体" panose="02010609060101010101" pitchFamily="49" charset="-122"/>
                <a:ea typeface="楷体" panose="02010609060101010101" pitchFamily="49" charset="-122"/>
              </a:rPr>
              <a:t>更新为从栈中取出的</a:t>
            </a:r>
            <a:r>
              <a:rPr lang="en-US" altLang="zh-CN" sz="2800" dirty="0" err="1">
                <a:latin typeface="楷体" panose="02010609060101010101" pitchFamily="49" charset="-122"/>
                <a:ea typeface="楷体" panose="02010609060101010101" pitchFamily="49" charset="-122"/>
              </a:rPr>
              <a:t>valM</a:t>
            </a:r>
            <a:endParaRPr lang="zh-CN" altLang="en-US" sz="2800" dirty="0">
              <a:latin typeface="楷体" panose="02010609060101010101" pitchFamily="49" charset="-122"/>
              <a:ea typeface="楷体" panose="02010609060101010101" pitchFamily="49" charset="-122"/>
            </a:endParaRPr>
          </a:p>
        </p:txBody>
      </p:sp>
      <p:pic>
        <p:nvPicPr>
          <p:cNvPr id="5" name="图片 4">
            <a:extLst>
              <a:ext uri="{FF2B5EF4-FFF2-40B4-BE49-F238E27FC236}">
                <a16:creationId xmlns:a16="http://schemas.microsoft.com/office/drawing/2014/main" id="{A3E3394F-C553-4C38-AC8C-69367BAC083E}"/>
              </a:ext>
            </a:extLst>
          </p:cNvPr>
          <p:cNvPicPr>
            <a:picLocks noChangeAspect="1"/>
          </p:cNvPicPr>
          <p:nvPr/>
        </p:nvPicPr>
        <p:blipFill>
          <a:blip r:embed="rId2"/>
          <a:stretch>
            <a:fillRect/>
          </a:stretch>
        </p:blipFill>
        <p:spPr>
          <a:xfrm>
            <a:off x="385116" y="1371415"/>
            <a:ext cx="1419225" cy="4381500"/>
          </a:xfrm>
          <a:prstGeom prst="rect">
            <a:avLst/>
          </a:prstGeom>
        </p:spPr>
      </p:pic>
      <p:pic>
        <p:nvPicPr>
          <p:cNvPr id="6" name="图片 5">
            <a:extLst>
              <a:ext uri="{FF2B5EF4-FFF2-40B4-BE49-F238E27FC236}">
                <a16:creationId xmlns:a16="http://schemas.microsoft.com/office/drawing/2014/main" id="{F118B493-AA04-4C07-849C-E142865F3EF5}"/>
              </a:ext>
            </a:extLst>
          </p:cNvPr>
          <p:cNvPicPr>
            <a:picLocks noChangeAspect="1"/>
          </p:cNvPicPr>
          <p:nvPr/>
        </p:nvPicPr>
        <p:blipFill>
          <a:blip r:embed="rId3"/>
          <a:stretch>
            <a:fillRect/>
          </a:stretch>
        </p:blipFill>
        <p:spPr>
          <a:xfrm>
            <a:off x="1804341" y="1399990"/>
            <a:ext cx="5562600" cy="4352925"/>
          </a:xfrm>
          <a:prstGeom prst="rect">
            <a:avLst/>
          </a:prstGeom>
        </p:spPr>
      </p:pic>
    </p:spTree>
    <p:extLst>
      <p:ext uri="{BB962C8B-B14F-4D97-AF65-F5344CB8AC3E}">
        <p14:creationId xmlns:p14="http://schemas.microsoft.com/office/powerpoint/2010/main" val="9692979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4">
            <a:extLst>
              <a:ext uri="{FF2B5EF4-FFF2-40B4-BE49-F238E27FC236}">
                <a16:creationId xmlns:a16="http://schemas.microsoft.com/office/drawing/2014/main" id="{513803C1-5377-52D6-EBAC-4F0B83258394}"/>
              </a:ext>
            </a:extLst>
          </p:cNvPr>
          <p:cNvSpPr txBox="1"/>
          <p:nvPr/>
        </p:nvSpPr>
        <p:spPr>
          <a:xfrm>
            <a:off x="5535159" y="2549634"/>
            <a:ext cx="1009892" cy="307777"/>
          </a:xfrm>
          <a:prstGeom prst="rect">
            <a:avLst/>
          </a:prstGeom>
          <a:noFill/>
        </p:spPr>
        <p:txBody>
          <a:bodyPr wrap="none" lIns="0" tIns="0" rIns="0" bIns="0"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kumimoji="1" lang="en-US" altLang="zh-CN" sz="2000" dirty="0">
                <a:solidFill>
                  <a:schemeClr val="bg1"/>
                </a:solidFill>
                <a:latin typeface="+mn-ea"/>
                <a:cs typeface="Alibaba PuHuiTi M" pitchFamily="18" charset="-122"/>
              </a:rPr>
              <a:t>PART</a:t>
            </a:r>
            <a:r>
              <a:rPr kumimoji="1" lang="zh-CN" altLang="en-US" sz="2000" dirty="0">
                <a:solidFill>
                  <a:schemeClr val="bg1"/>
                </a:solidFill>
                <a:latin typeface="+mn-ea"/>
                <a:cs typeface="Alibaba PuHuiTi M" pitchFamily="18" charset="-122"/>
              </a:rPr>
              <a:t> </a:t>
            </a:r>
            <a:r>
              <a:rPr kumimoji="1" lang="en-US" altLang="zh-CN" sz="2000" dirty="0">
                <a:solidFill>
                  <a:schemeClr val="bg1"/>
                </a:solidFill>
                <a:latin typeface="+mn-ea"/>
                <a:cs typeface="Alibaba PuHuiTi M" pitchFamily="18" charset="-122"/>
              </a:rPr>
              <a:t>02</a:t>
            </a:r>
            <a:endParaRPr kumimoji="1" lang="zh-CN" altLang="en-US" sz="2000" dirty="0">
              <a:solidFill>
                <a:schemeClr val="bg1"/>
              </a:solidFill>
              <a:latin typeface="+mn-ea"/>
              <a:cs typeface="Alibaba PuHuiTi M" pitchFamily="18" charset="-122"/>
            </a:endParaRPr>
          </a:p>
        </p:txBody>
      </p:sp>
      <p:cxnSp>
        <p:nvCxnSpPr>
          <p:cNvPr id="25" name="直线连接符 7">
            <a:extLst>
              <a:ext uri="{FF2B5EF4-FFF2-40B4-BE49-F238E27FC236}">
                <a16:creationId xmlns:a16="http://schemas.microsoft.com/office/drawing/2014/main" id="{37DA987F-208D-FF59-CB10-6E1F18017D99}"/>
              </a:ext>
            </a:extLst>
          </p:cNvPr>
          <p:cNvCxnSpPr/>
          <p:nvPr/>
        </p:nvCxnSpPr>
        <p:spPr>
          <a:xfrm flipH="1">
            <a:off x="4493599" y="2720556"/>
            <a:ext cx="876959"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直线连接符 13">
            <a:extLst>
              <a:ext uri="{FF2B5EF4-FFF2-40B4-BE49-F238E27FC236}">
                <a16:creationId xmlns:a16="http://schemas.microsoft.com/office/drawing/2014/main" id="{7E68C08B-A341-41A4-9F8F-336AE0F24894}"/>
              </a:ext>
            </a:extLst>
          </p:cNvPr>
          <p:cNvCxnSpPr/>
          <p:nvPr/>
        </p:nvCxnSpPr>
        <p:spPr>
          <a:xfrm flipH="1">
            <a:off x="6744328" y="2720556"/>
            <a:ext cx="876959"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27" name="文本框 15">
            <a:extLst>
              <a:ext uri="{FF2B5EF4-FFF2-40B4-BE49-F238E27FC236}">
                <a16:creationId xmlns:a16="http://schemas.microsoft.com/office/drawing/2014/main" id="{CC094C51-15F3-9DC6-437B-20125D00BCD0}"/>
              </a:ext>
            </a:extLst>
          </p:cNvPr>
          <p:cNvSpPr txBox="1"/>
          <p:nvPr/>
        </p:nvSpPr>
        <p:spPr>
          <a:xfrm>
            <a:off x="3556844" y="3085314"/>
            <a:ext cx="5078313" cy="1015663"/>
          </a:xfrm>
          <a:prstGeom prst="rect">
            <a:avLst/>
          </a:prstGeom>
          <a:noFill/>
        </p:spPr>
        <p:txBody>
          <a:bodyPr wrap="none" lIns="0" tIns="0" rIns="0" bIns="0" rtlCol="0" anchor="t">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kumimoji="1" lang="en-US" altLang="zh-CN" sz="6000" dirty="0">
                <a:latin typeface="+mj-ea"/>
                <a:ea typeface="+mj-ea"/>
              </a:rPr>
              <a:t>Hardware</a:t>
            </a:r>
            <a:endParaRPr kumimoji="1" lang="zh-CN" altLang="en-US" sz="6000" dirty="0">
              <a:latin typeface="+mj-ea"/>
              <a:ea typeface="+mj-ea"/>
            </a:endParaRPr>
          </a:p>
        </p:txBody>
      </p:sp>
    </p:spTree>
    <p:extLst>
      <p:ext uri="{BB962C8B-B14F-4D97-AF65-F5344CB8AC3E}">
        <p14:creationId xmlns:p14="http://schemas.microsoft.com/office/powerpoint/2010/main" val="4238669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C8CD437E-7E12-BC2D-DF0B-56FF3676CB59}"/>
              </a:ext>
            </a:extLst>
          </p:cNvPr>
          <p:cNvSpPr>
            <a:spLocks noGrp="1"/>
          </p:cNvSpPr>
          <p:nvPr>
            <p:ph type="title"/>
          </p:nvPr>
        </p:nvSpPr>
        <p:spPr/>
        <p:txBody>
          <a:bodyPr>
            <a:noAutofit/>
          </a:bodyPr>
          <a:lstStyle/>
          <a:p>
            <a:r>
              <a:rPr lang="en-US" altLang="zh-CN" dirty="0">
                <a:solidFill>
                  <a:schemeClr val="accent1"/>
                </a:solidFill>
              </a:rPr>
              <a:t>hardware</a:t>
            </a:r>
            <a:endParaRPr lang="zh-CN" altLang="en-US" sz="2800" dirty="0">
              <a:solidFill>
                <a:schemeClr val="accent1"/>
              </a:solidFill>
              <a:latin typeface="+mj-ea"/>
              <a:ea typeface="+mj-ea"/>
            </a:endParaRPr>
          </a:p>
        </p:txBody>
      </p:sp>
      <p:pic>
        <p:nvPicPr>
          <p:cNvPr id="2" name="图片 1">
            <a:extLst>
              <a:ext uri="{FF2B5EF4-FFF2-40B4-BE49-F238E27FC236}">
                <a16:creationId xmlns:a16="http://schemas.microsoft.com/office/drawing/2014/main" id="{EC70C3E5-CA54-4DA8-BC24-4536D2991B1E}"/>
              </a:ext>
            </a:extLst>
          </p:cNvPr>
          <p:cNvPicPr>
            <a:picLocks noChangeAspect="1"/>
          </p:cNvPicPr>
          <p:nvPr/>
        </p:nvPicPr>
        <p:blipFill>
          <a:blip r:embed="rId2"/>
          <a:stretch>
            <a:fillRect/>
          </a:stretch>
        </p:blipFill>
        <p:spPr>
          <a:xfrm>
            <a:off x="6223571" y="103900"/>
            <a:ext cx="5725774" cy="6650199"/>
          </a:xfrm>
          <a:prstGeom prst="rect">
            <a:avLst/>
          </a:prstGeom>
        </p:spPr>
      </p:pic>
      <p:sp>
        <p:nvSpPr>
          <p:cNvPr id="3" name="文本框 2">
            <a:extLst>
              <a:ext uri="{FF2B5EF4-FFF2-40B4-BE49-F238E27FC236}">
                <a16:creationId xmlns:a16="http://schemas.microsoft.com/office/drawing/2014/main" id="{11975177-D33D-4143-9903-41D5577E2F4B}"/>
              </a:ext>
            </a:extLst>
          </p:cNvPr>
          <p:cNvSpPr txBox="1"/>
          <p:nvPr/>
        </p:nvSpPr>
        <p:spPr>
          <a:xfrm>
            <a:off x="506026" y="1109708"/>
            <a:ext cx="5589973" cy="5246703"/>
          </a:xfrm>
          <a:prstGeom prst="rect">
            <a:avLst/>
          </a:prstGeom>
          <a:noFill/>
        </p:spPr>
        <p:txBody>
          <a:bodyPr wrap="square" lIns="0" tIns="0" rIns="0" bIns="0" rtlCol="0" anchor="t">
            <a:noAutofit/>
          </a:bodyPr>
          <a:lstStyle/>
          <a:p>
            <a:pPr>
              <a:spcAft>
                <a:spcPts val="600"/>
              </a:spcAft>
            </a:pPr>
            <a:r>
              <a:rPr lang="zh-CN" altLang="en-US" sz="2400" dirty="0">
                <a:latin typeface="楷体" panose="02010609060101010101" pitchFamily="49" charset="-122"/>
                <a:ea typeface="楷体" panose="02010609060101010101" pitchFamily="49" charset="-122"/>
              </a:rPr>
              <a:t>取指：将程序计数器</a:t>
            </a:r>
            <a:r>
              <a:rPr lang="en-US" altLang="zh-CN" sz="2400" dirty="0">
                <a:latin typeface="楷体" panose="02010609060101010101" pitchFamily="49" charset="-122"/>
                <a:ea typeface="楷体" panose="02010609060101010101" pitchFamily="49" charset="-122"/>
              </a:rPr>
              <a:t>PC</a:t>
            </a:r>
            <a:r>
              <a:rPr lang="zh-CN" altLang="en-US" sz="2400" dirty="0">
                <a:latin typeface="楷体" panose="02010609060101010101" pitchFamily="49" charset="-122"/>
                <a:ea typeface="楷体" panose="02010609060101010101" pitchFamily="49" charset="-122"/>
              </a:rPr>
              <a:t>作为地址读取指令，</a:t>
            </a:r>
            <a:r>
              <a:rPr lang="en-US" altLang="zh-CN" sz="2400" dirty="0">
                <a:latin typeface="楷体" panose="02010609060101010101" pitchFamily="49" charset="-122"/>
                <a:ea typeface="楷体" panose="02010609060101010101" pitchFamily="49" charset="-122"/>
              </a:rPr>
              <a:t>PC</a:t>
            </a:r>
            <a:r>
              <a:rPr lang="zh-CN" altLang="en-US" sz="2400" dirty="0">
                <a:latin typeface="楷体" panose="02010609060101010101" pitchFamily="49" charset="-122"/>
                <a:ea typeface="楷体" panose="02010609060101010101" pitchFamily="49" charset="-122"/>
              </a:rPr>
              <a:t>增加器计算</a:t>
            </a:r>
            <a:r>
              <a:rPr lang="en-US" altLang="zh-CN" sz="2400" dirty="0" err="1">
                <a:latin typeface="楷体" panose="02010609060101010101" pitchFamily="49" charset="-122"/>
                <a:ea typeface="楷体" panose="02010609060101010101" pitchFamily="49" charset="-122"/>
              </a:rPr>
              <a:t>valP</a:t>
            </a:r>
            <a:endParaRPr lang="en-US" altLang="zh-CN" sz="2400" dirty="0">
              <a:latin typeface="楷体" panose="02010609060101010101" pitchFamily="49" charset="-122"/>
              <a:ea typeface="楷体" panose="02010609060101010101" pitchFamily="49" charset="-122"/>
            </a:endParaRPr>
          </a:p>
          <a:p>
            <a:pPr>
              <a:spcAft>
                <a:spcPts val="600"/>
              </a:spcAft>
            </a:pPr>
            <a:r>
              <a:rPr lang="zh-CN" altLang="en-US" sz="2400" dirty="0">
                <a:latin typeface="楷体" panose="02010609060101010101" pitchFamily="49" charset="-122"/>
                <a:ea typeface="楷体" panose="02010609060101010101" pitchFamily="49" charset="-122"/>
              </a:rPr>
              <a:t>译码：寄存器堆从</a:t>
            </a:r>
            <a:r>
              <a:rPr lang="en-US" altLang="zh-CN" sz="2400" dirty="0">
                <a:latin typeface="楷体" panose="02010609060101010101" pitchFamily="49" charset="-122"/>
                <a:ea typeface="楷体" panose="02010609060101010101" pitchFamily="49" charset="-122"/>
              </a:rPr>
              <a:t>A</a:t>
            </a: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B</a:t>
            </a:r>
            <a:r>
              <a:rPr lang="zh-CN" altLang="en-US" sz="2400" dirty="0">
                <a:latin typeface="楷体" panose="02010609060101010101" pitchFamily="49" charset="-122"/>
                <a:ea typeface="楷体" panose="02010609060101010101" pitchFamily="49" charset="-122"/>
              </a:rPr>
              <a:t>端口同时读</a:t>
            </a:r>
            <a:r>
              <a:rPr lang="en-US" altLang="zh-CN" sz="2400" dirty="0" err="1">
                <a:latin typeface="楷体" panose="02010609060101010101" pitchFamily="49" charset="-122"/>
                <a:ea typeface="楷体" panose="02010609060101010101" pitchFamily="49" charset="-122"/>
              </a:rPr>
              <a:t>valA</a:t>
            </a:r>
            <a:r>
              <a:rPr lang="zh-CN" altLang="en-US" sz="2400" dirty="0">
                <a:latin typeface="楷体" panose="02010609060101010101" pitchFamily="49" charset="-122"/>
                <a:ea typeface="楷体" panose="02010609060101010101" pitchFamily="49" charset="-122"/>
              </a:rPr>
              <a:t>、</a:t>
            </a:r>
            <a:r>
              <a:rPr lang="en-US" altLang="zh-CN" sz="2400" dirty="0" err="1">
                <a:latin typeface="楷体" panose="02010609060101010101" pitchFamily="49" charset="-122"/>
                <a:ea typeface="楷体" panose="02010609060101010101" pitchFamily="49" charset="-122"/>
              </a:rPr>
              <a:t>valB</a:t>
            </a:r>
            <a:endParaRPr lang="en-US" altLang="zh-CN" sz="2400" dirty="0">
              <a:latin typeface="楷体" panose="02010609060101010101" pitchFamily="49" charset="-122"/>
              <a:ea typeface="楷体" panose="02010609060101010101" pitchFamily="49" charset="-122"/>
            </a:endParaRPr>
          </a:p>
          <a:p>
            <a:pPr>
              <a:spcAft>
                <a:spcPts val="600"/>
              </a:spcAft>
            </a:pPr>
            <a:r>
              <a:rPr lang="zh-CN" altLang="en-US" sz="2400" dirty="0">
                <a:latin typeface="楷体" panose="02010609060101010101" pitchFamily="49" charset="-122"/>
                <a:ea typeface="楷体" panose="02010609060101010101" pitchFamily="49" charset="-122"/>
              </a:rPr>
              <a:t>执行：根据不同指令，</a:t>
            </a:r>
            <a:r>
              <a:rPr lang="en-US" altLang="zh-CN" sz="2400" dirty="0">
                <a:latin typeface="楷体" panose="02010609060101010101" pitchFamily="49" charset="-122"/>
                <a:ea typeface="楷体" panose="02010609060101010101" pitchFamily="49" charset="-122"/>
              </a:rPr>
              <a:t>ALU</a:t>
            </a:r>
            <a:r>
              <a:rPr lang="zh-CN" altLang="en-US" sz="2400" dirty="0">
                <a:latin typeface="楷体" panose="02010609060101010101" pitchFamily="49" charset="-122"/>
                <a:ea typeface="楷体" panose="02010609060101010101" pitchFamily="49" charset="-122"/>
              </a:rPr>
              <a:t>执行不同操作（</a:t>
            </a:r>
            <a:r>
              <a:rPr lang="en-US" altLang="zh-CN" sz="2400" dirty="0">
                <a:latin typeface="楷体" panose="02010609060101010101" pitchFamily="49" charset="-122"/>
                <a:ea typeface="楷体" panose="02010609060101010101" pitchFamily="49" charset="-122"/>
              </a:rPr>
              <a:t>ALU</a:t>
            </a:r>
            <a:r>
              <a:rPr lang="zh-CN" altLang="en-US" sz="2400" dirty="0">
                <a:latin typeface="楷体" panose="02010609060101010101" pitchFamily="49" charset="-122"/>
                <a:ea typeface="楷体" panose="02010609060101010101" pitchFamily="49" charset="-122"/>
              </a:rPr>
              <a:t>负责计算条件码的新值）</a:t>
            </a:r>
            <a:endParaRPr lang="en-US" altLang="zh-CN" sz="2400" dirty="0">
              <a:latin typeface="楷体" panose="02010609060101010101" pitchFamily="49" charset="-122"/>
              <a:ea typeface="楷体" panose="02010609060101010101" pitchFamily="49" charset="-122"/>
            </a:endParaRPr>
          </a:p>
          <a:p>
            <a:pPr>
              <a:spcAft>
                <a:spcPts val="600"/>
              </a:spcAft>
            </a:pPr>
            <a:r>
              <a:rPr lang="zh-CN" altLang="en-US" sz="2400" dirty="0">
                <a:latin typeface="楷体" panose="02010609060101010101" pitchFamily="49" charset="-122"/>
                <a:ea typeface="楷体" panose="02010609060101010101" pitchFamily="49" charset="-122"/>
              </a:rPr>
              <a:t>访存：数据内存读或写一个内存字</a:t>
            </a:r>
            <a:endParaRPr lang="en-US" altLang="zh-CN" sz="2400" dirty="0">
              <a:latin typeface="楷体" panose="02010609060101010101" pitchFamily="49" charset="-122"/>
              <a:ea typeface="楷体" panose="02010609060101010101" pitchFamily="49" charset="-122"/>
            </a:endParaRPr>
          </a:p>
          <a:p>
            <a:pPr>
              <a:spcAft>
                <a:spcPts val="600"/>
              </a:spcAft>
            </a:pPr>
            <a:r>
              <a:rPr lang="zh-CN" altLang="en-US" sz="2400" dirty="0">
                <a:latin typeface="楷体" panose="02010609060101010101" pitchFamily="49" charset="-122"/>
                <a:ea typeface="楷体" panose="02010609060101010101" pitchFamily="49" charset="-122"/>
              </a:rPr>
              <a:t>写回：端口</a:t>
            </a:r>
            <a:r>
              <a:rPr lang="en-US" altLang="zh-CN" sz="2400" dirty="0">
                <a:latin typeface="楷体" panose="02010609060101010101" pitchFamily="49" charset="-122"/>
                <a:ea typeface="楷体" panose="02010609060101010101" pitchFamily="49" charset="-122"/>
              </a:rPr>
              <a:t>E</a:t>
            </a:r>
            <a:r>
              <a:rPr lang="zh-CN" altLang="en-US" sz="2400" dirty="0">
                <a:latin typeface="楷体" panose="02010609060101010101" pitchFamily="49" charset="-122"/>
                <a:ea typeface="楷体" panose="02010609060101010101" pitchFamily="49" charset="-122"/>
              </a:rPr>
              <a:t>写</a:t>
            </a:r>
            <a:r>
              <a:rPr lang="en-US" altLang="zh-CN" sz="2400" dirty="0">
                <a:latin typeface="楷体" panose="02010609060101010101" pitchFamily="49" charset="-122"/>
                <a:ea typeface="楷体" panose="02010609060101010101" pitchFamily="49" charset="-122"/>
              </a:rPr>
              <a:t>ALU</a:t>
            </a:r>
            <a:r>
              <a:rPr lang="zh-CN" altLang="en-US" sz="2400" dirty="0">
                <a:latin typeface="楷体" panose="02010609060101010101" pitchFamily="49" charset="-122"/>
                <a:ea typeface="楷体" panose="02010609060101010101" pitchFamily="49" charset="-122"/>
              </a:rPr>
              <a:t>的计算出来的值，端口</a:t>
            </a:r>
            <a:r>
              <a:rPr lang="en-US" altLang="zh-CN" sz="2400" dirty="0">
                <a:latin typeface="楷体" panose="02010609060101010101" pitchFamily="49" charset="-122"/>
                <a:ea typeface="楷体" panose="02010609060101010101" pitchFamily="49" charset="-122"/>
              </a:rPr>
              <a:t>M</a:t>
            </a:r>
            <a:r>
              <a:rPr lang="zh-CN" altLang="en-US" sz="2400" dirty="0">
                <a:latin typeface="楷体" panose="02010609060101010101" pitchFamily="49" charset="-122"/>
                <a:ea typeface="楷体" panose="02010609060101010101" pitchFamily="49" charset="-122"/>
              </a:rPr>
              <a:t>写从数据内存读出的值</a:t>
            </a:r>
            <a:endParaRPr lang="en-US" altLang="zh-CN" sz="2400" dirty="0">
              <a:latin typeface="楷体" panose="02010609060101010101" pitchFamily="49" charset="-122"/>
              <a:ea typeface="楷体" panose="02010609060101010101" pitchFamily="49" charset="-122"/>
            </a:endParaRPr>
          </a:p>
          <a:p>
            <a:pPr>
              <a:spcAft>
                <a:spcPts val="600"/>
              </a:spcAft>
            </a:pPr>
            <a:r>
              <a:rPr lang="en-US" altLang="zh-CN" sz="2400" dirty="0">
                <a:latin typeface="楷体" panose="02010609060101010101" pitchFamily="49" charset="-122"/>
                <a:ea typeface="楷体" panose="02010609060101010101" pitchFamily="49" charset="-122"/>
              </a:rPr>
              <a:t>PC</a:t>
            </a:r>
            <a:r>
              <a:rPr lang="zh-CN" altLang="en-US" sz="2400" dirty="0">
                <a:latin typeface="楷体" panose="02010609060101010101" pitchFamily="49" charset="-122"/>
                <a:ea typeface="楷体" panose="02010609060101010101" pitchFamily="49" charset="-122"/>
              </a:rPr>
              <a:t>更新：</a:t>
            </a:r>
            <a:r>
              <a:rPr lang="en-US" altLang="zh-CN" sz="2400" dirty="0">
                <a:latin typeface="楷体" panose="02010609060101010101" pitchFamily="49" charset="-122"/>
                <a:ea typeface="楷体" panose="02010609060101010101" pitchFamily="49" charset="-122"/>
              </a:rPr>
              <a:t>PC</a:t>
            </a:r>
            <a:r>
              <a:rPr lang="zh-CN" altLang="en-US" sz="2400" dirty="0">
                <a:latin typeface="楷体" panose="02010609060101010101" pitchFamily="49" charset="-122"/>
                <a:ea typeface="楷体" panose="02010609060101010101" pitchFamily="49" charset="-122"/>
              </a:rPr>
              <a:t>的新值选择自</a:t>
            </a:r>
            <a:r>
              <a:rPr lang="en-US" altLang="zh-CN" sz="2400" dirty="0" err="1">
                <a:latin typeface="楷体" panose="02010609060101010101" pitchFamily="49" charset="-122"/>
                <a:ea typeface="楷体" panose="02010609060101010101" pitchFamily="49" charset="-122"/>
              </a:rPr>
              <a:t>valP</a:t>
            </a:r>
            <a:r>
              <a:rPr lang="zh-CN" altLang="en-US" sz="2400" dirty="0">
                <a:latin typeface="楷体" panose="02010609060101010101" pitchFamily="49" charset="-122"/>
                <a:ea typeface="楷体" panose="02010609060101010101" pitchFamily="49" charset="-122"/>
              </a:rPr>
              <a:t>、</a:t>
            </a:r>
            <a:r>
              <a:rPr lang="en-US" altLang="zh-CN" sz="2400" dirty="0" err="1">
                <a:latin typeface="楷体" panose="02010609060101010101" pitchFamily="49" charset="-122"/>
                <a:ea typeface="楷体" panose="02010609060101010101" pitchFamily="49" charset="-122"/>
              </a:rPr>
              <a:t>valC</a:t>
            </a:r>
            <a:r>
              <a:rPr lang="zh-CN" altLang="en-US" sz="2400" dirty="0">
                <a:latin typeface="楷体" panose="02010609060101010101" pitchFamily="49" charset="-122"/>
                <a:ea typeface="楷体" panose="02010609060101010101" pitchFamily="49" charset="-122"/>
              </a:rPr>
              <a:t>、</a:t>
            </a:r>
            <a:r>
              <a:rPr lang="en-US" altLang="zh-CN" sz="2400" dirty="0" err="1">
                <a:latin typeface="楷体" panose="02010609060101010101" pitchFamily="49" charset="-122"/>
                <a:ea typeface="楷体" panose="02010609060101010101" pitchFamily="49" charset="-122"/>
              </a:rPr>
              <a:t>valM</a:t>
            </a:r>
            <a:endParaRPr lang="en-US" altLang="zh-CN" sz="2400" dirty="0">
              <a:latin typeface="楷体" panose="02010609060101010101" pitchFamily="49" charset="-122"/>
              <a:ea typeface="楷体" panose="02010609060101010101" pitchFamily="49" charset="-122"/>
            </a:endParaRPr>
          </a:p>
          <a:p>
            <a:endParaRPr lang="en-US" altLang="zh-CN" dirty="0">
              <a:latin typeface="楷体" panose="02010609060101010101" pitchFamily="49" charset="-122"/>
              <a:ea typeface="楷体" panose="02010609060101010101" pitchFamily="49" charset="-122"/>
            </a:endParaRPr>
          </a:p>
          <a:p>
            <a:endParaRPr lang="zh-CN" altLang="en-US"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6283002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4">
            <a:extLst>
              <a:ext uri="{FF2B5EF4-FFF2-40B4-BE49-F238E27FC236}">
                <a16:creationId xmlns:a16="http://schemas.microsoft.com/office/drawing/2014/main" id="{513803C1-5377-52D6-EBAC-4F0B83258394}"/>
              </a:ext>
            </a:extLst>
          </p:cNvPr>
          <p:cNvSpPr txBox="1"/>
          <p:nvPr/>
        </p:nvSpPr>
        <p:spPr>
          <a:xfrm>
            <a:off x="5535159" y="2549634"/>
            <a:ext cx="1009892" cy="307777"/>
          </a:xfrm>
          <a:prstGeom prst="rect">
            <a:avLst/>
          </a:prstGeom>
          <a:noFill/>
        </p:spPr>
        <p:txBody>
          <a:bodyPr wrap="none" lIns="0" tIns="0" rIns="0" bIns="0"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kumimoji="1" lang="en-US" altLang="zh-CN" sz="2000" dirty="0">
                <a:solidFill>
                  <a:schemeClr val="bg1"/>
                </a:solidFill>
                <a:latin typeface="+mn-ea"/>
                <a:cs typeface="Alibaba PuHuiTi M" pitchFamily="18" charset="-122"/>
              </a:rPr>
              <a:t>PART</a:t>
            </a:r>
            <a:r>
              <a:rPr kumimoji="1" lang="zh-CN" altLang="en-US" sz="2000" dirty="0">
                <a:solidFill>
                  <a:schemeClr val="bg1"/>
                </a:solidFill>
                <a:latin typeface="+mn-ea"/>
                <a:cs typeface="Alibaba PuHuiTi M" pitchFamily="18" charset="-122"/>
              </a:rPr>
              <a:t> </a:t>
            </a:r>
            <a:r>
              <a:rPr kumimoji="1" lang="en-US" altLang="zh-CN" sz="2000" dirty="0">
                <a:solidFill>
                  <a:schemeClr val="bg1"/>
                </a:solidFill>
                <a:latin typeface="+mn-ea"/>
                <a:cs typeface="Alibaba PuHuiTi M" pitchFamily="18" charset="-122"/>
              </a:rPr>
              <a:t>03</a:t>
            </a:r>
            <a:endParaRPr kumimoji="1" lang="zh-CN" altLang="en-US" sz="2000" dirty="0">
              <a:solidFill>
                <a:schemeClr val="bg1"/>
              </a:solidFill>
              <a:latin typeface="+mn-ea"/>
              <a:cs typeface="Alibaba PuHuiTi M" pitchFamily="18" charset="-122"/>
            </a:endParaRPr>
          </a:p>
        </p:txBody>
      </p:sp>
      <p:cxnSp>
        <p:nvCxnSpPr>
          <p:cNvPr id="25" name="直线连接符 7">
            <a:extLst>
              <a:ext uri="{FF2B5EF4-FFF2-40B4-BE49-F238E27FC236}">
                <a16:creationId xmlns:a16="http://schemas.microsoft.com/office/drawing/2014/main" id="{37DA987F-208D-FF59-CB10-6E1F18017D99}"/>
              </a:ext>
            </a:extLst>
          </p:cNvPr>
          <p:cNvCxnSpPr/>
          <p:nvPr/>
        </p:nvCxnSpPr>
        <p:spPr>
          <a:xfrm flipH="1">
            <a:off x="4493599" y="2720556"/>
            <a:ext cx="876959"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直线连接符 13">
            <a:extLst>
              <a:ext uri="{FF2B5EF4-FFF2-40B4-BE49-F238E27FC236}">
                <a16:creationId xmlns:a16="http://schemas.microsoft.com/office/drawing/2014/main" id="{7E68C08B-A341-41A4-9F8F-336AE0F24894}"/>
              </a:ext>
            </a:extLst>
          </p:cNvPr>
          <p:cNvCxnSpPr/>
          <p:nvPr/>
        </p:nvCxnSpPr>
        <p:spPr>
          <a:xfrm flipH="1">
            <a:off x="6744328" y="2720556"/>
            <a:ext cx="876959"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27" name="文本框 15">
            <a:extLst>
              <a:ext uri="{FF2B5EF4-FFF2-40B4-BE49-F238E27FC236}">
                <a16:creationId xmlns:a16="http://schemas.microsoft.com/office/drawing/2014/main" id="{CC094C51-15F3-9DC6-437B-20125D00BCD0}"/>
              </a:ext>
            </a:extLst>
          </p:cNvPr>
          <p:cNvSpPr txBox="1"/>
          <p:nvPr/>
        </p:nvSpPr>
        <p:spPr>
          <a:xfrm>
            <a:off x="3556844" y="3085314"/>
            <a:ext cx="5078313" cy="1015663"/>
          </a:xfrm>
          <a:prstGeom prst="rect">
            <a:avLst/>
          </a:prstGeom>
          <a:noFill/>
        </p:spPr>
        <p:txBody>
          <a:bodyPr wrap="none" lIns="0" tIns="0" rIns="0" bIns="0" rtlCol="0" anchor="t">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kumimoji="1" lang="en-US" altLang="zh-CN" sz="6000" dirty="0">
                <a:latin typeface="+mj-ea"/>
                <a:ea typeface="+mj-ea"/>
              </a:rPr>
              <a:t>HCL</a:t>
            </a:r>
            <a:r>
              <a:rPr kumimoji="1" lang="zh-CN" altLang="en-US" sz="6000" dirty="0">
                <a:latin typeface="+mj-ea"/>
                <a:ea typeface="+mj-ea"/>
              </a:rPr>
              <a:t> </a:t>
            </a:r>
            <a:r>
              <a:rPr kumimoji="1" lang="en-US" altLang="zh-CN" sz="6000" dirty="0">
                <a:latin typeface="+mj-ea"/>
                <a:ea typeface="+mj-ea"/>
              </a:rPr>
              <a:t>description</a:t>
            </a:r>
            <a:endParaRPr kumimoji="1" lang="zh-CN" altLang="en-US" sz="6000" dirty="0">
              <a:latin typeface="+mj-ea"/>
              <a:ea typeface="+mj-ea"/>
            </a:endParaRPr>
          </a:p>
        </p:txBody>
      </p:sp>
    </p:spTree>
    <p:extLst>
      <p:ext uri="{BB962C8B-B14F-4D97-AF65-F5344CB8AC3E}">
        <p14:creationId xmlns:p14="http://schemas.microsoft.com/office/powerpoint/2010/main" val="25579068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C02E0-01D4-112D-BD7E-A273CB344F35}"/>
              </a:ext>
            </a:extLst>
          </p:cNvPr>
          <p:cNvSpPr>
            <a:spLocks noGrp="1"/>
          </p:cNvSpPr>
          <p:nvPr>
            <p:ph type="title"/>
          </p:nvPr>
        </p:nvSpPr>
        <p:spPr/>
        <p:txBody>
          <a:bodyPr/>
          <a:lstStyle/>
          <a:p>
            <a:r>
              <a:rPr lang="en-US" dirty="0"/>
              <a:t>HCL</a:t>
            </a:r>
          </a:p>
        </p:txBody>
      </p:sp>
      <p:pic>
        <p:nvPicPr>
          <p:cNvPr id="3" name="图片 2">
            <a:extLst>
              <a:ext uri="{FF2B5EF4-FFF2-40B4-BE49-F238E27FC236}">
                <a16:creationId xmlns:a16="http://schemas.microsoft.com/office/drawing/2014/main" id="{849174F1-081B-4BF0-A554-3832F2DCD391}"/>
              </a:ext>
            </a:extLst>
          </p:cNvPr>
          <p:cNvPicPr>
            <a:picLocks noChangeAspect="1"/>
          </p:cNvPicPr>
          <p:nvPr/>
        </p:nvPicPr>
        <p:blipFill>
          <a:blip r:embed="rId2"/>
          <a:stretch>
            <a:fillRect/>
          </a:stretch>
        </p:blipFill>
        <p:spPr>
          <a:xfrm>
            <a:off x="654869" y="923276"/>
            <a:ext cx="6185969" cy="5661869"/>
          </a:xfrm>
          <a:prstGeom prst="rect">
            <a:avLst/>
          </a:prstGeom>
        </p:spPr>
      </p:pic>
      <p:sp>
        <p:nvSpPr>
          <p:cNvPr id="4" name="矩形 3">
            <a:extLst>
              <a:ext uri="{FF2B5EF4-FFF2-40B4-BE49-F238E27FC236}">
                <a16:creationId xmlns:a16="http://schemas.microsoft.com/office/drawing/2014/main" id="{FF9D49FF-B89C-4012-9086-5A9A40BA020C}"/>
              </a:ext>
            </a:extLst>
          </p:cNvPr>
          <p:cNvSpPr/>
          <p:nvPr/>
        </p:nvSpPr>
        <p:spPr>
          <a:xfrm>
            <a:off x="7234421" y="2305615"/>
            <a:ext cx="4302710" cy="2246769"/>
          </a:xfrm>
          <a:prstGeom prst="rect">
            <a:avLst/>
          </a:prstGeom>
        </p:spPr>
        <p:txBody>
          <a:bodyPr wrap="square">
            <a:spAutoFit/>
          </a:bodyPr>
          <a:lstStyle/>
          <a:p>
            <a:r>
              <a:rPr lang="en-US" altLang="zh-CN" sz="2800" dirty="0">
                <a:latin typeface="楷体" panose="02010609060101010101" pitchFamily="49" charset="-122"/>
                <a:ea typeface="楷体" panose="02010609060101010101" pitchFamily="49" charset="-122"/>
              </a:rPr>
              <a:t>1.nop</a:t>
            </a:r>
            <a:r>
              <a:rPr lang="zh-CN" altLang="en-US" sz="2800" dirty="0">
                <a:latin typeface="楷体" panose="02010609060101010101" pitchFamily="49" charset="-122"/>
                <a:ea typeface="楷体" panose="02010609060101010101" pitchFamily="49" charset="-122"/>
              </a:rPr>
              <a:t>指令除使</a:t>
            </a:r>
            <a:r>
              <a:rPr lang="en-US" altLang="zh-CN" sz="2800" dirty="0">
                <a:latin typeface="楷体" panose="02010609060101010101" pitchFamily="49" charset="-122"/>
                <a:ea typeface="楷体" panose="02010609060101010101" pitchFamily="49" charset="-122"/>
              </a:rPr>
              <a:t>PC+1</a:t>
            </a:r>
            <a:r>
              <a:rPr lang="zh-CN" altLang="en-US" sz="2800" dirty="0">
                <a:latin typeface="楷体" panose="02010609060101010101" pitchFamily="49" charset="-122"/>
                <a:ea typeface="楷体" panose="02010609060101010101" pitchFamily="49" charset="-122"/>
              </a:rPr>
              <a:t>外，不进行任何处理</a:t>
            </a:r>
            <a:endParaRPr lang="en-US" altLang="zh-CN" sz="2800" dirty="0">
              <a:latin typeface="楷体" panose="02010609060101010101" pitchFamily="49" charset="-122"/>
              <a:ea typeface="楷体" panose="02010609060101010101" pitchFamily="49" charset="-122"/>
            </a:endParaRPr>
          </a:p>
          <a:p>
            <a:r>
              <a:rPr lang="en-US" altLang="zh-CN" sz="2800" dirty="0">
                <a:latin typeface="楷体" panose="02010609060101010101" pitchFamily="49" charset="-122"/>
                <a:ea typeface="楷体" panose="02010609060101010101" pitchFamily="49" charset="-122"/>
              </a:rPr>
              <a:t>2.halt</a:t>
            </a:r>
            <a:r>
              <a:rPr lang="zh-CN" altLang="en-US" sz="2800" dirty="0">
                <a:latin typeface="楷体" panose="02010609060101010101" pitchFamily="49" charset="-122"/>
                <a:ea typeface="楷体" panose="02010609060101010101" pitchFamily="49" charset="-122"/>
              </a:rPr>
              <a:t>指令使处理器状态被设置为</a:t>
            </a:r>
            <a:r>
              <a:rPr lang="en-US" altLang="zh-CN" sz="2800" dirty="0">
                <a:latin typeface="楷体" panose="02010609060101010101" pitchFamily="49" charset="-122"/>
                <a:ea typeface="楷体" panose="02010609060101010101" pitchFamily="49" charset="-122"/>
              </a:rPr>
              <a:t>HLT</a:t>
            </a:r>
            <a:r>
              <a:rPr lang="zh-CN" altLang="en-US" sz="2800" dirty="0">
                <a:latin typeface="楷体" panose="02010609060101010101" pitchFamily="49" charset="-122"/>
                <a:ea typeface="楷体" panose="02010609060101010101" pitchFamily="49" charset="-122"/>
              </a:rPr>
              <a:t>，导致处理器停止运行</a:t>
            </a:r>
            <a:endParaRPr lang="en-US" altLang="zh-CN" sz="28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8833689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C8CD437E-7E12-BC2D-DF0B-56FF3676CB59}"/>
              </a:ext>
            </a:extLst>
          </p:cNvPr>
          <p:cNvSpPr>
            <a:spLocks noGrp="1"/>
          </p:cNvSpPr>
          <p:nvPr>
            <p:ph type="title"/>
          </p:nvPr>
        </p:nvSpPr>
        <p:spPr/>
        <p:txBody>
          <a:bodyPr>
            <a:noAutofit/>
          </a:bodyPr>
          <a:lstStyle/>
          <a:p>
            <a:r>
              <a:rPr lang="en-US" altLang="zh-CN" dirty="0">
                <a:solidFill>
                  <a:schemeClr val="accent1"/>
                </a:solidFill>
              </a:rPr>
              <a:t>Fetch</a:t>
            </a:r>
            <a:endParaRPr lang="zh-CN" altLang="en-US" sz="2800" dirty="0">
              <a:solidFill>
                <a:schemeClr val="accent1"/>
              </a:solidFill>
              <a:latin typeface="+mj-ea"/>
              <a:ea typeface="+mj-ea"/>
            </a:endParaRPr>
          </a:p>
        </p:txBody>
      </p:sp>
      <p:pic>
        <p:nvPicPr>
          <p:cNvPr id="2" name="图片 1">
            <a:extLst>
              <a:ext uri="{FF2B5EF4-FFF2-40B4-BE49-F238E27FC236}">
                <a16:creationId xmlns:a16="http://schemas.microsoft.com/office/drawing/2014/main" id="{58E0EAAC-80A8-454B-AE5D-DA2FD24DE4B1}"/>
              </a:ext>
            </a:extLst>
          </p:cNvPr>
          <p:cNvPicPr>
            <a:picLocks noChangeAspect="1"/>
          </p:cNvPicPr>
          <p:nvPr/>
        </p:nvPicPr>
        <p:blipFill>
          <a:blip r:embed="rId2"/>
          <a:stretch>
            <a:fillRect/>
          </a:stretch>
        </p:blipFill>
        <p:spPr>
          <a:xfrm>
            <a:off x="6096000" y="1204080"/>
            <a:ext cx="5686425" cy="4733925"/>
          </a:xfrm>
          <a:prstGeom prst="rect">
            <a:avLst/>
          </a:prstGeom>
        </p:spPr>
      </p:pic>
      <p:sp>
        <p:nvSpPr>
          <p:cNvPr id="3" name="文本框 2">
            <a:extLst>
              <a:ext uri="{FF2B5EF4-FFF2-40B4-BE49-F238E27FC236}">
                <a16:creationId xmlns:a16="http://schemas.microsoft.com/office/drawing/2014/main" id="{42C6BB7C-8E27-4CDA-9548-5514A1F0BB80}"/>
              </a:ext>
            </a:extLst>
          </p:cNvPr>
          <p:cNvSpPr txBox="1"/>
          <p:nvPr/>
        </p:nvSpPr>
        <p:spPr>
          <a:xfrm>
            <a:off x="1013804" y="1305017"/>
            <a:ext cx="4596883" cy="4632988"/>
          </a:xfrm>
          <a:prstGeom prst="rect">
            <a:avLst/>
          </a:prstGeom>
          <a:noFill/>
        </p:spPr>
        <p:txBody>
          <a:bodyPr wrap="square" lIns="0" tIns="0" rIns="0" bIns="0" rtlCol="0" anchor="t">
            <a:noAutofit/>
          </a:bodyPr>
          <a:lstStyle/>
          <a:p>
            <a:pPr>
              <a:spcAft>
                <a:spcPts val="600"/>
              </a:spcAft>
            </a:pPr>
            <a:r>
              <a:rPr lang="en-US" altLang="zh-CN" sz="2000" dirty="0">
                <a:latin typeface="楷体" panose="02010609060101010101" pitchFamily="49" charset="-122"/>
                <a:ea typeface="楷体" panose="02010609060101010101" pitchFamily="49" charset="-122"/>
              </a:rPr>
              <a:t>1.icode</a:t>
            </a:r>
            <a:r>
              <a:rPr lang="zh-CN" altLang="en-US" sz="2000" dirty="0">
                <a:latin typeface="楷体" panose="02010609060101010101" pitchFamily="49" charset="-122"/>
                <a:ea typeface="楷体" panose="02010609060101010101" pitchFamily="49" charset="-122"/>
              </a:rPr>
              <a:t>为第一字节的高</a:t>
            </a:r>
            <a:r>
              <a:rPr lang="en-US" altLang="zh-CN" sz="2000" dirty="0">
                <a:latin typeface="楷体" panose="02010609060101010101" pitchFamily="49" charset="-122"/>
                <a:ea typeface="楷体" panose="02010609060101010101" pitchFamily="49" charset="-122"/>
              </a:rPr>
              <a:t>4</a:t>
            </a:r>
            <a:r>
              <a:rPr lang="zh-CN" altLang="en-US" sz="2000" dirty="0">
                <a:latin typeface="楷体" panose="02010609060101010101" pitchFamily="49" charset="-122"/>
                <a:ea typeface="楷体" panose="02010609060101010101" pitchFamily="49" charset="-122"/>
              </a:rPr>
              <a:t>位，当指令地址越界时，指令内存会返回</a:t>
            </a:r>
            <a:r>
              <a:rPr lang="en-US" altLang="zh-CN" sz="2000" dirty="0" err="1">
                <a:latin typeface="楷体" panose="02010609060101010101" pitchFamily="49" charset="-122"/>
                <a:ea typeface="楷体" panose="02010609060101010101" pitchFamily="49" charset="-122"/>
              </a:rPr>
              <a:t>imem_error</a:t>
            </a:r>
            <a:r>
              <a:rPr lang="zh-CN" altLang="en-US" sz="2000" dirty="0">
                <a:latin typeface="楷体" panose="02010609060101010101" pitchFamily="49" charset="-122"/>
                <a:ea typeface="楷体" panose="02010609060101010101" pitchFamily="49" charset="-122"/>
              </a:rPr>
              <a:t>信号，此时直接将其表示为</a:t>
            </a:r>
            <a:r>
              <a:rPr lang="en-US" altLang="zh-CN" sz="2000" dirty="0" err="1">
                <a:latin typeface="楷体" panose="02010609060101010101" pitchFamily="49" charset="-122"/>
                <a:ea typeface="楷体" panose="02010609060101010101" pitchFamily="49" charset="-122"/>
              </a:rPr>
              <a:t>nop</a:t>
            </a:r>
            <a:r>
              <a:rPr lang="zh-CN" altLang="en-US" sz="2000" dirty="0">
                <a:latin typeface="楷体" panose="02010609060101010101" pitchFamily="49" charset="-122"/>
                <a:ea typeface="楷体" panose="02010609060101010101" pitchFamily="49" charset="-122"/>
              </a:rPr>
              <a:t>指令，否则获得高</a:t>
            </a:r>
            <a:r>
              <a:rPr lang="en-US" altLang="zh-CN" sz="2000" dirty="0">
                <a:latin typeface="楷体" panose="02010609060101010101" pitchFamily="49" charset="-122"/>
                <a:ea typeface="楷体" panose="02010609060101010101" pitchFamily="49" charset="-122"/>
              </a:rPr>
              <a:t>4</a:t>
            </a:r>
            <a:r>
              <a:rPr lang="zh-CN" altLang="en-US" sz="2000" dirty="0">
                <a:latin typeface="楷体" panose="02010609060101010101" pitchFamily="49" charset="-122"/>
                <a:ea typeface="楷体" panose="02010609060101010101" pitchFamily="49" charset="-122"/>
              </a:rPr>
              <a:t>位值</a:t>
            </a:r>
            <a:endParaRPr lang="en-US" altLang="zh-CN" sz="2000" dirty="0">
              <a:latin typeface="楷体" panose="02010609060101010101" pitchFamily="49" charset="-122"/>
              <a:ea typeface="楷体" panose="02010609060101010101" pitchFamily="49" charset="-122"/>
            </a:endParaRPr>
          </a:p>
          <a:p>
            <a:pPr>
              <a:spcAft>
                <a:spcPts val="600"/>
              </a:spcAft>
            </a:pPr>
            <a:r>
              <a:rPr lang="en-US" altLang="zh-CN" sz="2000" dirty="0">
                <a:latin typeface="楷体" panose="02010609060101010101" pitchFamily="49" charset="-122"/>
                <a:ea typeface="楷体" panose="02010609060101010101" pitchFamily="49" charset="-122"/>
              </a:rPr>
              <a:t>2.ifun</a:t>
            </a:r>
            <a:r>
              <a:rPr lang="zh-CN" altLang="en-US" sz="2000" dirty="0">
                <a:latin typeface="楷体" panose="02010609060101010101" pitchFamily="49" charset="-122"/>
                <a:ea typeface="楷体" panose="02010609060101010101" pitchFamily="49" charset="-122"/>
              </a:rPr>
              <a:t>为第一字节的低</a:t>
            </a:r>
            <a:r>
              <a:rPr lang="en-US" altLang="zh-CN" sz="2000" dirty="0">
                <a:latin typeface="楷体" panose="02010609060101010101" pitchFamily="49" charset="-122"/>
                <a:ea typeface="楷体" panose="02010609060101010101" pitchFamily="49" charset="-122"/>
              </a:rPr>
              <a:t>4</a:t>
            </a:r>
            <a:r>
              <a:rPr lang="zh-CN" altLang="en-US" sz="2000" dirty="0">
                <a:latin typeface="楷体" panose="02010609060101010101" pitchFamily="49" charset="-122"/>
                <a:ea typeface="楷体" panose="02010609060101010101" pitchFamily="49" charset="-122"/>
              </a:rPr>
              <a:t>位，当出现</a:t>
            </a:r>
            <a:r>
              <a:rPr lang="en-US" altLang="zh-CN" sz="2000" dirty="0" err="1">
                <a:latin typeface="楷体" panose="02010609060101010101" pitchFamily="49" charset="-122"/>
                <a:ea typeface="楷体" panose="02010609060101010101" pitchFamily="49" charset="-122"/>
              </a:rPr>
              <a:t>imem_error</a:t>
            </a:r>
            <a:r>
              <a:rPr lang="zh-CN" altLang="en-US" sz="2000" dirty="0">
                <a:latin typeface="楷体" panose="02010609060101010101" pitchFamily="49" charset="-122"/>
                <a:ea typeface="楷体" panose="02010609060101010101" pitchFamily="49" charset="-122"/>
              </a:rPr>
              <a:t>信号时，会使用默认功能码，否则获得低</a:t>
            </a:r>
            <a:r>
              <a:rPr lang="en-US" altLang="zh-CN" sz="2000" dirty="0">
                <a:latin typeface="楷体" panose="02010609060101010101" pitchFamily="49" charset="-122"/>
                <a:ea typeface="楷体" panose="02010609060101010101" pitchFamily="49" charset="-122"/>
              </a:rPr>
              <a:t>4</a:t>
            </a:r>
            <a:r>
              <a:rPr lang="zh-CN" altLang="en-US" sz="2000" dirty="0">
                <a:latin typeface="楷体" panose="02010609060101010101" pitchFamily="49" charset="-122"/>
                <a:ea typeface="楷体" panose="02010609060101010101" pitchFamily="49" charset="-122"/>
              </a:rPr>
              <a:t>位值</a:t>
            </a:r>
            <a:endParaRPr lang="en-US" altLang="zh-CN" sz="2000" dirty="0">
              <a:latin typeface="楷体" panose="02010609060101010101" pitchFamily="49" charset="-122"/>
              <a:ea typeface="楷体" panose="02010609060101010101" pitchFamily="49" charset="-122"/>
            </a:endParaRPr>
          </a:p>
          <a:p>
            <a:pPr>
              <a:spcAft>
                <a:spcPts val="600"/>
              </a:spcAft>
            </a:pPr>
            <a:r>
              <a:rPr lang="en-US" altLang="zh-CN" sz="2000" dirty="0">
                <a:latin typeface="楷体" panose="02010609060101010101" pitchFamily="49" charset="-122"/>
                <a:ea typeface="楷体" panose="02010609060101010101" pitchFamily="49" charset="-122"/>
              </a:rPr>
              <a:t>3.instr_valid</a:t>
            </a:r>
            <a:r>
              <a:rPr lang="zh-CN" altLang="en-US" sz="2000" dirty="0">
                <a:latin typeface="楷体" panose="02010609060101010101" pitchFamily="49" charset="-122"/>
                <a:ea typeface="楷体" panose="02010609060101010101" pitchFamily="49" charset="-122"/>
              </a:rPr>
              <a:t>表示是否为合法指令</a:t>
            </a:r>
            <a:r>
              <a:rPr lang="en-US" altLang="zh-CN" sz="2000" dirty="0">
                <a:latin typeface="楷体" panose="02010609060101010101" pitchFamily="49" charset="-122"/>
                <a:ea typeface="楷体" panose="02010609060101010101" pitchFamily="49" charset="-122"/>
              </a:rPr>
              <a:t>4.need_regids</a:t>
            </a:r>
            <a:r>
              <a:rPr lang="zh-CN" altLang="en-US" sz="2000" dirty="0">
                <a:latin typeface="楷体" panose="02010609060101010101" pitchFamily="49" charset="-122"/>
                <a:ea typeface="楷体" panose="02010609060101010101" pitchFamily="49" charset="-122"/>
              </a:rPr>
              <a:t>表示该指令是否包含寄存器指示符字节，如果指令不含有寄存器指示符字节，则会将其赋值为</a:t>
            </a:r>
            <a:r>
              <a:rPr lang="en-US" altLang="zh-CN" sz="2000" dirty="0">
                <a:latin typeface="楷体" panose="02010609060101010101" pitchFamily="49" charset="-122"/>
                <a:ea typeface="楷体" panose="02010609060101010101" pitchFamily="49" charset="-122"/>
              </a:rPr>
              <a:t>0xFF</a:t>
            </a:r>
          </a:p>
          <a:p>
            <a:pPr>
              <a:spcAft>
                <a:spcPts val="600"/>
              </a:spcAft>
            </a:pPr>
            <a:r>
              <a:rPr lang="en-US" altLang="zh-CN" sz="2000" dirty="0">
                <a:latin typeface="楷体" panose="02010609060101010101" pitchFamily="49" charset="-122"/>
                <a:ea typeface="楷体" panose="02010609060101010101" pitchFamily="49" charset="-122"/>
              </a:rPr>
              <a:t>5.need_valC</a:t>
            </a:r>
            <a:r>
              <a:rPr lang="zh-CN" altLang="en-US" sz="2000" dirty="0">
                <a:latin typeface="楷体" panose="02010609060101010101" pitchFamily="49" charset="-122"/>
                <a:ea typeface="楷体" panose="02010609060101010101" pitchFamily="49" charset="-122"/>
              </a:rPr>
              <a:t>表示该指令是否含有常数字</a:t>
            </a:r>
            <a:endParaRPr lang="en-US" altLang="zh-CN" sz="2000" dirty="0">
              <a:latin typeface="楷体" panose="02010609060101010101" pitchFamily="49" charset="-122"/>
              <a:ea typeface="楷体" panose="02010609060101010101" pitchFamily="49" charset="-122"/>
            </a:endParaRPr>
          </a:p>
          <a:p>
            <a:pPr>
              <a:spcAft>
                <a:spcPts val="600"/>
              </a:spcAft>
            </a:pPr>
            <a:r>
              <a:rPr lang="en-US" altLang="zh-CN" sz="2000" dirty="0">
                <a:latin typeface="楷体" panose="02010609060101010101" pitchFamily="49" charset="-122"/>
                <a:ea typeface="楷体" panose="02010609060101010101" pitchFamily="49" charset="-122"/>
              </a:rPr>
              <a:t>6.PC</a:t>
            </a:r>
            <a:r>
              <a:rPr lang="zh-CN" altLang="en-US" sz="2000" dirty="0">
                <a:latin typeface="楷体" panose="02010609060101010101" pitchFamily="49" charset="-122"/>
                <a:ea typeface="楷体" panose="02010609060101010101" pitchFamily="49" charset="-122"/>
              </a:rPr>
              <a:t>增加器会根据</a:t>
            </a:r>
            <a:r>
              <a:rPr lang="en-US" altLang="zh-CN" sz="2000" dirty="0">
                <a:latin typeface="楷体" panose="02010609060101010101" pitchFamily="49" charset="-122"/>
                <a:ea typeface="楷体" panose="02010609060101010101" pitchFamily="49" charset="-122"/>
              </a:rPr>
              <a:t>PC</a:t>
            </a:r>
            <a:r>
              <a:rPr lang="zh-CN" altLang="en-US" sz="2000" dirty="0">
                <a:latin typeface="楷体" panose="02010609060101010101" pitchFamily="49" charset="-122"/>
                <a:ea typeface="楷体" panose="02010609060101010101" pitchFamily="49" charset="-122"/>
              </a:rPr>
              <a:t>值、</a:t>
            </a:r>
            <a:r>
              <a:rPr lang="en-US" altLang="zh-CN" sz="2000" dirty="0" err="1">
                <a:latin typeface="楷体" panose="02010609060101010101" pitchFamily="49" charset="-122"/>
                <a:ea typeface="楷体" panose="02010609060101010101" pitchFamily="49" charset="-122"/>
              </a:rPr>
              <a:t>need_valC</a:t>
            </a:r>
            <a:r>
              <a:rPr lang="zh-CN" altLang="en-US" sz="2000" dirty="0">
                <a:latin typeface="楷体" panose="02010609060101010101" pitchFamily="49" charset="-122"/>
                <a:ea typeface="楷体" panose="02010609060101010101" pitchFamily="49" charset="-122"/>
              </a:rPr>
              <a:t>和</a:t>
            </a:r>
            <a:r>
              <a:rPr lang="en-US" altLang="zh-CN" sz="2000" dirty="0" err="1">
                <a:latin typeface="楷体" panose="02010609060101010101" pitchFamily="49" charset="-122"/>
                <a:ea typeface="楷体" panose="02010609060101010101" pitchFamily="49" charset="-122"/>
              </a:rPr>
              <a:t>need_regids</a:t>
            </a:r>
            <a:r>
              <a:rPr lang="zh-CN" altLang="en-US" sz="2000" dirty="0">
                <a:latin typeface="楷体" panose="02010609060101010101" pitchFamily="49" charset="-122"/>
                <a:ea typeface="楷体" panose="02010609060101010101" pitchFamily="49" charset="-122"/>
              </a:rPr>
              <a:t>来确定</a:t>
            </a:r>
            <a:r>
              <a:rPr lang="en-US" altLang="zh-CN" sz="2000" dirty="0" err="1">
                <a:latin typeface="楷体" panose="02010609060101010101" pitchFamily="49" charset="-122"/>
                <a:ea typeface="楷体" panose="02010609060101010101" pitchFamily="49" charset="-122"/>
              </a:rPr>
              <a:t>valP</a:t>
            </a:r>
            <a:r>
              <a:rPr lang="zh-CN" altLang="en-US" sz="2000" dirty="0">
                <a:latin typeface="楷体" panose="02010609060101010101" pitchFamily="49" charset="-122"/>
                <a:ea typeface="楷体" panose="02010609060101010101" pitchFamily="49" charset="-122"/>
              </a:rPr>
              <a:t>值</a:t>
            </a:r>
          </a:p>
          <a:p>
            <a:endParaRPr lang="zh-CN" altLang="en-US"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6235698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C8CD437E-7E12-BC2D-DF0B-56FF3676CB59}"/>
              </a:ext>
            </a:extLst>
          </p:cNvPr>
          <p:cNvSpPr>
            <a:spLocks noGrp="1"/>
          </p:cNvSpPr>
          <p:nvPr>
            <p:ph type="title"/>
          </p:nvPr>
        </p:nvSpPr>
        <p:spPr/>
        <p:txBody>
          <a:bodyPr>
            <a:noAutofit/>
          </a:bodyPr>
          <a:lstStyle/>
          <a:p>
            <a:r>
              <a:rPr lang="en-US" altLang="zh-CN" dirty="0">
                <a:solidFill>
                  <a:schemeClr val="accent1"/>
                </a:solidFill>
              </a:rPr>
              <a:t>Fetch</a:t>
            </a:r>
            <a:endParaRPr lang="zh-CN" altLang="en-US" sz="2800" dirty="0">
              <a:solidFill>
                <a:schemeClr val="accent1"/>
              </a:solidFill>
              <a:latin typeface="+mj-ea"/>
              <a:ea typeface="+mj-ea"/>
            </a:endParaRPr>
          </a:p>
        </p:txBody>
      </p:sp>
      <p:sp>
        <p:nvSpPr>
          <p:cNvPr id="4" name="文本框 3">
            <a:extLst>
              <a:ext uri="{FF2B5EF4-FFF2-40B4-BE49-F238E27FC236}">
                <a16:creationId xmlns:a16="http://schemas.microsoft.com/office/drawing/2014/main" id="{4BEBC1B1-ECB9-418F-9A73-2B10D9E939D2}"/>
              </a:ext>
            </a:extLst>
          </p:cNvPr>
          <p:cNvSpPr txBox="1"/>
          <p:nvPr/>
        </p:nvSpPr>
        <p:spPr>
          <a:xfrm>
            <a:off x="953003" y="1340528"/>
            <a:ext cx="4376691" cy="4465468"/>
          </a:xfrm>
          <a:prstGeom prst="rect">
            <a:avLst/>
          </a:prstGeom>
          <a:noFill/>
        </p:spPr>
        <p:txBody>
          <a:bodyPr wrap="square" lIns="0" tIns="0" rIns="0" bIns="0" rtlCol="0" anchor="t">
            <a:noAutofit/>
          </a:bodyPr>
          <a:lstStyle/>
          <a:p>
            <a:r>
              <a:rPr lang="pt-BR" altLang="zh-CN" dirty="0">
                <a:latin typeface="楷体" panose="02010609060101010101" pitchFamily="49" charset="-122"/>
                <a:ea typeface="楷体" panose="02010609060101010101" pitchFamily="49" charset="-122"/>
              </a:rPr>
              <a:t>word </a:t>
            </a:r>
            <a:r>
              <a:rPr lang="pt-BR" altLang="zh-CN" b="1" dirty="0">
                <a:solidFill>
                  <a:srgbClr val="FF0000"/>
                </a:solidFill>
                <a:latin typeface="楷体" panose="02010609060101010101" pitchFamily="49" charset="-122"/>
                <a:ea typeface="楷体" panose="02010609060101010101" pitchFamily="49" charset="-122"/>
              </a:rPr>
              <a:t>icode</a:t>
            </a:r>
            <a:r>
              <a:rPr lang="pt-BR" altLang="zh-CN" dirty="0">
                <a:latin typeface="楷体" panose="02010609060101010101" pitchFamily="49" charset="-122"/>
                <a:ea typeface="楷体" panose="02010609060101010101" pitchFamily="49" charset="-122"/>
              </a:rPr>
              <a:t> = [</a:t>
            </a:r>
          </a:p>
          <a:p>
            <a:r>
              <a:rPr lang="pt-BR" altLang="zh-CN" dirty="0">
                <a:latin typeface="楷体" panose="02010609060101010101" pitchFamily="49" charset="-122"/>
                <a:ea typeface="楷体" panose="02010609060101010101" pitchFamily="49" charset="-122"/>
              </a:rPr>
              <a:t>    imem_error: INOP;</a:t>
            </a:r>
          </a:p>
          <a:p>
            <a:r>
              <a:rPr lang="pt-BR" altLang="zh-CN" dirty="0">
                <a:latin typeface="楷体" panose="02010609060101010101" pitchFamily="49" charset="-122"/>
                <a:ea typeface="楷体" panose="02010609060101010101" pitchFamily="49" charset="-122"/>
              </a:rPr>
              <a:t>    1         : imem_icode;</a:t>
            </a:r>
          </a:p>
          <a:p>
            <a:r>
              <a:rPr lang="pt-BR" altLang="zh-CN" dirty="0">
                <a:latin typeface="楷体" panose="02010609060101010101" pitchFamily="49" charset="-122"/>
                <a:ea typeface="楷体" panose="02010609060101010101" pitchFamily="49" charset="-122"/>
              </a:rPr>
              <a:t>]; </a:t>
            </a:r>
          </a:p>
          <a:p>
            <a:endParaRPr lang="pt-BR" altLang="zh-CN" dirty="0">
              <a:latin typeface="楷体" panose="02010609060101010101" pitchFamily="49" charset="-122"/>
              <a:ea typeface="楷体" panose="02010609060101010101" pitchFamily="49" charset="-122"/>
            </a:endParaRPr>
          </a:p>
          <a:p>
            <a:r>
              <a:rPr lang="en-US" altLang="zh-CN" dirty="0">
                <a:latin typeface="楷体" panose="02010609060101010101" pitchFamily="49" charset="-122"/>
                <a:ea typeface="楷体" panose="02010609060101010101" pitchFamily="49" charset="-122"/>
              </a:rPr>
              <a:t>word</a:t>
            </a:r>
            <a:r>
              <a:rPr lang="pt-BR" altLang="zh-CN" dirty="0">
                <a:latin typeface="楷体" panose="02010609060101010101" pitchFamily="49" charset="-122"/>
                <a:ea typeface="楷体" panose="02010609060101010101" pitchFamily="49" charset="-122"/>
              </a:rPr>
              <a:t> </a:t>
            </a:r>
            <a:r>
              <a:rPr lang="pt-BR" altLang="zh-CN" b="1" dirty="0">
                <a:solidFill>
                  <a:srgbClr val="FF0000"/>
                </a:solidFill>
                <a:latin typeface="楷体" panose="02010609060101010101" pitchFamily="49" charset="-122"/>
                <a:ea typeface="楷体" panose="02010609060101010101" pitchFamily="49" charset="-122"/>
              </a:rPr>
              <a:t>ifun</a:t>
            </a:r>
            <a:r>
              <a:rPr lang="pt-BR" altLang="zh-CN" dirty="0">
                <a:latin typeface="楷体" panose="02010609060101010101" pitchFamily="49" charset="-122"/>
                <a:ea typeface="楷体" panose="02010609060101010101" pitchFamily="49" charset="-122"/>
              </a:rPr>
              <a:t> = [</a:t>
            </a:r>
          </a:p>
          <a:p>
            <a:r>
              <a:rPr lang="pt-BR" altLang="zh-CN" dirty="0">
                <a:latin typeface="楷体" panose="02010609060101010101" pitchFamily="49" charset="-122"/>
                <a:ea typeface="楷体" panose="02010609060101010101" pitchFamily="49" charset="-122"/>
              </a:rPr>
              <a:t>    imem_error: FNONE;</a:t>
            </a:r>
          </a:p>
          <a:p>
            <a:r>
              <a:rPr lang="pt-BR" altLang="zh-CN" dirty="0">
                <a:latin typeface="楷体" panose="02010609060101010101" pitchFamily="49" charset="-122"/>
                <a:ea typeface="楷体" panose="02010609060101010101" pitchFamily="49" charset="-122"/>
              </a:rPr>
              <a:t>    1         : imem_ifun;</a:t>
            </a:r>
          </a:p>
          <a:p>
            <a:r>
              <a:rPr lang="pt-BR" altLang="zh-CN" dirty="0">
                <a:latin typeface="楷体" panose="02010609060101010101" pitchFamily="49" charset="-122"/>
                <a:ea typeface="楷体" panose="02010609060101010101" pitchFamily="49" charset="-122"/>
              </a:rPr>
              <a:t>]; </a:t>
            </a:r>
          </a:p>
          <a:p>
            <a:endParaRPr lang="pt-BR" altLang="zh-CN" dirty="0">
              <a:latin typeface="楷体" panose="02010609060101010101" pitchFamily="49" charset="-122"/>
              <a:ea typeface="楷体" panose="02010609060101010101" pitchFamily="49" charset="-122"/>
            </a:endParaRPr>
          </a:p>
          <a:p>
            <a:r>
              <a:rPr lang="pt-BR" altLang="zh-CN" dirty="0">
                <a:latin typeface="楷体" panose="02010609060101010101" pitchFamily="49" charset="-122"/>
                <a:ea typeface="楷体" panose="02010609060101010101" pitchFamily="49" charset="-122"/>
              </a:rPr>
              <a:t>bool </a:t>
            </a:r>
            <a:r>
              <a:rPr lang="pt-BR" altLang="zh-CN" b="1" dirty="0">
                <a:solidFill>
                  <a:srgbClr val="FF0000"/>
                </a:solidFill>
                <a:latin typeface="楷体" panose="02010609060101010101" pitchFamily="49" charset="-122"/>
                <a:ea typeface="楷体" panose="02010609060101010101" pitchFamily="49" charset="-122"/>
              </a:rPr>
              <a:t>instr_valid</a:t>
            </a:r>
            <a:r>
              <a:rPr lang="pt-BR" altLang="zh-CN" dirty="0">
                <a:latin typeface="楷体" panose="02010609060101010101" pitchFamily="49" charset="-122"/>
                <a:ea typeface="楷体" panose="02010609060101010101" pitchFamily="49" charset="-122"/>
              </a:rPr>
              <a:t> = </a:t>
            </a:r>
          </a:p>
          <a:p>
            <a:r>
              <a:rPr lang="pt-BR" altLang="zh-CN" dirty="0">
                <a:latin typeface="楷体" panose="02010609060101010101" pitchFamily="49" charset="-122"/>
                <a:ea typeface="楷体" panose="02010609060101010101" pitchFamily="49" charset="-122"/>
              </a:rPr>
              <a:t>    icode in {</a:t>
            </a:r>
          </a:p>
          <a:p>
            <a:r>
              <a:rPr lang="pt-BR" altLang="zh-CN" dirty="0">
                <a:latin typeface="楷体" panose="02010609060101010101" pitchFamily="49" charset="-122"/>
                <a:ea typeface="楷体" panose="02010609060101010101" pitchFamily="49" charset="-122"/>
              </a:rPr>
              <a:t>      INOP, IHALT, IRRMOVQ, IIRMOVQ,</a:t>
            </a:r>
          </a:p>
          <a:p>
            <a:r>
              <a:rPr lang="pt-BR" altLang="zh-CN" dirty="0">
                <a:latin typeface="楷体" panose="02010609060101010101" pitchFamily="49" charset="-122"/>
                <a:ea typeface="楷体" panose="02010609060101010101" pitchFamily="49" charset="-122"/>
              </a:rPr>
              <a:t>    IRMMOVQ, IMRMOVQ, IOPQ, IJXX,</a:t>
            </a:r>
          </a:p>
          <a:p>
            <a:r>
              <a:rPr lang="pt-BR" altLang="zh-CN" dirty="0">
                <a:latin typeface="楷体" panose="02010609060101010101" pitchFamily="49" charset="-122"/>
                <a:ea typeface="楷体" panose="02010609060101010101" pitchFamily="49" charset="-122"/>
              </a:rPr>
              <a:t>    ICALL, IRET, IPUSHQ, IPOPQ</a:t>
            </a:r>
          </a:p>
          <a:p>
            <a:r>
              <a:rPr lang="pt-BR" altLang="zh-CN" dirty="0">
                <a:latin typeface="楷体" panose="02010609060101010101" pitchFamily="49" charset="-122"/>
                <a:ea typeface="楷体" panose="02010609060101010101" pitchFamily="49" charset="-122"/>
              </a:rPr>
              <a:t>};</a:t>
            </a:r>
          </a:p>
        </p:txBody>
      </p:sp>
      <p:sp>
        <p:nvSpPr>
          <p:cNvPr id="5" name="文本框 4">
            <a:extLst>
              <a:ext uri="{FF2B5EF4-FFF2-40B4-BE49-F238E27FC236}">
                <a16:creationId xmlns:a16="http://schemas.microsoft.com/office/drawing/2014/main" id="{AC3D6CDF-0E00-4D56-A775-912AFE818ED0}"/>
              </a:ext>
            </a:extLst>
          </p:cNvPr>
          <p:cNvSpPr txBox="1"/>
          <p:nvPr/>
        </p:nvSpPr>
        <p:spPr>
          <a:xfrm>
            <a:off x="6560598" y="1340529"/>
            <a:ext cx="4580878" cy="4465468"/>
          </a:xfrm>
          <a:prstGeom prst="rect">
            <a:avLst/>
          </a:prstGeom>
          <a:noFill/>
        </p:spPr>
        <p:txBody>
          <a:bodyPr wrap="square" lIns="0" tIns="0" rIns="0" bIns="0" rtlCol="0" anchor="t">
            <a:noAutofit/>
          </a:bodyPr>
          <a:lstStyle/>
          <a:p>
            <a:r>
              <a:rPr lang="en-US" altLang="zh-CN" dirty="0">
                <a:latin typeface="楷体" panose="02010609060101010101" pitchFamily="49" charset="-122"/>
                <a:ea typeface="楷体" panose="02010609060101010101" pitchFamily="49" charset="-122"/>
              </a:rPr>
              <a:t>bool </a:t>
            </a:r>
            <a:r>
              <a:rPr lang="en-US" altLang="zh-CN" b="1" dirty="0" err="1">
                <a:solidFill>
                  <a:srgbClr val="FF0000"/>
                </a:solidFill>
                <a:latin typeface="楷体" panose="02010609060101010101" pitchFamily="49" charset="-122"/>
                <a:ea typeface="楷体" panose="02010609060101010101" pitchFamily="49" charset="-122"/>
              </a:rPr>
              <a:t>need_regids</a:t>
            </a:r>
            <a:r>
              <a:rPr lang="en-US" altLang="zh-CN" b="1" dirty="0">
                <a:solidFill>
                  <a:srgbClr val="FF0000"/>
                </a:solidFill>
                <a:latin typeface="楷体" panose="02010609060101010101" pitchFamily="49" charset="-122"/>
                <a:ea typeface="楷体" panose="02010609060101010101" pitchFamily="49" charset="-122"/>
              </a:rPr>
              <a:t> </a:t>
            </a:r>
            <a:r>
              <a:rPr lang="en-US" altLang="zh-CN" dirty="0">
                <a:latin typeface="楷体" panose="02010609060101010101" pitchFamily="49" charset="-122"/>
                <a:ea typeface="楷体" panose="02010609060101010101" pitchFamily="49" charset="-122"/>
              </a:rPr>
              <a:t>= </a:t>
            </a:r>
          </a:p>
          <a:p>
            <a:r>
              <a:rPr lang="en-US" altLang="zh-CN" dirty="0">
                <a:latin typeface="楷体" panose="02010609060101010101" pitchFamily="49" charset="-122"/>
                <a:ea typeface="楷体" panose="02010609060101010101" pitchFamily="49" charset="-122"/>
              </a:rPr>
              <a:t>    </a:t>
            </a:r>
            <a:r>
              <a:rPr lang="en-US" altLang="zh-CN" dirty="0" err="1">
                <a:latin typeface="楷体" panose="02010609060101010101" pitchFamily="49" charset="-122"/>
                <a:ea typeface="楷体" panose="02010609060101010101" pitchFamily="49" charset="-122"/>
              </a:rPr>
              <a:t>icode</a:t>
            </a:r>
            <a:r>
              <a:rPr lang="en-US" altLang="zh-CN" dirty="0">
                <a:latin typeface="楷体" panose="02010609060101010101" pitchFamily="49" charset="-122"/>
                <a:ea typeface="楷体" panose="02010609060101010101" pitchFamily="49" charset="-122"/>
              </a:rPr>
              <a:t> in {</a:t>
            </a:r>
          </a:p>
          <a:p>
            <a:r>
              <a:rPr lang="en-US" altLang="zh-CN" dirty="0">
                <a:latin typeface="楷体" panose="02010609060101010101" pitchFamily="49" charset="-122"/>
                <a:ea typeface="楷体" panose="02010609060101010101" pitchFamily="49" charset="-122"/>
              </a:rPr>
              <a:t>      IRRMOVQ, IOPQ, IPUSHQ, IPOPQ,</a:t>
            </a:r>
          </a:p>
          <a:p>
            <a:r>
              <a:rPr lang="en-US" altLang="zh-CN" dirty="0">
                <a:latin typeface="楷体" panose="02010609060101010101" pitchFamily="49" charset="-122"/>
                <a:ea typeface="楷体" panose="02010609060101010101" pitchFamily="49" charset="-122"/>
              </a:rPr>
              <a:t>    IIRMOVQ, IRMMOVQ, IMRMOVQ</a:t>
            </a:r>
          </a:p>
          <a:p>
            <a:r>
              <a:rPr lang="en-US" altLang="zh-CN" dirty="0">
                <a:latin typeface="楷体" panose="02010609060101010101" pitchFamily="49" charset="-122"/>
                <a:ea typeface="楷体" panose="02010609060101010101" pitchFamily="49" charset="-122"/>
              </a:rPr>
              <a:t>}; </a:t>
            </a:r>
          </a:p>
          <a:p>
            <a:endParaRPr lang="en-US" altLang="zh-CN" dirty="0">
              <a:latin typeface="楷体" panose="02010609060101010101" pitchFamily="49" charset="-122"/>
              <a:ea typeface="楷体" panose="02010609060101010101" pitchFamily="49" charset="-122"/>
            </a:endParaRPr>
          </a:p>
          <a:p>
            <a:r>
              <a:rPr lang="en-US" altLang="zh-CN" dirty="0">
                <a:latin typeface="楷体" panose="02010609060101010101" pitchFamily="49" charset="-122"/>
                <a:ea typeface="楷体" panose="02010609060101010101" pitchFamily="49" charset="-122"/>
              </a:rPr>
              <a:t>bool </a:t>
            </a:r>
            <a:r>
              <a:rPr lang="en-US" altLang="zh-CN" b="1" dirty="0" err="1">
                <a:solidFill>
                  <a:srgbClr val="FF0000"/>
                </a:solidFill>
                <a:latin typeface="楷体" panose="02010609060101010101" pitchFamily="49" charset="-122"/>
                <a:ea typeface="楷体" panose="02010609060101010101" pitchFamily="49" charset="-122"/>
              </a:rPr>
              <a:t>need_valC</a:t>
            </a:r>
            <a:r>
              <a:rPr lang="en-US" altLang="zh-CN" b="1" dirty="0">
                <a:solidFill>
                  <a:srgbClr val="FF0000"/>
                </a:solidFill>
                <a:latin typeface="楷体" panose="02010609060101010101" pitchFamily="49" charset="-122"/>
                <a:ea typeface="楷体" panose="02010609060101010101" pitchFamily="49" charset="-122"/>
              </a:rPr>
              <a:t> </a:t>
            </a:r>
            <a:r>
              <a:rPr lang="en-US" altLang="zh-CN" dirty="0">
                <a:latin typeface="楷体" panose="02010609060101010101" pitchFamily="49" charset="-122"/>
                <a:ea typeface="楷体" panose="02010609060101010101" pitchFamily="49" charset="-122"/>
              </a:rPr>
              <a:t>= </a:t>
            </a:r>
          </a:p>
          <a:p>
            <a:r>
              <a:rPr lang="en-US" altLang="zh-CN" dirty="0">
                <a:latin typeface="楷体" panose="02010609060101010101" pitchFamily="49" charset="-122"/>
                <a:ea typeface="楷体" panose="02010609060101010101" pitchFamily="49" charset="-122"/>
              </a:rPr>
              <a:t>    </a:t>
            </a:r>
            <a:r>
              <a:rPr lang="en-US" altLang="zh-CN" dirty="0" err="1">
                <a:latin typeface="楷体" panose="02010609060101010101" pitchFamily="49" charset="-122"/>
                <a:ea typeface="楷体" panose="02010609060101010101" pitchFamily="49" charset="-122"/>
              </a:rPr>
              <a:t>icode</a:t>
            </a:r>
            <a:r>
              <a:rPr lang="en-US" altLang="zh-CN" dirty="0">
                <a:latin typeface="楷体" panose="02010609060101010101" pitchFamily="49" charset="-122"/>
                <a:ea typeface="楷体" panose="02010609060101010101" pitchFamily="49" charset="-122"/>
              </a:rPr>
              <a:t> in {</a:t>
            </a:r>
          </a:p>
          <a:p>
            <a:r>
              <a:rPr lang="en-US" altLang="zh-CN" dirty="0">
                <a:latin typeface="楷体" panose="02010609060101010101" pitchFamily="49" charset="-122"/>
                <a:ea typeface="楷体" panose="02010609060101010101" pitchFamily="49" charset="-122"/>
              </a:rPr>
              <a:t>      IIRMOVQ, IRMMOVQ, IMRMOVQ, </a:t>
            </a:r>
          </a:p>
          <a:p>
            <a:r>
              <a:rPr lang="en-US" altLang="zh-CN" dirty="0">
                <a:latin typeface="楷体" panose="02010609060101010101" pitchFamily="49" charset="-122"/>
                <a:ea typeface="楷体" panose="02010609060101010101" pitchFamily="49" charset="-122"/>
              </a:rPr>
              <a:t>    IJXX, ICALL</a:t>
            </a:r>
          </a:p>
          <a:p>
            <a:r>
              <a:rPr lang="en-US" altLang="zh-CN" dirty="0">
                <a:latin typeface="楷体" panose="02010609060101010101" pitchFamily="49" charset="-122"/>
                <a:ea typeface="楷体" panose="02010609060101010101" pitchFamily="49" charset="-122"/>
              </a:rPr>
              <a:t>};</a:t>
            </a:r>
          </a:p>
          <a:p>
            <a:endParaRPr lang="en-US" altLang="zh-CN" dirty="0">
              <a:latin typeface="楷体" panose="02010609060101010101" pitchFamily="49" charset="-122"/>
              <a:ea typeface="楷体" panose="02010609060101010101" pitchFamily="49" charset="-122"/>
            </a:endParaRPr>
          </a:p>
          <a:p>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a:t>
            </a:r>
            <a:r>
              <a:rPr lang="en-US" altLang="zh-CN" dirty="0" err="1">
                <a:latin typeface="楷体" panose="02010609060101010101" pitchFamily="49" charset="-122"/>
                <a:ea typeface="楷体" panose="02010609060101010101" pitchFamily="49" charset="-122"/>
              </a:rPr>
              <a:t>valP</a:t>
            </a:r>
            <a:r>
              <a:rPr lang="en-US" altLang="zh-CN" dirty="0">
                <a:latin typeface="楷体" panose="02010609060101010101" pitchFamily="49" charset="-122"/>
                <a:ea typeface="楷体" panose="02010609060101010101" pitchFamily="49" charset="-122"/>
              </a:rPr>
              <a:t> = PC + 1 + </a:t>
            </a:r>
            <a:r>
              <a:rPr lang="en-US" altLang="zh-CN" dirty="0" err="1">
                <a:latin typeface="楷体" panose="02010609060101010101" pitchFamily="49" charset="-122"/>
                <a:ea typeface="楷体" panose="02010609060101010101" pitchFamily="49" charset="-122"/>
              </a:rPr>
              <a:t>need_regids</a:t>
            </a:r>
            <a:r>
              <a:rPr lang="en-US" altLang="zh-CN" dirty="0">
                <a:latin typeface="楷体" panose="02010609060101010101" pitchFamily="49" charset="-122"/>
                <a:ea typeface="楷体" panose="02010609060101010101" pitchFamily="49" charset="-122"/>
              </a:rPr>
              <a:t> </a:t>
            </a:r>
          </a:p>
          <a:p>
            <a:r>
              <a:rPr lang="en-US" altLang="zh-CN" dirty="0">
                <a:latin typeface="楷体" panose="02010609060101010101" pitchFamily="49" charset="-122"/>
                <a:ea typeface="楷体" panose="02010609060101010101" pitchFamily="49" charset="-122"/>
              </a:rPr>
              <a:t>       + </a:t>
            </a:r>
            <a:r>
              <a:rPr lang="en-US" altLang="zh-CN" dirty="0" err="1">
                <a:latin typeface="楷体" panose="02010609060101010101" pitchFamily="49" charset="-122"/>
                <a:ea typeface="楷体" panose="02010609060101010101" pitchFamily="49" charset="-122"/>
              </a:rPr>
              <a:t>need_valC</a:t>
            </a:r>
            <a:r>
              <a:rPr lang="en-US" altLang="zh-CN" dirty="0">
                <a:latin typeface="楷体" panose="02010609060101010101" pitchFamily="49" charset="-122"/>
                <a:ea typeface="楷体" panose="02010609060101010101" pitchFamily="49" charset="-122"/>
              </a:rPr>
              <a:t> * 8</a:t>
            </a:r>
            <a:r>
              <a:rPr lang="zh-CN" altLang="en-US" dirty="0">
                <a:latin typeface="楷体" panose="02010609060101010101" pitchFamily="49" charset="-122"/>
                <a:ea typeface="楷体" panose="02010609060101010101" pitchFamily="49" charset="-122"/>
              </a:rPr>
              <a:t>）</a:t>
            </a:r>
          </a:p>
        </p:txBody>
      </p:sp>
    </p:spTree>
    <p:extLst>
      <p:ext uri="{BB962C8B-B14F-4D97-AF65-F5344CB8AC3E}">
        <p14:creationId xmlns:p14="http://schemas.microsoft.com/office/powerpoint/2010/main" val="1076509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任意多边形: 形状 60">
            <a:extLst>
              <a:ext uri="{FF2B5EF4-FFF2-40B4-BE49-F238E27FC236}">
                <a16:creationId xmlns:a16="http://schemas.microsoft.com/office/drawing/2014/main" id="{D5EF7384-96C2-C4C9-4A45-2B51084F970F}"/>
              </a:ext>
            </a:extLst>
          </p:cNvPr>
          <p:cNvSpPr/>
          <p:nvPr/>
        </p:nvSpPr>
        <p:spPr>
          <a:xfrm>
            <a:off x="816865" y="2566142"/>
            <a:ext cx="2246375" cy="2866644"/>
          </a:xfrm>
          <a:custGeom>
            <a:avLst/>
            <a:gdLst>
              <a:gd name="connsiteX0" fmla="*/ 1123188 w 2246375"/>
              <a:gd name="connsiteY0" fmla="*/ 0 h 2866644"/>
              <a:gd name="connsiteX1" fmla="*/ 1231392 w 2246375"/>
              <a:gd name="connsiteY1" fmla="*/ 167640 h 2866644"/>
              <a:gd name="connsiteX2" fmla="*/ 2127070 w 2246375"/>
              <a:gd name="connsiteY2" fmla="*/ 167640 h 2866644"/>
              <a:gd name="connsiteX3" fmla="*/ 2246375 w 2246375"/>
              <a:gd name="connsiteY3" fmla="*/ 286945 h 2866644"/>
              <a:gd name="connsiteX4" fmla="*/ 2246375 w 2246375"/>
              <a:gd name="connsiteY4" fmla="*/ 2747339 h 2866644"/>
              <a:gd name="connsiteX5" fmla="*/ 2127070 w 2246375"/>
              <a:gd name="connsiteY5" fmla="*/ 2866644 h 2866644"/>
              <a:gd name="connsiteX6" fmla="*/ 119305 w 2246375"/>
              <a:gd name="connsiteY6" fmla="*/ 2866644 h 2866644"/>
              <a:gd name="connsiteX7" fmla="*/ 0 w 2246375"/>
              <a:gd name="connsiteY7" fmla="*/ 2747339 h 2866644"/>
              <a:gd name="connsiteX8" fmla="*/ 0 w 2246375"/>
              <a:gd name="connsiteY8" fmla="*/ 286945 h 2866644"/>
              <a:gd name="connsiteX9" fmla="*/ 119305 w 2246375"/>
              <a:gd name="connsiteY9" fmla="*/ 167640 h 2866644"/>
              <a:gd name="connsiteX10" fmla="*/ 1014984 w 2246375"/>
              <a:gd name="connsiteY10" fmla="*/ 167640 h 2866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6375" h="2866644">
                <a:moveTo>
                  <a:pt x="1123188" y="0"/>
                </a:moveTo>
                <a:lnTo>
                  <a:pt x="1231392" y="167640"/>
                </a:lnTo>
                <a:lnTo>
                  <a:pt x="2127070" y="167640"/>
                </a:lnTo>
                <a:cubicBezTo>
                  <a:pt x="2192960" y="167640"/>
                  <a:pt x="2246375" y="221055"/>
                  <a:pt x="2246375" y="286945"/>
                </a:cubicBezTo>
                <a:lnTo>
                  <a:pt x="2246375" y="2747339"/>
                </a:lnTo>
                <a:cubicBezTo>
                  <a:pt x="2246375" y="2813229"/>
                  <a:pt x="2192960" y="2866644"/>
                  <a:pt x="2127070" y="2866644"/>
                </a:cubicBezTo>
                <a:lnTo>
                  <a:pt x="119305" y="2866644"/>
                </a:lnTo>
                <a:cubicBezTo>
                  <a:pt x="53415" y="2866644"/>
                  <a:pt x="0" y="2813229"/>
                  <a:pt x="0" y="2747339"/>
                </a:cubicBezTo>
                <a:lnTo>
                  <a:pt x="0" y="286945"/>
                </a:lnTo>
                <a:cubicBezTo>
                  <a:pt x="0" y="221055"/>
                  <a:pt x="53415" y="167640"/>
                  <a:pt x="119305" y="167640"/>
                </a:cubicBezTo>
                <a:lnTo>
                  <a:pt x="1014984" y="167640"/>
                </a:lnTo>
                <a:close/>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endParaRPr lang="zh-CN" altLang="en-US" sz="1400">
              <a:solidFill>
                <a:schemeClr val="bg1"/>
              </a:solidFill>
              <a:latin typeface="+mj-ea"/>
              <a:ea typeface="+mj-ea"/>
            </a:endParaRPr>
          </a:p>
        </p:txBody>
      </p:sp>
      <p:sp>
        <p:nvSpPr>
          <p:cNvPr id="57" name="文本框 3">
            <a:extLst>
              <a:ext uri="{FF2B5EF4-FFF2-40B4-BE49-F238E27FC236}">
                <a16:creationId xmlns:a16="http://schemas.microsoft.com/office/drawing/2014/main" id="{BFEA481D-9DFE-70F2-F419-1EFCA969D610}"/>
              </a:ext>
            </a:extLst>
          </p:cNvPr>
          <p:cNvSpPr txBox="1"/>
          <p:nvPr/>
        </p:nvSpPr>
        <p:spPr>
          <a:xfrm>
            <a:off x="1677160" y="1943409"/>
            <a:ext cx="525785" cy="553998"/>
          </a:xfrm>
          <a:prstGeom prst="rect">
            <a:avLst/>
          </a:prstGeom>
          <a:noFill/>
        </p:spPr>
        <p:txBody>
          <a:bodyPr wrap="none" lIns="0" tIns="0" rIns="0" bIns="0" rtlCol="0" anchor="t">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600" dirty="0">
                <a:solidFill>
                  <a:schemeClr val="accent1"/>
                </a:solidFill>
                <a:latin typeface="+mj-ea"/>
                <a:ea typeface="+mj-ea"/>
              </a:rPr>
              <a:t>01</a:t>
            </a:r>
            <a:endParaRPr lang="zh-CN" altLang="en-US" sz="3600" dirty="0">
              <a:solidFill>
                <a:schemeClr val="accent1"/>
              </a:solidFill>
              <a:latin typeface="+mj-ea"/>
              <a:ea typeface="+mj-ea"/>
            </a:endParaRPr>
          </a:p>
        </p:txBody>
      </p:sp>
      <p:sp>
        <p:nvSpPr>
          <p:cNvPr id="58" name="文本框 4">
            <a:extLst>
              <a:ext uri="{FF2B5EF4-FFF2-40B4-BE49-F238E27FC236}">
                <a16:creationId xmlns:a16="http://schemas.microsoft.com/office/drawing/2014/main" id="{2F1C5F9F-5990-6C29-10EF-CF29E4BCA05A}"/>
              </a:ext>
            </a:extLst>
          </p:cNvPr>
          <p:cNvSpPr txBox="1"/>
          <p:nvPr/>
        </p:nvSpPr>
        <p:spPr>
          <a:xfrm>
            <a:off x="1170609" y="3835710"/>
            <a:ext cx="1538884" cy="307777"/>
          </a:xfrm>
          <a:prstGeom prst="rect">
            <a:avLst/>
          </a:prstGeom>
          <a:noFill/>
        </p:spPr>
        <p:txBody>
          <a:bodyPr wrap="none" lIns="0" tIns="0" rIns="0" bIns="0" rtlCol="0" anchor="t">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000" dirty="0">
                <a:latin typeface="+mj-ea"/>
                <a:ea typeface="+mj-ea"/>
              </a:rPr>
              <a:t>Stages</a:t>
            </a:r>
            <a:endParaRPr lang="zh-CN" altLang="en-US" sz="2000" dirty="0">
              <a:latin typeface="+mj-ea"/>
              <a:ea typeface="+mj-ea"/>
            </a:endParaRPr>
          </a:p>
        </p:txBody>
      </p:sp>
      <p:sp>
        <p:nvSpPr>
          <p:cNvPr id="62" name="任意多边形: 形状 61">
            <a:extLst>
              <a:ext uri="{FF2B5EF4-FFF2-40B4-BE49-F238E27FC236}">
                <a16:creationId xmlns:a16="http://schemas.microsoft.com/office/drawing/2014/main" id="{739C4885-8C54-1F65-661A-DCEF13B44D5D}"/>
              </a:ext>
            </a:extLst>
          </p:cNvPr>
          <p:cNvSpPr/>
          <p:nvPr/>
        </p:nvSpPr>
        <p:spPr>
          <a:xfrm>
            <a:off x="3587497" y="2566142"/>
            <a:ext cx="2246375" cy="2866644"/>
          </a:xfrm>
          <a:custGeom>
            <a:avLst/>
            <a:gdLst>
              <a:gd name="connsiteX0" fmla="*/ 1123188 w 2246375"/>
              <a:gd name="connsiteY0" fmla="*/ 0 h 2866644"/>
              <a:gd name="connsiteX1" fmla="*/ 1231392 w 2246375"/>
              <a:gd name="connsiteY1" fmla="*/ 167640 h 2866644"/>
              <a:gd name="connsiteX2" fmla="*/ 2127070 w 2246375"/>
              <a:gd name="connsiteY2" fmla="*/ 167640 h 2866644"/>
              <a:gd name="connsiteX3" fmla="*/ 2246375 w 2246375"/>
              <a:gd name="connsiteY3" fmla="*/ 286945 h 2866644"/>
              <a:gd name="connsiteX4" fmla="*/ 2246375 w 2246375"/>
              <a:gd name="connsiteY4" fmla="*/ 2747339 h 2866644"/>
              <a:gd name="connsiteX5" fmla="*/ 2127070 w 2246375"/>
              <a:gd name="connsiteY5" fmla="*/ 2866644 h 2866644"/>
              <a:gd name="connsiteX6" fmla="*/ 119305 w 2246375"/>
              <a:gd name="connsiteY6" fmla="*/ 2866644 h 2866644"/>
              <a:gd name="connsiteX7" fmla="*/ 0 w 2246375"/>
              <a:gd name="connsiteY7" fmla="*/ 2747339 h 2866644"/>
              <a:gd name="connsiteX8" fmla="*/ 0 w 2246375"/>
              <a:gd name="connsiteY8" fmla="*/ 286945 h 2866644"/>
              <a:gd name="connsiteX9" fmla="*/ 119305 w 2246375"/>
              <a:gd name="connsiteY9" fmla="*/ 167640 h 2866644"/>
              <a:gd name="connsiteX10" fmla="*/ 1014985 w 2246375"/>
              <a:gd name="connsiteY10" fmla="*/ 167640 h 2866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6375" h="2866644">
                <a:moveTo>
                  <a:pt x="1123188" y="0"/>
                </a:moveTo>
                <a:lnTo>
                  <a:pt x="1231392" y="167640"/>
                </a:lnTo>
                <a:lnTo>
                  <a:pt x="2127070" y="167640"/>
                </a:lnTo>
                <a:cubicBezTo>
                  <a:pt x="2192960" y="167640"/>
                  <a:pt x="2246375" y="221055"/>
                  <a:pt x="2246375" y="286945"/>
                </a:cubicBezTo>
                <a:lnTo>
                  <a:pt x="2246375" y="2747339"/>
                </a:lnTo>
                <a:cubicBezTo>
                  <a:pt x="2246375" y="2813229"/>
                  <a:pt x="2192960" y="2866644"/>
                  <a:pt x="2127070" y="2866644"/>
                </a:cubicBezTo>
                <a:lnTo>
                  <a:pt x="119305" y="2866644"/>
                </a:lnTo>
                <a:cubicBezTo>
                  <a:pt x="53415" y="2866644"/>
                  <a:pt x="0" y="2813229"/>
                  <a:pt x="0" y="2747339"/>
                </a:cubicBezTo>
                <a:lnTo>
                  <a:pt x="0" y="286945"/>
                </a:lnTo>
                <a:cubicBezTo>
                  <a:pt x="0" y="221055"/>
                  <a:pt x="53415" y="167640"/>
                  <a:pt x="119305" y="167640"/>
                </a:cubicBezTo>
                <a:lnTo>
                  <a:pt x="1014985" y="167640"/>
                </a:lnTo>
                <a:close/>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endParaRPr lang="zh-CN" altLang="en-US" sz="1400">
              <a:solidFill>
                <a:schemeClr val="bg1"/>
              </a:solidFill>
              <a:latin typeface="+mj-ea"/>
              <a:ea typeface="+mj-ea"/>
            </a:endParaRPr>
          </a:p>
        </p:txBody>
      </p:sp>
      <p:sp>
        <p:nvSpPr>
          <p:cNvPr id="52" name="文本框 28">
            <a:extLst>
              <a:ext uri="{FF2B5EF4-FFF2-40B4-BE49-F238E27FC236}">
                <a16:creationId xmlns:a16="http://schemas.microsoft.com/office/drawing/2014/main" id="{F6A87C1A-CA6C-BD11-13DA-DBB469AEA2F6}"/>
              </a:ext>
            </a:extLst>
          </p:cNvPr>
          <p:cNvSpPr txBox="1"/>
          <p:nvPr/>
        </p:nvSpPr>
        <p:spPr>
          <a:xfrm>
            <a:off x="4406114" y="1943409"/>
            <a:ext cx="609141" cy="553998"/>
          </a:xfrm>
          <a:prstGeom prst="rect">
            <a:avLst/>
          </a:prstGeom>
          <a:noFill/>
        </p:spPr>
        <p:txBody>
          <a:bodyPr wrap="none" lIns="0" tIns="0" rIns="0" bIns="0" rtlCol="0" anchor="t">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600" dirty="0">
                <a:solidFill>
                  <a:schemeClr val="accent1"/>
                </a:solidFill>
                <a:latin typeface="+mj-ea"/>
                <a:ea typeface="+mj-ea"/>
              </a:rPr>
              <a:t>02</a:t>
            </a:r>
            <a:endParaRPr lang="zh-CN" altLang="en-US" sz="3600" dirty="0">
              <a:solidFill>
                <a:schemeClr val="accent1"/>
              </a:solidFill>
              <a:latin typeface="+mj-ea"/>
              <a:ea typeface="+mj-ea"/>
            </a:endParaRPr>
          </a:p>
        </p:txBody>
      </p:sp>
      <p:sp>
        <p:nvSpPr>
          <p:cNvPr id="53" name="文本框 29">
            <a:extLst>
              <a:ext uri="{FF2B5EF4-FFF2-40B4-BE49-F238E27FC236}">
                <a16:creationId xmlns:a16="http://schemas.microsoft.com/office/drawing/2014/main" id="{E0FF1651-25DB-992C-9E61-DF03229186CA}"/>
              </a:ext>
            </a:extLst>
          </p:cNvPr>
          <p:cNvSpPr txBox="1"/>
          <p:nvPr/>
        </p:nvSpPr>
        <p:spPr>
          <a:xfrm>
            <a:off x="3941243" y="3835710"/>
            <a:ext cx="1538884" cy="307777"/>
          </a:xfrm>
          <a:prstGeom prst="rect">
            <a:avLst/>
          </a:prstGeom>
          <a:noFill/>
        </p:spPr>
        <p:txBody>
          <a:bodyPr wrap="none" lIns="0" tIns="0" rIns="0" bIns="0" rtlCol="0" anchor="t">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000" dirty="0">
                <a:latin typeface="+mj-ea"/>
                <a:ea typeface="+mj-ea"/>
              </a:rPr>
              <a:t>Hardware</a:t>
            </a:r>
            <a:endParaRPr lang="zh-CN" altLang="en-US" sz="2000" dirty="0">
              <a:latin typeface="+mj-ea"/>
              <a:ea typeface="+mj-ea"/>
            </a:endParaRPr>
          </a:p>
        </p:txBody>
      </p:sp>
      <p:sp>
        <p:nvSpPr>
          <p:cNvPr id="63" name="任意多边形: 形状 62">
            <a:extLst>
              <a:ext uri="{FF2B5EF4-FFF2-40B4-BE49-F238E27FC236}">
                <a16:creationId xmlns:a16="http://schemas.microsoft.com/office/drawing/2014/main" id="{BCC7ADD2-E345-AC45-FBFE-27DBBFE7E52A}"/>
              </a:ext>
            </a:extLst>
          </p:cNvPr>
          <p:cNvSpPr/>
          <p:nvPr/>
        </p:nvSpPr>
        <p:spPr>
          <a:xfrm>
            <a:off x="6358129" y="2566142"/>
            <a:ext cx="2246375" cy="2866644"/>
          </a:xfrm>
          <a:custGeom>
            <a:avLst/>
            <a:gdLst>
              <a:gd name="connsiteX0" fmla="*/ 1123188 w 2246375"/>
              <a:gd name="connsiteY0" fmla="*/ 0 h 2866644"/>
              <a:gd name="connsiteX1" fmla="*/ 1231392 w 2246375"/>
              <a:gd name="connsiteY1" fmla="*/ 167640 h 2866644"/>
              <a:gd name="connsiteX2" fmla="*/ 2127070 w 2246375"/>
              <a:gd name="connsiteY2" fmla="*/ 167640 h 2866644"/>
              <a:gd name="connsiteX3" fmla="*/ 2246375 w 2246375"/>
              <a:gd name="connsiteY3" fmla="*/ 286945 h 2866644"/>
              <a:gd name="connsiteX4" fmla="*/ 2246375 w 2246375"/>
              <a:gd name="connsiteY4" fmla="*/ 2747339 h 2866644"/>
              <a:gd name="connsiteX5" fmla="*/ 2127070 w 2246375"/>
              <a:gd name="connsiteY5" fmla="*/ 2866644 h 2866644"/>
              <a:gd name="connsiteX6" fmla="*/ 119305 w 2246375"/>
              <a:gd name="connsiteY6" fmla="*/ 2866644 h 2866644"/>
              <a:gd name="connsiteX7" fmla="*/ 0 w 2246375"/>
              <a:gd name="connsiteY7" fmla="*/ 2747339 h 2866644"/>
              <a:gd name="connsiteX8" fmla="*/ 0 w 2246375"/>
              <a:gd name="connsiteY8" fmla="*/ 286945 h 2866644"/>
              <a:gd name="connsiteX9" fmla="*/ 119305 w 2246375"/>
              <a:gd name="connsiteY9" fmla="*/ 167640 h 2866644"/>
              <a:gd name="connsiteX10" fmla="*/ 1014985 w 2246375"/>
              <a:gd name="connsiteY10" fmla="*/ 167640 h 2866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6375" h="2866644">
                <a:moveTo>
                  <a:pt x="1123188" y="0"/>
                </a:moveTo>
                <a:lnTo>
                  <a:pt x="1231392" y="167640"/>
                </a:lnTo>
                <a:lnTo>
                  <a:pt x="2127070" y="167640"/>
                </a:lnTo>
                <a:cubicBezTo>
                  <a:pt x="2192960" y="167640"/>
                  <a:pt x="2246375" y="221055"/>
                  <a:pt x="2246375" y="286945"/>
                </a:cubicBezTo>
                <a:lnTo>
                  <a:pt x="2246375" y="2747339"/>
                </a:lnTo>
                <a:cubicBezTo>
                  <a:pt x="2246375" y="2813229"/>
                  <a:pt x="2192960" y="2866644"/>
                  <a:pt x="2127070" y="2866644"/>
                </a:cubicBezTo>
                <a:lnTo>
                  <a:pt x="119305" y="2866644"/>
                </a:lnTo>
                <a:cubicBezTo>
                  <a:pt x="53415" y="2866644"/>
                  <a:pt x="0" y="2813229"/>
                  <a:pt x="0" y="2747339"/>
                </a:cubicBezTo>
                <a:lnTo>
                  <a:pt x="0" y="286945"/>
                </a:lnTo>
                <a:cubicBezTo>
                  <a:pt x="0" y="221055"/>
                  <a:pt x="53415" y="167640"/>
                  <a:pt x="119305" y="167640"/>
                </a:cubicBezTo>
                <a:lnTo>
                  <a:pt x="1014985" y="167640"/>
                </a:lnTo>
                <a:close/>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endParaRPr lang="zh-CN" altLang="en-US" sz="1400">
              <a:solidFill>
                <a:schemeClr val="bg1"/>
              </a:solidFill>
              <a:latin typeface="+mj-ea"/>
              <a:ea typeface="+mj-ea"/>
            </a:endParaRPr>
          </a:p>
        </p:txBody>
      </p:sp>
      <p:sp>
        <p:nvSpPr>
          <p:cNvPr id="47" name="文本框 34">
            <a:extLst>
              <a:ext uri="{FF2B5EF4-FFF2-40B4-BE49-F238E27FC236}">
                <a16:creationId xmlns:a16="http://schemas.microsoft.com/office/drawing/2014/main" id="{F460166C-820C-1EF6-3F47-C19A269888B9}"/>
              </a:ext>
            </a:extLst>
          </p:cNvPr>
          <p:cNvSpPr txBox="1"/>
          <p:nvPr/>
        </p:nvSpPr>
        <p:spPr>
          <a:xfrm>
            <a:off x="7176746" y="1943409"/>
            <a:ext cx="609141" cy="553998"/>
          </a:xfrm>
          <a:prstGeom prst="rect">
            <a:avLst/>
          </a:prstGeom>
          <a:noFill/>
        </p:spPr>
        <p:txBody>
          <a:bodyPr wrap="none" lIns="0" tIns="0" rIns="0" bIns="0" rtlCol="0" anchor="t">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600" dirty="0">
                <a:solidFill>
                  <a:schemeClr val="accent1"/>
                </a:solidFill>
                <a:latin typeface="+mj-ea"/>
                <a:ea typeface="+mj-ea"/>
              </a:rPr>
              <a:t>03</a:t>
            </a:r>
            <a:endParaRPr lang="zh-CN" altLang="en-US" sz="3600" dirty="0">
              <a:solidFill>
                <a:schemeClr val="accent1"/>
              </a:solidFill>
              <a:latin typeface="+mj-ea"/>
              <a:ea typeface="+mj-ea"/>
            </a:endParaRPr>
          </a:p>
        </p:txBody>
      </p:sp>
      <p:sp>
        <p:nvSpPr>
          <p:cNvPr id="48" name="文本框 35">
            <a:extLst>
              <a:ext uri="{FF2B5EF4-FFF2-40B4-BE49-F238E27FC236}">
                <a16:creationId xmlns:a16="http://schemas.microsoft.com/office/drawing/2014/main" id="{E8E7AD8C-70F7-6369-6A00-BC5CB93D6C06}"/>
              </a:ext>
            </a:extLst>
          </p:cNvPr>
          <p:cNvSpPr txBox="1"/>
          <p:nvPr/>
        </p:nvSpPr>
        <p:spPr>
          <a:xfrm>
            <a:off x="6711875" y="3835710"/>
            <a:ext cx="1538884" cy="307777"/>
          </a:xfrm>
          <a:prstGeom prst="rect">
            <a:avLst/>
          </a:prstGeom>
          <a:noFill/>
        </p:spPr>
        <p:txBody>
          <a:bodyPr wrap="none" lIns="0" tIns="0" rIns="0" bIns="0" rtlCol="0" anchor="t">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000" dirty="0">
                <a:latin typeface="+mj-ea"/>
                <a:ea typeface="+mj-ea"/>
              </a:rPr>
              <a:t>HCL description</a:t>
            </a:r>
            <a:endParaRPr lang="zh-CN" altLang="en-US" sz="2000" dirty="0">
              <a:latin typeface="+mj-ea"/>
              <a:ea typeface="+mj-ea"/>
            </a:endParaRPr>
          </a:p>
        </p:txBody>
      </p:sp>
      <p:sp>
        <p:nvSpPr>
          <p:cNvPr id="64" name="任意多边形: 形状 63">
            <a:extLst>
              <a:ext uri="{FF2B5EF4-FFF2-40B4-BE49-F238E27FC236}">
                <a16:creationId xmlns:a16="http://schemas.microsoft.com/office/drawing/2014/main" id="{6933B7B8-8511-1F31-04CB-D32788CFF3AF}"/>
              </a:ext>
            </a:extLst>
          </p:cNvPr>
          <p:cNvSpPr/>
          <p:nvPr/>
        </p:nvSpPr>
        <p:spPr>
          <a:xfrm>
            <a:off x="9128761" y="2566142"/>
            <a:ext cx="2246375" cy="2866644"/>
          </a:xfrm>
          <a:custGeom>
            <a:avLst/>
            <a:gdLst>
              <a:gd name="connsiteX0" fmla="*/ 1123188 w 2246375"/>
              <a:gd name="connsiteY0" fmla="*/ 0 h 2866644"/>
              <a:gd name="connsiteX1" fmla="*/ 1231392 w 2246375"/>
              <a:gd name="connsiteY1" fmla="*/ 167640 h 2866644"/>
              <a:gd name="connsiteX2" fmla="*/ 2127070 w 2246375"/>
              <a:gd name="connsiteY2" fmla="*/ 167640 h 2866644"/>
              <a:gd name="connsiteX3" fmla="*/ 2246375 w 2246375"/>
              <a:gd name="connsiteY3" fmla="*/ 286945 h 2866644"/>
              <a:gd name="connsiteX4" fmla="*/ 2246375 w 2246375"/>
              <a:gd name="connsiteY4" fmla="*/ 2747339 h 2866644"/>
              <a:gd name="connsiteX5" fmla="*/ 2127070 w 2246375"/>
              <a:gd name="connsiteY5" fmla="*/ 2866644 h 2866644"/>
              <a:gd name="connsiteX6" fmla="*/ 119305 w 2246375"/>
              <a:gd name="connsiteY6" fmla="*/ 2866644 h 2866644"/>
              <a:gd name="connsiteX7" fmla="*/ 0 w 2246375"/>
              <a:gd name="connsiteY7" fmla="*/ 2747339 h 2866644"/>
              <a:gd name="connsiteX8" fmla="*/ 0 w 2246375"/>
              <a:gd name="connsiteY8" fmla="*/ 286945 h 2866644"/>
              <a:gd name="connsiteX9" fmla="*/ 119305 w 2246375"/>
              <a:gd name="connsiteY9" fmla="*/ 167640 h 2866644"/>
              <a:gd name="connsiteX10" fmla="*/ 1014984 w 2246375"/>
              <a:gd name="connsiteY10" fmla="*/ 167640 h 2866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6375" h="2866644">
                <a:moveTo>
                  <a:pt x="1123188" y="0"/>
                </a:moveTo>
                <a:lnTo>
                  <a:pt x="1231392" y="167640"/>
                </a:lnTo>
                <a:lnTo>
                  <a:pt x="2127070" y="167640"/>
                </a:lnTo>
                <a:cubicBezTo>
                  <a:pt x="2192960" y="167640"/>
                  <a:pt x="2246375" y="221055"/>
                  <a:pt x="2246375" y="286945"/>
                </a:cubicBezTo>
                <a:lnTo>
                  <a:pt x="2246375" y="2747339"/>
                </a:lnTo>
                <a:cubicBezTo>
                  <a:pt x="2246375" y="2813229"/>
                  <a:pt x="2192960" y="2866644"/>
                  <a:pt x="2127070" y="2866644"/>
                </a:cubicBezTo>
                <a:lnTo>
                  <a:pt x="119305" y="2866644"/>
                </a:lnTo>
                <a:cubicBezTo>
                  <a:pt x="53415" y="2866644"/>
                  <a:pt x="0" y="2813229"/>
                  <a:pt x="0" y="2747339"/>
                </a:cubicBezTo>
                <a:lnTo>
                  <a:pt x="0" y="286945"/>
                </a:lnTo>
                <a:cubicBezTo>
                  <a:pt x="0" y="221055"/>
                  <a:pt x="53415" y="167640"/>
                  <a:pt x="119305" y="167640"/>
                </a:cubicBezTo>
                <a:lnTo>
                  <a:pt x="1014984" y="167640"/>
                </a:lnTo>
                <a:close/>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endParaRPr lang="zh-CN" altLang="en-US" sz="1400">
              <a:solidFill>
                <a:schemeClr val="bg1"/>
              </a:solidFill>
              <a:latin typeface="+mj-ea"/>
              <a:ea typeface="+mj-ea"/>
            </a:endParaRPr>
          </a:p>
        </p:txBody>
      </p:sp>
      <p:sp>
        <p:nvSpPr>
          <p:cNvPr id="42" name="文本框 40">
            <a:extLst>
              <a:ext uri="{FF2B5EF4-FFF2-40B4-BE49-F238E27FC236}">
                <a16:creationId xmlns:a16="http://schemas.microsoft.com/office/drawing/2014/main" id="{C4896CBD-57C2-0C31-E6F2-1F4142484265}"/>
              </a:ext>
            </a:extLst>
          </p:cNvPr>
          <p:cNvSpPr txBox="1"/>
          <p:nvPr/>
        </p:nvSpPr>
        <p:spPr>
          <a:xfrm>
            <a:off x="9947378" y="1943409"/>
            <a:ext cx="609141" cy="553998"/>
          </a:xfrm>
          <a:prstGeom prst="rect">
            <a:avLst/>
          </a:prstGeom>
          <a:noFill/>
        </p:spPr>
        <p:txBody>
          <a:bodyPr wrap="none" lIns="0" tIns="0" rIns="0" bIns="0" rtlCol="0" anchor="t">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600" dirty="0">
                <a:solidFill>
                  <a:schemeClr val="accent1"/>
                </a:solidFill>
                <a:latin typeface="+mj-ea"/>
                <a:ea typeface="+mj-ea"/>
              </a:rPr>
              <a:t>04</a:t>
            </a:r>
            <a:endParaRPr lang="zh-CN" altLang="en-US" sz="3600" dirty="0">
              <a:solidFill>
                <a:schemeClr val="accent1"/>
              </a:solidFill>
              <a:latin typeface="+mj-ea"/>
              <a:ea typeface="+mj-ea"/>
            </a:endParaRPr>
          </a:p>
        </p:txBody>
      </p:sp>
      <p:sp>
        <p:nvSpPr>
          <p:cNvPr id="43" name="文本框 41">
            <a:extLst>
              <a:ext uri="{FF2B5EF4-FFF2-40B4-BE49-F238E27FC236}">
                <a16:creationId xmlns:a16="http://schemas.microsoft.com/office/drawing/2014/main" id="{DBCF1E3B-B19D-7AFB-1F7D-B66802C43C71}"/>
              </a:ext>
            </a:extLst>
          </p:cNvPr>
          <p:cNvSpPr txBox="1"/>
          <p:nvPr/>
        </p:nvSpPr>
        <p:spPr>
          <a:xfrm>
            <a:off x="9482507" y="3835710"/>
            <a:ext cx="1538884" cy="307777"/>
          </a:xfrm>
          <a:prstGeom prst="rect">
            <a:avLst/>
          </a:prstGeom>
          <a:noFill/>
        </p:spPr>
        <p:txBody>
          <a:bodyPr wrap="none" lIns="0" tIns="0" rIns="0" bIns="0" rtlCol="0" anchor="t">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000" dirty="0">
                <a:latin typeface="+mj-ea"/>
                <a:ea typeface="+mj-ea"/>
              </a:rPr>
              <a:t>Sequence</a:t>
            </a:r>
            <a:endParaRPr lang="zh-CN" altLang="en-US" sz="2000" dirty="0">
              <a:latin typeface="+mj-ea"/>
              <a:ea typeface="+mj-ea"/>
            </a:endParaRPr>
          </a:p>
        </p:txBody>
      </p:sp>
      <p:sp>
        <p:nvSpPr>
          <p:cNvPr id="34" name="文本框 44">
            <a:extLst>
              <a:ext uri="{FF2B5EF4-FFF2-40B4-BE49-F238E27FC236}">
                <a16:creationId xmlns:a16="http://schemas.microsoft.com/office/drawing/2014/main" id="{2F9D104D-E871-8DD2-3B77-D0503E450505}"/>
              </a:ext>
            </a:extLst>
          </p:cNvPr>
          <p:cNvSpPr txBox="1"/>
          <p:nvPr/>
        </p:nvSpPr>
        <p:spPr>
          <a:xfrm>
            <a:off x="2088833" y="789054"/>
            <a:ext cx="2432026" cy="430887"/>
          </a:xfrm>
          <a:prstGeom prst="rect">
            <a:avLst/>
          </a:prstGeom>
          <a:noFill/>
        </p:spPr>
        <p:txBody>
          <a:bodyPr wrap="square" lIns="0" tIns="0" rIns="0" bIns="0" rtlCol="0" anchor="t">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en-US" altLang="zh-CN" sz="2800" dirty="0">
                <a:solidFill>
                  <a:schemeClr val="accent1">
                    <a:lumMod val="20000"/>
                    <a:lumOff val="80000"/>
                  </a:schemeClr>
                </a:solidFill>
                <a:latin typeface="+mj-ea"/>
                <a:ea typeface="+mj-ea"/>
              </a:rPr>
              <a:t>CONTENTS</a:t>
            </a:r>
            <a:endParaRPr lang="zh-CN" altLang="en-US" sz="2800" dirty="0">
              <a:solidFill>
                <a:schemeClr val="accent1">
                  <a:lumMod val="20000"/>
                  <a:lumOff val="80000"/>
                </a:schemeClr>
              </a:solidFill>
              <a:latin typeface="+mj-ea"/>
              <a:ea typeface="+mj-ea"/>
            </a:endParaRPr>
          </a:p>
        </p:txBody>
      </p:sp>
      <p:sp>
        <p:nvSpPr>
          <p:cNvPr id="35" name="文本框 45">
            <a:extLst>
              <a:ext uri="{FF2B5EF4-FFF2-40B4-BE49-F238E27FC236}">
                <a16:creationId xmlns:a16="http://schemas.microsoft.com/office/drawing/2014/main" id="{239E42B1-3934-7F19-CF2A-2EFB4D5554C2}"/>
              </a:ext>
            </a:extLst>
          </p:cNvPr>
          <p:cNvSpPr txBox="1"/>
          <p:nvPr/>
        </p:nvSpPr>
        <p:spPr>
          <a:xfrm>
            <a:off x="595187" y="455851"/>
            <a:ext cx="1452626" cy="830997"/>
          </a:xfrm>
          <a:prstGeom prst="rect">
            <a:avLst/>
          </a:prstGeom>
          <a:noFill/>
        </p:spPr>
        <p:txBody>
          <a:bodyPr wrap="square" lIns="0" tIns="0" rIns="0" bIns="0" rtlCol="0" anchor="t">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5400" dirty="0">
                <a:solidFill>
                  <a:schemeClr val="accent1"/>
                </a:solidFill>
                <a:latin typeface="+mj-ea"/>
                <a:ea typeface="+mj-ea"/>
              </a:rPr>
              <a:t>目录</a:t>
            </a:r>
          </a:p>
        </p:txBody>
      </p:sp>
      <p:cxnSp>
        <p:nvCxnSpPr>
          <p:cNvPr id="36" name="直接连接符 35">
            <a:extLst>
              <a:ext uri="{FF2B5EF4-FFF2-40B4-BE49-F238E27FC236}">
                <a16:creationId xmlns:a16="http://schemas.microsoft.com/office/drawing/2014/main" id="{15204F25-6E74-3286-710A-AC8D8155BD7F}"/>
              </a:ext>
            </a:extLst>
          </p:cNvPr>
          <p:cNvCxnSpPr/>
          <p:nvPr/>
        </p:nvCxnSpPr>
        <p:spPr>
          <a:xfrm>
            <a:off x="2496312" y="2195766"/>
            <a:ext cx="166420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0912C1F3-D78E-4060-4DDF-A7CB8042BD1E}"/>
              </a:ext>
            </a:extLst>
          </p:cNvPr>
          <p:cNvCxnSpPr/>
          <p:nvPr/>
        </p:nvCxnSpPr>
        <p:spPr>
          <a:xfrm>
            <a:off x="5233417" y="2195766"/>
            <a:ext cx="166420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9659D039-7278-0802-3F77-78F2BDFE2BC5}"/>
              </a:ext>
            </a:extLst>
          </p:cNvPr>
          <p:cNvCxnSpPr/>
          <p:nvPr/>
        </p:nvCxnSpPr>
        <p:spPr>
          <a:xfrm>
            <a:off x="8031481" y="2195766"/>
            <a:ext cx="1664208"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8" name="文本框 4">
            <a:extLst>
              <a:ext uri="{FF2B5EF4-FFF2-40B4-BE49-F238E27FC236}">
                <a16:creationId xmlns:a16="http://schemas.microsoft.com/office/drawing/2014/main" id="{AC4AC698-03F2-A8AA-5457-47A283C24841}"/>
              </a:ext>
            </a:extLst>
          </p:cNvPr>
          <p:cNvSpPr txBox="1"/>
          <p:nvPr/>
        </p:nvSpPr>
        <p:spPr>
          <a:xfrm>
            <a:off x="1922264" y="4801174"/>
            <a:ext cx="65" cy="184666"/>
          </a:xfrm>
          <a:prstGeom prst="rect">
            <a:avLst/>
          </a:prstGeom>
          <a:noFill/>
        </p:spPr>
        <p:txBody>
          <a:bodyPr wrap="none" lIns="0" tIns="0" rIns="0" bIns="0" rtlCol="0" anchor="t">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sz="1200" dirty="0">
              <a:solidFill>
                <a:schemeClr val="accent1"/>
              </a:solidFill>
              <a:latin typeface="+mj-ea"/>
              <a:ea typeface="+mj-ea"/>
            </a:endParaRPr>
          </a:p>
        </p:txBody>
      </p:sp>
      <p:sp>
        <p:nvSpPr>
          <p:cNvPr id="69" name="文本框 29">
            <a:extLst>
              <a:ext uri="{FF2B5EF4-FFF2-40B4-BE49-F238E27FC236}">
                <a16:creationId xmlns:a16="http://schemas.microsoft.com/office/drawing/2014/main" id="{DE17940E-C865-6CF6-3D45-0E9CF1914BE9}"/>
              </a:ext>
            </a:extLst>
          </p:cNvPr>
          <p:cNvSpPr txBox="1"/>
          <p:nvPr/>
        </p:nvSpPr>
        <p:spPr>
          <a:xfrm>
            <a:off x="4710652" y="4801174"/>
            <a:ext cx="65" cy="184666"/>
          </a:xfrm>
          <a:prstGeom prst="rect">
            <a:avLst/>
          </a:prstGeom>
          <a:noFill/>
        </p:spPr>
        <p:txBody>
          <a:bodyPr wrap="none" lIns="0" tIns="0" rIns="0" bIns="0" rtlCol="0" anchor="t">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sz="1200" dirty="0">
              <a:solidFill>
                <a:schemeClr val="accent1"/>
              </a:solidFill>
              <a:latin typeface="+mj-ea"/>
              <a:ea typeface="+mj-ea"/>
            </a:endParaRPr>
          </a:p>
        </p:txBody>
      </p:sp>
    </p:spTree>
    <p:extLst>
      <p:ext uri="{BB962C8B-B14F-4D97-AF65-F5344CB8AC3E}">
        <p14:creationId xmlns:p14="http://schemas.microsoft.com/office/powerpoint/2010/main" val="8701636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C02E0-01D4-112D-BD7E-A273CB344F35}"/>
              </a:ext>
            </a:extLst>
          </p:cNvPr>
          <p:cNvSpPr>
            <a:spLocks noGrp="1"/>
          </p:cNvSpPr>
          <p:nvPr>
            <p:ph type="title"/>
          </p:nvPr>
        </p:nvSpPr>
        <p:spPr/>
        <p:txBody>
          <a:bodyPr/>
          <a:lstStyle/>
          <a:p>
            <a:r>
              <a:rPr lang="en-US" dirty="0" err="1"/>
              <a:t>decode&amp;write</a:t>
            </a:r>
            <a:r>
              <a:rPr lang="en-US" dirty="0"/>
              <a:t> back</a:t>
            </a:r>
          </a:p>
        </p:txBody>
      </p:sp>
      <p:pic>
        <p:nvPicPr>
          <p:cNvPr id="3" name="图片 2">
            <a:extLst>
              <a:ext uri="{FF2B5EF4-FFF2-40B4-BE49-F238E27FC236}">
                <a16:creationId xmlns:a16="http://schemas.microsoft.com/office/drawing/2014/main" id="{BE2800D5-7BF2-4A4A-B6CD-EC18F766A886}"/>
              </a:ext>
            </a:extLst>
          </p:cNvPr>
          <p:cNvPicPr>
            <a:picLocks noChangeAspect="1"/>
          </p:cNvPicPr>
          <p:nvPr/>
        </p:nvPicPr>
        <p:blipFill>
          <a:blip r:embed="rId2"/>
          <a:stretch>
            <a:fillRect/>
          </a:stretch>
        </p:blipFill>
        <p:spPr>
          <a:xfrm>
            <a:off x="6096000" y="1406694"/>
            <a:ext cx="5200650" cy="4257675"/>
          </a:xfrm>
          <a:prstGeom prst="rect">
            <a:avLst/>
          </a:prstGeom>
        </p:spPr>
      </p:pic>
      <p:sp>
        <p:nvSpPr>
          <p:cNvPr id="4" name="矩形 3">
            <a:extLst>
              <a:ext uri="{FF2B5EF4-FFF2-40B4-BE49-F238E27FC236}">
                <a16:creationId xmlns:a16="http://schemas.microsoft.com/office/drawing/2014/main" id="{F7EFA683-0CD5-4EE1-B591-2B43498B79BB}"/>
              </a:ext>
            </a:extLst>
          </p:cNvPr>
          <p:cNvSpPr/>
          <p:nvPr/>
        </p:nvSpPr>
        <p:spPr>
          <a:xfrm>
            <a:off x="464599" y="2151727"/>
            <a:ext cx="5200650" cy="2554545"/>
          </a:xfrm>
          <a:prstGeom prst="rect">
            <a:avLst/>
          </a:prstGeom>
        </p:spPr>
        <p:txBody>
          <a:bodyPr wrap="square">
            <a:spAutoFit/>
          </a:bodyPr>
          <a:lstStyle/>
          <a:p>
            <a:pPr>
              <a:spcAft>
                <a:spcPts val="600"/>
              </a:spcAft>
            </a:pPr>
            <a:r>
              <a:rPr lang="zh-CN" altLang="en-US" sz="3200" dirty="0">
                <a:latin typeface="楷体" panose="02010609060101010101" pitchFamily="49" charset="-122"/>
                <a:ea typeface="楷体" panose="02010609060101010101" pitchFamily="49" charset="-122"/>
              </a:rPr>
              <a:t>译码和写回阶段都涉及寄存器堆，会根据</a:t>
            </a:r>
            <a:r>
              <a:rPr lang="en-US" altLang="zh-CN" sz="3200" dirty="0" err="1">
                <a:latin typeface="楷体" panose="02010609060101010101" pitchFamily="49" charset="-122"/>
                <a:ea typeface="楷体" panose="02010609060101010101" pitchFamily="49" charset="-122"/>
              </a:rPr>
              <a:t>icode</a:t>
            </a:r>
            <a:r>
              <a:rPr lang="zh-CN" altLang="en-US" sz="3200" dirty="0">
                <a:latin typeface="楷体" panose="02010609060101010101" pitchFamily="49" charset="-122"/>
                <a:ea typeface="楷体" panose="02010609060101010101" pitchFamily="49" charset="-122"/>
              </a:rPr>
              <a:t>、条件信号</a:t>
            </a:r>
            <a:r>
              <a:rPr lang="en-US" altLang="zh-CN" sz="3200" dirty="0" err="1">
                <a:latin typeface="楷体" panose="02010609060101010101" pitchFamily="49" charset="-122"/>
                <a:ea typeface="楷体" panose="02010609060101010101" pitchFamily="49" charset="-122"/>
              </a:rPr>
              <a:t>Cnd</a:t>
            </a:r>
            <a:r>
              <a:rPr lang="zh-CN" altLang="en-US" sz="3200" dirty="0">
                <a:latin typeface="楷体" panose="02010609060101010101" pitchFamily="49" charset="-122"/>
                <a:ea typeface="楷体" panose="02010609060101010101" pitchFamily="49" charset="-122"/>
              </a:rPr>
              <a:t>、</a:t>
            </a:r>
            <a:r>
              <a:rPr lang="en-US" altLang="zh-CN" sz="3200" dirty="0" err="1">
                <a:latin typeface="楷体" panose="02010609060101010101" pitchFamily="49" charset="-122"/>
                <a:ea typeface="楷体" panose="02010609060101010101" pitchFamily="49" charset="-122"/>
              </a:rPr>
              <a:t>rA</a:t>
            </a:r>
            <a:r>
              <a:rPr lang="zh-CN" altLang="en-US" sz="3200" dirty="0">
                <a:latin typeface="楷体" panose="02010609060101010101" pitchFamily="49" charset="-122"/>
                <a:ea typeface="楷体" panose="02010609060101010101" pitchFamily="49" charset="-122"/>
              </a:rPr>
              <a:t>、</a:t>
            </a:r>
            <a:r>
              <a:rPr lang="en-US" altLang="zh-CN" sz="3200" dirty="0" err="1">
                <a:latin typeface="楷体" panose="02010609060101010101" pitchFamily="49" charset="-122"/>
                <a:ea typeface="楷体" panose="02010609060101010101" pitchFamily="49" charset="-122"/>
              </a:rPr>
              <a:t>rB</a:t>
            </a:r>
            <a:r>
              <a:rPr lang="zh-CN" altLang="en-US" sz="3200" dirty="0">
                <a:latin typeface="楷体" panose="02010609060101010101" pitchFamily="49" charset="-122"/>
                <a:ea typeface="楷体" panose="02010609060101010101" pitchFamily="49" charset="-122"/>
              </a:rPr>
              <a:t>来设置读取的源（</a:t>
            </a:r>
            <a:r>
              <a:rPr lang="en-US" altLang="zh-CN" sz="3200" dirty="0" err="1">
                <a:latin typeface="楷体" panose="02010609060101010101" pitchFamily="49" charset="-122"/>
                <a:ea typeface="楷体" panose="02010609060101010101" pitchFamily="49" charset="-122"/>
              </a:rPr>
              <a:t>srcA</a:t>
            </a:r>
            <a:r>
              <a:rPr lang="zh-CN" altLang="en-US" sz="3200" dirty="0">
                <a:latin typeface="楷体" panose="02010609060101010101" pitchFamily="49" charset="-122"/>
                <a:ea typeface="楷体" panose="02010609060101010101" pitchFamily="49" charset="-122"/>
              </a:rPr>
              <a:t>、</a:t>
            </a:r>
            <a:r>
              <a:rPr lang="en-US" altLang="zh-CN" sz="3200" dirty="0" err="1">
                <a:latin typeface="楷体" panose="02010609060101010101" pitchFamily="49" charset="-122"/>
                <a:ea typeface="楷体" panose="02010609060101010101" pitchFamily="49" charset="-122"/>
              </a:rPr>
              <a:t>srcB</a:t>
            </a:r>
            <a:r>
              <a:rPr lang="zh-CN" altLang="en-US" sz="3200" dirty="0">
                <a:latin typeface="楷体" panose="02010609060101010101" pitchFamily="49" charset="-122"/>
                <a:ea typeface="楷体" panose="02010609060101010101" pitchFamily="49" charset="-122"/>
              </a:rPr>
              <a:t>）和写入的寄存器（</a:t>
            </a:r>
            <a:r>
              <a:rPr lang="en-US" altLang="zh-CN" sz="3200" dirty="0" err="1">
                <a:latin typeface="楷体" panose="02010609060101010101" pitchFamily="49" charset="-122"/>
                <a:ea typeface="楷体" panose="02010609060101010101" pitchFamily="49" charset="-122"/>
              </a:rPr>
              <a:t>dstE</a:t>
            </a:r>
            <a:r>
              <a:rPr lang="zh-CN" altLang="en-US" sz="3200" dirty="0">
                <a:latin typeface="楷体" panose="02010609060101010101" pitchFamily="49" charset="-122"/>
                <a:ea typeface="楷体" panose="02010609060101010101" pitchFamily="49" charset="-122"/>
              </a:rPr>
              <a:t>、</a:t>
            </a:r>
            <a:r>
              <a:rPr lang="en-US" altLang="zh-CN" sz="3200" dirty="0" err="1">
                <a:latin typeface="楷体" panose="02010609060101010101" pitchFamily="49" charset="-122"/>
                <a:ea typeface="楷体" panose="02010609060101010101" pitchFamily="49" charset="-122"/>
              </a:rPr>
              <a:t>dstM</a:t>
            </a:r>
            <a:r>
              <a:rPr lang="zh-CN" altLang="en-US" sz="3200" dirty="0">
                <a:latin typeface="楷体" panose="02010609060101010101" pitchFamily="49" charset="-122"/>
                <a:ea typeface="楷体" panose="02010609060101010101" pitchFamily="49" charset="-122"/>
              </a:rPr>
              <a:t>）</a:t>
            </a:r>
          </a:p>
        </p:txBody>
      </p:sp>
    </p:spTree>
    <p:extLst>
      <p:ext uri="{BB962C8B-B14F-4D97-AF65-F5344CB8AC3E}">
        <p14:creationId xmlns:p14="http://schemas.microsoft.com/office/powerpoint/2010/main" val="33858987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C02E0-01D4-112D-BD7E-A273CB344F35}"/>
              </a:ext>
            </a:extLst>
          </p:cNvPr>
          <p:cNvSpPr>
            <a:spLocks noGrp="1"/>
          </p:cNvSpPr>
          <p:nvPr>
            <p:ph type="title"/>
          </p:nvPr>
        </p:nvSpPr>
        <p:spPr/>
        <p:txBody>
          <a:bodyPr/>
          <a:lstStyle/>
          <a:p>
            <a:r>
              <a:rPr lang="en-US" dirty="0" err="1"/>
              <a:t>decode&amp;write</a:t>
            </a:r>
            <a:r>
              <a:rPr lang="en-US" dirty="0"/>
              <a:t> back</a:t>
            </a:r>
          </a:p>
        </p:txBody>
      </p:sp>
      <p:sp>
        <p:nvSpPr>
          <p:cNvPr id="7" name="文本框 6">
            <a:extLst>
              <a:ext uri="{FF2B5EF4-FFF2-40B4-BE49-F238E27FC236}">
                <a16:creationId xmlns:a16="http://schemas.microsoft.com/office/drawing/2014/main" id="{A3D747A1-68EF-4C82-A2F5-3FB5628861C3}"/>
              </a:ext>
            </a:extLst>
          </p:cNvPr>
          <p:cNvSpPr txBox="1"/>
          <p:nvPr/>
        </p:nvSpPr>
        <p:spPr>
          <a:xfrm>
            <a:off x="222075" y="1615735"/>
            <a:ext cx="5873925" cy="3968319"/>
          </a:xfrm>
          <a:prstGeom prst="rect">
            <a:avLst/>
          </a:prstGeom>
          <a:noFill/>
        </p:spPr>
        <p:txBody>
          <a:bodyPr wrap="square" lIns="0" tIns="0" rIns="0" bIns="0" rtlCol="0" anchor="t">
            <a:noAutofit/>
          </a:bodyPr>
          <a:lstStyle/>
          <a:p>
            <a:r>
              <a:rPr lang="en-US" altLang="zh-CN" dirty="0">
                <a:latin typeface="楷体" panose="02010609060101010101" pitchFamily="49" charset="-122"/>
                <a:ea typeface="楷体" panose="02010609060101010101" pitchFamily="49" charset="-122"/>
              </a:rPr>
              <a:t>word </a:t>
            </a:r>
            <a:r>
              <a:rPr lang="en-US" altLang="zh-CN" b="1" dirty="0" err="1">
                <a:solidFill>
                  <a:srgbClr val="FF0000"/>
                </a:solidFill>
                <a:latin typeface="楷体" panose="02010609060101010101" pitchFamily="49" charset="-122"/>
                <a:ea typeface="楷体" panose="02010609060101010101" pitchFamily="49" charset="-122"/>
              </a:rPr>
              <a:t>srcA</a:t>
            </a:r>
            <a:r>
              <a:rPr lang="en-US" altLang="zh-CN" dirty="0">
                <a:latin typeface="楷体" panose="02010609060101010101" pitchFamily="49" charset="-122"/>
                <a:ea typeface="楷体" panose="02010609060101010101" pitchFamily="49" charset="-122"/>
              </a:rPr>
              <a:t> = [</a:t>
            </a:r>
          </a:p>
          <a:p>
            <a:r>
              <a:rPr lang="en-US" altLang="zh-CN" dirty="0">
                <a:latin typeface="楷体" panose="02010609060101010101" pitchFamily="49" charset="-122"/>
                <a:ea typeface="楷体" panose="02010609060101010101" pitchFamily="49" charset="-122"/>
              </a:rPr>
              <a:t>    </a:t>
            </a:r>
            <a:r>
              <a:rPr lang="en-US" altLang="zh-CN" dirty="0" err="1">
                <a:latin typeface="楷体" panose="02010609060101010101" pitchFamily="49" charset="-122"/>
                <a:ea typeface="楷体" panose="02010609060101010101" pitchFamily="49" charset="-122"/>
              </a:rPr>
              <a:t>icode</a:t>
            </a:r>
            <a:r>
              <a:rPr lang="en-US" altLang="zh-CN" dirty="0">
                <a:latin typeface="楷体" panose="02010609060101010101" pitchFamily="49" charset="-122"/>
                <a:ea typeface="楷体" panose="02010609060101010101" pitchFamily="49" charset="-122"/>
              </a:rPr>
              <a:t> in {IRRMOVQ, IRMMOVQ, IOPQ, IPUSHQ} : </a:t>
            </a:r>
            <a:r>
              <a:rPr lang="en-US" altLang="zh-CN" dirty="0" err="1">
                <a:latin typeface="楷体" panose="02010609060101010101" pitchFamily="49" charset="-122"/>
                <a:ea typeface="楷体" panose="02010609060101010101" pitchFamily="49" charset="-122"/>
              </a:rPr>
              <a:t>rA</a:t>
            </a:r>
            <a:r>
              <a:rPr lang="en-US" altLang="zh-CN" dirty="0">
                <a:latin typeface="楷体" panose="02010609060101010101" pitchFamily="49" charset="-122"/>
                <a:ea typeface="楷体" panose="02010609060101010101" pitchFamily="49" charset="-122"/>
              </a:rPr>
              <a:t>;</a:t>
            </a:r>
          </a:p>
          <a:p>
            <a:r>
              <a:rPr lang="en-US" altLang="zh-CN" dirty="0">
                <a:latin typeface="楷体" panose="02010609060101010101" pitchFamily="49" charset="-122"/>
                <a:ea typeface="楷体" panose="02010609060101010101" pitchFamily="49" charset="-122"/>
              </a:rPr>
              <a:t>    </a:t>
            </a:r>
            <a:r>
              <a:rPr lang="en-US" altLang="zh-CN" dirty="0" err="1">
                <a:latin typeface="楷体" panose="02010609060101010101" pitchFamily="49" charset="-122"/>
                <a:ea typeface="楷体" panose="02010609060101010101" pitchFamily="49" charset="-122"/>
              </a:rPr>
              <a:t>icode</a:t>
            </a:r>
            <a:r>
              <a:rPr lang="en-US" altLang="zh-CN" dirty="0">
                <a:latin typeface="楷体" panose="02010609060101010101" pitchFamily="49" charset="-122"/>
                <a:ea typeface="楷体" panose="02010609060101010101" pitchFamily="49" charset="-122"/>
              </a:rPr>
              <a:t> in {IPOPQ, IRET} : RRSP;</a:t>
            </a:r>
          </a:p>
          <a:p>
            <a:r>
              <a:rPr lang="en-US" altLang="zh-CN" dirty="0">
                <a:latin typeface="楷体" panose="02010609060101010101" pitchFamily="49" charset="-122"/>
                <a:ea typeface="楷体" panose="02010609060101010101" pitchFamily="49" charset="-122"/>
              </a:rPr>
              <a:t>    1 : RNONE;</a:t>
            </a:r>
          </a:p>
          <a:p>
            <a:r>
              <a:rPr lang="en-US" altLang="zh-CN" dirty="0">
                <a:latin typeface="楷体" panose="02010609060101010101" pitchFamily="49" charset="-122"/>
                <a:ea typeface="楷体" panose="02010609060101010101" pitchFamily="49" charset="-122"/>
              </a:rPr>
              <a:t>];</a:t>
            </a:r>
          </a:p>
          <a:p>
            <a:endParaRPr lang="en-US" altLang="zh-CN" dirty="0">
              <a:latin typeface="楷体" panose="02010609060101010101" pitchFamily="49" charset="-122"/>
              <a:ea typeface="楷体" panose="02010609060101010101" pitchFamily="49" charset="-122"/>
            </a:endParaRPr>
          </a:p>
          <a:p>
            <a:endParaRPr lang="en-US" altLang="zh-CN" dirty="0">
              <a:latin typeface="楷体" panose="02010609060101010101" pitchFamily="49" charset="-122"/>
              <a:ea typeface="楷体" panose="02010609060101010101" pitchFamily="49" charset="-122"/>
            </a:endParaRPr>
          </a:p>
          <a:p>
            <a:endParaRPr lang="en-US" altLang="zh-CN" dirty="0">
              <a:latin typeface="楷体" panose="02010609060101010101" pitchFamily="49" charset="-122"/>
              <a:ea typeface="楷体" panose="02010609060101010101" pitchFamily="49" charset="-122"/>
            </a:endParaRPr>
          </a:p>
          <a:p>
            <a:endParaRPr lang="en-US" altLang="zh-CN" dirty="0">
              <a:latin typeface="楷体" panose="02010609060101010101" pitchFamily="49" charset="-122"/>
              <a:ea typeface="楷体" panose="02010609060101010101" pitchFamily="49" charset="-122"/>
            </a:endParaRPr>
          </a:p>
          <a:p>
            <a:endParaRPr lang="en-US" altLang="zh-CN" dirty="0">
              <a:latin typeface="楷体" panose="02010609060101010101" pitchFamily="49" charset="-122"/>
              <a:ea typeface="楷体" panose="02010609060101010101" pitchFamily="49" charset="-122"/>
            </a:endParaRPr>
          </a:p>
          <a:p>
            <a:r>
              <a:rPr lang="en-US" altLang="zh-CN" dirty="0">
                <a:latin typeface="楷体" panose="02010609060101010101" pitchFamily="49" charset="-122"/>
                <a:ea typeface="楷体" panose="02010609060101010101" pitchFamily="49" charset="-122"/>
              </a:rPr>
              <a:t>word </a:t>
            </a:r>
            <a:r>
              <a:rPr lang="en-US" altLang="zh-CN" b="1" dirty="0" err="1">
                <a:solidFill>
                  <a:srgbClr val="FF0000"/>
                </a:solidFill>
                <a:latin typeface="楷体" panose="02010609060101010101" pitchFamily="49" charset="-122"/>
                <a:ea typeface="楷体" panose="02010609060101010101" pitchFamily="49" charset="-122"/>
              </a:rPr>
              <a:t>srcB</a:t>
            </a:r>
            <a:r>
              <a:rPr lang="en-US" altLang="zh-CN" dirty="0">
                <a:latin typeface="楷体" panose="02010609060101010101" pitchFamily="49" charset="-122"/>
                <a:ea typeface="楷体" panose="02010609060101010101" pitchFamily="49" charset="-122"/>
              </a:rPr>
              <a:t> = [</a:t>
            </a:r>
          </a:p>
          <a:p>
            <a:r>
              <a:rPr lang="en-US" altLang="zh-CN" dirty="0">
                <a:latin typeface="楷体" panose="02010609060101010101" pitchFamily="49" charset="-122"/>
                <a:ea typeface="楷体" panose="02010609060101010101" pitchFamily="49" charset="-122"/>
              </a:rPr>
              <a:t>    </a:t>
            </a:r>
            <a:r>
              <a:rPr lang="en-US" altLang="zh-CN" dirty="0" err="1">
                <a:latin typeface="楷体" panose="02010609060101010101" pitchFamily="49" charset="-122"/>
                <a:ea typeface="楷体" panose="02010609060101010101" pitchFamily="49" charset="-122"/>
              </a:rPr>
              <a:t>icode</a:t>
            </a:r>
            <a:r>
              <a:rPr lang="en-US" altLang="zh-CN" dirty="0">
                <a:latin typeface="楷体" panose="02010609060101010101" pitchFamily="49" charset="-122"/>
                <a:ea typeface="楷体" panose="02010609060101010101" pitchFamily="49" charset="-122"/>
              </a:rPr>
              <a:t> in {IOPQ, IRMMOVQ, IMRMOVQ} : </a:t>
            </a:r>
            <a:r>
              <a:rPr lang="en-US" altLang="zh-CN" dirty="0" err="1">
                <a:latin typeface="楷体" panose="02010609060101010101" pitchFamily="49" charset="-122"/>
                <a:ea typeface="楷体" panose="02010609060101010101" pitchFamily="49" charset="-122"/>
              </a:rPr>
              <a:t>rB</a:t>
            </a:r>
            <a:r>
              <a:rPr lang="en-US" altLang="zh-CN" dirty="0">
                <a:latin typeface="楷体" panose="02010609060101010101" pitchFamily="49" charset="-122"/>
                <a:ea typeface="楷体" panose="02010609060101010101" pitchFamily="49" charset="-122"/>
              </a:rPr>
              <a:t>;</a:t>
            </a:r>
          </a:p>
          <a:p>
            <a:r>
              <a:rPr lang="en-US" altLang="zh-CN" dirty="0">
                <a:latin typeface="楷体" panose="02010609060101010101" pitchFamily="49" charset="-122"/>
                <a:ea typeface="楷体" panose="02010609060101010101" pitchFamily="49" charset="-122"/>
              </a:rPr>
              <a:t>    </a:t>
            </a:r>
            <a:r>
              <a:rPr lang="en-US" altLang="zh-CN" dirty="0" err="1">
                <a:latin typeface="楷体" panose="02010609060101010101" pitchFamily="49" charset="-122"/>
                <a:ea typeface="楷体" panose="02010609060101010101" pitchFamily="49" charset="-122"/>
              </a:rPr>
              <a:t>icode</a:t>
            </a:r>
            <a:r>
              <a:rPr lang="en-US" altLang="zh-CN" dirty="0">
                <a:latin typeface="楷体" panose="02010609060101010101" pitchFamily="49" charset="-122"/>
                <a:ea typeface="楷体" panose="02010609060101010101" pitchFamily="49" charset="-122"/>
              </a:rPr>
              <a:t> in {IPUSHQ, IPOPQ, ICALL, IRET} : RRSP;</a:t>
            </a:r>
          </a:p>
          <a:p>
            <a:r>
              <a:rPr lang="en-US" altLang="zh-CN" dirty="0">
                <a:latin typeface="楷体" panose="02010609060101010101" pitchFamily="49" charset="-122"/>
                <a:ea typeface="楷体" panose="02010609060101010101" pitchFamily="49" charset="-122"/>
              </a:rPr>
              <a:t>    1 : RNONE;</a:t>
            </a:r>
          </a:p>
          <a:p>
            <a:r>
              <a:rPr lang="en-US" altLang="zh-CN" dirty="0">
                <a:latin typeface="楷体" panose="02010609060101010101" pitchFamily="49" charset="-122"/>
                <a:ea typeface="楷体" panose="02010609060101010101" pitchFamily="49" charset="-122"/>
              </a:rPr>
              <a:t>];</a:t>
            </a:r>
            <a:endParaRPr lang="zh-CN" altLang="en-US" dirty="0">
              <a:latin typeface="楷体" panose="02010609060101010101" pitchFamily="49" charset="-122"/>
              <a:ea typeface="楷体" panose="02010609060101010101" pitchFamily="49" charset="-122"/>
            </a:endParaRPr>
          </a:p>
        </p:txBody>
      </p:sp>
      <p:sp>
        <p:nvSpPr>
          <p:cNvPr id="8" name="文本框 7">
            <a:extLst>
              <a:ext uri="{FF2B5EF4-FFF2-40B4-BE49-F238E27FC236}">
                <a16:creationId xmlns:a16="http://schemas.microsoft.com/office/drawing/2014/main" id="{5DBC8F3E-7FD2-41CA-9AF9-C93E6B693EC3}"/>
              </a:ext>
            </a:extLst>
          </p:cNvPr>
          <p:cNvSpPr txBox="1"/>
          <p:nvPr/>
        </p:nvSpPr>
        <p:spPr>
          <a:xfrm>
            <a:off x="6231990" y="1615735"/>
            <a:ext cx="5737935" cy="3981636"/>
          </a:xfrm>
          <a:prstGeom prst="rect">
            <a:avLst/>
          </a:prstGeom>
          <a:noFill/>
        </p:spPr>
        <p:txBody>
          <a:bodyPr wrap="square" lIns="0" tIns="0" rIns="0" bIns="0" rtlCol="0" anchor="t">
            <a:noAutofit/>
          </a:bodyPr>
          <a:lstStyle/>
          <a:p>
            <a:r>
              <a:rPr lang="en-US" altLang="zh-CN" dirty="0">
                <a:latin typeface="楷体" panose="02010609060101010101" pitchFamily="49" charset="-122"/>
                <a:ea typeface="楷体" panose="02010609060101010101" pitchFamily="49" charset="-122"/>
              </a:rPr>
              <a:t>word </a:t>
            </a:r>
            <a:r>
              <a:rPr lang="en-US" altLang="zh-CN" b="1" dirty="0" err="1">
                <a:solidFill>
                  <a:srgbClr val="FF0000"/>
                </a:solidFill>
                <a:latin typeface="楷体" panose="02010609060101010101" pitchFamily="49" charset="-122"/>
                <a:ea typeface="楷体" panose="02010609060101010101" pitchFamily="49" charset="-122"/>
              </a:rPr>
              <a:t>dstE</a:t>
            </a:r>
            <a:r>
              <a:rPr lang="en-US" altLang="zh-CN" dirty="0">
                <a:latin typeface="楷体" panose="02010609060101010101" pitchFamily="49" charset="-122"/>
                <a:ea typeface="楷体" panose="02010609060101010101" pitchFamily="49" charset="-122"/>
              </a:rPr>
              <a:t> = [</a:t>
            </a:r>
          </a:p>
          <a:p>
            <a:r>
              <a:rPr lang="en-US" altLang="zh-CN" dirty="0">
                <a:latin typeface="楷体" panose="02010609060101010101" pitchFamily="49" charset="-122"/>
                <a:ea typeface="楷体" panose="02010609060101010101" pitchFamily="49" charset="-122"/>
              </a:rPr>
              <a:t>    </a:t>
            </a:r>
            <a:r>
              <a:rPr lang="en-US" altLang="zh-CN" dirty="0" err="1">
                <a:latin typeface="楷体" panose="02010609060101010101" pitchFamily="49" charset="-122"/>
                <a:ea typeface="楷体" panose="02010609060101010101" pitchFamily="49" charset="-122"/>
              </a:rPr>
              <a:t>icode</a:t>
            </a:r>
            <a:r>
              <a:rPr lang="en-US" altLang="zh-CN" dirty="0">
                <a:latin typeface="楷体" panose="02010609060101010101" pitchFamily="49" charset="-122"/>
                <a:ea typeface="楷体" panose="02010609060101010101" pitchFamily="49" charset="-122"/>
              </a:rPr>
              <a:t> in {IRRMOVQ} &amp;&amp; </a:t>
            </a:r>
            <a:r>
              <a:rPr lang="en-US" altLang="zh-CN" dirty="0" err="1">
                <a:latin typeface="楷体" panose="02010609060101010101" pitchFamily="49" charset="-122"/>
                <a:ea typeface="楷体" panose="02010609060101010101" pitchFamily="49" charset="-122"/>
              </a:rPr>
              <a:t>Cnd</a:t>
            </a:r>
            <a:r>
              <a:rPr lang="en-US" altLang="zh-CN" dirty="0">
                <a:latin typeface="楷体" panose="02010609060101010101" pitchFamily="49" charset="-122"/>
                <a:ea typeface="楷体" panose="02010609060101010101" pitchFamily="49" charset="-122"/>
              </a:rPr>
              <a:t> : </a:t>
            </a:r>
            <a:r>
              <a:rPr lang="en-US" altLang="zh-CN" dirty="0" err="1">
                <a:latin typeface="楷体" panose="02010609060101010101" pitchFamily="49" charset="-122"/>
                <a:ea typeface="楷体" panose="02010609060101010101" pitchFamily="49" charset="-122"/>
              </a:rPr>
              <a:t>rB</a:t>
            </a:r>
            <a:r>
              <a:rPr lang="en-US" altLang="zh-CN" dirty="0">
                <a:latin typeface="楷体" panose="02010609060101010101" pitchFamily="49" charset="-122"/>
                <a:ea typeface="楷体" panose="02010609060101010101" pitchFamily="49" charset="-122"/>
              </a:rPr>
              <a:t>; </a:t>
            </a:r>
          </a:p>
          <a:p>
            <a:r>
              <a:rPr lang="en-US" altLang="zh-CN" dirty="0">
                <a:latin typeface="楷体" panose="02010609060101010101" pitchFamily="49" charset="-122"/>
                <a:ea typeface="楷体" panose="02010609060101010101" pitchFamily="49" charset="-122"/>
              </a:rPr>
              <a:t>    </a:t>
            </a:r>
            <a:r>
              <a:rPr lang="en-US" altLang="zh-CN" dirty="0" err="1">
                <a:latin typeface="楷体" panose="02010609060101010101" pitchFamily="49" charset="-122"/>
                <a:ea typeface="楷体" panose="02010609060101010101" pitchFamily="49" charset="-122"/>
              </a:rPr>
              <a:t>icode</a:t>
            </a:r>
            <a:r>
              <a:rPr lang="en-US" altLang="zh-CN" dirty="0">
                <a:latin typeface="楷体" panose="02010609060101010101" pitchFamily="49" charset="-122"/>
                <a:ea typeface="楷体" panose="02010609060101010101" pitchFamily="49" charset="-122"/>
              </a:rPr>
              <a:t> in {IIRMOVQ, IOPQ} : </a:t>
            </a:r>
            <a:r>
              <a:rPr lang="en-US" altLang="zh-CN" dirty="0" err="1">
                <a:latin typeface="楷体" panose="02010609060101010101" pitchFamily="49" charset="-122"/>
                <a:ea typeface="楷体" panose="02010609060101010101" pitchFamily="49" charset="-122"/>
              </a:rPr>
              <a:t>rB</a:t>
            </a:r>
            <a:r>
              <a:rPr lang="en-US" altLang="zh-CN" dirty="0">
                <a:latin typeface="楷体" panose="02010609060101010101" pitchFamily="49" charset="-122"/>
                <a:ea typeface="楷体" panose="02010609060101010101" pitchFamily="49" charset="-122"/>
              </a:rPr>
              <a:t>;</a:t>
            </a:r>
          </a:p>
          <a:p>
            <a:r>
              <a:rPr lang="en-US" altLang="zh-CN" dirty="0">
                <a:latin typeface="楷体" panose="02010609060101010101" pitchFamily="49" charset="-122"/>
                <a:ea typeface="楷体" panose="02010609060101010101" pitchFamily="49" charset="-122"/>
              </a:rPr>
              <a:t>    </a:t>
            </a:r>
            <a:r>
              <a:rPr lang="en-US" altLang="zh-CN" dirty="0" err="1">
                <a:latin typeface="楷体" panose="02010609060101010101" pitchFamily="49" charset="-122"/>
                <a:ea typeface="楷体" panose="02010609060101010101" pitchFamily="49" charset="-122"/>
              </a:rPr>
              <a:t>icode</a:t>
            </a:r>
            <a:r>
              <a:rPr lang="en-US" altLang="zh-CN" dirty="0">
                <a:latin typeface="楷体" panose="02010609060101010101" pitchFamily="49" charset="-122"/>
                <a:ea typeface="楷体" panose="02010609060101010101" pitchFamily="49" charset="-122"/>
              </a:rPr>
              <a:t> in {IPUSHQ, IPOPQ, ICALL, IRET}: RRSP; </a:t>
            </a:r>
          </a:p>
          <a:p>
            <a:r>
              <a:rPr lang="en-US" altLang="zh-CN" dirty="0">
                <a:latin typeface="楷体" panose="02010609060101010101" pitchFamily="49" charset="-122"/>
                <a:ea typeface="楷体" panose="02010609060101010101" pitchFamily="49" charset="-122"/>
              </a:rPr>
              <a:t>    1 : RNONE;</a:t>
            </a:r>
          </a:p>
          <a:p>
            <a:r>
              <a:rPr lang="en-US" altLang="zh-CN" dirty="0">
                <a:latin typeface="楷体" panose="02010609060101010101" pitchFamily="49" charset="-122"/>
                <a:ea typeface="楷体" panose="02010609060101010101" pitchFamily="49" charset="-122"/>
              </a:rPr>
              <a:t>];</a:t>
            </a:r>
          </a:p>
          <a:p>
            <a:endParaRPr lang="en-US" altLang="zh-CN" dirty="0">
              <a:latin typeface="楷体" panose="02010609060101010101" pitchFamily="49" charset="-122"/>
              <a:ea typeface="楷体" panose="02010609060101010101" pitchFamily="49" charset="-122"/>
            </a:endParaRPr>
          </a:p>
          <a:p>
            <a:endParaRPr lang="en-US" altLang="zh-CN" dirty="0">
              <a:latin typeface="楷体" panose="02010609060101010101" pitchFamily="49" charset="-122"/>
              <a:ea typeface="楷体" panose="02010609060101010101" pitchFamily="49" charset="-122"/>
            </a:endParaRPr>
          </a:p>
          <a:p>
            <a:endParaRPr lang="en-US" altLang="zh-CN" dirty="0">
              <a:latin typeface="楷体" panose="02010609060101010101" pitchFamily="49" charset="-122"/>
              <a:ea typeface="楷体" panose="02010609060101010101" pitchFamily="49" charset="-122"/>
            </a:endParaRPr>
          </a:p>
          <a:p>
            <a:endParaRPr lang="en-US" altLang="zh-CN" dirty="0">
              <a:latin typeface="楷体" panose="02010609060101010101" pitchFamily="49" charset="-122"/>
              <a:ea typeface="楷体" panose="02010609060101010101" pitchFamily="49" charset="-122"/>
            </a:endParaRPr>
          </a:p>
          <a:p>
            <a:r>
              <a:rPr lang="en-US" altLang="zh-CN" dirty="0">
                <a:latin typeface="楷体" panose="02010609060101010101" pitchFamily="49" charset="-122"/>
                <a:ea typeface="楷体" panose="02010609060101010101" pitchFamily="49" charset="-122"/>
              </a:rPr>
              <a:t>word </a:t>
            </a:r>
            <a:r>
              <a:rPr lang="en-US" altLang="zh-CN" b="1" dirty="0" err="1">
                <a:solidFill>
                  <a:srgbClr val="FF0000"/>
                </a:solidFill>
                <a:latin typeface="楷体" panose="02010609060101010101" pitchFamily="49" charset="-122"/>
                <a:ea typeface="楷体" panose="02010609060101010101" pitchFamily="49" charset="-122"/>
              </a:rPr>
              <a:t>dstM</a:t>
            </a:r>
            <a:r>
              <a:rPr lang="en-US" altLang="zh-CN" dirty="0">
                <a:latin typeface="楷体" panose="02010609060101010101" pitchFamily="49" charset="-122"/>
                <a:ea typeface="楷体" panose="02010609060101010101" pitchFamily="49" charset="-122"/>
              </a:rPr>
              <a:t> = [</a:t>
            </a:r>
          </a:p>
          <a:p>
            <a:r>
              <a:rPr lang="en-US" altLang="zh-CN" dirty="0">
                <a:latin typeface="楷体" panose="02010609060101010101" pitchFamily="49" charset="-122"/>
                <a:ea typeface="楷体" panose="02010609060101010101" pitchFamily="49" charset="-122"/>
              </a:rPr>
              <a:t>    </a:t>
            </a:r>
            <a:r>
              <a:rPr lang="en-US" altLang="zh-CN" dirty="0" err="1">
                <a:latin typeface="楷体" panose="02010609060101010101" pitchFamily="49" charset="-122"/>
                <a:ea typeface="楷体" panose="02010609060101010101" pitchFamily="49" charset="-122"/>
              </a:rPr>
              <a:t>icode</a:t>
            </a:r>
            <a:r>
              <a:rPr lang="en-US" altLang="zh-CN" dirty="0">
                <a:latin typeface="楷体" panose="02010609060101010101" pitchFamily="49" charset="-122"/>
                <a:ea typeface="楷体" panose="02010609060101010101" pitchFamily="49" charset="-122"/>
              </a:rPr>
              <a:t> in {IMRMOVQ, IPOPQ} : </a:t>
            </a:r>
            <a:r>
              <a:rPr lang="en-US" altLang="zh-CN" dirty="0" err="1">
                <a:latin typeface="楷体" panose="02010609060101010101" pitchFamily="49" charset="-122"/>
                <a:ea typeface="楷体" panose="02010609060101010101" pitchFamily="49" charset="-122"/>
              </a:rPr>
              <a:t>rA</a:t>
            </a:r>
            <a:r>
              <a:rPr lang="en-US" altLang="zh-CN" dirty="0">
                <a:latin typeface="楷体" panose="02010609060101010101" pitchFamily="49" charset="-122"/>
                <a:ea typeface="楷体" panose="02010609060101010101" pitchFamily="49" charset="-122"/>
              </a:rPr>
              <a:t>;</a:t>
            </a:r>
          </a:p>
          <a:p>
            <a:r>
              <a:rPr lang="en-US" altLang="zh-CN" dirty="0">
                <a:latin typeface="楷体" panose="02010609060101010101" pitchFamily="49" charset="-122"/>
                <a:ea typeface="楷体" panose="02010609060101010101" pitchFamily="49" charset="-122"/>
              </a:rPr>
              <a:t>    1 : RNONE;</a:t>
            </a:r>
          </a:p>
          <a:p>
            <a:r>
              <a:rPr lang="en-US" altLang="zh-CN" dirty="0">
                <a:latin typeface="楷体" panose="02010609060101010101" pitchFamily="49" charset="-122"/>
                <a:ea typeface="楷体" panose="02010609060101010101" pitchFamily="49" charset="-122"/>
              </a:rPr>
              <a:t>];</a:t>
            </a:r>
            <a:endParaRPr lang="zh-CN" altLang="en-US"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9584478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BD2836-DFA3-97A1-88CD-058982AC2E0B}"/>
              </a:ext>
            </a:extLst>
          </p:cNvPr>
          <p:cNvSpPr>
            <a:spLocks noGrp="1"/>
          </p:cNvSpPr>
          <p:nvPr>
            <p:ph type="title"/>
          </p:nvPr>
        </p:nvSpPr>
        <p:spPr/>
        <p:txBody>
          <a:bodyPr/>
          <a:lstStyle/>
          <a:p>
            <a:r>
              <a:rPr lang="en-US" dirty="0"/>
              <a:t>execute</a:t>
            </a:r>
          </a:p>
        </p:txBody>
      </p:sp>
      <p:pic>
        <p:nvPicPr>
          <p:cNvPr id="3" name="图片 2">
            <a:extLst>
              <a:ext uri="{FF2B5EF4-FFF2-40B4-BE49-F238E27FC236}">
                <a16:creationId xmlns:a16="http://schemas.microsoft.com/office/drawing/2014/main" id="{E1BE88A6-BB1D-4BD3-991B-78207196C18E}"/>
              </a:ext>
            </a:extLst>
          </p:cNvPr>
          <p:cNvPicPr>
            <a:picLocks noChangeAspect="1"/>
          </p:cNvPicPr>
          <p:nvPr/>
        </p:nvPicPr>
        <p:blipFill>
          <a:blip r:embed="rId2"/>
          <a:stretch>
            <a:fillRect/>
          </a:stretch>
        </p:blipFill>
        <p:spPr>
          <a:xfrm>
            <a:off x="6096000" y="1376362"/>
            <a:ext cx="5505450" cy="4105275"/>
          </a:xfrm>
          <a:prstGeom prst="rect">
            <a:avLst/>
          </a:prstGeom>
        </p:spPr>
      </p:pic>
      <p:sp>
        <p:nvSpPr>
          <p:cNvPr id="4" name="文本框 3">
            <a:extLst>
              <a:ext uri="{FF2B5EF4-FFF2-40B4-BE49-F238E27FC236}">
                <a16:creationId xmlns:a16="http://schemas.microsoft.com/office/drawing/2014/main" id="{57FD0404-62C2-4005-B6E2-F7445994A2FC}"/>
              </a:ext>
            </a:extLst>
          </p:cNvPr>
          <p:cNvSpPr txBox="1"/>
          <p:nvPr/>
        </p:nvSpPr>
        <p:spPr>
          <a:xfrm>
            <a:off x="861134" y="1322518"/>
            <a:ext cx="5069149" cy="4212964"/>
          </a:xfrm>
          <a:prstGeom prst="rect">
            <a:avLst/>
          </a:prstGeom>
          <a:noFill/>
        </p:spPr>
        <p:txBody>
          <a:bodyPr wrap="square" lIns="0" tIns="0" rIns="0" bIns="0" rtlCol="0" anchor="t">
            <a:noAutofit/>
          </a:bodyPr>
          <a:lstStyle/>
          <a:p>
            <a:pPr>
              <a:spcAft>
                <a:spcPts val="600"/>
              </a:spcAft>
            </a:pPr>
            <a:r>
              <a:rPr lang="zh-CN" altLang="en-US" sz="2800" dirty="0">
                <a:latin typeface="楷体" panose="02010609060101010101" pitchFamily="49" charset="-122"/>
                <a:ea typeface="楷体" panose="02010609060101010101" pitchFamily="49" charset="-122"/>
              </a:rPr>
              <a:t>执行阶段包括</a:t>
            </a:r>
            <a:r>
              <a:rPr lang="en-US" altLang="zh-CN" sz="2800" dirty="0">
                <a:latin typeface="楷体" panose="02010609060101010101" pitchFamily="49" charset="-122"/>
                <a:ea typeface="楷体" panose="02010609060101010101" pitchFamily="49" charset="-122"/>
              </a:rPr>
              <a:t>ALU,</a:t>
            </a:r>
            <a:r>
              <a:rPr lang="zh-CN" altLang="en-US" sz="2800" dirty="0">
                <a:latin typeface="楷体" panose="02010609060101010101" pitchFamily="49" charset="-122"/>
                <a:ea typeface="楷体" panose="02010609060101010101" pitchFamily="49" charset="-122"/>
              </a:rPr>
              <a:t>该单元根据</a:t>
            </a:r>
            <a:r>
              <a:rPr lang="en-US" altLang="zh-CN" sz="2800" dirty="0" err="1">
                <a:latin typeface="楷体" panose="02010609060101010101" pitchFamily="49" charset="-122"/>
                <a:ea typeface="楷体" panose="02010609060101010101" pitchFamily="49" charset="-122"/>
              </a:rPr>
              <a:t>alufun</a:t>
            </a:r>
            <a:r>
              <a:rPr lang="zh-CN" altLang="en-US" sz="2800" dirty="0">
                <a:latin typeface="楷体" panose="02010609060101010101" pitchFamily="49" charset="-122"/>
                <a:ea typeface="楷体" panose="02010609060101010101" pitchFamily="49" charset="-122"/>
              </a:rPr>
              <a:t>设置</a:t>
            </a:r>
            <a:endParaRPr lang="en-US" altLang="zh-CN" sz="2800" dirty="0">
              <a:latin typeface="楷体" panose="02010609060101010101" pitchFamily="49" charset="-122"/>
              <a:ea typeface="楷体" panose="02010609060101010101" pitchFamily="49" charset="-122"/>
            </a:endParaRPr>
          </a:p>
          <a:p>
            <a:pPr>
              <a:spcAft>
                <a:spcPts val="600"/>
              </a:spcAft>
            </a:pPr>
            <a:r>
              <a:rPr lang="zh-CN" altLang="en-US" sz="2800" dirty="0">
                <a:latin typeface="楷体" panose="02010609060101010101" pitchFamily="49" charset="-122"/>
                <a:ea typeface="楷体" panose="02010609060101010101" pitchFamily="49" charset="-122"/>
              </a:rPr>
              <a:t>主要根据</a:t>
            </a:r>
            <a:r>
              <a:rPr lang="en-US" altLang="zh-CN" sz="2800" dirty="0" err="1">
                <a:latin typeface="楷体" panose="02010609060101010101" pitchFamily="49" charset="-122"/>
                <a:ea typeface="楷体" panose="02010609060101010101" pitchFamily="49" charset="-122"/>
              </a:rPr>
              <a:t>icode</a:t>
            </a:r>
            <a:r>
              <a:rPr lang="zh-CN" altLang="en-US" sz="2800" dirty="0">
                <a:latin typeface="楷体" panose="02010609060101010101" pitchFamily="49" charset="-122"/>
                <a:ea typeface="楷体" panose="02010609060101010101" pitchFamily="49" charset="-122"/>
              </a:rPr>
              <a:t>来设置进入</a:t>
            </a:r>
            <a:r>
              <a:rPr lang="en-US" altLang="zh-CN" sz="2800" dirty="0">
                <a:latin typeface="楷体" panose="02010609060101010101" pitchFamily="49" charset="-122"/>
                <a:ea typeface="楷体" panose="02010609060101010101" pitchFamily="49" charset="-122"/>
              </a:rPr>
              <a:t>ALU</a:t>
            </a:r>
            <a:r>
              <a:rPr lang="zh-CN" altLang="en-US" sz="2800" dirty="0">
                <a:latin typeface="楷体" panose="02010609060101010101" pitchFamily="49" charset="-122"/>
                <a:ea typeface="楷体" panose="02010609060101010101" pitchFamily="49" charset="-122"/>
              </a:rPr>
              <a:t>进行计算的两个数字</a:t>
            </a:r>
            <a:r>
              <a:rPr lang="en-US" altLang="zh-CN" sz="2800" dirty="0" err="1">
                <a:latin typeface="楷体" panose="02010609060101010101" pitchFamily="49" charset="-122"/>
                <a:ea typeface="楷体" panose="02010609060101010101" pitchFamily="49" charset="-122"/>
              </a:rPr>
              <a:t>aluA</a:t>
            </a:r>
            <a:r>
              <a:rPr lang="zh-CN" altLang="en-US" sz="2800" dirty="0">
                <a:latin typeface="楷体" panose="02010609060101010101" pitchFamily="49" charset="-122"/>
                <a:ea typeface="楷体" panose="02010609060101010101" pitchFamily="49" charset="-122"/>
              </a:rPr>
              <a:t>和</a:t>
            </a:r>
            <a:r>
              <a:rPr lang="en-US" altLang="zh-CN" sz="2800" dirty="0" err="1">
                <a:latin typeface="楷体" panose="02010609060101010101" pitchFamily="49" charset="-122"/>
                <a:ea typeface="楷体" panose="02010609060101010101" pitchFamily="49" charset="-122"/>
              </a:rPr>
              <a:t>aluB</a:t>
            </a:r>
            <a:endParaRPr lang="en-US" altLang="zh-CN" sz="2800" dirty="0">
              <a:latin typeface="楷体" panose="02010609060101010101" pitchFamily="49" charset="-122"/>
              <a:ea typeface="楷体" panose="02010609060101010101" pitchFamily="49" charset="-122"/>
            </a:endParaRPr>
          </a:p>
          <a:p>
            <a:pPr>
              <a:spcAft>
                <a:spcPts val="600"/>
              </a:spcAft>
            </a:pPr>
            <a:r>
              <a:rPr lang="zh-CN" altLang="en-US" sz="2800" dirty="0">
                <a:latin typeface="楷体" panose="02010609060101010101" pitchFamily="49" charset="-122"/>
                <a:ea typeface="楷体" panose="02010609060101010101" pitchFamily="49" charset="-122"/>
              </a:rPr>
              <a:t>根据</a:t>
            </a:r>
            <a:r>
              <a:rPr lang="en-US" altLang="zh-CN" sz="2800" dirty="0" err="1">
                <a:latin typeface="楷体" panose="02010609060101010101" pitchFamily="49" charset="-122"/>
                <a:ea typeface="楷体" panose="02010609060101010101" pitchFamily="49" charset="-122"/>
              </a:rPr>
              <a:t>ifun</a:t>
            </a:r>
            <a:r>
              <a:rPr lang="zh-CN" altLang="en-US" sz="2800" dirty="0">
                <a:latin typeface="楷体" panose="02010609060101010101" pitchFamily="49" charset="-122"/>
                <a:ea typeface="楷体" panose="02010609060101010101" pitchFamily="49" charset="-122"/>
              </a:rPr>
              <a:t>来设置需要</a:t>
            </a:r>
            <a:r>
              <a:rPr lang="en-US" altLang="zh-CN" sz="2800" dirty="0">
                <a:latin typeface="楷体" panose="02010609060101010101" pitchFamily="49" charset="-122"/>
                <a:ea typeface="楷体" panose="02010609060101010101" pitchFamily="49" charset="-122"/>
              </a:rPr>
              <a:t>ALU</a:t>
            </a:r>
            <a:r>
              <a:rPr lang="zh-CN" altLang="en-US" sz="2800" dirty="0">
                <a:latin typeface="楷体" panose="02010609060101010101" pitchFamily="49" charset="-122"/>
                <a:ea typeface="楷体" panose="02010609060101010101" pitchFamily="49" charset="-122"/>
              </a:rPr>
              <a:t>进行的计算</a:t>
            </a:r>
            <a:endParaRPr lang="en-US" altLang="zh-CN" sz="2800" dirty="0">
              <a:latin typeface="楷体" panose="02010609060101010101" pitchFamily="49" charset="-122"/>
              <a:ea typeface="楷体" panose="02010609060101010101" pitchFamily="49" charset="-122"/>
            </a:endParaRPr>
          </a:p>
          <a:p>
            <a:pPr>
              <a:spcAft>
                <a:spcPts val="600"/>
              </a:spcAft>
            </a:pPr>
            <a:r>
              <a:rPr lang="zh-CN" altLang="en-US" sz="2800" dirty="0">
                <a:latin typeface="楷体" panose="02010609060101010101" pitchFamily="49" charset="-122"/>
                <a:ea typeface="楷体" panose="02010609060101010101" pitchFamily="49" charset="-122"/>
              </a:rPr>
              <a:t>根据</a:t>
            </a:r>
            <a:r>
              <a:rPr lang="en-US" altLang="zh-CN" sz="2800" dirty="0" err="1">
                <a:latin typeface="楷体" panose="02010609060101010101" pitchFamily="49" charset="-122"/>
                <a:ea typeface="楷体" panose="02010609060101010101" pitchFamily="49" charset="-122"/>
              </a:rPr>
              <a:t>ifun</a:t>
            </a:r>
            <a:r>
              <a:rPr lang="zh-CN" altLang="en-US" sz="2800" dirty="0">
                <a:latin typeface="楷体" panose="02010609060101010101" pitchFamily="49" charset="-122"/>
                <a:ea typeface="楷体" panose="02010609060101010101" pitchFamily="49" charset="-122"/>
              </a:rPr>
              <a:t>和条件码计算得到的条件信息</a:t>
            </a:r>
            <a:r>
              <a:rPr lang="en-US" altLang="zh-CN" sz="2800" dirty="0" err="1">
                <a:latin typeface="楷体" panose="02010609060101010101" pitchFamily="49" charset="-122"/>
                <a:ea typeface="楷体" panose="02010609060101010101" pitchFamily="49" charset="-122"/>
              </a:rPr>
              <a:t>Cnd</a:t>
            </a:r>
            <a:r>
              <a:rPr lang="zh-CN" altLang="en-US" sz="2800" dirty="0">
                <a:latin typeface="楷体" panose="02010609060101010101" pitchFamily="49" charset="-122"/>
                <a:ea typeface="楷体" panose="02010609060101010101" pitchFamily="49" charset="-122"/>
              </a:rPr>
              <a:t>通过</a:t>
            </a:r>
            <a:r>
              <a:rPr lang="en-US" altLang="zh-CN" sz="2800" dirty="0" err="1">
                <a:latin typeface="楷体" panose="02010609060101010101" pitchFamily="49" charset="-122"/>
                <a:ea typeface="楷体" panose="02010609060101010101" pitchFamily="49" charset="-122"/>
              </a:rPr>
              <a:t>cond</a:t>
            </a:r>
            <a:r>
              <a:rPr lang="zh-CN" altLang="en-US" sz="2800" dirty="0">
                <a:latin typeface="楷体" panose="02010609060101010101" pitchFamily="49" charset="-122"/>
                <a:ea typeface="楷体" panose="02010609060101010101" pitchFamily="49" charset="-122"/>
              </a:rPr>
              <a:t>硬件单元产生</a:t>
            </a:r>
          </a:p>
        </p:txBody>
      </p:sp>
    </p:spTree>
    <p:extLst>
      <p:ext uri="{BB962C8B-B14F-4D97-AF65-F5344CB8AC3E}">
        <p14:creationId xmlns:p14="http://schemas.microsoft.com/office/powerpoint/2010/main" val="11821713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BD2836-DFA3-97A1-88CD-058982AC2E0B}"/>
              </a:ext>
            </a:extLst>
          </p:cNvPr>
          <p:cNvSpPr>
            <a:spLocks noGrp="1"/>
          </p:cNvSpPr>
          <p:nvPr>
            <p:ph type="title"/>
          </p:nvPr>
        </p:nvSpPr>
        <p:spPr/>
        <p:txBody>
          <a:bodyPr/>
          <a:lstStyle/>
          <a:p>
            <a:r>
              <a:rPr lang="en-US" dirty="0"/>
              <a:t>execute</a:t>
            </a:r>
          </a:p>
        </p:txBody>
      </p:sp>
      <p:sp>
        <p:nvSpPr>
          <p:cNvPr id="5" name="文本框 4">
            <a:extLst>
              <a:ext uri="{FF2B5EF4-FFF2-40B4-BE49-F238E27FC236}">
                <a16:creationId xmlns:a16="http://schemas.microsoft.com/office/drawing/2014/main" id="{E726C35B-D67E-4CD9-9607-87A2891DF0CC}"/>
              </a:ext>
            </a:extLst>
          </p:cNvPr>
          <p:cNvSpPr txBox="1"/>
          <p:nvPr/>
        </p:nvSpPr>
        <p:spPr>
          <a:xfrm>
            <a:off x="727968" y="1136342"/>
            <a:ext cx="5510074" cy="5069149"/>
          </a:xfrm>
          <a:prstGeom prst="rect">
            <a:avLst/>
          </a:prstGeom>
          <a:noFill/>
        </p:spPr>
        <p:txBody>
          <a:bodyPr wrap="square" lIns="0" tIns="0" rIns="0" bIns="0" rtlCol="0" anchor="t">
            <a:noAutofit/>
          </a:bodyPr>
          <a:lstStyle/>
          <a:p>
            <a:r>
              <a:rPr lang="en-US" altLang="zh-CN" dirty="0">
                <a:latin typeface="楷体" panose="02010609060101010101" pitchFamily="49" charset="-122"/>
                <a:ea typeface="楷体" panose="02010609060101010101" pitchFamily="49" charset="-122"/>
              </a:rPr>
              <a:t>word </a:t>
            </a:r>
            <a:r>
              <a:rPr lang="en-US" altLang="zh-CN" b="1" dirty="0" err="1">
                <a:solidFill>
                  <a:srgbClr val="FF0000"/>
                </a:solidFill>
                <a:latin typeface="楷体" panose="02010609060101010101" pitchFamily="49" charset="-122"/>
                <a:ea typeface="楷体" panose="02010609060101010101" pitchFamily="49" charset="-122"/>
              </a:rPr>
              <a:t>aluA</a:t>
            </a:r>
            <a:r>
              <a:rPr lang="en-US" altLang="zh-CN" dirty="0">
                <a:latin typeface="楷体" panose="02010609060101010101" pitchFamily="49" charset="-122"/>
                <a:ea typeface="楷体" panose="02010609060101010101" pitchFamily="49" charset="-122"/>
              </a:rPr>
              <a:t> = [</a:t>
            </a:r>
          </a:p>
          <a:p>
            <a:r>
              <a:rPr lang="en-US" altLang="zh-CN" dirty="0">
                <a:latin typeface="楷体" panose="02010609060101010101" pitchFamily="49" charset="-122"/>
                <a:ea typeface="楷体" panose="02010609060101010101" pitchFamily="49" charset="-122"/>
              </a:rPr>
              <a:t>    </a:t>
            </a:r>
            <a:r>
              <a:rPr lang="en-US" altLang="zh-CN" dirty="0" err="1">
                <a:latin typeface="楷体" panose="02010609060101010101" pitchFamily="49" charset="-122"/>
                <a:ea typeface="楷体" panose="02010609060101010101" pitchFamily="49" charset="-122"/>
              </a:rPr>
              <a:t>icode</a:t>
            </a:r>
            <a:r>
              <a:rPr lang="en-US" altLang="zh-CN" dirty="0">
                <a:latin typeface="楷体" panose="02010609060101010101" pitchFamily="49" charset="-122"/>
                <a:ea typeface="楷体" panose="02010609060101010101" pitchFamily="49" charset="-122"/>
              </a:rPr>
              <a:t> in {IRRMOVQ, IOPQ} : </a:t>
            </a:r>
            <a:r>
              <a:rPr lang="en-US" altLang="zh-CN" dirty="0" err="1">
                <a:latin typeface="楷体" panose="02010609060101010101" pitchFamily="49" charset="-122"/>
                <a:ea typeface="楷体" panose="02010609060101010101" pitchFamily="49" charset="-122"/>
              </a:rPr>
              <a:t>valA</a:t>
            </a:r>
            <a:r>
              <a:rPr lang="en-US" altLang="zh-CN" dirty="0">
                <a:latin typeface="楷体" panose="02010609060101010101" pitchFamily="49" charset="-122"/>
                <a:ea typeface="楷体" panose="02010609060101010101" pitchFamily="49" charset="-122"/>
              </a:rPr>
              <a:t>; </a:t>
            </a:r>
          </a:p>
          <a:p>
            <a:r>
              <a:rPr lang="en-US" altLang="zh-CN" i="1" dirty="0">
                <a:latin typeface="楷体" panose="02010609060101010101" pitchFamily="49" charset="-122"/>
                <a:ea typeface="楷体" panose="02010609060101010101" pitchFamily="49" charset="-122"/>
              </a:rPr>
              <a:t>#</a:t>
            </a:r>
            <a:r>
              <a:rPr lang="zh-CN" altLang="en-US" i="1" dirty="0">
                <a:latin typeface="楷体" panose="02010609060101010101" pitchFamily="49" charset="-122"/>
                <a:ea typeface="楷体" panose="02010609060101010101" pitchFamily="49" charset="-122"/>
              </a:rPr>
              <a:t>包含两个寄存器时，</a:t>
            </a:r>
            <a:r>
              <a:rPr lang="en-US" altLang="zh-CN" i="1" dirty="0" err="1">
                <a:latin typeface="楷体" panose="02010609060101010101" pitchFamily="49" charset="-122"/>
                <a:ea typeface="楷体" panose="02010609060101010101" pitchFamily="49" charset="-122"/>
              </a:rPr>
              <a:t>aluA</a:t>
            </a:r>
            <a:r>
              <a:rPr lang="zh-CN" altLang="en-US" i="1" dirty="0">
                <a:latin typeface="楷体" panose="02010609060101010101" pitchFamily="49" charset="-122"/>
                <a:ea typeface="楷体" panose="02010609060101010101" pitchFamily="49" charset="-122"/>
              </a:rPr>
              <a:t>为寄存器的值</a:t>
            </a:r>
            <a:r>
              <a:rPr lang="en-US" altLang="zh-CN" i="1" dirty="0" err="1">
                <a:latin typeface="楷体" panose="02010609060101010101" pitchFamily="49" charset="-122"/>
                <a:ea typeface="楷体" panose="02010609060101010101" pitchFamily="49" charset="-122"/>
              </a:rPr>
              <a:t>valA</a:t>
            </a:r>
            <a:endParaRPr lang="en-US" altLang="zh-CN" i="1" dirty="0">
              <a:latin typeface="楷体" panose="02010609060101010101" pitchFamily="49" charset="-122"/>
              <a:ea typeface="楷体" panose="02010609060101010101" pitchFamily="49" charset="-122"/>
            </a:endParaRPr>
          </a:p>
          <a:p>
            <a:r>
              <a:rPr lang="en-US" altLang="zh-CN" dirty="0">
                <a:latin typeface="楷体" panose="02010609060101010101" pitchFamily="49" charset="-122"/>
                <a:ea typeface="楷体" panose="02010609060101010101" pitchFamily="49" charset="-122"/>
              </a:rPr>
              <a:t>    </a:t>
            </a:r>
            <a:r>
              <a:rPr lang="en-US" altLang="zh-CN" dirty="0" err="1">
                <a:latin typeface="楷体" panose="02010609060101010101" pitchFamily="49" charset="-122"/>
                <a:ea typeface="楷体" panose="02010609060101010101" pitchFamily="49" charset="-122"/>
              </a:rPr>
              <a:t>icode</a:t>
            </a:r>
            <a:r>
              <a:rPr lang="en-US" altLang="zh-CN" dirty="0">
                <a:latin typeface="楷体" panose="02010609060101010101" pitchFamily="49" charset="-122"/>
                <a:ea typeface="楷体" panose="02010609060101010101" pitchFamily="49" charset="-122"/>
              </a:rPr>
              <a:t> in {IIRMOVQ, IRMMOVQ, IMRMOVQ} : </a:t>
            </a:r>
            <a:r>
              <a:rPr lang="en-US" altLang="zh-CN" dirty="0" err="1">
                <a:latin typeface="楷体" panose="02010609060101010101" pitchFamily="49" charset="-122"/>
                <a:ea typeface="楷体" panose="02010609060101010101" pitchFamily="49" charset="-122"/>
              </a:rPr>
              <a:t>valC</a:t>
            </a:r>
            <a:r>
              <a:rPr lang="en-US" altLang="zh-CN" dirty="0">
                <a:latin typeface="楷体" panose="02010609060101010101" pitchFamily="49" charset="-122"/>
                <a:ea typeface="楷体" panose="02010609060101010101" pitchFamily="49" charset="-122"/>
              </a:rPr>
              <a:t>; </a:t>
            </a:r>
          </a:p>
          <a:p>
            <a:r>
              <a:rPr lang="en-US" altLang="zh-CN" i="1" dirty="0">
                <a:latin typeface="楷体" panose="02010609060101010101" pitchFamily="49" charset="-122"/>
                <a:ea typeface="楷体" panose="02010609060101010101" pitchFamily="49" charset="-122"/>
              </a:rPr>
              <a:t>#</a:t>
            </a:r>
            <a:r>
              <a:rPr lang="zh-CN" altLang="en-US" i="1" dirty="0">
                <a:latin typeface="楷体" panose="02010609060101010101" pitchFamily="49" charset="-122"/>
                <a:ea typeface="楷体" panose="02010609060101010101" pitchFamily="49" charset="-122"/>
              </a:rPr>
              <a:t>当出现立即数、偏移量时，</a:t>
            </a:r>
            <a:r>
              <a:rPr lang="en-US" altLang="zh-CN" i="1" dirty="0" err="1">
                <a:latin typeface="楷体" panose="02010609060101010101" pitchFamily="49" charset="-122"/>
                <a:ea typeface="楷体" panose="02010609060101010101" pitchFamily="49" charset="-122"/>
              </a:rPr>
              <a:t>aluA</a:t>
            </a:r>
            <a:r>
              <a:rPr lang="zh-CN" altLang="en-US" i="1" dirty="0">
                <a:latin typeface="楷体" panose="02010609060101010101" pitchFamily="49" charset="-122"/>
                <a:ea typeface="楷体" panose="02010609060101010101" pitchFamily="49" charset="-122"/>
              </a:rPr>
              <a:t>为常数值</a:t>
            </a:r>
          </a:p>
          <a:p>
            <a:r>
              <a:rPr lang="zh-CN" altLang="en-US" dirty="0">
                <a:latin typeface="楷体" panose="02010609060101010101" pitchFamily="49" charset="-122"/>
                <a:ea typeface="楷体" panose="02010609060101010101" pitchFamily="49" charset="-122"/>
              </a:rPr>
              <a:t>    </a:t>
            </a:r>
            <a:r>
              <a:rPr lang="en-US" altLang="zh-CN" dirty="0" err="1">
                <a:latin typeface="楷体" panose="02010609060101010101" pitchFamily="49" charset="-122"/>
                <a:ea typeface="楷体" panose="02010609060101010101" pitchFamily="49" charset="-122"/>
              </a:rPr>
              <a:t>icode</a:t>
            </a:r>
            <a:r>
              <a:rPr lang="en-US" altLang="zh-CN" dirty="0">
                <a:latin typeface="楷体" panose="02010609060101010101" pitchFamily="49" charset="-122"/>
                <a:ea typeface="楷体" panose="02010609060101010101" pitchFamily="49" charset="-122"/>
              </a:rPr>
              <a:t> in {ICALL, IPUSHQ} : -8; </a:t>
            </a:r>
          </a:p>
          <a:p>
            <a:r>
              <a:rPr lang="en-US" altLang="zh-CN" i="1" dirty="0">
                <a:latin typeface="楷体" panose="02010609060101010101" pitchFamily="49" charset="-122"/>
                <a:ea typeface="楷体" panose="02010609060101010101" pitchFamily="49" charset="-122"/>
              </a:rPr>
              <a:t>#</a:t>
            </a:r>
            <a:r>
              <a:rPr lang="zh-CN" altLang="en-US" i="1" dirty="0">
                <a:latin typeface="楷体" panose="02010609060101010101" pitchFamily="49" charset="-122"/>
                <a:ea typeface="楷体" panose="02010609060101010101" pitchFamily="49" charset="-122"/>
              </a:rPr>
              <a:t>入栈需要将栈顶地址下移</a:t>
            </a:r>
            <a:r>
              <a:rPr lang="en-US" altLang="zh-CN" i="1" dirty="0">
                <a:latin typeface="楷体" panose="02010609060101010101" pitchFamily="49" charset="-122"/>
                <a:ea typeface="楷体" panose="02010609060101010101" pitchFamily="49" charset="-122"/>
              </a:rPr>
              <a:t>8</a:t>
            </a:r>
            <a:r>
              <a:rPr lang="zh-CN" altLang="en-US" i="1" dirty="0">
                <a:latin typeface="楷体" panose="02010609060101010101" pitchFamily="49" charset="-122"/>
                <a:ea typeface="楷体" panose="02010609060101010101" pitchFamily="49" charset="-122"/>
              </a:rPr>
              <a:t>字节</a:t>
            </a:r>
          </a:p>
          <a:p>
            <a:r>
              <a:rPr lang="zh-CN" altLang="en-US" dirty="0">
                <a:latin typeface="楷体" panose="02010609060101010101" pitchFamily="49" charset="-122"/>
                <a:ea typeface="楷体" panose="02010609060101010101" pitchFamily="49" charset="-122"/>
              </a:rPr>
              <a:t>    </a:t>
            </a:r>
            <a:r>
              <a:rPr lang="en-US" altLang="zh-CN" dirty="0" err="1">
                <a:latin typeface="楷体" panose="02010609060101010101" pitchFamily="49" charset="-122"/>
                <a:ea typeface="楷体" panose="02010609060101010101" pitchFamily="49" charset="-122"/>
              </a:rPr>
              <a:t>icode</a:t>
            </a:r>
            <a:r>
              <a:rPr lang="en-US" altLang="zh-CN" dirty="0">
                <a:latin typeface="楷体" panose="02010609060101010101" pitchFamily="49" charset="-122"/>
                <a:ea typeface="楷体" panose="02010609060101010101" pitchFamily="49" charset="-122"/>
              </a:rPr>
              <a:t> in {IRET, IPOPQ} : 8; </a:t>
            </a:r>
          </a:p>
          <a:p>
            <a:r>
              <a:rPr lang="en-US" altLang="zh-CN" i="1" dirty="0">
                <a:latin typeface="楷体" panose="02010609060101010101" pitchFamily="49" charset="-122"/>
                <a:ea typeface="楷体" panose="02010609060101010101" pitchFamily="49" charset="-122"/>
              </a:rPr>
              <a:t>#</a:t>
            </a:r>
            <a:r>
              <a:rPr lang="zh-CN" altLang="en-US" i="1" dirty="0">
                <a:latin typeface="楷体" panose="02010609060101010101" pitchFamily="49" charset="-122"/>
                <a:ea typeface="楷体" panose="02010609060101010101" pitchFamily="49" charset="-122"/>
              </a:rPr>
              <a:t>出栈需要将栈顶地址上移</a:t>
            </a:r>
            <a:r>
              <a:rPr lang="en-US" altLang="zh-CN" i="1" dirty="0">
                <a:latin typeface="楷体" panose="02010609060101010101" pitchFamily="49" charset="-122"/>
                <a:ea typeface="楷体" panose="02010609060101010101" pitchFamily="49" charset="-122"/>
              </a:rPr>
              <a:t>8</a:t>
            </a:r>
            <a:r>
              <a:rPr lang="zh-CN" altLang="en-US" i="1" dirty="0">
                <a:latin typeface="楷体" panose="02010609060101010101" pitchFamily="49" charset="-122"/>
                <a:ea typeface="楷体" panose="02010609060101010101" pitchFamily="49" charset="-122"/>
              </a:rPr>
              <a:t>字节</a:t>
            </a:r>
          </a:p>
          <a:p>
            <a:r>
              <a:rPr lang="en-US" altLang="zh-CN" dirty="0">
                <a:latin typeface="楷体" panose="02010609060101010101" pitchFamily="49" charset="-122"/>
                <a:ea typeface="楷体" panose="02010609060101010101" pitchFamily="49" charset="-122"/>
              </a:rPr>
              <a:t>];</a:t>
            </a:r>
          </a:p>
          <a:p>
            <a:endParaRPr lang="en-US" altLang="zh-CN" dirty="0">
              <a:latin typeface="楷体" panose="02010609060101010101" pitchFamily="49" charset="-122"/>
              <a:ea typeface="楷体" panose="02010609060101010101" pitchFamily="49" charset="-122"/>
            </a:endParaRPr>
          </a:p>
          <a:p>
            <a:r>
              <a:rPr lang="en-US" altLang="zh-CN" dirty="0">
                <a:latin typeface="楷体" panose="02010609060101010101" pitchFamily="49" charset="-122"/>
                <a:ea typeface="楷体" panose="02010609060101010101" pitchFamily="49" charset="-122"/>
              </a:rPr>
              <a:t>word </a:t>
            </a:r>
            <a:r>
              <a:rPr lang="en-US" altLang="zh-CN" b="1" dirty="0" err="1">
                <a:solidFill>
                  <a:srgbClr val="FF0000"/>
                </a:solidFill>
                <a:latin typeface="楷体" panose="02010609060101010101" pitchFamily="49" charset="-122"/>
                <a:ea typeface="楷体" panose="02010609060101010101" pitchFamily="49" charset="-122"/>
              </a:rPr>
              <a:t>aluB</a:t>
            </a:r>
            <a:r>
              <a:rPr lang="en-US" altLang="zh-CN" dirty="0">
                <a:latin typeface="楷体" panose="02010609060101010101" pitchFamily="49" charset="-122"/>
                <a:ea typeface="楷体" panose="02010609060101010101" pitchFamily="49" charset="-122"/>
              </a:rPr>
              <a:t> = [</a:t>
            </a:r>
          </a:p>
          <a:p>
            <a:r>
              <a:rPr lang="en-US" altLang="zh-CN" dirty="0">
                <a:latin typeface="楷体" panose="02010609060101010101" pitchFamily="49" charset="-122"/>
                <a:ea typeface="楷体" panose="02010609060101010101" pitchFamily="49" charset="-122"/>
              </a:rPr>
              <a:t>    </a:t>
            </a:r>
            <a:r>
              <a:rPr lang="en-US" altLang="zh-CN" dirty="0" err="1">
                <a:latin typeface="楷体" panose="02010609060101010101" pitchFamily="49" charset="-122"/>
                <a:ea typeface="楷体" panose="02010609060101010101" pitchFamily="49" charset="-122"/>
              </a:rPr>
              <a:t>icode</a:t>
            </a:r>
            <a:r>
              <a:rPr lang="en-US" altLang="zh-CN" dirty="0">
                <a:latin typeface="楷体" panose="02010609060101010101" pitchFamily="49" charset="-122"/>
                <a:ea typeface="楷体" panose="02010609060101010101" pitchFamily="49" charset="-122"/>
              </a:rPr>
              <a:t> in {</a:t>
            </a:r>
          </a:p>
          <a:p>
            <a:r>
              <a:rPr lang="en-US" altLang="zh-CN" dirty="0">
                <a:latin typeface="楷体" panose="02010609060101010101" pitchFamily="49" charset="-122"/>
                <a:ea typeface="楷体" panose="02010609060101010101" pitchFamily="49" charset="-122"/>
              </a:rPr>
              <a:t>      IRMMOVQ, IMRMOVQ, IOPQ, </a:t>
            </a:r>
          </a:p>
          <a:p>
            <a:r>
              <a:rPr lang="en-US" altLang="zh-CN" dirty="0">
                <a:latin typeface="楷体" panose="02010609060101010101" pitchFamily="49" charset="-122"/>
                <a:ea typeface="楷体" panose="02010609060101010101" pitchFamily="49" charset="-122"/>
              </a:rPr>
              <a:t>    ICALL, IPUSHQ, IRET, IPOPQ} : </a:t>
            </a:r>
            <a:r>
              <a:rPr lang="en-US" altLang="zh-CN" dirty="0" err="1">
                <a:latin typeface="楷体" panose="02010609060101010101" pitchFamily="49" charset="-122"/>
                <a:ea typeface="楷体" panose="02010609060101010101" pitchFamily="49" charset="-122"/>
              </a:rPr>
              <a:t>valB</a:t>
            </a:r>
            <a:r>
              <a:rPr lang="en-US" altLang="zh-CN" dirty="0">
                <a:latin typeface="楷体" panose="02010609060101010101" pitchFamily="49" charset="-122"/>
                <a:ea typeface="楷体" panose="02010609060101010101" pitchFamily="49" charset="-122"/>
              </a:rPr>
              <a:t>;</a:t>
            </a:r>
          </a:p>
          <a:p>
            <a:r>
              <a:rPr lang="en-US" altLang="zh-CN" dirty="0">
                <a:latin typeface="楷体" panose="02010609060101010101" pitchFamily="49" charset="-122"/>
                <a:ea typeface="楷体" panose="02010609060101010101" pitchFamily="49" charset="-122"/>
              </a:rPr>
              <a:t>    </a:t>
            </a:r>
            <a:r>
              <a:rPr lang="en-US" altLang="zh-CN" dirty="0" err="1">
                <a:latin typeface="楷体" panose="02010609060101010101" pitchFamily="49" charset="-122"/>
                <a:ea typeface="楷体" panose="02010609060101010101" pitchFamily="49" charset="-122"/>
              </a:rPr>
              <a:t>icode</a:t>
            </a:r>
            <a:r>
              <a:rPr lang="en-US" altLang="zh-CN" dirty="0">
                <a:latin typeface="楷体" panose="02010609060101010101" pitchFamily="49" charset="-122"/>
                <a:ea typeface="楷体" panose="02010609060101010101" pitchFamily="49" charset="-122"/>
              </a:rPr>
              <a:t> in {  </a:t>
            </a:r>
          </a:p>
          <a:p>
            <a:r>
              <a:rPr lang="en-US" altLang="zh-CN" dirty="0">
                <a:latin typeface="楷体" panose="02010609060101010101" pitchFamily="49" charset="-122"/>
                <a:ea typeface="楷体" panose="02010609060101010101" pitchFamily="49" charset="-122"/>
              </a:rPr>
              <a:t>      IRRMOVQ,IIRMOVQ} : 0;</a:t>
            </a:r>
          </a:p>
          <a:p>
            <a:r>
              <a:rPr lang="en-US" altLang="zh-CN" dirty="0">
                <a:latin typeface="楷体" panose="02010609060101010101" pitchFamily="49" charset="-122"/>
                <a:ea typeface="楷体" panose="02010609060101010101" pitchFamily="49" charset="-122"/>
              </a:rPr>
              <a:t>];</a:t>
            </a:r>
            <a:endParaRPr lang="zh-CN" altLang="en-US" dirty="0">
              <a:latin typeface="楷体" panose="02010609060101010101" pitchFamily="49" charset="-122"/>
              <a:ea typeface="楷体" panose="02010609060101010101" pitchFamily="49" charset="-122"/>
            </a:endParaRPr>
          </a:p>
        </p:txBody>
      </p:sp>
      <p:sp>
        <p:nvSpPr>
          <p:cNvPr id="6" name="文本框 5">
            <a:extLst>
              <a:ext uri="{FF2B5EF4-FFF2-40B4-BE49-F238E27FC236}">
                <a16:creationId xmlns:a16="http://schemas.microsoft.com/office/drawing/2014/main" id="{430F5417-AC0B-4DA4-B078-99A94852345B}"/>
              </a:ext>
            </a:extLst>
          </p:cNvPr>
          <p:cNvSpPr txBox="1"/>
          <p:nvPr/>
        </p:nvSpPr>
        <p:spPr>
          <a:xfrm>
            <a:off x="7276731" y="1136342"/>
            <a:ext cx="4554245" cy="5069149"/>
          </a:xfrm>
          <a:prstGeom prst="rect">
            <a:avLst/>
          </a:prstGeom>
          <a:noFill/>
        </p:spPr>
        <p:txBody>
          <a:bodyPr wrap="square" lIns="0" tIns="0" rIns="0" bIns="0" rtlCol="0" anchor="t">
            <a:noAutofit/>
          </a:bodyPr>
          <a:lstStyle/>
          <a:p>
            <a:r>
              <a:rPr lang="en-US" altLang="zh-CN" dirty="0">
                <a:latin typeface="楷体" panose="02010609060101010101" pitchFamily="49" charset="-122"/>
                <a:ea typeface="楷体" panose="02010609060101010101" pitchFamily="49" charset="-122"/>
              </a:rPr>
              <a:t>word </a:t>
            </a:r>
            <a:r>
              <a:rPr lang="en-US" altLang="zh-CN" b="1" dirty="0" err="1">
                <a:solidFill>
                  <a:srgbClr val="FF0000"/>
                </a:solidFill>
                <a:latin typeface="楷体" panose="02010609060101010101" pitchFamily="49" charset="-122"/>
                <a:ea typeface="楷体" panose="02010609060101010101" pitchFamily="49" charset="-122"/>
              </a:rPr>
              <a:t>alufun</a:t>
            </a:r>
            <a:r>
              <a:rPr lang="en-US" altLang="zh-CN" dirty="0">
                <a:latin typeface="楷体" panose="02010609060101010101" pitchFamily="49" charset="-122"/>
                <a:ea typeface="楷体" panose="02010609060101010101" pitchFamily="49" charset="-122"/>
              </a:rPr>
              <a:t> = [</a:t>
            </a:r>
          </a:p>
          <a:p>
            <a:r>
              <a:rPr lang="en-US" altLang="zh-CN" dirty="0">
                <a:latin typeface="楷体" panose="02010609060101010101" pitchFamily="49" charset="-122"/>
                <a:ea typeface="楷体" panose="02010609060101010101" pitchFamily="49" charset="-122"/>
              </a:rPr>
              <a:t>    </a:t>
            </a:r>
            <a:r>
              <a:rPr lang="en-US" altLang="zh-CN" dirty="0" err="1">
                <a:latin typeface="楷体" panose="02010609060101010101" pitchFamily="49" charset="-122"/>
                <a:ea typeface="楷体" panose="02010609060101010101" pitchFamily="49" charset="-122"/>
              </a:rPr>
              <a:t>icode</a:t>
            </a:r>
            <a:r>
              <a:rPr lang="en-US" altLang="zh-CN" dirty="0">
                <a:latin typeface="楷体" panose="02010609060101010101" pitchFamily="49" charset="-122"/>
                <a:ea typeface="楷体" panose="02010609060101010101" pitchFamily="49" charset="-122"/>
              </a:rPr>
              <a:t> == IOPQ : </a:t>
            </a:r>
            <a:r>
              <a:rPr lang="en-US" altLang="zh-CN" dirty="0" err="1">
                <a:latin typeface="楷体" panose="02010609060101010101" pitchFamily="49" charset="-122"/>
                <a:ea typeface="楷体" panose="02010609060101010101" pitchFamily="49" charset="-122"/>
              </a:rPr>
              <a:t>ifun</a:t>
            </a:r>
            <a:r>
              <a:rPr lang="en-US" altLang="zh-CN" dirty="0">
                <a:latin typeface="楷体" panose="02010609060101010101" pitchFamily="49" charset="-122"/>
                <a:ea typeface="楷体" panose="02010609060101010101" pitchFamily="49" charset="-122"/>
              </a:rPr>
              <a:t>;</a:t>
            </a:r>
          </a:p>
          <a:p>
            <a:r>
              <a:rPr lang="en-US" altLang="zh-CN" i="1" dirty="0">
                <a:latin typeface="楷体" panose="02010609060101010101" pitchFamily="49" charset="-122"/>
                <a:ea typeface="楷体" panose="02010609060101010101" pitchFamily="49" charset="-122"/>
              </a:rPr>
              <a:t>#</a:t>
            </a:r>
            <a:r>
              <a:rPr lang="en-US" altLang="zh-CN" i="1" dirty="0" err="1">
                <a:latin typeface="楷体" panose="02010609060101010101" pitchFamily="49" charset="-122"/>
                <a:ea typeface="楷体" panose="02010609060101010101" pitchFamily="49" charset="-122"/>
              </a:rPr>
              <a:t>Opq</a:t>
            </a:r>
            <a:r>
              <a:rPr lang="zh-CN" altLang="en-US" i="1" dirty="0">
                <a:latin typeface="楷体" panose="02010609060101010101" pitchFamily="49" charset="-122"/>
                <a:ea typeface="楷体" panose="02010609060101010101" pitchFamily="49" charset="-122"/>
              </a:rPr>
              <a:t>指令使用</a:t>
            </a:r>
            <a:r>
              <a:rPr lang="en-US" altLang="zh-CN" i="1" dirty="0" err="1">
                <a:latin typeface="楷体" panose="02010609060101010101" pitchFamily="49" charset="-122"/>
                <a:ea typeface="楷体" panose="02010609060101010101" pitchFamily="49" charset="-122"/>
              </a:rPr>
              <a:t>ifun</a:t>
            </a:r>
            <a:r>
              <a:rPr lang="zh-CN" altLang="en-US" i="1" dirty="0">
                <a:latin typeface="楷体" panose="02010609060101010101" pitchFamily="49" charset="-122"/>
                <a:ea typeface="楷体" panose="02010609060101010101" pitchFamily="49" charset="-122"/>
              </a:rPr>
              <a:t>编码的操作</a:t>
            </a:r>
            <a:endParaRPr lang="en-US" altLang="zh-CN" i="1" dirty="0">
              <a:latin typeface="楷体" panose="02010609060101010101" pitchFamily="49" charset="-122"/>
              <a:ea typeface="楷体" panose="02010609060101010101" pitchFamily="49" charset="-122"/>
            </a:endParaRPr>
          </a:p>
          <a:p>
            <a:r>
              <a:rPr lang="en-US" altLang="zh-CN" dirty="0">
                <a:latin typeface="楷体" panose="02010609060101010101" pitchFamily="49" charset="-122"/>
                <a:ea typeface="楷体" panose="02010609060101010101" pitchFamily="49" charset="-122"/>
              </a:rPr>
              <a:t>    1             : ALUADD;</a:t>
            </a:r>
          </a:p>
          <a:p>
            <a:r>
              <a:rPr lang="en-US" altLang="zh-CN" i="1" dirty="0">
                <a:latin typeface="楷体" panose="02010609060101010101" pitchFamily="49" charset="-122"/>
                <a:ea typeface="楷体" panose="02010609060101010101" pitchFamily="49" charset="-122"/>
              </a:rPr>
              <a:t>#</a:t>
            </a:r>
            <a:r>
              <a:rPr lang="zh-CN" altLang="en-US" i="1" dirty="0">
                <a:latin typeface="楷体" panose="02010609060101010101" pitchFamily="49" charset="-122"/>
                <a:ea typeface="楷体" panose="02010609060101010101" pitchFamily="49" charset="-122"/>
              </a:rPr>
              <a:t>通常作为加法器使用</a:t>
            </a:r>
            <a:endParaRPr lang="en-US" altLang="zh-CN" i="1" dirty="0">
              <a:latin typeface="楷体" panose="02010609060101010101" pitchFamily="49" charset="-122"/>
              <a:ea typeface="楷体" panose="02010609060101010101" pitchFamily="49" charset="-122"/>
            </a:endParaRPr>
          </a:p>
          <a:p>
            <a:r>
              <a:rPr lang="en-US" altLang="zh-CN" dirty="0">
                <a:latin typeface="楷体" panose="02010609060101010101" pitchFamily="49" charset="-122"/>
                <a:ea typeface="楷体" panose="02010609060101010101" pitchFamily="49" charset="-122"/>
              </a:rPr>
              <a:t>]; </a:t>
            </a:r>
          </a:p>
          <a:p>
            <a:endParaRPr lang="en-US" altLang="zh-CN" dirty="0">
              <a:latin typeface="楷体" panose="02010609060101010101" pitchFamily="49" charset="-122"/>
              <a:ea typeface="楷体" panose="02010609060101010101" pitchFamily="49" charset="-122"/>
            </a:endParaRPr>
          </a:p>
          <a:p>
            <a:endParaRPr lang="en-US" altLang="zh-CN" dirty="0">
              <a:latin typeface="楷体" panose="02010609060101010101" pitchFamily="49" charset="-122"/>
              <a:ea typeface="楷体" panose="02010609060101010101" pitchFamily="49" charset="-122"/>
            </a:endParaRPr>
          </a:p>
          <a:p>
            <a:endParaRPr lang="en-US" altLang="zh-CN" dirty="0">
              <a:latin typeface="楷体" panose="02010609060101010101" pitchFamily="49" charset="-122"/>
              <a:ea typeface="楷体" panose="02010609060101010101" pitchFamily="49" charset="-122"/>
            </a:endParaRPr>
          </a:p>
          <a:p>
            <a:endParaRPr lang="en-US" altLang="zh-CN" dirty="0">
              <a:latin typeface="楷体" panose="02010609060101010101" pitchFamily="49" charset="-122"/>
              <a:ea typeface="楷体" panose="02010609060101010101" pitchFamily="49" charset="-122"/>
            </a:endParaRPr>
          </a:p>
          <a:p>
            <a:endParaRPr lang="en-US" altLang="zh-CN" dirty="0">
              <a:latin typeface="楷体" panose="02010609060101010101" pitchFamily="49" charset="-122"/>
              <a:ea typeface="楷体" panose="02010609060101010101" pitchFamily="49" charset="-122"/>
            </a:endParaRPr>
          </a:p>
          <a:p>
            <a:r>
              <a:rPr lang="en-US" altLang="zh-CN" dirty="0">
                <a:latin typeface="楷体" panose="02010609060101010101" pitchFamily="49" charset="-122"/>
                <a:ea typeface="楷体" panose="02010609060101010101" pitchFamily="49" charset="-122"/>
              </a:rPr>
              <a:t>bool </a:t>
            </a:r>
            <a:r>
              <a:rPr lang="en-US" altLang="zh-CN" b="1" dirty="0" err="1">
                <a:solidFill>
                  <a:srgbClr val="FF0000"/>
                </a:solidFill>
                <a:latin typeface="楷体" panose="02010609060101010101" pitchFamily="49" charset="-122"/>
                <a:ea typeface="楷体" panose="02010609060101010101" pitchFamily="49" charset="-122"/>
              </a:rPr>
              <a:t>set_cc</a:t>
            </a:r>
            <a:r>
              <a:rPr lang="en-US" altLang="zh-CN" dirty="0">
                <a:latin typeface="楷体" panose="02010609060101010101" pitchFamily="49" charset="-122"/>
                <a:ea typeface="楷体" panose="02010609060101010101" pitchFamily="49" charset="-122"/>
              </a:rPr>
              <a:t> = </a:t>
            </a:r>
            <a:r>
              <a:rPr lang="en-US" altLang="zh-CN" dirty="0" err="1">
                <a:latin typeface="楷体" panose="02010609060101010101" pitchFamily="49" charset="-122"/>
                <a:ea typeface="楷体" panose="02010609060101010101" pitchFamily="49" charset="-122"/>
              </a:rPr>
              <a:t>icode</a:t>
            </a:r>
            <a:r>
              <a:rPr lang="en-US" altLang="zh-CN" dirty="0">
                <a:latin typeface="楷体" panose="02010609060101010101" pitchFamily="49" charset="-122"/>
                <a:ea typeface="楷体" panose="02010609060101010101" pitchFamily="49" charset="-122"/>
              </a:rPr>
              <a:t> in {IOPQ};</a:t>
            </a:r>
          </a:p>
          <a:p>
            <a:r>
              <a:rPr lang="en-US" altLang="zh-CN" i="1" dirty="0">
                <a:latin typeface="楷体" panose="02010609060101010101" pitchFamily="49" charset="-122"/>
                <a:ea typeface="楷体" panose="02010609060101010101" pitchFamily="49" charset="-122"/>
              </a:rPr>
              <a:t>#</a:t>
            </a:r>
            <a:r>
              <a:rPr lang="zh-CN" altLang="en-US" i="1" dirty="0">
                <a:latin typeface="楷体" panose="02010609060101010101" pitchFamily="49" charset="-122"/>
                <a:ea typeface="楷体" panose="02010609060101010101" pitchFamily="49" charset="-122"/>
              </a:rPr>
              <a:t>仅在执行</a:t>
            </a:r>
            <a:r>
              <a:rPr lang="en-US" altLang="zh-CN" i="1" dirty="0" err="1">
                <a:latin typeface="楷体" panose="02010609060101010101" pitchFamily="49" charset="-122"/>
                <a:ea typeface="楷体" panose="02010609060101010101" pitchFamily="49" charset="-122"/>
              </a:rPr>
              <a:t>Opq</a:t>
            </a:r>
            <a:r>
              <a:rPr lang="zh-CN" altLang="en-US" i="1" dirty="0">
                <a:latin typeface="楷体" panose="02010609060101010101" pitchFamily="49" charset="-122"/>
                <a:ea typeface="楷体" panose="02010609060101010101" pitchFamily="49" charset="-122"/>
              </a:rPr>
              <a:t>指令时设置条件码</a:t>
            </a:r>
          </a:p>
        </p:txBody>
      </p:sp>
    </p:spTree>
    <p:extLst>
      <p:ext uri="{BB962C8B-B14F-4D97-AF65-F5344CB8AC3E}">
        <p14:creationId xmlns:p14="http://schemas.microsoft.com/office/powerpoint/2010/main" val="23585159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AEDF7C-6323-2818-6C53-7AA669966E13}"/>
              </a:ext>
            </a:extLst>
          </p:cNvPr>
          <p:cNvSpPr>
            <a:spLocks noGrp="1"/>
          </p:cNvSpPr>
          <p:nvPr>
            <p:ph type="title"/>
          </p:nvPr>
        </p:nvSpPr>
        <p:spPr/>
        <p:txBody>
          <a:bodyPr/>
          <a:lstStyle/>
          <a:p>
            <a:r>
              <a:rPr lang="en-US" dirty="0"/>
              <a:t>memory</a:t>
            </a:r>
          </a:p>
        </p:txBody>
      </p:sp>
      <p:pic>
        <p:nvPicPr>
          <p:cNvPr id="3" name="图片 2">
            <a:extLst>
              <a:ext uri="{FF2B5EF4-FFF2-40B4-BE49-F238E27FC236}">
                <a16:creationId xmlns:a16="http://schemas.microsoft.com/office/drawing/2014/main" id="{26D025BC-666C-4834-BC88-2E2A6ED720FE}"/>
              </a:ext>
            </a:extLst>
          </p:cNvPr>
          <p:cNvPicPr>
            <a:picLocks noChangeAspect="1"/>
          </p:cNvPicPr>
          <p:nvPr/>
        </p:nvPicPr>
        <p:blipFill>
          <a:blip r:embed="rId2"/>
          <a:stretch>
            <a:fillRect/>
          </a:stretch>
        </p:blipFill>
        <p:spPr>
          <a:xfrm>
            <a:off x="6096000" y="1231823"/>
            <a:ext cx="5448300" cy="4962525"/>
          </a:xfrm>
          <a:prstGeom prst="rect">
            <a:avLst/>
          </a:prstGeom>
        </p:spPr>
      </p:pic>
      <p:sp>
        <p:nvSpPr>
          <p:cNvPr id="4" name="文本框 3">
            <a:extLst>
              <a:ext uri="{FF2B5EF4-FFF2-40B4-BE49-F238E27FC236}">
                <a16:creationId xmlns:a16="http://schemas.microsoft.com/office/drawing/2014/main" id="{2EA8B2F6-2480-4C36-B32E-2B230BE7FBC4}"/>
              </a:ext>
            </a:extLst>
          </p:cNvPr>
          <p:cNvSpPr txBox="1"/>
          <p:nvPr/>
        </p:nvSpPr>
        <p:spPr>
          <a:xfrm>
            <a:off x="1296139" y="1760552"/>
            <a:ext cx="4350059" cy="3905066"/>
          </a:xfrm>
          <a:prstGeom prst="rect">
            <a:avLst/>
          </a:prstGeom>
          <a:noFill/>
        </p:spPr>
        <p:txBody>
          <a:bodyPr wrap="square" lIns="0" tIns="0" rIns="0" bIns="0" rtlCol="0" anchor="t">
            <a:noAutofit/>
          </a:bodyPr>
          <a:lstStyle/>
          <a:p>
            <a:pPr>
              <a:spcAft>
                <a:spcPts val="600"/>
              </a:spcAft>
            </a:pPr>
            <a:r>
              <a:rPr lang="zh-CN" altLang="en-US" sz="2800" dirty="0">
                <a:latin typeface="楷体" panose="02010609060101010101" pitchFamily="49" charset="-122"/>
                <a:ea typeface="楷体" panose="02010609060101010101" pitchFamily="49" charset="-122"/>
              </a:rPr>
              <a:t>访存阶段包括数据内存，从数据内存读或写数据</a:t>
            </a:r>
            <a:endParaRPr lang="en-US" altLang="zh-CN" sz="2800" dirty="0">
              <a:latin typeface="楷体" panose="02010609060101010101" pitchFamily="49" charset="-122"/>
              <a:ea typeface="楷体" panose="02010609060101010101" pitchFamily="49" charset="-122"/>
            </a:endParaRPr>
          </a:p>
          <a:p>
            <a:pPr>
              <a:spcAft>
                <a:spcPts val="600"/>
              </a:spcAft>
            </a:pPr>
            <a:r>
              <a:rPr lang="en-US" altLang="zh-CN" sz="2800" dirty="0" err="1">
                <a:latin typeface="楷体" panose="02010609060101010101" pitchFamily="49" charset="-122"/>
                <a:ea typeface="楷体" panose="02010609060101010101" pitchFamily="49" charset="-122"/>
              </a:rPr>
              <a:t>mem_read</a:t>
            </a:r>
            <a:r>
              <a:rPr lang="zh-CN" altLang="en-US" sz="2800" dirty="0">
                <a:latin typeface="楷体" panose="02010609060101010101" pitchFamily="49" charset="-122"/>
                <a:ea typeface="楷体" panose="02010609060101010101" pitchFamily="49" charset="-122"/>
              </a:rPr>
              <a:t>、</a:t>
            </a:r>
            <a:r>
              <a:rPr lang="en-US" altLang="zh-CN" sz="2800" dirty="0" err="1">
                <a:latin typeface="楷体" panose="02010609060101010101" pitchFamily="49" charset="-122"/>
                <a:ea typeface="楷体" panose="02010609060101010101" pitchFamily="49" charset="-122"/>
              </a:rPr>
              <a:t>mem_write</a:t>
            </a:r>
            <a:r>
              <a:rPr lang="zh-CN" altLang="en-US" sz="2800" dirty="0">
                <a:latin typeface="楷体" panose="02010609060101010101" pitchFamily="49" charset="-122"/>
                <a:ea typeface="楷体" panose="02010609060101010101" pitchFamily="49" charset="-122"/>
              </a:rPr>
              <a:t>确定是从内存中读取还是写入</a:t>
            </a:r>
            <a:endParaRPr lang="en-US" altLang="zh-CN" sz="2800" dirty="0">
              <a:latin typeface="楷体" panose="02010609060101010101" pitchFamily="49" charset="-122"/>
              <a:ea typeface="楷体" panose="02010609060101010101" pitchFamily="49" charset="-122"/>
            </a:endParaRPr>
          </a:p>
          <a:p>
            <a:pPr>
              <a:spcAft>
                <a:spcPts val="600"/>
              </a:spcAft>
            </a:pPr>
            <a:r>
              <a:rPr lang="en-US" altLang="zh-CN" sz="2800" dirty="0" err="1">
                <a:latin typeface="楷体" panose="02010609060101010101" pitchFamily="49" charset="-122"/>
                <a:ea typeface="楷体" panose="02010609060101010101" pitchFamily="49" charset="-122"/>
              </a:rPr>
              <a:t>mem_addr</a:t>
            </a:r>
            <a:r>
              <a:rPr lang="zh-CN" altLang="en-US" sz="2800" dirty="0">
                <a:latin typeface="楷体" panose="02010609060101010101" pitchFamily="49" charset="-122"/>
                <a:ea typeface="楷体" panose="02010609060101010101" pitchFamily="49" charset="-122"/>
              </a:rPr>
              <a:t>获得内存地址</a:t>
            </a:r>
            <a:endParaRPr lang="en-US" altLang="zh-CN" sz="2800" dirty="0">
              <a:latin typeface="楷体" panose="02010609060101010101" pitchFamily="49" charset="-122"/>
              <a:ea typeface="楷体" panose="02010609060101010101" pitchFamily="49" charset="-122"/>
            </a:endParaRPr>
          </a:p>
          <a:p>
            <a:pPr>
              <a:spcAft>
                <a:spcPts val="600"/>
              </a:spcAft>
            </a:pPr>
            <a:r>
              <a:rPr lang="en-US" altLang="zh-CN" sz="2800" dirty="0" err="1">
                <a:latin typeface="楷体" panose="02010609060101010101" pitchFamily="49" charset="-122"/>
                <a:ea typeface="楷体" panose="02010609060101010101" pitchFamily="49" charset="-122"/>
              </a:rPr>
              <a:t>mem_data</a:t>
            </a:r>
            <a:r>
              <a:rPr lang="zh-CN" altLang="en-US" sz="2800" dirty="0">
                <a:latin typeface="楷体" panose="02010609060101010101" pitchFamily="49" charset="-122"/>
                <a:ea typeface="楷体" panose="02010609060101010101" pitchFamily="49" charset="-122"/>
              </a:rPr>
              <a:t>获得数据</a:t>
            </a:r>
            <a:endParaRPr lang="en-US" altLang="zh-CN" sz="2800" dirty="0">
              <a:latin typeface="楷体" panose="02010609060101010101" pitchFamily="49" charset="-122"/>
              <a:ea typeface="楷体" panose="02010609060101010101" pitchFamily="49" charset="-122"/>
            </a:endParaRPr>
          </a:p>
          <a:p>
            <a:pPr>
              <a:spcAft>
                <a:spcPts val="600"/>
              </a:spcAft>
            </a:pPr>
            <a:r>
              <a:rPr lang="en-US" altLang="zh-CN" sz="2800" dirty="0">
                <a:latin typeface="楷体" panose="02010609060101010101" pitchFamily="49" charset="-122"/>
                <a:ea typeface="楷体" panose="02010609060101010101" pitchFamily="49" charset="-122"/>
              </a:rPr>
              <a:t>Stat</a:t>
            </a:r>
            <a:r>
              <a:rPr lang="zh-CN" altLang="en-US" sz="2800" dirty="0">
                <a:latin typeface="楷体" panose="02010609060101010101" pitchFamily="49" charset="-122"/>
                <a:ea typeface="楷体" panose="02010609060101010101" pitchFamily="49" charset="-122"/>
              </a:rPr>
              <a:t>确定程序状态</a:t>
            </a:r>
            <a:endParaRPr lang="en-US" altLang="zh-CN" sz="2800" dirty="0">
              <a:latin typeface="楷体" panose="02010609060101010101" pitchFamily="49" charset="-122"/>
              <a:ea typeface="楷体" panose="02010609060101010101" pitchFamily="49" charset="-122"/>
            </a:endParaRPr>
          </a:p>
          <a:p>
            <a:pPr>
              <a:spcAft>
                <a:spcPts val="600"/>
              </a:spcAft>
            </a:pPr>
            <a:r>
              <a:rPr lang="en-US" altLang="zh-CN" sz="2800" dirty="0" err="1">
                <a:latin typeface="楷体" panose="02010609060101010101" pitchFamily="49" charset="-122"/>
                <a:ea typeface="楷体" panose="02010609060101010101" pitchFamily="49" charset="-122"/>
              </a:rPr>
              <a:t>dmem_error</a:t>
            </a:r>
            <a:r>
              <a:rPr lang="zh-CN" altLang="en-US" sz="2800" dirty="0">
                <a:latin typeface="楷体" panose="02010609060101010101" pitchFamily="49" charset="-122"/>
                <a:ea typeface="楷体" panose="02010609060101010101" pitchFamily="49" charset="-122"/>
              </a:rPr>
              <a:t>由数据内存产生</a:t>
            </a:r>
            <a:endParaRPr lang="en-US" altLang="zh-CN" sz="2800" dirty="0">
              <a:latin typeface="楷体" panose="02010609060101010101" pitchFamily="49" charset="-122"/>
              <a:ea typeface="楷体" panose="02010609060101010101" pitchFamily="49" charset="-122"/>
            </a:endParaRPr>
          </a:p>
          <a:p>
            <a:endParaRPr lang="zh-CN" altLang="en-US"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5964085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AEDF7C-6323-2818-6C53-7AA669966E13}"/>
              </a:ext>
            </a:extLst>
          </p:cNvPr>
          <p:cNvSpPr>
            <a:spLocks noGrp="1"/>
          </p:cNvSpPr>
          <p:nvPr>
            <p:ph type="title"/>
          </p:nvPr>
        </p:nvSpPr>
        <p:spPr/>
        <p:txBody>
          <a:bodyPr/>
          <a:lstStyle/>
          <a:p>
            <a:r>
              <a:rPr lang="en-US" dirty="0"/>
              <a:t>memory</a:t>
            </a:r>
          </a:p>
        </p:txBody>
      </p:sp>
      <p:sp>
        <p:nvSpPr>
          <p:cNvPr id="5" name="文本框 4">
            <a:extLst>
              <a:ext uri="{FF2B5EF4-FFF2-40B4-BE49-F238E27FC236}">
                <a16:creationId xmlns:a16="http://schemas.microsoft.com/office/drawing/2014/main" id="{0047C715-9E34-4E1A-8862-6DF693FDE765}"/>
              </a:ext>
            </a:extLst>
          </p:cNvPr>
          <p:cNvSpPr txBox="1"/>
          <p:nvPr/>
        </p:nvSpPr>
        <p:spPr>
          <a:xfrm>
            <a:off x="1233996" y="1233995"/>
            <a:ext cx="4862004" cy="4776186"/>
          </a:xfrm>
          <a:prstGeom prst="rect">
            <a:avLst/>
          </a:prstGeom>
          <a:noFill/>
        </p:spPr>
        <p:txBody>
          <a:bodyPr wrap="square" lIns="0" tIns="0" rIns="0" bIns="0" rtlCol="0" anchor="t">
            <a:noAutofit/>
          </a:bodyPr>
          <a:lstStyle/>
          <a:p>
            <a:r>
              <a:rPr lang="en-US" altLang="zh-CN" dirty="0">
                <a:latin typeface="楷体" panose="02010609060101010101" pitchFamily="49" charset="-122"/>
                <a:ea typeface="楷体" panose="02010609060101010101" pitchFamily="49" charset="-122"/>
              </a:rPr>
              <a:t>bool </a:t>
            </a:r>
            <a:r>
              <a:rPr lang="en-US" altLang="zh-CN" b="1" dirty="0" err="1">
                <a:solidFill>
                  <a:srgbClr val="FF0000"/>
                </a:solidFill>
                <a:latin typeface="楷体" panose="02010609060101010101" pitchFamily="49" charset="-122"/>
                <a:ea typeface="楷体" panose="02010609060101010101" pitchFamily="49" charset="-122"/>
              </a:rPr>
              <a:t>mem_read</a:t>
            </a:r>
            <a:r>
              <a:rPr lang="en-US" altLang="zh-CN" b="1" dirty="0">
                <a:solidFill>
                  <a:srgbClr val="FF0000"/>
                </a:solidFill>
                <a:latin typeface="楷体" panose="02010609060101010101" pitchFamily="49" charset="-122"/>
                <a:ea typeface="楷体" panose="02010609060101010101" pitchFamily="49" charset="-122"/>
              </a:rPr>
              <a:t> </a:t>
            </a:r>
            <a:r>
              <a:rPr lang="en-US" altLang="zh-CN" dirty="0">
                <a:latin typeface="楷体" panose="02010609060101010101" pitchFamily="49" charset="-122"/>
                <a:ea typeface="楷体" panose="02010609060101010101" pitchFamily="49" charset="-122"/>
              </a:rPr>
              <a:t>= </a:t>
            </a:r>
          </a:p>
          <a:p>
            <a:r>
              <a:rPr lang="en-US" altLang="zh-CN" dirty="0">
                <a:latin typeface="楷体" panose="02010609060101010101" pitchFamily="49" charset="-122"/>
                <a:ea typeface="楷体" panose="02010609060101010101" pitchFamily="49" charset="-122"/>
              </a:rPr>
              <a:t>    </a:t>
            </a:r>
            <a:r>
              <a:rPr lang="en-US" altLang="zh-CN" dirty="0" err="1">
                <a:latin typeface="楷体" panose="02010609060101010101" pitchFamily="49" charset="-122"/>
                <a:ea typeface="楷体" panose="02010609060101010101" pitchFamily="49" charset="-122"/>
              </a:rPr>
              <a:t>icode</a:t>
            </a:r>
            <a:r>
              <a:rPr lang="en-US" altLang="zh-CN" dirty="0">
                <a:latin typeface="楷体" panose="02010609060101010101" pitchFamily="49" charset="-122"/>
                <a:ea typeface="楷体" panose="02010609060101010101" pitchFamily="49" charset="-122"/>
              </a:rPr>
              <a:t> in {IMRMOVQ, IPOPQ, IRET};</a:t>
            </a:r>
          </a:p>
          <a:p>
            <a:endParaRPr lang="en-US" altLang="zh-CN" dirty="0">
              <a:latin typeface="楷体" panose="02010609060101010101" pitchFamily="49" charset="-122"/>
              <a:ea typeface="楷体" panose="02010609060101010101" pitchFamily="49" charset="-122"/>
            </a:endParaRPr>
          </a:p>
          <a:p>
            <a:r>
              <a:rPr lang="en-US" altLang="zh-CN" dirty="0">
                <a:latin typeface="楷体" panose="02010609060101010101" pitchFamily="49" charset="-122"/>
                <a:ea typeface="楷体" panose="02010609060101010101" pitchFamily="49" charset="-122"/>
              </a:rPr>
              <a:t>bool </a:t>
            </a:r>
            <a:r>
              <a:rPr lang="en-US" altLang="zh-CN" b="1" dirty="0" err="1">
                <a:solidFill>
                  <a:srgbClr val="FF0000"/>
                </a:solidFill>
                <a:latin typeface="楷体" panose="02010609060101010101" pitchFamily="49" charset="-122"/>
                <a:ea typeface="楷体" panose="02010609060101010101" pitchFamily="49" charset="-122"/>
              </a:rPr>
              <a:t>mem_write</a:t>
            </a:r>
            <a:r>
              <a:rPr lang="en-US" altLang="zh-CN" b="1" dirty="0">
                <a:solidFill>
                  <a:srgbClr val="FF0000"/>
                </a:solidFill>
                <a:latin typeface="楷体" panose="02010609060101010101" pitchFamily="49" charset="-122"/>
                <a:ea typeface="楷体" panose="02010609060101010101" pitchFamily="49" charset="-122"/>
              </a:rPr>
              <a:t> </a:t>
            </a:r>
            <a:r>
              <a:rPr lang="en-US" altLang="zh-CN" dirty="0">
                <a:latin typeface="楷体" panose="02010609060101010101" pitchFamily="49" charset="-122"/>
                <a:ea typeface="楷体" panose="02010609060101010101" pitchFamily="49" charset="-122"/>
              </a:rPr>
              <a:t>= </a:t>
            </a:r>
          </a:p>
          <a:p>
            <a:r>
              <a:rPr lang="en-US" altLang="zh-CN" dirty="0">
                <a:latin typeface="楷体" panose="02010609060101010101" pitchFamily="49" charset="-122"/>
                <a:ea typeface="楷体" panose="02010609060101010101" pitchFamily="49" charset="-122"/>
              </a:rPr>
              <a:t>    </a:t>
            </a:r>
            <a:r>
              <a:rPr lang="en-US" altLang="zh-CN" dirty="0" err="1">
                <a:latin typeface="楷体" panose="02010609060101010101" pitchFamily="49" charset="-122"/>
                <a:ea typeface="楷体" panose="02010609060101010101" pitchFamily="49" charset="-122"/>
              </a:rPr>
              <a:t>icode</a:t>
            </a:r>
            <a:r>
              <a:rPr lang="en-US" altLang="zh-CN" dirty="0">
                <a:latin typeface="楷体" panose="02010609060101010101" pitchFamily="49" charset="-122"/>
                <a:ea typeface="楷体" panose="02010609060101010101" pitchFamily="49" charset="-122"/>
              </a:rPr>
              <a:t> in {IRMMOVQ, IPUSHQ, ICALL};</a:t>
            </a:r>
          </a:p>
          <a:p>
            <a:endParaRPr lang="en-US" altLang="zh-CN" dirty="0">
              <a:latin typeface="楷体" panose="02010609060101010101" pitchFamily="49" charset="-122"/>
              <a:ea typeface="楷体" panose="02010609060101010101" pitchFamily="49" charset="-122"/>
            </a:endParaRPr>
          </a:p>
          <a:p>
            <a:r>
              <a:rPr lang="en-US" altLang="zh-CN" b="1" dirty="0" err="1">
                <a:solidFill>
                  <a:srgbClr val="FF0000"/>
                </a:solidFill>
                <a:latin typeface="楷体" panose="02010609060101010101" pitchFamily="49" charset="-122"/>
                <a:ea typeface="楷体" panose="02010609060101010101" pitchFamily="49" charset="-122"/>
              </a:rPr>
              <a:t>mem_addr</a:t>
            </a:r>
            <a:r>
              <a:rPr lang="en-US" altLang="zh-CN" b="1" dirty="0">
                <a:solidFill>
                  <a:srgbClr val="FF0000"/>
                </a:solidFill>
                <a:latin typeface="楷体" panose="02010609060101010101" pitchFamily="49" charset="-122"/>
                <a:ea typeface="楷体" panose="02010609060101010101" pitchFamily="49" charset="-122"/>
              </a:rPr>
              <a:t> </a:t>
            </a:r>
            <a:r>
              <a:rPr lang="en-US" altLang="zh-CN" dirty="0">
                <a:latin typeface="楷体" panose="02010609060101010101" pitchFamily="49" charset="-122"/>
                <a:ea typeface="楷体" panose="02010609060101010101" pitchFamily="49" charset="-122"/>
              </a:rPr>
              <a:t>= [</a:t>
            </a:r>
          </a:p>
          <a:p>
            <a:r>
              <a:rPr lang="en-US" altLang="zh-CN" dirty="0">
                <a:latin typeface="楷体" panose="02010609060101010101" pitchFamily="49" charset="-122"/>
                <a:ea typeface="楷体" panose="02010609060101010101" pitchFamily="49" charset="-122"/>
              </a:rPr>
              <a:t>    </a:t>
            </a:r>
            <a:r>
              <a:rPr lang="en-US" altLang="zh-CN" dirty="0" err="1">
                <a:latin typeface="楷体" panose="02010609060101010101" pitchFamily="49" charset="-122"/>
                <a:ea typeface="楷体" panose="02010609060101010101" pitchFamily="49" charset="-122"/>
              </a:rPr>
              <a:t>icode</a:t>
            </a:r>
            <a:r>
              <a:rPr lang="en-US" altLang="zh-CN" dirty="0">
                <a:latin typeface="楷体" panose="02010609060101010101" pitchFamily="49" charset="-122"/>
                <a:ea typeface="楷体" panose="02010609060101010101" pitchFamily="49" charset="-122"/>
              </a:rPr>
              <a:t> in {</a:t>
            </a:r>
          </a:p>
          <a:p>
            <a:r>
              <a:rPr lang="en-US" altLang="zh-CN" dirty="0">
                <a:latin typeface="楷体" panose="02010609060101010101" pitchFamily="49" charset="-122"/>
                <a:ea typeface="楷体" panose="02010609060101010101" pitchFamily="49" charset="-122"/>
              </a:rPr>
              <a:t>      IRMMOVQ, IPUSHQ, </a:t>
            </a:r>
          </a:p>
          <a:p>
            <a:r>
              <a:rPr lang="en-US" altLang="zh-CN" dirty="0">
                <a:latin typeface="楷体" panose="02010609060101010101" pitchFamily="49" charset="-122"/>
                <a:ea typeface="楷体" panose="02010609060101010101" pitchFamily="49" charset="-122"/>
              </a:rPr>
              <a:t>    ICALL, IMRMOVQ} : </a:t>
            </a:r>
            <a:r>
              <a:rPr lang="en-US" altLang="zh-CN" dirty="0" err="1">
                <a:latin typeface="楷体" panose="02010609060101010101" pitchFamily="49" charset="-122"/>
                <a:ea typeface="楷体" panose="02010609060101010101" pitchFamily="49" charset="-122"/>
              </a:rPr>
              <a:t>valE</a:t>
            </a:r>
            <a:r>
              <a:rPr lang="en-US" altLang="zh-CN" dirty="0">
                <a:latin typeface="楷体" panose="02010609060101010101" pitchFamily="49" charset="-122"/>
                <a:ea typeface="楷体" panose="02010609060101010101" pitchFamily="49" charset="-122"/>
              </a:rPr>
              <a:t>; </a:t>
            </a:r>
          </a:p>
          <a:p>
            <a:r>
              <a:rPr lang="en-US" altLang="zh-CN" i="1" dirty="0">
                <a:latin typeface="楷体" panose="02010609060101010101" pitchFamily="49" charset="-122"/>
                <a:ea typeface="楷体" panose="02010609060101010101" pitchFamily="49" charset="-122"/>
              </a:rPr>
              <a:t>#IPUSHQ</a:t>
            </a:r>
            <a:r>
              <a:rPr lang="zh-CN" altLang="en-US" i="1" dirty="0">
                <a:latin typeface="楷体" panose="02010609060101010101" pitchFamily="49" charset="-122"/>
                <a:ea typeface="楷体" panose="02010609060101010101" pitchFamily="49" charset="-122"/>
              </a:rPr>
              <a:t>、</a:t>
            </a:r>
            <a:r>
              <a:rPr lang="en-US" altLang="zh-CN" i="1" dirty="0">
                <a:latin typeface="楷体" panose="02010609060101010101" pitchFamily="49" charset="-122"/>
                <a:ea typeface="楷体" panose="02010609060101010101" pitchFamily="49" charset="-122"/>
              </a:rPr>
              <a:t>ICALL</a:t>
            </a:r>
            <a:r>
              <a:rPr lang="zh-CN" altLang="en-US" i="1" dirty="0">
                <a:latin typeface="楷体" panose="02010609060101010101" pitchFamily="49" charset="-122"/>
                <a:ea typeface="楷体" panose="02010609060101010101" pitchFamily="49" charset="-122"/>
              </a:rPr>
              <a:t>涉及栈地址计算，</a:t>
            </a:r>
            <a:r>
              <a:rPr lang="en-US" altLang="zh-CN" i="1" dirty="0">
                <a:latin typeface="楷体" panose="02010609060101010101" pitchFamily="49" charset="-122"/>
                <a:ea typeface="楷体" panose="02010609060101010101" pitchFamily="49" charset="-122"/>
              </a:rPr>
              <a:t>IRMMOVQ</a:t>
            </a:r>
            <a:r>
              <a:rPr lang="zh-CN" altLang="en-US" i="1" dirty="0">
                <a:latin typeface="楷体" panose="02010609060101010101" pitchFamily="49" charset="-122"/>
                <a:ea typeface="楷体" panose="02010609060101010101" pitchFamily="49" charset="-122"/>
              </a:rPr>
              <a:t>、</a:t>
            </a:r>
            <a:r>
              <a:rPr lang="en-US" altLang="zh-CN" i="1" dirty="0">
                <a:latin typeface="楷体" panose="02010609060101010101" pitchFamily="49" charset="-122"/>
                <a:ea typeface="楷体" panose="02010609060101010101" pitchFamily="49" charset="-122"/>
              </a:rPr>
              <a:t>IMRMOVQ</a:t>
            </a:r>
            <a:r>
              <a:rPr lang="zh-CN" altLang="en-US" i="1" dirty="0">
                <a:latin typeface="楷体" panose="02010609060101010101" pitchFamily="49" charset="-122"/>
                <a:ea typeface="楷体" panose="02010609060101010101" pitchFamily="49" charset="-122"/>
              </a:rPr>
              <a:t>涉及内存引用计算</a:t>
            </a:r>
            <a:r>
              <a:rPr lang="zh-CN" altLang="en-US" dirty="0">
                <a:latin typeface="楷体" panose="02010609060101010101" pitchFamily="49" charset="-122"/>
                <a:ea typeface="楷体" panose="02010609060101010101" pitchFamily="49" charset="-122"/>
              </a:rPr>
              <a:t>    </a:t>
            </a:r>
            <a:endParaRPr lang="en-US" altLang="zh-CN" dirty="0">
              <a:latin typeface="楷体" panose="02010609060101010101" pitchFamily="49" charset="-122"/>
              <a:ea typeface="楷体" panose="02010609060101010101" pitchFamily="49" charset="-122"/>
            </a:endParaRPr>
          </a:p>
          <a:p>
            <a:r>
              <a:rPr lang="en-US" altLang="zh-CN" dirty="0">
                <a:latin typeface="楷体" panose="02010609060101010101" pitchFamily="49" charset="-122"/>
                <a:ea typeface="楷体" panose="02010609060101010101" pitchFamily="49" charset="-122"/>
              </a:rPr>
              <a:t>    </a:t>
            </a:r>
            <a:r>
              <a:rPr lang="en-US" altLang="zh-CN" dirty="0" err="1">
                <a:latin typeface="楷体" panose="02010609060101010101" pitchFamily="49" charset="-122"/>
                <a:ea typeface="楷体" panose="02010609060101010101" pitchFamily="49" charset="-122"/>
              </a:rPr>
              <a:t>icode</a:t>
            </a:r>
            <a:r>
              <a:rPr lang="en-US" altLang="zh-CN" dirty="0">
                <a:latin typeface="楷体" panose="02010609060101010101" pitchFamily="49" charset="-122"/>
                <a:ea typeface="楷体" panose="02010609060101010101" pitchFamily="49" charset="-122"/>
              </a:rPr>
              <a:t> in {</a:t>
            </a:r>
          </a:p>
          <a:p>
            <a:r>
              <a:rPr lang="en-US" altLang="zh-CN" dirty="0">
                <a:latin typeface="楷体" panose="02010609060101010101" pitchFamily="49" charset="-122"/>
                <a:ea typeface="楷体" panose="02010609060101010101" pitchFamily="49" charset="-122"/>
              </a:rPr>
              <a:t>      IPOPQ, IRET} : </a:t>
            </a:r>
            <a:r>
              <a:rPr lang="en-US" altLang="zh-CN" dirty="0" err="1">
                <a:latin typeface="楷体" panose="02010609060101010101" pitchFamily="49" charset="-122"/>
                <a:ea typeface="楷体" panose="02010609060101010101" pitchFamily="49" charset="-122"/>
              </a:rPr>
              <a:t>valA</a:t>
            </a:r>
            <a:r>
              <a:rPr lang="en-US" altLang="zh-CN" dirty="0">
                <a:latin typeface="楷体" panose="02010609060101010101" pitchFamily="49" charset="-122"/>
                <a:ea typeface="楷体" panose="02010609060101010101" pitchFamily="49" charset="-122"/>
              </a:rPr>
              <a:t>; </a:t>
            </a:r>
          </a:p>
          <a:p>
            <a:r>
              <a:rPr lang="en-US" altLang="zh-CN" i="1" dirty="0">
                <a:latin typeface="楷体" panose="02010609060101010101" pitchFamily="49" charset="-122"/>
                <a:ea typeface="楷体" panose="02010609060101010101" pitchFamily="49" charset="-122"/>
              </a:rPr>
              <a:t>#</a:t>
            </a:r>
            <a:r>
              <a:rPr lang="zh-CN" altLang="en-US" i="1" dirty="0">
                <a:latin typeface="楷体" panose="02010609060101010101" pitchFamily="49" charset="-122"/>
                <a:ea typeface="楷体" panose="02010609060101010101" pitchFamily="49" charset="-122"/>
              </a:rPr>
              <a:t>未涉及</a:t>
            </a:r>
            <a:r>
              <a:rPr lang="en-US" altLang="zh-CN" i="1" dirty="0">
                <a:latin typeface="楷体" panose="02010609060101010101" pitchFamily="49" charset="-122"/>
                <a:ea typeface="楷体" panose="02010609060101010101" pitchFamily="49" charset="-122"/>
              </a:rPr>
              <a:t>ALU</a:t>
            </a:r>
            <a:r>
              <a:rPr lang="zh-CN" altLang="en-US" i="1" dirty="0">
                <a:latin typeface="楷体" panose="02010609060101010101" pitchFamily="49" charset="-122"/>
                <a:ea typeface="楷体" panose="02010609060101010101" pitchFamily="49" charset="-122"/>
              </a:rPr>
              <a:t>计算</a:t>
            </a:r>
          </a:p>
          <a:p>
            <a:r>
              <a:rPr lang="en-US" altLang="zh-CN" dirty="0">
                <a:latin typeface="楷体" panose="02010609060101010101" pitchFamily="49" charset="-122"/>
                <a:ea typeface="楷体" panose="02010609060101010101" pitchFamily="49" charset="-122"/>
              </a:rPr>
              <a:t>];</a:t>
            </a:r>
            <a:endParaRPr lang="zh-CN" altLang="en-US" dirty="0">
              <a:latin typeface="楷体" panose="02010609060101010101" pitchFamily="49" charset="-122"/>
              <a:ea typeface="楷体" panose="02010609060101010101" pitchFamily="49" charset="-122"/>
            </a:endParaRPr>
          </a:p>
        </p:txBody>
      </p:sp>
      <p:sp>
        <p:nvSpPr>
          <p:cNvPr id="6" name="文本框 5">
            <a:extLst>
              <a:ext uri="{FF2B5EF4-FFF2-40B4-BE49-F238E27FC236}">
                <a16:creationId xmlns:a16="http://schemas.microsoft.com/office/drawing/2014/main" id="{9C20CAE7-6FE9-4D2A-BB7E-6569AF764FB4}"/>
              </a:ext>
            </a:extLst>
          </p:cNvPr>
          <p:cNvSpPr txBox="1"/>
          <p:nvPr/>
        </p:nvSpPr>
        <p:spPr>
          <a:xfrm>
            <a:off x="6406717" y="1233995"/>
            <a:ext cx="5365073" cy="4776186"/>
          </a:xfrm>
          <a:prstGeom prst="rect">
            <a:avLst/>
          </a:prstGeom>
          <a:noFill/>
        </p:spPr>
        <p:txBody>
          <a:bodyPr wrap="square" lIns="0" tIns="0" rIns="0" bIns="0" rtlCol="0" anchor="t">
            <a:noAutofit/>
          </a:bodyPr>
          <a:lstStyle/>
          <a:p>
            <a:r>
              <a:rPr lang="en-US" altLang="zh-CN" dirty="0">
                <a:latin typeface="楷体" panose="02010609060101010101" pitchFamily="49" charset="-122"/>
                <a:ea typeface="楷体" panose="02010609060101010101" pitchFamily="49" charset="-122"/>
              </a:rPr>
              <a:t>word </a:t>
            </a:r>
            <a:r>
              <a:rPr lang="en-US" altLang="zh-CN" b="1" dirty="0" err="1">
                <a:solidFill>
                  <a:srgbClr val="FF0000"/>
                </a:solidFill>
                <a:latin typeface="楷体" panose="02010609060101010101" pitchFamily="49" charset="-122"/>
                <a:ea typeface="楷体" panose="02010609060101010101" pitchFamily="49" charset="-122"/>
              </a:rPr>
              <a:t>mem_data</a:t>
            </a:r>
            <a:r>
              <a:rPr lang="en-US" altLang="zh-CN" b="1" dirty="0">
                <a:solidFill>
                  <a:srgbClr val="FF0000"/>
                </a:solidFill>
                <a:latin typeface="楷体" panose="02010609060101010101" pitchFamily="49" charset="-122"/>
                <a:ea typeface="楷体" panose="02010609060101010101" pitchFamily="49" charset="-122"/>
              </a:rPr>
              <a:t> </a:t>
            </a:r>
            <a:r>
              <a:rPr lang="en-US" altLang="zh-CN" dirty="0">
                <a:latin typeface="楷体" panose="02010609060101010101" pitchFamily="49" charset="-122"/>
                <a:ea typeface="楷体" panose="02010609060101010101" pitchFamily="49" charset="-122"/>
              </a:rPr>
              <a:t>= [</a:t>
            </a:r>
          </a:p>
          <a:p>
            <a:r>
              <a:rPr lang="en-US" altLang="zh-CN" dirty="0">
                <a:latin typeface="楷体" panose="02010609060101010101" pitchFamily="49" charset="-122"/>
                <a:ea typeface="楷体" panose="02010609060101010101" pitchFamily="49" charset="-122"/>
              </a:rPr>
              <a:t>    </a:t>
            </a:r>
            <a:r>
              <a:rPr lang="en-US" altLang="zh-CN" dirty="0" err="1">
                <a:latin typeface="楷体" panose="02010609060101010101" pitchFamily="49" charset="-122"/>
                <a:ea typeface="楷体" panose="02010609060101010101" pitchFamily="49" charset="-122"/>
              </a:rPr>
              <a:t>icode</a:t>
            </a:r>
            <a:r>
              <a:rPr lang="en-US" altLang="zh-CN" dirty="0">
                <a:latin typeface="楷体" panose="02010609060101010101" pitchFamily="49" charset="-122"/>
                <a:ea typeface="楷体" panose="02010609060101010101" pitchFamily="49" charset="-122"/>
              </a:rPr>
              <a:t> in {IRMMOVQ, IPUSHQ} : </a:t>
            </a:r>
            <a:r>
              <a:rPr lang="en-US" altLang="zh-CN" dirty="0" err="1">
                <a:latin typeface="楷体" panose="02010609060101010101" pitchFamily="49" charset="-122"/>
                <a:ea typeface="楷体" panose="02010609060101010101" pitchFamily="49" charset="-122"/>
              </a:rPr>
              <a:t>valA</a:t>
            </a:r>
            <a:r>
              <a:rPr lang="en-US" altLang="zh-CN" dirty="0">
                <a:latin typeface="楷体" panose="02010609060101010101" pitchFamily="49" charset="-122"/>
                <a:ea typeface="楷体" panose="02010609060101010101" pitchFamily="49" charset="-122"/>
              </a:rPr>
              <a:t>; </a:t>
            </a:r>
          </a:p>
          <a:p>
            <a:r>
              <a:rPr lang="en-US" altLang="zh-CN" i="1" dirty="0">
                <a:latin typeface="楷体" panose="02010609060101010101" pitchFamily="49" charset="-122"/>
                <a:ea typeface="楷体" panose="02010609060101010101" pitchFamily="49" charset="-122"/>
              </a:rPr>
              <a:t>#</a:t>
            </a:r>
            <a:r>
              <a:rPr lang="zh-CN" altLang="en-US" i="1" dirty="0">
                <a:latin typeface="楷体" panose="02010609060101010101" pitchFamily="49" charset="-122"/>
                <a:ea typeface="楷体" panose="02010609060101010101" pitchFamily="49" charset="-122"/>
              </a:rPr>
              <a:t>从寄存器获得值</a:t>
            </a:r>
          </a:p>
          <a:p>
            <a:r>
              <a:rPr lang="zh-CN" altLang="en-US" dirty="0">
                <a:latin typeface="楷体" panose="02010609060101010101" pitchFamily="49" charset="-122"/>
                <a:ea typeface="楷体" panose="02010609060101010101" pitchFamily="49" charset="-122"/>
              </a:rPr>
              <a:t>    </a:t>
            </a:r>
            <a:r>
              <a:rPr lang="en-US" altLang="zh-CN" dirty="0" err="1">
                <a:latin typeface="楷体" panose="02010609060101010101" pitchFamily="49" charset="-122"/>
                <a:ea typeface="楷体" panose="02010609060101010101" pitchFamily="49" charset="-122"/>
              </a:rPr>
              <a:t>icode</a:t>
            </a:r>
            <a:r>
              <a:rPr lang="en-US" altLang="zh-CN" dirty="0">
                <a:latin typeface="楷体" panose="02010609060101010101" pitchFamily="49" charset="-122"/>
                <a:ea typeface="楷体" panose="02010609060101010101" pitchFamily="49" charset="-122"/>
              </a:rPr>
              <a:t> == ICALL : </a:t>
            </a:r>
            <a:r>
              <a:rPr lang="en-US" altLang="zh-CN" dirty="0" err="1">
                <a:latin typeface="楷体" panose="02010609060101010101" pitchFamily="49" charset="-122"/>
                <a:ea typeface="楷体" panose="02010609060101010101" pitchFamily="49" charset="-122"/>
              </a:rPr>
              <a:t>valP</a:t>
            </a:r>
            <a:r>
              <a:rPr lang="en-US" altLang="zh-CN" dirty="0">
                <a:latin typeface="楷体" panose="02010609060101010101" pitchFamily="49" charset="-122"/>
                <a:ea typeface="楷体" panose="02010609060101010101" pitchFamily="49" charset="-122"/>
              </a:rPr>
              <a:t>; </a:t>
            </a:r>
          </a:p>
          <a:p>
            <a:r>
              <a:rPr lang="en-US" altLang="zh-CN" i="1" dirty="0">
                <a:latin typeface="楷体" panose="02010609060101010101" pitchFamily="49" charset="-122"/>
                <a:ea typeface="楷体" panose="02010609060101010101" pitchFamily="49" charset="-122"/>
              </a:rPr>
              <a:t>#</a:t>
            </a:r>
            <a:r>
              <a:rPr lang="zh-CN" altLang="en-US" i="1" dirty="0">
                <a:latin typeface="楷体" panose="02010609060101010101" pitchFamily="49" charset="-122"/>
                <a:ea typeface="楷体" panose="02010609060101010101" pitchFamily="49" charset="-122"/>
              </a:rPr>
              <a:t>当调用函数时，将返回地址写入内存中</a:t>
            </a:r>
            <a:endParaRPr lang="en-US" altLang="zh-CN" i="1" dirty="0">
              <a:latin typeface="楷体" panose="02010609060101010101" pitchFamily="49" charset="-122"/>
              <a:ea typeface="楷体" panose="02010609060101010101" pitchFamily="49" charset="-122"/>
            </a:endParaRPr>
          </a:p>
          <a:p>
            <a:endParaRPr lang="zh-CN" altLang="en-US" dirty="0">
              <a:latin typeface="楷体" panose="02010609060101010101" pitchFamily="49" charset="-122"/>
              <a:ea typeface="楷体" panose="02010609060101010101" pitchFamily="49" charset="-122"/>
            </a:endParaRPr>
          </a:p>
          <a:p>
            <a:r>
              <a:rPr lang="en-US" altLang="zh-CN" i="1" dirty="0">
                <a:latin typeface="楷体" panose="02010609060101010101" pitchFamily="49" charset="-122"/>
                <a:ea typeface="楷体" panose="02010609060101010101" pitchFamily="49" charset="-122"/>
              </a:rPr>
              <a:t>#</a:t>
            </a:r>
            <a:r>
              <a:rPr lang="zh-CN" altLang="en-US" i="1" dirty="0">
                <a:latin typeface="楷体" panose="02010609060101010101" pitchFamily="49" charset="-122"/>
                <a:ea typeface="楷体" panose="02010609060101010101" pitchFamily="49" charset="-122"/>
              </a:rPr>
              <a:t>默认不写入任何信息</a:t>
            </a:r>
          </a:p>
          <a:p>
            <a:r>
              <a:rPr lang="en-US" altLang="zh-CN" dirty="0">
                <a:latin typeface="楷体" panose="02010609060101010101" pitchFamily="49" charset="-122"/>
                <a:ea typeface="楷体" panose="02010609060101010101" pitchFamily="49" charset="-122"/>
              </a:rPr>
              <a:t>]; </a:t>
            </a:r>
          </a:p>
          <a:p>
            <a:endParaRPr lang="en-US" altLang="zh-CN" dirty="0">
              <a:latin typeface="楷体" panose="02010609060101010101" pitchFamily="49" charset="-122"/>
              <a:ea typeface="楷体" panose="02010609060101010101" pitchFamily="49" charset="-122"/>
            </a:endParaRPr>
          </a:p>
          <a:p>
            <a:r>
              <a:rPr lang="en-US" altLang="zh-CN" dirty="0">
                <a:latin typeface="楷体" panose="02010609060101010101" pitchFamily="49" charset="-122"/>
                <a:ea typeface="楷体" panose="02010609060101010101" pitchFamily="49" charset="-122"/>
              </a:rPr>
              <a:t>word </a:t>
            </a:r>
            <a:r>
              <a:rPr lang="en-US" altLang="zh-CN" b="1" dirty="0">
                <a:solidFill>
                  <a:srgbClr val="FF0000"/>
                </a:solidFill>
                <a:latin typeface="楷体" panose="02010609060101010101" pitchFamily="49" charset="-122"/>
                <a:ea typeface="楷体" panose="02010609060101010101" pitchFamily="49" charset="-122"/>
              </a:rPr>
              <a:t>Stat</a:t>
            </a:r>
            <a:r>
              <a:rPr lang="en-US" altLang="zh-CN" dirty="0">
                <a:latin typeface="楷体" panose="02010609060101010101" pitchFamily="49" charset="-122"/>
                <a:ea typeface="楷体" panose="02010609060101010101" pitchFamily="49" charset="-122"/>
              </a:rPr>
              <a:t> = [</a:t>
            </a:r>
          </a:p>
          <a:p>
            <a:r>
              <a:rPr lang="en-US" altLang="zh-CN" dirty="0">
                <a:latin typeface="楷体" panose="02010609060101010101" pitchFamily="49" charset="-122"/>
                <a:ea typeface="楷体" panose="02010609060101010101" pitchFamily="49" charset="-122"/>
              </a:rPr>
              <a:t>    </a:t>
            </a:r>
            <a:r>
              <a:rPr lang="en-US" altLang="zh-CN" dirty="0" err="1">
                <a:latin typeface="楷体" panose="02010609060101010101" pitchFamily="49" charset="-122"/>
                <a:ea typeface="楷体" panose="02010609060101010101" pitchFamily="49" charset="-122"/>
              </a:rPr>
              <a:t>imem_error</a:t>
            </a:r>
            <a:r>
              <a:rPr lang="en-US" altLang="zh-CN" dirty="0">
                <a:latin typeface="楷体" panose="02010609060101010101" pitchFamily="49" charset="-122"/>
                <a:ea typeface="楷体" panose="02010609060101010101" pitchFamily="49" charset="-122"/>
              </a:rPr>
              <a:t> || </a:t>
            </a:r>
            <a:r>
              <a:rPr lang="en-US" altLang="zh-CN" dirty="0" err="1">
                <a:latin typeface="楷体" panose="02010609060101010101" pitchFamily="49" charset="-122"/>
                <a:ea typeface="楷体" panose="02010609060101010101" pitchFamily="49" charset="-122"/>
              </a:rPr>
              <a:t>dmem_error</a:t>
            </a:r>
            <a:r>
              <a:rPr lang="en-US" altLang="zh-CN" dirty="0">
                <a:latin typeface="楷体" panose="02010609060101010101" pitchFamily="49" charset="-122"/>
                <a:ea typeface="楷体" panose="02010609060101010101" pitchFamily="49" charset="-122"/>
              </a:rPr>
              <a:t>: SADR;#</a:t>
            </a:r>
            <a:r>
              <a:rPr lang="zh-CN" altLang="en-US" dirty="0">
                <a:latin typeface="楷体" panose="02010609060101010101" pitchFamily="49" charset="-122"/>
                <a:ea typeface="楷体" panose="02010609060101010101" pitchFamily="49" charset="-122"/>
              </a:rPr>
              <a:t>地址异常</a:t>
            </a:r>
            <a:endParaRPr lang="en-US" altLang="zh-CN" dirty="0">
              <a:latin typeface="楷体" panose="02010609060101010101" pitchFamily="49" charset="-122"/>
              <a:ea typeface="楷体" panose="02010609060101010101" pitchFamily="49" charset="-122"/>
            </a:endParaRPr>
          </a:p>
          <a:p>
            <a:r>
              <a:rPr lang="en-US" altLang="zh-CN" dirty="0">
                <a:latin typeface="楷体" panose="02010609060101010101" pitchFamily="49" charset="-122"/>
                <a:ea typeface="楷体" panose="02010609060101010101" pitchFamily="49" charset="-122"/>
              </a:rPr>
              <a:t>    !</a:t>
            </a:r>
            <a:r>
              <a:rPr lang="en-US" altLang="zh-CN" dirty="0" err="1">
                <a:latin typeface="楷体" panose="02010609060101010101" pitchFamily="49" charset="-122"/>
                <a:ea typeface="楷体" panose="02010609060101010101" pitchFamily="49" charset="-122"/>
              </a:rPr>
              <a:t>instr_valid</a:t>
            </a:r>
            <a:r>
              <a:rPr lang="en-US" altLang="zh-CN" dirty="0">
                <a:latin typeface="楷体" panose="02010609060101010101" pitchFamily="49" charset="-122"/>
                <a:ea typeface="楷体" panose="02010609060101010101" pitchFamily="49" charset="-122"/>
              </a:rPr>
              <a:t>            : SINS;#</a:t>
            </a:r>
            <a:r>
              <a:rPr lang="zh-CN" altLang="en-US" dirty="0">
                <a:latin typeface="楷体" panose="02010609060101010101" pitchFamily="49" charset="-122"/>
                <a:ea typeface="楷体" panose="02010609060101010101" pitchFamily="49" charset="-122"/>
              </a:rPr>
              <a:t>非法指令</a:t>
            </a:r>
            <a:endParaRPr lang="en-US" altLang="zh-CN" dirty="0">
              <a:latin typeface="楷体" panose="02010609060101010101" pitchFamily="49" charset="-122"/>
              <a:ea typeface="楷体" panose="02010609060101010101" pitchFamily="49" charset="-122"/>
            </a:endParaRPr>
          </a:p>
          <a:p>
            <a:r>
              <a:rPr lang="en-US" altLang="zh-CN" dirty="0">
                <a:latin typeface="楷体" panose="02010609060101010101" pitchFamily="49" charset="-122"/>
                <a:ea typeface="楷体" panose="02010609060101010101" pitchFamily="49" charset="-122"/>
              </a:rPr>
              <a:t>    </a:t>
            </a:r>
            <a:r>
              <a:rPr lang="en-US" altLang="zh-CN" dirty="0" err="1">
                <a:latin typeface="楷体" panose="02010609060101010101" pitchFamily="49" charset="-122"/>
                <a:ea typeface="楷体" panose="02010609060101010101" pitchFamily="49" charset="-122"/>
              </a:rPr>
              <a:t>icode</a:t>
            </a:r>
            <a:r>
              <a:rPr lang="en-US" altLang="zh-CN" dirty="0">
                <a:latin typeface="楷体" panose="02010609060101010101" pitchFamily="49" charset="-122"/>
                <a:ea typeface="楷体" panose="02010609060101010101" pitchFamily="49" charset="-122"/>
              </a:rPr>
              <a:t> == IHALT          : SHLT;#halt</a:t>
            </a:r>
            <a:r>
              <a:rPr lang="zh-CN" altLang="en-US" dirty="0">
                <a:latin typeface="楷体" panose="02010609060101010101" pitchFamily="49" charset="-122"/>
                <a:ea typeface="楷体" panose="02010609060101010101" pitchFamily="49" charset="-122"/>
              </a:rPr>
              <a:t>状态</a:t>
            </a:r>
            <a:endParaRPr lang="en-US" altLang="zh-CN" dirty="0">
              <a:latin typeface="楷体" panose="02010609060101010101" pitchFamily="49" charset="-122"/>
              <a:ea typeface="楷体" panose="02010609060101010101" pitchFamily="49" charset="-122"/>
            </a:endParaRPr>
          </a:p>
          <a:p>
            <a:r>
              <a:rPr lang="en-US" altLang="zh-CN" dirty="0">
                <a:latin typeface="楷体" panose="02010609060101010101" pitchFamily="49" charset="-122"/>
                <a:ea typeface="楷体" panose="02010609060101010101" pitchFamily="49" charset="-122"/>
              </a:rPr>
              <a:t>    1                       : SAOK;#</a:t>
            </a:r>
            <a:r>
              <a:rPr lang="zh-CN" altLang="en-US" dirty="0">
                <a:latin typeface="楷体" panose="02010609060101010101" pitchFamily="49" charset="-122"/>
                <a:ea typeface="楷体" panose="02010609060101010101" pitchFamily="49" charset="-122"/>
              </a:rPr>
              <a:t>正常操作</a:t>
            </a:r>
            <a:endParaRPr lang="en-US" altLang="zh-CN" dirty="0">
              <a:latin typeface="楷体" panose="02010609060101010101" pitchFamily="49" charset="-122"/>
              <a:ea typeface="楷体" panose="02010609060101010101" pitchFamily="49" charset="-122"/>
            </a:endParaRPr>
          </a:p>
          <a:p>
            <a:r>
              <a:rPr lang="en-US" altLang="zh-CN" dirty="0">
                <a:latin typeface="楷体" panose="02010609060101010101" pitchFamily="49" charset="-122"/>
                <a:ea typeface="楷体" panose="02010609060101010101" pitchFamily="49" charset="-122"/>
              </a:rPr>
              <a:t>];</a:t>
            </a:r>
            <a:endParaRPr lang="zh-CN" altLang="en-US"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130090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AEDF7C-6323-2818-6C53-7AA669966E13}"/>
              </a:ext>
            </a:extLst>
          </p:cNvPr>
          <p:cNvSpPr>
            <a:spLocks noGrp="1"/>
          </p:cNvSpPr>
          <p:nvPr>
            <p:ph type="title"/>
          </p:nvPr>
        </p:nvSpPr>
        <p:spPr/>
        <p:txBody>
          <a:bodyPr/>
          <a:lstStyle/>
          <a:p>
            <a:r>
              <a:rPr lang="en-US" dirty="0"/>
              <a:t>PC update</a:t>
            </a:r>
          </a:p>
        </p:txBody>
      </p:sp>
      <p:pic>
        <p:nvPicPr>
          <p:cNvPr id="3" name="图片 2">
            <a:extLst>
              <a:ext uri="{FF2B5EF4-FFF2-40B4-BE49-F238E27FC236}">
                <a16:creationId xmlns:a16="http://schemas.microsoft.com/office/drawing/2014/main" id="{6F152C18-4CBD-4E32-9274-665B1498D36B}"/>
              </a:ext>
            </a:extLst>
          </p:cNvPr>
          <p:cNvPicPr>
            <a:picLocks noChangeAspect="1"/>
          </p:cNvPicPr>
          <p:nvPr/>
        </p:nvPicPr>
        <p:blipFill>
          <a:blip r:embed="rId2"/>
          <a:stretch>
            <a:fillRect/>
          </a:stretch>
        </p:blipFill>
        <p:spPr>
          <a:xfrm>
            <a:off x="7341280" y="2143125"/>
            <a:ext cx="3895725" cy="2571750"/>
          </a:xfrm>
          <a:prstGeom prst="rect">
            <a:avLst/>
          </a:prstGeom>
        </p:spPr>
      </p:pic>
      <p:sp>
        <p:nvSpPr>
          <p:cNvPr id="4" name="文本框 3">
            <a:extLst>
              <a:ext uri="{FF2B5EF4-FFF2-40B4-BE49-F238E27FC236}">
                <a16:creationId xmlns:a16="http://schemas.microsoft.com/office/drawing/2014/main" id="{FDAAAA6B-FBA1-410E-97EB-C97CB6E2DFC2}"/>
              </a:ext>
            </a:extLst>
          </p:cNvPr>
          <p:cNvSpPr txBox="1"/>
          <p:nvPr/>
        </p:nvSpPr>
        <p:spPr>
          <a:xfrm>
            <a:off x="1166067" y="2006354"/>
            <a:ext cx="5243744" cy="3604333"/>
          </a:xfrm>
          <a:prstGeom prst="rect">
            <a:avLst/>
          </a:prstGeom>
          <a:noFill/>
        </p:spPr>
        <p:txBody>
          <a:bodyPr wrap="square" lIns="0" tIns="0" rIns="0" bIns="0" rtlCol="0" anchor="t">
            <a:noAutofit/>
          </a:bodyPr>
          <a:lstStyle/>
          <a:p>
            <a:r>
              <a:rPr lang="en-US" altLang="zh-CN" dirty="0">
                <a:latin typeface="楷体" panose="02010609060101010101" pitchFamily="49" charset="-122"/>
                <a:ea typeface="楷体" panose="02010609060101010101" pitchFamily="49" charset="-122"/>
              </a:rPr>
              <a:t>word </a:t>
            </a:r>
            <a:r>
              <a:rPr lang="en-US" altLang="zh-CN" b="1" dirty="0" err="1">
                <a:solidFill>
                  <a:srgbClr val="FF0000"/>
                </a:solidFill>
                <a:latin typeface="楷体" panose="02010609060101010101" pitchFamily="49" charset="-122"/>
                <a:ea typeface="楷体" panose="02010609060101010101" pitchFamily="49" charset="-122"/>
              </a:rPr>
              <a:t>new_pc</a:t>
            </a:r>
            <a:r>
              <a:rPr lang="en-US" altLang="zh-CN" b="1" dirty="0">
                <a:solidFill>
                  <a:srgbClr val="FF0000"/>
                </a:solidFill>
                <a:latin typeface="楷体" panose="02010609060101010101" pitchFamily="49" charset="-122"/>
                <a:ea typeface="楷体" panose="02010609060101010101" pitchFamily="49" charset="-122"/>
              </a:rPr>
              <a:t> </a:t>
            </a:r>
            <a:r>
              <a:rPr lang="en-US" altLang="zh-CN" dirty="0">
                <a:latin typeface="楷体" panose="02010609060101010101" pitchFamily="49" charset="-122"/>
                <a:ea typeface="楷体" panose="02010609060101010101" pitchFamily="49" charset="-122"/>
              </a:rPr>
              <a:t>= [</a:t>
            </a:r>
          </a:p>
          <a:p>
            <a:r>
              <a:rPr lang="en-US" altLang="zh-CN" dirty="0">
                <a:latin typeface="楷体" panose="02010609060101010101" pitchFamily="49" charset="-122"/>
                <a:ea typeface="楷体" panose="02010609060101010101" pitchFamily="49" charset="-122"/>
              </a:rPr>
              <a:t>    </a:t>
            </a:r>
            <a:r>
              <a:rPr lang="en-US" altLang="zh-CN" dirty="0" err="1">
                <a:latin typeface="楷体" panose="02010609060101010101" pitchFamily="49" charset="-122"/>
                <a:ea typeface="楷体" panose="02010609060101010101" pitchFamily="49" charset="-122"/>
              </a:rPr>
              <a:t>icode</a:t>
            </a:r>
            <a:r>
              <a:rPr lang="en-US" altLang="zh-CN" dirty="0">
                <a:latin typeface="楷体" panose="02010609060101010101" pitchFamily="49" charset="-122"/>
                <a:ea typeface="楷体" panose="02010609060101010101" pitchFamily="49" charset="-122"/>
              </a:rPr>
              <a:t> == ICALL : </a:t>
            </a:r>
            <a:r>
              <a:rPr lang="en-US" altLang="zh-CN" dirty="0" err="1">
                <a:latin typeface="楷体" panose="02010609060101010101" pitchFamily="49" charset="-122"/>
                <a:ea typeface="楷体" panose="02010609060101010101" pitchFamily="49" charset="-122"/>
              </a:rPr>
              <a:t>valC</a:t>
            </a:r>
            <a:r>
              <a:rPr lang="en-US" altLang="zh-CN" dirty="0">
                <a:latin typeface="楷体" panose="02010609060101010101" pitchFamily="49" charset="-122"/>
                <a:ea typeface="楷体" panose="02010609060101010101" pitchFamily="49" charset="-122"/>
              </a:rPr>
              <a:t>; </a:t>
            </a:r>
          </a:p>
          <a:p>
            <a:r>
              <a:rPr lang="en-US" altLang="zh-CN" i="1" dirty="0">
                <a:latin typeface="楷体" panose="02010609060101010101" pitchFamily="49" charset="-122"/>
                <a:ea typeface="楷体" panose="02010609060101010101" pitchFamily="49" charset="-122"/>
              </a:rPr>
              <a:t>#</a:t>
            </a:r>
            <a:r>
              <a:rPr lang="zh-CN" altLang="en-US" i="1" dirty="0">
                <a:latin typeface="楷体" panose="02010609060101010101" pitchFamily="49" charset="-122"/>
                <a:ea typeface="楷体" panose="02010609060101010101" pitchFamily="49" charset="-122"/>
              </a:rPr>
              <a:t>调用函数时，会直接将</a:t>
            </a:r>
            <a:r>
              <a:rPr lang="en-US" altLang="zh-CN" i="1" dirty="0">
                <a:latin typeface="楷体" panose="02010609060101010101" pitchFamily="49" charset="-122"/>
                <a:ea typeface="楷体" panose="02010609060101010101" pitchFamily="49" charset="-122"/>
              </a:rPr>
              <a:t>PC</a:t>
            </a:r>
            <a:r>
              <a:rPr lang="zh-CN" altLang="en-US" i="1" dirty="0">
                <a:latin typeface="楷体" panose="02010609060101010101" pitchFamily="49" charset="-122"/>
                <a:ea typeface="楷体" panose="02010609060101010101" pitchFamily="49" charset="-122"/>
              </a:rPr>
              <a:t>更新为目标函数的地址</a:t>
            </a:r>
          </a:p>
          <a:p>
            <a:r>
              <a:rPr lang="zh-CN" altLang="en-US" dirty="0">
                <a:latin typeface="楷体" panose="02010609060101010101" pitchFamily="49" charset="-122"/>
                <a:ea typeface="楷体" panose="02010609060101010101" pitchFamily="49" charset="-122"/>
              </a:rPr>
              <a:t>    </a:t>
            </a:r>
            <a:r>
              <a:rPr lang="en-US" altLang="zh-CN" dirty="0" err="1">
                <a:latin typeface="楷体" panose="02010609060101010101" pitchFamily="49" charset="-122"/>
                <a:ea typeface="楷体" panose="02010609060101010101" pitchFamily="49" charset="-122"/>
              </a:rPr>
              <a:t>icode</a:t>
            </a:r>
            <a:r>
              <a:rPr lang="en-US" altLang="zh-CN" dirty="0">
                <a:latin typeface="楷体" panose="02010609060101010101" pitchFamily="49" charset="-122"/>
                <a:ea typeface="楷体" panose="02010609060101010101" pitchFamily="49" charset="-122"/>
              </a:rPr>
              <a:t> == IJXX &amp;&amp; </a:t>
            </a:r>
            <a:r>
              <a:rPr lang="en-US" altLang="zh-CN" dirty="0" err="1">
                <a:latin typeface="楷体" panose="02010609060101010101" pitchFamily="49" charset="-122"/>
                <a:ea typeface="楷体" panose="02010609060101010101" pitchFamily="49" charset="-122"/>
              </a:rPr>
              <a:t>Cnd</a:t>
            </a:r>
            <a:r>
              <a:rPr lang="en-US" altLang="zh-CN" dirty="0">
                <a:latin typeface="楷体" panose="02010609060101010101" pitchFamily="49" charset="-122"/>
                <a:ea typeface="楷体" panose="02010609060101010101" pitchFamily="49" charset="-122"/>
              </a:rPr>
              <a:t> : </a:t>
            </a:r>
            <a:r>
              <a:rPr lang="en-US" altLang="zh-CN" dirty="0" err="1">
                <a:latin typeface="楷体" panose="02010609060101010101" pitchFamily="49" charset="-122"/>
                <a:ea typeface="楷体" panose="02010609060101010101" pitchFamily="49" charset="-122"/>
              </a:rPr>
              <a:t>valC</a:t>
            </a:r>
            <a:r>
              <a:rPr lang="en-US" altLang="zh-CN" dirty="0">
                <a:latin typeface="楷体" panose="02010609060101010101" pitchFamily="49" charset="-122"/>
                <a:ea typeface="楷体" panose="02010609060101010101" pitchFamily="49" charset="-122"/>
              </a:rPr>
              <a:t>; </a:t>
            </a:r>
          </a:p>
          <a:p>
            <a:r>
              <a:rPr lang="en-US" altLang="zh-CN" i="1" dirty="0">
                <a:latin typeface="楷体" panose="02010609060101010101" pitchFamily="49" charset="-122"/>
                <a:ea typeface="楷体" panose="02010609060101010101" pitchFamily="49" charset="-122"/>
              </a:rPr>
              <a:t>#</a:t>
            </a:r>
            <a:r>
              <a:rPr lang="zh-CN" altLang="en-US" i="1" dirty="0">
                <a:latin typeface="楷体" panose="02010609060101010101" pitchFamily="49" charset="-122"/>
                <a:ea typeface="楷体" panose="02010609060101010101" pitchFamily="49" charset="-122"/>
              </a:rPr>
              <a:t>当条件跳转指令满足时，会跳转到目标地址</a:t>
            </a:r>
          </a:p>
          <a:p>
            <a:r>
              <a:rPr lang="zh-CN" altLang="en-US" dirty="0">
                <a:latin typeface="楷体" panose="02010609060101010101" pitchFamily="49" charset="-122"/>
                <a:ea typeface="楷体" panose="02010609060101010101" pitchFamily="49" charset="-122"/>
              </a:rPr>
              <a:t>    </a:t>
            </a:r>
            <a:r>
              <a:rPr lang="en-US" altLang="zh-CN" dirty="0" err="1">
                <a:latin typeface="楷体" panose="02010609060101010101" pitchFamily="49" charset="-122"/>
                <a:ea typeface="楷体" panose="02010609060101010101" pitchFamily="49" charset="-122"/>
              </a:rPr>
              <a:t>icode</a:t>
            </a:r>
            <a:r>
              <a:rPr lang="en-US" altLang="zh-CN" dirty="0">
                <a:latin typeface="楷体" panose="02010609060101010101" pitchFamily="49" charset="-122"/>
                <a:ea typeface="楷体" panose="02010609060101010101" pitchFamily="49" charset="-122"/>
              </a:rPr>
              <a:t> == IRET : </a:t>
            </a:r>
            <a:r>
              <a:rPr lang="en-US" altLang="zh-CN" dirty="0" err="1">
                <a:latin typeface="楷体" panose="02010609060101010101" pitchFamily="49" charset="-122"/>
                <a:ea typeface="楷体" panose="02010609060101010101" pitchFamily="49" charset="-122"/>
              </a:rPr>
              <a:t>valM</a:t>
            </a:r>
            <a:r>
              <a:rPr lang="en-US" altLang="zh-CN" dirty="0">
                <a:latin typeface="楷体" panose="02010609060101010101" pitchFamily="49" charset="-122"/>
                <a:ea typeface="楷体" panose="02010609060101010101" pitchFamily="49" charset="-122"/>
              </a:rPr>
              <a:t>; </a:t>
            </a:r>
          </a:p>
          <a:p>
            <a:r>
              <a:rPr lang="en-US" altLang="zh-CN" i="1" dirty="0">
                <a:latin typeface="楷体" panose="02010609060101010101" pitchFamily="49" charset="-122"/>
                <a:ea typeface="楷体" panose="02010609060101010101" pitchFamily="49" charset="-122"/>
              </a:rPr>
              <a:t>#ret</a:t>
            </a:r>
            <a:r>
              <a:rPr lang="zh-CN" altLang="en-US" i="1" dirty="0">
                <a:latin typeface="楷体" panose="02010609060101010101" pitchFamily="49" charset="-122"/>
                <a:ea typeface="楷体" panose="02010609060101010101" pitchFamily="49" charset="-122"/>
              </a:rPr>
              <a:t>会从内存中读取返回地址，所以是</a:t>
            </a:r>
            <a:r>
              <a:rPr lang="en-US" altLang="zh-CN" i="1" dirty="0" err="1">
                <a:latin typeface="楷体" panose="02010609060101010101" pitchFamily="49" charset="-122"/>
                <a:ea typeface="楷体" panose="02010609060101010101" pitchFamily="49" charset="-122"/>
              </a:rPr>
              <a:t>valM</a:t>
            </a:r>
            <a:endParaRPr lang="en-US" altLang="zh-CN" i="1" dirty="0">
              <a:latin typeface="楷体" panose="02010609060101010101" pitchFamily="49" charset="-122"/>
              <a:ea typeface="楷体" panose="02010609060101010101" pitchFamily="49" charset="-122"/>
            </a:endParaRPr>
          </a:p>
          <a:p>
            <a:r>
              <a:rPr lang="en-US" altLang="zh-CN" dirty="0">
                <a:latin typeface="楷体" panose="02010609060101010101" pitchFamily="49" charset="-122"/>
                <a:ea typeface="楷体" panose="02010609060101010101" pitchFamily="49" charset="-122"/>
              </a:rPr>
              <a:t>    1 : </a:t>
            </a:r>
            <a:r>
              <a:rPr lang="en-US" altLang="zh-CN" dirty="0" err="1">
                <a:latin typeface="楷体" panose="02010609060101010101" pitchFamily="49" charset="-122"/>
                <a:ea typeface="楷体" panose="02010609060101010101" pitchFamily="49" charset="-122"/>
              </a:rPr>
              <a:t>valP</a:t>
            </a:r>
            <a:r>
              <a:rPr lang="en-US" altLang="zh-CN" dirty="0">
                <a:latin typeface="楷体" panose="02010609060101010101" pitchFamily="49" charset="-122"/>
                <a:ea typeface="楷体" panose="02010609060101010101" pitchFamily="49" charset="-122"/>
              </a:rPr>
              <a:t>; </a:t>
            </a:r>
          </a:p>
          <a:p>
            <a:r>
              <a:rPr lang="en-US" altLang="zh-CN" i="1" dirty="0">
                <a:latin typeface="楷体" panose="02010609060101010101" pitchFamily="49" charset="-122"/>
                <a:ea typeface="楷体" panose="02010609060101010101" pitchFamily="49" charset="-122"/>
              </a:rPr>
              <a:t>#</a:t>
            </a:r>
            <a:r>
              <a:rPr lang="zh-CN" altLang="en-US" i="1" dirty="0">
                <a:latin typeface="楷体" panose="02010609060101010101" pitchFamily="49" charset="-122"/>
                <a:ea typeface="楷体" panose="02010609060101010101" pitchFamily="49" charset="-122"/>
              </a:rPr>
              <a:t>默认为</a:t>
            </a:r>
            <a:r>
              <a:rPr lang="en-US" altLang="zh-CN" i="1" dirty="0" err="1">
                <a:latin typeface="楷体" panose="02010609060101010101" pitchFamily="49" charset="-122"/>
                <a:ea typeface="楷体" panose="02010609060101010101" pitchFamily="49" charset="-122"/>
              </a:rPr>
              <a:t>valP</a:t>
            </a:r>
            <a:endParaRPr lang="en-US" altLang="zh-CN" i="1" dirty="0">
              <a:latin typeface="楷体" panose="02010609060101010101" pitchFamily="49" charset="-122"/>
              <a:ea typeface="楷体" panose="02010609060101010101" pitchFamily="49" charset="-122"/>
            </a:endParaRPr>
          </a:p>
          <a:p>
            <a:r>
              <a:rPr lang="en-US" altLang="zh-CN" dirty="0">
                <a:latin typeface="楷体" panose="02010609060101010101" pitchFamily="49" charset="-122"/>
                <a:ea typeface="楷体" panose="02010609060101010101" pitchFamily="49" charset="-122"/>
              </a:rPr>
              <a:t>];</a:t>
            </a:r>
            <a:endParaRPr lang="zh-CN" altLang="en-US"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9092850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4">
            <a:extLst>
              <a:ext uri="{FF2B5EF4-FFF2-40B4-BE49-F238E27FC236}">
                <a16:creationId xmlns:a16="http://schemas.microsoft.com/office/drawing/2014/main" id="{513803C1-5377-52D6-EBAC-4F0B83258394}"/>
              </a:ext>
            </a:extLst>
          </p:cNvPr>
          <p:cNvSpPr txBox="1"/>
          <p:nvPr/>
        </p:nvSpPr>
        <p:spPr>
          <a:xfrm>
            <a:off x="5535159" y="2549634"/>
            <a:ext cx="1009892" cy="307777"/>
          </a:xfrm>
          <a:prstGeom prst="rect">
            <a:avLst/>
          </a:prstGeom>
          <a:noFill/>
        </p:spPr>
        <p:txBody>
          <a:bodyPr wrap="none" lIns="0" tIns="0" rIns="0" bIns="0"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kumimoji="1" lang="en-US" altLang="zh-CN" sz="2000" dirty="0">
                <a:solidFill>
                  <a:schemeClr val="bg1"/>
                </a:solidFill>
                <a:latin typeface="+mn-ea"/>
                <a:cs typeface="Alibaba PuHuiTi M" pitchFamily="18" charset="-122"/>
              </a:rPr>
              <a:t>PART</a:t>
            </a:r>
            <a:r>
              <a:rPr kumimoji="1" lang="zh-CN" altLang="en-US" sz="2000" dirty="0">
                <a:solidFill>
                  <a:schemeClr val="bg1"/>
                </a:solidFill>
                <a:latin typeface="+mn-ea"/>
                <a:cs typeface="Alibaba PuHuiTi M" pitchFamily="18" charset="-122"/>
              </a:rPr>
              <a:t> </a:t>
            </a:r>
            <a:r>
              <a:rPr kumimoji="1" lang="en-US" altLang="zh-CN" sz="2000" dirty="0">
                <a:solidFill>
                  <a:schemeClr val="bg1"/>
                </a:solidFill>
                <a:latin typeface="+mn-ea"/>
                <a:cs typeface="Alibaba PuHuiTi M" pitchFamily="18" charset="-122"/>
              </a:rPr>
              <a:t>04</a:t>
            </a:r>
            <a:endParaRPr kumimoji="1" lang="zh-CN" altLang="en-US" sz="2000" dirty="0">
              <a:solidFill>
                <a:schemeClr val="bg1"/>
              </a:solidFill>
              <a:latin typeface="+mn-ea"/>
              <a:cs typeface="Alibaba PuHuiTi M" pitchFamily="18" charset="-122"/>
            </a:endParaRPr>
          </a:p>
        </p:txBody>
      </p:sp>
      <p:cxnSp>
        <p:nvCxnSpPr>
          <p:cNvPr id="25" name="直线连接符 7">
            <a:extLst>
              <a:ext uri="{FF2B5EF4-FFF2-40B4-BE49-F238E27FC236}">
                <a16:creationId xmlns:a16="http://schemas.microsoft.com/office/drawing/2014/main" id="{37DA987F-208D-FF59-CB10-6E1F18017D99}"/>
              </a:ext>
            </a:extLst>
          </p:cNvPr>
          <p:cNvCxnSpPr/>
          <p:nvPr/>
        </p:nvCxnSpPr>
        <p:spPr>
          <a:xfrm flipH="1">
            <a:off x="4493599" y="2720556"/>
            <a:ext cx="876959"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直线连接符 13">
            <a:extLst>
              <a:ext uri="{FF2B5EF4-FFF2-40B4-BE49-F238E27FC236}">
                <a16:creationId xmlns:a16="http://schemas.microsoft.com/office/drawing/2014/main" id="{7E68C08B-A341-41A4-9F8F-336AE0F24894}"/>
              </a:ext>
            </a:extLst>
          </p:cNvPr>
          <p:cNvCxnSpPr/>
          <p:nvPr/>
        </p:nvCxnSpPr>
        <p:spPr>
          <a:xfrm flipH="1">
            <a:off x="6744328" y="2720556"/>
            <a:ext cx="876959"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27" name="文本框 15">
            <a:extLst>
              <a:ext uri="{FF2B5EF4-FFF2-40B4-BE49-F238E27FC236}">
                <a16:creationId xmlns:a16="http://schemas.microsoft.com/office/drawing/2014/main" id="{CC094C51-15F3-9DC6-437B-20125D00BCD0}"/>
              </a:ext>
            </a:extLst>
          </p:cNvPr>
          <p:cNvSpPr txBox="1"/>
          <p:nvPr/>
        </p:nvSpPr>
        <p:spPr>
          <a:xfrm>
            <a:off x="3556844" y="3085314"/>
            <a:ext cx="5078313" cy="1015663"/>
          </a:xfrm>
          <a:prstGeom prst="rect">
            <a:avLst/>
          </a:prstGeom>
          <a:noFill/>
        </p:spPr>
        <p:txBody>
          <a:bodyPr wrap="none" lIns="0" tIns="0" rIns="0" bIns="0" rtlCol="0" anchor="t">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kumimoji="1" lang="en-US" altLang="zh-CN" sz="6000" dirty="0">
                <a:latin typeface="+mj-ea"/>
                <a:ea typeface="+mj-ea"/>
              </a:rPr>
              <a:t>Sequence</a:t>
            </a:r>
            <a:endParaRPr kumimoji="1" lang="zh-CN" altLang="en-US" sz="6000" dirty="0">
              <a:latin typeface="+mj-ea"/>
              <a:ea typeface="+mj-ea"/>
            </a:endParaRPr>
          </a:p>
        </p:txBody>
      </p:sp>
    </p:spTree>
    <p:extLst>
      <p:ext uri="{BB962C8B-B14F-4D97-AF65-F5344CB8AC3E}">
        <p14:creationId xmlns:p14="http://schemas.microsoft.com/office/powerpoint/2010/main" val="19433187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C8CD437E-7E12-BC2D-DF0B-56FF3676CB59}"/>
              </a:ext>
            </a:extLst>
          </p:cNvPr>
          <p:cNvSpPr>
            <a:spLocks noGrp="1"/>
          </p:cNvSpPr>
          <p:nvPr>
            <p:ph type="title"/>
          </p:nvPr>
        </p:nvSpPr>
        <p:spPr/>
        <p:txBody>
          <a:bodyPr>
            <a:noAutofit/>
          </a:bodyPr>
          <a:lstStyle/>
          <a:p>
            <a:r>
              <a:rPr lang="en-US" altLang="zh-CN" dirty="0">
                <a:solidFill>
                  <a:schemeClr val="accent1"/>
                </a:solidFill>
              </a:rPr>
              <a:t>Sequence</a:t>
            </a:r>
            <a:endParaRPr lang="zh-CN" altLang="en-US" sz="2800" dirty="0">
              <a:solidFill>
                <a:schemeClr val="accent1"/>
              </a:solidFill>
              <a:latin typeface="+mj-ea"/>
              <a:ea typeface="+mj-ea"/>
            </a:endParaRPr>
          </a:p>
        </p:txBody>
      </p:sp>
      <p:sp>
        <p:nvSpPr>
          <p:cNvPr id="2" name="文本框 1">
            <a:extLst>
              <a:ext uri="{FF2B5EF4-FFF2-40B4-BE49-F238E27FC236}">
                <a16:creationId xmlns:a16="http://schemas.microsoft.com/office/drawing/2014/main" id="{EFF7A1FA-46A3-4484-BC3E-E91E36E23E46}"/>
              </a:ext>
            </a:extLst>
          </p:cNvPr>
          <p:cNvSpPr txBox="1"/>
          <p:nvPr/>
        </p:nvSpPr>
        <p:spPr>
          <a:xfrm>
            <a:off x="1590582" y="1520301"/>
            <a:ext cx="9010835" cy="4090387"/>
          </a:xfrm>
          <a:prstGeom prst="rect">
            <a:avLst/>
          </a:prstGeom>
          <a:noFill/>
        </p:spPr>
        <p:txBody>
          <a:bodyPr wrap="square" lIns="0" tIns="0" rIns="0" bIns="0" rtlCol="0" anchor="t">
            <a:noAutofit/>
          </a:bodyPr>
          <a:lstStyle/>
          <a:p>
            <a:r>
              <a:rPr lang="en-US" altLang="zh-CN" sz="2000" dirty="0">
                <a:latin typeface="楷体" panose="02010609060101010101" pitchFamily="49" charset="-122"/>
                <a:ea typeface="楷体" panose="02010609060101010101" pitchFamily="49" charset="-122"/>
              </a:rPr>
              <a:t>SEQ</a:t>
            </a:r>
            <a:r>
              <a:rPr lang="zh-CN" altLang="en-US" sz="2000" dirty="0">
                <a:latin typeface="楷体" panose="02010609060101010101" pitchFamily="49" charset="-122"/>
                <a:ea typeface="楷体" panose="02010609060101010101" pitchFamily="49" charset="-122"/>
              </a:rPr>
              <a:t>的实现包括组合逻辑和两种存储器：时钟寄存器（程序计数器和条件码寄存器）和随机访问存储器（寄存器文件、指令内存和数据内存）。</a:t>
            </a:r>
            <a:endParaRPr lang="en-US" altLang="zh-CN" sz="2000" dirty="0">
              <a:latin typeface="楷体" panose="02010609060101010101" pitchFamily="49" charset="-122"/>
              <a:ea typeface="楷体" panose="02010609060101010101" pitchFamily="49" charset="-122"/>
            </a:endParaRPr>
          </a:p>
          <a:p>
            <a:r>
              <a:rPr lang="zh-CN" altLang="en-US" sz="2000" dirty="0">
                <a:latin typeface="楷体" panose="02010609060101010101" pitchFamily="49" charset="-122"/>
                <a:ea typeface="楷体" panose="02010609060101010101" pitchFamily="49" charset="-122"/>
              </a:rPr>
              <a:t>组合逻辑和存储器的读取是没有时序的，但是存储器的写入是受到时钟控制的，只有当时钟为高位时，才会将值写入存储器中。</a:t>
            </a:r>
          </a:p>
          <a:p>
            <a:endParaRPr lang="zh-CN" altLang="en-US" sz="2000" dirty="0">
              <a:latin typeface="楷体" panose="02010609060101010101" pitchFamily="49" charset="-122"/>
              <a:ea typeface="楷体" panose="02010609060101010101" pitchFamily="49" charset="-122"/>
            </a:endParaRPr>
          </a:p>
          <a:p>
            <a:r>
              <a:rPr lang="zh-CN" altLang="en-US" sz="2000" dirty="0">
                <a:latin typeface="楷体" panose="02010609060101010101" pitchFamily="49" charset="-122"/>
                <a:ea typeface="楷体" panose="02010609060101010101" pitchFamily="49" charset="-122"/>
              </a:rPr>
              <a:t>涉及到写数据的存储器（程序计数器、条件码寄存器、寄存器文件和数据内存）就需要对时序进行明确的控制。为了保证每条指令执行的结果能和顺序执行的结果相同，我们要保证指令的计算</a:t>
            </a:r>
            <a:r>
              <a:rPr lang="zh-CN" altLang="en-US" sz="2000" b="1" dirty="0">
                <a:solidFill>
                  <a:srgbClr val="FF0000"/>
                </a:solidFill>
                <a:latin typeface="楷体" panose="02010609060101010101" pitchFamily="49" charset="-122"/>
                <a:ea typeface="楷体" panose="02010609060101010101" pitchFamily="49" charset="-122"/>
              </a:rPr>
              <a:t>不会回读</a:t>
            </a:r>
            <a:r>
              <a:rPr lang="zh-CN" altLang="en-US" sz="2000" dirty="0">
                <a:latin typeface="楷体" panose="02010609060101010101" pitchFamily="49" charset="-122"/>
                <a:ea typeface="楷体" panose="02010609060101010101" pitchFamily="49" charset="-122"/>
              </a:rPr>
              <a:t>，即</a:t>
            </a:r>
            <a:r>
              <a:rPr lang="zh-CN" altLang="en-US" sz="2000" u="sng" dirty="0">
                <a:latin typeface="楷体" panose="02010609060101010101" pitchFamily="49" charset="-122"/>
                <a:ea typeface="楷体" panose="02010609060101010101" pitchFamily="49" charset="-122"/>
              </a:rPr>
              <a:t>处理器不需要为了完成一条指令的执行而去读取由该指令更新的状态</a:t>
            </a:r>
            <a:r>
              <a:rPr lang="zh-CN" altLang="en-US" sz="2000" dirty="0">
                <a:latin typeface="楷体" panose="02010609060101010101" pitchFamily="49" charset="-122"/>
                <a:ea typeface="楷体" panose="02010609060101010101" pitchFamily="49" charset="-122"/>
              </a:rPr>
              <a:t>。因为该指令更新的状态是写入数据，需要经过一个时钟周期，如果该指令需要读取更新过的状态，就需要空出一个时钟周期。</a:t>
            </a:r>
          </a:p>
          <a:p>
            <a:endParaRPr lang="zh-CN" altLang="en-US" sz="2000" dirty="0">
              <a:latin typeface="楷体" panose="02010609060101010101" pitchFamily="49" charset="-122"/>
              <a:ea typeface="楷体" panose="02010609060101010101" pitchFamily="49" charset="-122"/>
            </a:endParaRPr>
          </a:p>
          <a:p>
            <a:r>
              <a:rPr lang="zh-CN" altLang="en-US" sz="2000" dirty="0">
                <a:latin typeface="楷体" panose="02010609060101010101" pitchFamily="49" charset="-122"/>
                <a:ea typeface="楷体" panose="02010609060101010101" pitchFamily="49" charset="-122"/>
              </a:rPr>
              <a:t>我们通过寄存器和内存的时钟控制，由此设计了之前的指令执行阶段，这样能够保证即使所有状态同时更新。</a:t>
            </a:r>
          </a:p>
        </p:txBody>
      </p:sp>
    </p:spTree>
    <p:extLst>
      <p:ext uri="{BB962C8B-B14F-4D97-AF65-F5344CB8AC3E}">
        <p14:creationId xmlns:p14="http://schemas.microsoft.com/office/powerpoint/2010/main" val="40686839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C8CD437E-7E12-BC2D-DF0B-56FF3676CB59}"/>
              </a:ext>
            </a:extLst>
          </p:cNvPr>
          <p:cNvSpPr>
            <a:spLocks noGrp="1"/>
          </p:cNvSpPr>
          <p:nvPr>
            <p:ph type="title"/>
          </p:nvPr>
        </p:nvSpPr>
        <p:spPr/>
        <p:txBody>
          <a:bodyPr>
            <a:noAutofit/>
          </a:bodyPr>
          <a:lstStyle/>
          <a:p>
            <a:r>
              <a:rPr lang="en-US" altLang="zh-CN" dirty="0">
                <a:solidFill>
                  <a:schemeClr val="accent1"/>
                </a:solidFill>
              </a:rPr>
              <a:t>Sequence</a:t>
            </a:r>
            <a:endParaRPr lang="zh-CN" altLang="en-US" sz="2800" dirty="0">
              <a:solidFill>
                <a:schemeClr val="accent1"/>
              </a:solidFill>
              <a:latin typeface="+mj-ea"/>
              <a:ea typeface="+mj-ea"/>
            </a:endParaRPr>
          </a:p>
        </p:txBody>
      </p:sp>
      <p:pic>
        <p:nvPicPr>
          <p:cNvPr id="3" name="图片 2">
            <a:extLst>
              <a:ext uri="{FF2B5EF4-FFF2-40B4-BE49-F238E27FC236}">
                <a16:creationId xmlns:a16="http://schemas.microsoft.com/office/drawing/2014/main" id="{11D786FA-3B3C-4E85-94EB-6C063416A1EC}"/>
              </a:ext>
            </a:extLst>
          </p:cNvPr>
          <p:cNvPicPr>
            <a:picLocks noChangeAspect="1"/>
          </p:cNvPicPr>
          <p:nvPr/>
        </p:nvPicPr>
        <p:blipFill>
          <a:blip r:embed="rId2"/>
          <a:stretch>
            <a:fillRect/>
          </a:stretch>
        </p:blipFill>
        <p:spPr>
          <a:xfrm>
            <a:off x="7167098" y="44167"/>
            <a:ext cx="4773368" cy="6769665"/>
          </a:xfrm>
          <a:prstGeom prst="rect">
            <a:avLst/>
          </a:prstGeom>
        </p:spPr>
      </p:pic>
      <p:sp>
        <p:nvSpPr>
          <p:cNvPr id="4" name="文本框 3">
            <a:extLst>
              <a:ext uri="{FF2B5EF4-FFF2-40B4-BE49-F238E27FC236}">
                <a16:creationId xmlns:a16="http://schemas.microsoft.com/office/drawing/2014/main" id="{E28D12B1-E3C3-41A0-A0ED-C803CE61A08B}"/>
              </a:ext>
            </a:extLst>
          </p:cNvPr>
          <p:cNvSpPr txBox="1"/>
          <p:nvPr/>
        </p:nvSpPr>
        <p:spPr>
          <a:xfrm>
            <a:off x="953003" y="1586882"/>
            <a:ext cx="5430042" cy="4174725"/>
          </a:xfrm>
          <a:prstGeom prst="rect">
            <a:avLst/>
          </a:prstGeom>
          <a:noFill/>
        </p:spPr>
        <p:txBody>
          <a:bodyPr wrap="square" lIns="0" tIns="0" rIns="0" bIns="0" rtlCol="0" anchor="t">
            <a:noAutofit/>
          </a:bodyPr>
          <a:lstStyle/>
          <a:p>
            <a:pPr>
              <a:spcAft>
                <a:spcPts val="600"/>
              </a:spcAft>
            </a:pPr>
            <a:r>
              <a:rPr lang="zh-CN" altLang="en-US" sz="2000" dirty="0">
                <a:latin typeface="楷体" panose="02010609060101010101" pitchFamily="49" charset="-122"/>
                <a:ea typeface="楷体" panose="02010609060101010101" pitchFamily="49" charset="-122"/>
              </a:rPr>
              <a:t>每次时钟从低位变为高位时，就会执行一条指令。</a:t>
            </a:r>
            <a:endParaRPr lang="en-US" altLang="zh-CN" sz="2000" dirty="0">
              <a:latin typeface="楷体" panose="02010609060101010101" pitchFamily="49" charset="-122"/>
              <a:ea typeface="楷体" panose="02010609060101010101" pitchFamily="49" charset="-122"/>
            </a:endParaRPr>
          </a:p>
          <a:p>
            <a:pPr>
              <a:spcAft>
                <a:spcPts val="600"/>
              </a:spcAft>
            </a:pPr>
            <a:r>
              <a:rPr lang="zh-CN" altLang="en-US" sz="2000" dirty="0">
                <a:latin typeface="楷体" panose="02010609060101010101" pitchFamily="49" charset="-122"/>
                <a:ea typeface="楷体" panose="02010609060101010101" pitchFamily="49" charset="-122"/>
              </a:rPr>
              <a:t>在时钟周期起点①处，状态单元根据</a:t>
            </a:r>
            <a:r>
              <a:rPr lang="en-US" altLang="zh-CN" sz="2000" dirty="0" err="1">
                <a:latin typeface="楷体" panose="02010609060101010101" pitchFamily="49" charset="-122"/>
                <a:ea typeface="楷体" panose="02010609060101010101" pitchFamily="49" charset="-122"/>
              </a:rPr>
              <a:t>irmovq</a:t>
            </a:r>
            <a:r>
              <a:rPr lang="zh-CN" altLang="en-US" sz="2000" dirty="0">
                <a:latin typeface="楷体" panose="02010609060101010101" pitchFamily="49" charset="-122"/>
                <a:ea typeface="楷体" panose="02010609060101010101" pitchFamily="49" charset="-122"/>
              </a:rPr>
              <a:t>指令更新，组合逻辑还没有对变化了的状态作出反应；</a:t>
            </a:r>
            <a:endParaRPr lang="en-US" altLang="zh-CN" sz="2000" dirty="0">
              <a:latin typeface="楷体" panose="02010609060101010101" pitchFamily="49" charset="-122"/>
              <a:ea typeface="楷体" panose="02010609060101010101" pitchFamily="49" charset="-122"/>
            </a:endParaRPr>
          </a:p>
          <a:p>
            <a:pPr>
              <a:spcAft>
                <a:spcPts val="600"/>
              </a:spcAft>
            </a:pPr>
            <a:r>
              <a:rPr lang="zh-CN" altLang="en-US" sz="2000" dirty="0">
                <a:latin typeface="楷体" panose="02010609060101010101" pitchFamily="49" charset="-122"/>
                <a:ea typeface="楷体" panose="02010609060101010101" pitchFamily="49" charset="-122"/>
              </a:rPr>
              <a:t>到了时钟周期结尾②处，组合逻辑会根据</a:t>
            </a:r>
            <a:r>
              <a:rPr lang="en-US" altLang="zh-CN" sz="2000" dirty="0" err="1">
                <a:latin typeface="楷体" panose="02010609060101010101" pitchFamily="49" charset="-122"/>
                <a:ea typeface="楷体" panose="02010609060101010101" pitchFamily="49" charset="-122"/>
              </a:rPr>
              <a:t>addq</a:t>
            </a:r>
            <a:r>
              <a:rPr lang="zh-CN" altLang="en-US" sz="2000" dirty="0">
                <a:latin typeface="楷体" panose="02010609060101010101" pitchFamily="49" charset="-122"/>
                <a:ea typeface="楷体" panose="02010609060101010101" pitchFamily="49" charset="-122"/>
              </a:rPr>
              <a:t>指令得到结果，并且更新程序计数器指向下一条指令，但是由于时钟还处于低位，状态单元保持在</a:t>
            </a:r>
            <a:r>
              <a:rPr lang="en-US" altLang="zh-CN" sz="2000" dirty="0" err="1">
                <a:latin typeface="楷体" panose="02010609060101010101" pitchFamily="49" charset="-122"/>
                <a:ea typeface="楷体" panose="02010609060101010101" pitchFamily="49" charset="-122"/>
              </a:rPr>
              <a:t>irmovq</a:t>
            </a:r>
            <a:r>
              <a:rPr lang="zh-CN" altLang="en-US" sz="2000" dirty="0">
                <a:latin typeface="楷体" panose="02010609060101010101" pitchFamily="49" charset="-122"/>
                <a:ea typeface="楷体" panose="02010609060101010101" pitchFamily="49" charset="-122"/>
              </a:rPr>
              <a:t>指令设置的值；</a:t>
            </a:r>
            <a:endParaRPr lang="en-US" altLang="zh-CN" sz="2000" dirty="0">
              <a:latin typeface="楷体" panose="02010609060101010101" pitchFamily="49" charset="-122"/>
              <a:ea typeface="楷体" panose="02010609060101010101" pitchFamily="49" charset="-122"/>
            </a:endParaRPr>
          </a:p>
          <a:p>
            <a:pPr>
              <a:spcAft>
                <a:spcPts val="600"/>
              </a:spcAft>
            </a:pPr>
            <a:r>
              <a:rPr lang="zh-CN" altLang="en-US" sz="2000" dirty="0">
                <a:latin typeface="楷体" panose="02010609060101010101" pitchFamily="49" charset="-122"/>
                <a:ea typeface="楷体" panose="02010609060101010101" pitchFamily="49" charset="-122"/>
              </a:rPr>
              <a:t>在时钟周期起点③处，状态单元根据</a:t>
            </a:r>
            <a:r>
              <a:rPr lang="en-US" altLang="zh-CN" sz="2000" dirty="0" err="1">
                <a:latin typeface="楷体" panose="02010609060101010101" pitchFamily="49" charset="-122"/>
                <a:ea typeface="楷体" panose="02010609060101010101" pitchFamily="49" charset="-122"/>
              </a:rPr>
              <a:t>addq</a:t>
            </a:r>
            <a:r>
              <a:rPr lang="zh-CN" altLang="en-US" sz="2000" dirty="0">
                <a:latin typeface="楷体" panose="02010609060101010101" pitchFamily="49" charset="-122"/>
                <a:ea typeface="楷体" panose="02010609060101010101" pitchFamily="49" charset="-122"/>
              </a:rPr>
              <a:t>指令更新，组合逻辑还没有对这些变化作出反应；</a:t>
            </a:r>
            <a:endParaRPr lang="en-US" altLang="zh-CN" sz="2000" dirty="0">
              <a:latin typeface="楷体" panose="02010609060101010101" pitchFamily="49" charset="-122"/>
              <a:ea typeface="楷体" panose="02010609060101010101" pitchFamily="49" charset="-122"/>
            </a:endParaRPr>
          </a:p>
          <a:p>
            <a:pPr>
              <a:spcAft>
                <a:spcPts val="600"/>
              </a:spcAft>
            </a:pPr>
            <a:r>
              <a:rPr lang="zh-CN" altLang="en-US" sz="2000" dirty="0">
                <a:latin typeface="楷体" panose="02010609060101010101" pitchFamily="49" charset="-122"/>
                <a:ea typeface="楷体" panose="02010609060101010101" pitchFamily="49" charset="-122"/>
              </a:rPr>
              <a:t>到了时钟周期结尾④处时，组合逻辑根据</a:t>
            </a:r>
            <a:r>
              <a:rPr lang="en-US" altLang="zh-CN" sz="2000" dirty="0">
                <a:latin typeface="楷体" panose="02010609060101010101" pitchFamily="49" charset="-122"/>
                <a:ea typeface="楷体" panose="02010609060101010101" pitchFamily="49" charset="-122"/>
              </a:rPr>
              <a:t>je</a:t>
            </a:r>
            <a:r>
              <a:rPr lang="zh-CN" altLang="en-US" sz="2000" dirty="0">
                <a:latin typeface="楷体" panose="02010609060101010101" pitchFamily="49" charset="-122"/>
                <a:ea typeface="楷体" panose="02010609060101010101" pitchFamily="49" charset="-122"/>
              </a:rPr>
              <a:t>指令得到结果，但直到下一周期开始前，状态单元仍保持</a:t>
            </a:r>
            <a:r>
              <a:rPr lang="en-US" altLang="zh-CN" sz="2000" dirty="0" err="1">
                <a:latin typeface="楷体" panose="02010609060101010101" pitchFamily="49" charset="-122"/>
                <a:ea typeface="楷体" panose="02010609060101010101" pitchFamily="49" charset="-122"/>
              </a:rPr>
              <a:t>addq</a:t>
            </a:r>
            <a:r>
              <a:rPr lang="zh-CN" altLang="en-US" sz="2000" dirty="0">
                <a:latin typeface="楷体" panose="02010609060101010101" pitchFamily="49" charset="-122"/>
                <a:ea typeface="楷体" panose="02010609060101010101" pitchFamily="49" charset="-122"/>
              </a:rPr>
              <a:t>指令设置的值。</a:t>
            </a:r>
          </a:p>
        </p:txBody>
      </p:sp>
    </p:spTree>
    <p:extLst>
      <p:ext uri="{BB962C8B-B14F-4D97-AF65-F5344CB8AC3E}">
        <p14:creationId xmlns:p14="http://schemas.microsoft.com/office/powerpoint/2010/main" val="1746055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4">
            <a:extLst>
              <a:ext uri="{FF2B5EF4-FFF2-40B4-BE49-F238E27FC236}">
                <a16:creationId xmlns:a16="http://schemas.microsoft.com/office/drawing/2014/main" id="{513803C1-5377-52D6-EBAC-4F0B83258394}"/>
              </a:ext>
            </a:extLst>
          </p:cNvPr>
          <p:cNvSpPr txBox="1"/>
          <p:nvPr/>
        </p:nvSpPr>
        <p:spPr>
          <a:xfrm>
            <a:off x="5535159" y="2549634"/>
            <a:ext cx="1009892" cy="307777"/>
          </a:xfrm>
          <a:prstGeom prst="rect">
            <a:avLst/>
          </a:prstGeom>
          <a:noFill/>
        </p:spPr>
        <p:txBody>
          <a:bodyPr wrap="none" lIns="0" tIns="0" rIns="0" bIns="0"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kumimoji="1" lang="en-US" altLang="zh-CN" sz="2000" dirty="0">
                <a:solidFill>
                  <a:schemeClr val="bg1"/>
                </a:solidFill>
                <a:latin typeface="+mn-ea"/>
                <a:cs typeface="Alibaba PuHuiTi M" pitchFamily="18" charset="-122"/>
              </a:rPr>
              <a:t>PART</a:t>
            </a:r>
            <a:r>
              <a:rPr kumimoji="1" lang="zh-CN" altLang="en-US" sz="2000" dirty="0">
                <a:solidFill>
                  <a:schemeClr val="bg1"/>
                </a:solidFill>
                <a:latin typeface="+mn-ea"/>
                <a:cs typeface="Alibaba PuHuiTi M" pitchFamily="18" charset="-122"/>
              </a:rPr>
              <a:t> </a:t>
            </a:r>
            <a:r>
              <a:rPr kumimoji="1" lang="en-US" altLang="zh-CN" sz="2000" dirty="0">
                <a:solidFill>
                  <a:schemeClr val="bg1"/>
                </a:solidFill>
                <a:latin typeface="+mn-ea"/>
                <a:cs typeface="Alibaba PuHuiTi M" pitchFamily="18" charset="-122"/>
              </a:rPr>
              <a:t>01</a:t>
            </a:r>
            <a:endParaRPr kumimoji="1" lang="zh-CN" altLang="en-US" sz="2000" dirty="0">
              <a:solidFill>
                <a:schemeClr val="bg1"/>
              </a:solidFill>
              <a:latin typeface="+mn-ea"/>
              <a:cs typeface="Alibaba PuHuiTi M" pitchFamily="18" charset="-122"/>
            </a:endParaRPr>
          </a:p>
        </p:txBody>
      </p:sp>
      <p:cxnSp>
        <p:nvCxnSpPr>
          <p:cNvPr id="25" name="直线连接符 7">
            <a:extLst>
              <a:ext uri="{FF2B5EF4-FFF2-40B4-BE49-F238E27FC236}">
                <a16:creationId xmlns:a16="http://schemas.microsoft.com/office/drawing/2014/main" id="{37DA987F-208D-FF59-CB10-6E1F18017D99}"/>
              </a:ext>
            </a:extLst>
          </p:cNvPr>
          <p:cNvCxnSpPr/>
          <p:nvPr/>
        </p:nvCxnSpPr>
        <p:spPr>
          <a:xfrm flipH="1">
            <a:off x="4493599" y="2720556"/>
            <a:ext cx="876959"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直线连接符 13">
            <a:extLst>
              <a:ext uri="{FF2B5EF4-FFF2-40B4-BE49-F238E27FC236}">
                <a16:creationId xmlns:a16="http://schemas.microsoft.com/office/drawing/2014/main" id="{7E68C08B-A341-41A4-9F8F-336AE0F24894}"/>
              </a:ext>
            </a:extLst>
          </p:cNvPr>
          <p:cNvCxnSpPr/>
          <p:nvPr/>
        </p:nvCxnSpPr>
        <p:spPr>
          <a:xfrm flipH="1">
            <a:off x="6744328" y="2720556"/>
            <a:ext cx="876959"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27" name="文本框 15">
            <a:extLst>
              <a:ext uri="{FF2B5EF4-FFF2-40B4-BE49-F238E27FC236}">
                <a16:creationId xmlns:a16="http://schemas.microsoft.com/office/drawing/2014/main" id="{CC094C51-15F3-9DC6-437B-20125D00BCD0}"/>
              </a:ext>
            </a:extLst>
          </p:cNvPr>
          <p:cNvSpPr txBox="1"/>
          <p:nvPr/>
        </p:nvSpPr>
        <p:spPr>
          <a:xfrm>
            <a:off x="3556844" y="3085314"/>
            <a:ext cx="5078313" cy="1015663"/>
          </a:xfrm>
          <a:prstGeom prst="rect">
            <a:avLst/>
          </a:prstGeom>
          <a:noFill/>
        </p:spPr>
        <p:txBody>
          <a:bodyPr wrap="none" lIns="0" tIns="0" rIns="0" bIns="0" rtlCol="0" anchor="t">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kumimoji="1" lang="en-US" altLang="zh-CN" sz="6000" dirty="0">
                <a:latin typeface="+mj-ea"/>
                <a:ea typeface="+mj-ea"/>
              </a:rPr>
              <a:t>Stages</a:t>
            </a:r>
            <a:endParaRPr kumimoji="1" lang="zh-CN" altLang="en-US" sz="6000" dirty="0">
              <a:latin typeface="+mj-ea"/>
              <a:ea typeface="+mj-ea"/>
            </a:endParaRPr>
          </a:p>
        </p:txBody>
      </p:sp>
    </p:spTree>
    <p:extLst>
      <p:ext uri="{BB962C8B-B14F-4D97-AF65-F5344CB8AC3E}">
        <p14:creationId xmlns:p14="http://schemas.microsoft.com/office/powerpoint/2010/main" val="18819080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85D8611-EAFD-5D85-1A99-FD82242C99DE}"/>
              </a:ext>
            </a:extLst>
          </p:cNvPr>
          <p:cNvSpPr txBox="1"/>
          <p:nvPr/>
        </p:nvSpPr>
        <p:spPr>
          <a:xfrm>
            <a:off x="1683657" y="2840084"/>
            <a:ext cx="8824686" cy="926268"/>
          </a:xfrm>
          <a:prstGeom prst="rect">
            <a:avLst/>
          </a:prstGeom>
          <a:noFill/>
        </p:spPr>
        <p:txBody>
          <a:bodyPr wrap="square" lIns="0" tIns="0" rIns="0" bIns="0" rtlCol="0" anchor="t">
            <a:noAutofit/>
          </a:bodyPr>
          <a:lstStyle/>
          <a:p>
            <a:pPr algn="ctr"/>
            <a:r>
              <a:rPr lang="zh-CN" altLang="en-US" sz="6000" dirty="0">
                <a:solidFill>
                  <a:schemeClr val="accent1"/>
                </a:solidFill>
                <a:latin typeface="+mj-ea"/>
                <a:ea typeface="+mj-ea"/>
              </a:rPr>
              <a:t>谢谢大家</a:t>
            </a:r>
            <a:endParaRPr lang="en-US" altLang="zh-CN" sz="6000" dirty="0">
              <a:solidFill>
                <a:schemeClr val="accent1"/>
              </a:solidFill>
              <a:latin typeface="+mj-ea"/>
              <a:ea typeface="+mj-ea"/>
            </a:endParaRPr>
          </a:p>
        </p:txBody>
      </p:sp>
    </p:spTree>
    <p:extLst>
      <p:ext uri="{BB962C8B-B14F-4D97-AF65-F5344CB8AC3E}">
        <p14:creationId xmlns:p14="http://schemas.microsoft.com/office/powerpoint/2010/main" val="1300832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2A136987-2495-43E4-B893-5E5A270EA2EC}"/>
              </a:ext>
            </a:extLst>
          </p:cNvPr>
          <p:cNvPicPr>
            <a:picLocks noChangeAspect="1"/>
          </p:cNvPicPr>
          <p:nvPr/>
        </p:nvPicPr>
        <p:blipFill>
          <a:blip r:embed="rId2"/>
          <a:stretch>
            <a:fillRect/>
          </a:stretch>
        </p:blipFill>
        <p:spPr>
          <a:xfrm>
            <a:off x="253370" y="323928"/>
            <a:ext cx="8340214" cy="5877123"/>
          </a:xfrm>
          <a:prstGeom prst="rect">
            <a:avLst/>
          </a:prstGeom>
        </p:spPr>
      </p:pic>
      <p:sp>
        <p:nvSpPr>
          <p:cNvPr id="3" name="文本框 2">
            <a:extLst>
              <a:ext uri="{FF2B5EF4-FFF2-40B4-BE49-F238E27FC236}">
                <a16:creationId xmlns:a16="http://schemas.microsoft.com/office/drawing/2014/main" id="{D178CE4D-E5E6-4BF2-BDB2-CBE5260B5E96}"/>
              </a:ext>
            </a:extLst>
          </p:cNvPr>
          <p:cNvSpPr txBox="1"/>
          <p:nvPr/>
        </p:nvSpPr>
        <p:spPr>
          <a:xfrm>
            <a:off x="8851035" y="2904108"/>
            <a:ext cx="2803509" cy="1049784"/>
          </a:xfrm>
          <a:prstGeom prst="rect">
            <a:avLst/>
          </a:prstGeom>
          <a:noFill/>
        </p:spPr>
        <p:txBody>
          <a:bodyPr wrap="square" lIns="0" tIns="0" rIns="0" bIns="0" rtlCol="0" anchor="t">
            <a:noAutofit/>
          </a:bodyPr>
          <a:lstStyle/>
          <a:p>
            <a:pPr algn="ctr"/>
            <a:r>
              <a:rPr lang="en-US" altLang="zh-CN" sz="3200" b="1" dirty="0">
                <a:latin typeface="楷体" panose="02010609060101010101" pitchFamily="49" charset="-122"/>
                <a:ea typeface="楷体" panose="02010609060101010101" pitchFamily="49" charset="-122"/>
              </a:rPr>
              <a:t>Y86-64</a:t>
            </a:r>
            <a:r>
              <a:rPr lang="zh-CN" altLang="en-US" sz="3200" b="1" dirty="0">
                <a:latin typeface="楷体" panose="02010609060101010101" pitchFamily="49" charset="-122"/>
                <a:ea typeface="楷体" panose="02010609060101010101" pitchFamily="49" charset="-122"/>
              </a:rPr>
              <a:t>指令集</a:t>
            </a:r>
            <a:endParaRPr lang="en-US" altLang="zh-CN" sz="3200" b="1" dirty="0">
              <a:latin typeface="楷体" panose="02010609060101010101" pitchFamily="49" charset="-122"/>
              <a:ea typeface="楷体" panose="02010609060101010101" pitchFamily="49" charset="-122"/>
            </a:endParaRPr>
          </a:p>
          <a:p>
            <a:pPr algn="ctr"/>
            <a:r>
              <a:rPr lang="zh-CN" altLang="en-US" sz="3200" b="1" dirty="0">
                <a:latin typeface="楷体" panose="02010609060101010101" pitchFamily="49" charset="-122"/>
                <a:ea typeface="楷体" panose="02010609060101010101" pitchFamily="49" charset="-122"/>
              </a:rPr>
              <a:t>回顾</a:t>
            </a:r>
          </a:p>
        </p:txBody>
      </p:sp>
    </p:spTree>
    <p:extLst>
      <p:ext uri="{BB962C8B-B14F-4D97-AF65-F5344CB8AC3E}">
        <p14:creationId xmlns:p14="http://schemas.microsoft.com/office/powerpoint/2010/main" val="3785862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C8CD437E-7E12-BC2D-DF0B-56FF3676CB59}"/>
              </a:ext>
            </a:extLst>
          </p:cNvPr>
          <p:cNvSpPr>
            <a:spLocks noGrp="1"/>
          </p:cNvSpPr>
          <p:nvPr>
            <p:ph type="title"/>
          </p:nvPr>
        </p:nvSpPr>
        <p:spPr/>
        <p:txBody>
          <a:bodyPr>
            <a:noAutofit/>
          </a:bodyPr>
          <a:lstStyle/>
          <a:p>
            <a:r>
              <a:rPr lang="zh-CN" altLang="en-US" sz="2800" dirty="0">
                <a:solidFill>
                  <a:schemeClr val="accent1"/>
                </a:solidFill>
                <a:latin typeface="+mj-ea"/>
                <a:ea typeface="+mj-ea"/>
              </a:rPr>
              <a:t>处理阶段概括</a:t>
            </a:r>
            <a:endParaRPr lang="en-US" dirty="0"/>
          </a:p>
        </p:txBody>
      </p:sp>
      <p:sp>
        <p:nvSpPr>
          <p:cNvPr id="2" name="文本框 1">
            <a:extLst>
              <a:ext uri="{FF2B5EF4-FFF2-40B4-BE49-F238E27FC236}">
                <a16:creationId xmlns:a16="http://schemas.microsoft.com/office/drawing/2014/main" id="{D392F547-70AF-4B1E-9C2D-57A454050D4B}"/>
              </a:ext>
            </a:extLst>
          </p:cNvPr>
          <p:cNvSpPr txBox="1"/>
          <p:nvPr/>
        </p:nvSpPr>
        <p:spPr>
          <a:xfrm>
            <a:off x="953003" y="1027590"/>
            <a:ext cx="10215106" cy="4802820"/>
          </a:xfrm>
          <a:prstGeom prst="rect">
            <a:avLst/>
          </a:prstGeom>
          <a:noFill/>
        </p:spPr>
        <p:txBody>
          <a:bodyPr wrap="square" lIns="0" tIns="0" rIns="0" bIns="0" rtlCol="0" anchor="t">
            <a:noAutofit/>
          </a:bodyPr>
          <a:lstStyle/>
          <a:p>
            <a:pPr marL="457200" indent="-457200">
              <a:spcAft>
                <a:spcPts val="600"/>
              </a:spcAft>
              <a:buFont typeface="Arial" panose="020B0604020202020204" pitchFamily="34" charset="0"/>
              <a:buChar char="•"/>
            </a:pPr>
            <a:r>
              <a:rPr lang="zh-CN" altLang="en-US" sz="3200" dirty="0">
                <a:latin typeface="楷体" panose="02010609060101010101" pitchFamily="49" charset="-122"/>
                <a:ea typeface="楷体" panose="02010609060101010101" pitchFamily="49" charset="-122"/>
              </a:rPr>
              <a:t>取指：从内存中读取指令字节，读入</a:t>
            </a:r>
            <a:r>
              <a:rPr lang="en-US" altLang="zh-CN" sz="3200" dirty="0" err="1">
                <a:latin typeface="楷体" panose="02010609060101010101" pitchFamily="49" charset="-122"/>
                <a:ea typeface="楷体" panose="02010609060101010101" pitchFamily="49" charset="-122"/>
              </a:rPr>
              <a:t>icode</a:t>
            </a:r>
            <a:r>
              <a:rPr lang="zh-CN" altLang="en-US" sz="3200" dirty="0">
                <a:latin typeface="楷体" panose="02010609060101010101" pitchFamily="49" charset="-122"/>
                <a:ea typeface="楷体" panose="02010609060101010101" pitchFamily="49" charset="-122"/>
              </a:rPr>
              <a:t>、</a:t>
            </a:r>
            <a:r>
              <a:rPr lang="en-US" altLang="zh-CN" sz="3200" dirty="0" err="1">
                <a:latin typeface="楷体" panose="02010609060101010101" pitchFamily="49" charset="-122"/>
                <a:ea typeface="楷体" panose="02010609060101010101" pitchFamily="49" charset="-122"/>
              </a:rPr>
              <a:t>ifun</a:t>
            </a:r>
            <a:r>
              <a:rPr lang="zh-CN" altLang="en-US" sz="3200" dirty="0">
                <a:latin typeface="楷体" panose="02010609060101010101" pitchFamily="49" charset="-122"/>
                <a:ea typeface="楷体" panose="02010609060101010101" pitchFamily="49" charset="-122"/>
              </a:rPr>
              <a:t>、</a:t>
            </a:r>
            <a:r>
              <a:rPr lang="en-US" altLang="zh-CN" sz="3200" dirty="0" err="1">
                <a:latin typeface="楷体" panose="02010609060101010101" pitchFamily="49" charset="-122"/>
                <a:ea typeface="楷体" panose="02010609060101010101" pitchFamily="49" charset="-122"/>
              </a:rPr>
              <a:t>rA</a:t>
            </a:r>
            <a:r>
              <a:rPr lang="zh-CN" altLang="en-US" sz="3200" dirty="0">
                <a:latin typeface="楷体" panose="02010609060101010101" pitchFamily="49" charset="-122"/>
                <a:ea typeface="楷体" panose="02010609060101010101" pitchFamily="49" charset="-122"/>
              </a:rPr>
              <a:t>、</a:t>
            </a:r>
            <a:r>
              <a:rPr lang="en-US" altLang="zh-CN" sz="3200" dirty="0" err="1">
                <a:latin typeface="楷体" panose="02010609060101010101" pitchFamily="49" charset="-122"/>
                <a:ea typeface="楷体" panose="02010609060101010101" pitchFamily="49" charset="-122"/>
              </a:rPr>
              <a:t>rB</a:t>
            </a:r>
            <a:r>
              <a:rPr lang="zh-CN" altLang="en-US" sz="3200" dirty="0">
                <a:latin typeface="楷体" panose="02010609060101010101" pitchFamily="49" charset="-122"/>
                <a:ea typeface="楷体" panose="02010609060101010101" pitchFamily="49" charset="-122"/>
              </a:rPr>
              <a:t>、</a:t>
            </a:r>
            <a:r>
              <a:rPr lang="en-US" altLang="zh-CN" sz="3200" dirty="0" err="1">
                <a:latin typeface="楷体" panose="02010609060101010101" pitchFamily="49" charset="-122"/>
                <a:ea typeface="楷体" panose="02010609060101010101" pitchFamily="49" charset="-122"/>
              </a:rPr>
              <a:t>valC</a:t>
            </a:r>
            <a:r>
              <a:rPr lang="zh-CN" altLang="en-US" sz="3200" dirty="0">
                <a:latin typeface="楷体" panose="02010609060101010101" pitchFamily="49" charset="-122"/>
                <a:ea typeface="楷体" panose="02010609060101010101" pitchFamily="49" charset="-122"/>
              </a:rPr>
              <a:t>，同时计算下一指令的地址</a:t>
            </a:r>
            <a:r>
              <a:rPr lang="en-US" altLang="zh-CN" sz="3200" dirty="0" err="1">
                <a:latin typeface="楷体" panose="02010609060101010101" pitchFamily="49" charset="-122"/>
                <a:ea typeface="楷体" panose="02010609060101010101" pitchFamily="49" charset="-122"/>
              </a:rPr>
              <a:t>valP</a:t>
            </a:r>
            <a:endParaRPr lang="en-US" altLang="zh-CN" sz="3200" dirty="0">
              <a:latin typeface="楷体" panose="02010609060101010101" pitchFamily="49" charset="-122"/>
              <a:ea typeface="楷体" panose="02010609060101010101" pitchFamily="49" charset="-122"/>
            </a:endParaRPr>
          </a:p>
          <a:p>
            <a:pPr marL="457200" indent="-457200">
              <a:spcAft>
                <a:spcPts val="600"/>
              </a:spcAft>
              <a:buFont typeface="Arial" panose="020B0604020202020204" pitchFamily="34" charset="0"/>
              <a:buChar char="•"/>
            </a:pPr>
            <a:r>
              <a:rPr lang="zh-CN" altLang="en-US" sz="3200" dirty="0">
                <a:latin typeface="楷体" panose="02010609060101010101" pitchFamily="49" charset="-122"/>
                <a:ea typeface="楷体" panose="02010609060101010101" pitchFamily="49" charset="-122"/>
              </a:rPr>
              <a:t>译码：从寄存器读入至多两个操作数，通常读入</a:t>
            </a:r>
            <a:r>
              <a:rPr lang="en-US" altLang="zh-CN" sz="3200" dirty="0" err="1">
                <a:latin typeface="楷体" panose="02010609060101010101" pitchFamily="49" charset="-122"/>
                <a:ea typeface="楷体" panose="02010609060101010101" pitchFamily="49" charset="-122"/>
              </a:rPr>
              <a:t>rA</a:t>
            </a:r>
            <a:r>
              <a:rPr lang="zh-CN" altLang="en-US" sz="3200" dirty="0">
                <a:latin typeface="楷体" panose="02010609060101010101" pitchFamily="49" charset="-122"/>
                <a:ea typeface="楷体" panose="02010609060101010101" pitchFamily="49" charset="-122"/>
              </a:rPr>
              <a:t>、</a:t>
            </a:r>
            <a:r>
              <a:rPr lang="en-US" altLang="zh-CN" sz="3200" dirty="0" err="1">
                <a:latin typeface="楷体" panose="02010609060101010101" pitchFamily="49" charset="-122"/>
                <a:ea typeface="楷体" panose="02010609060101010101" pitchFamily="49" charset="-122"/>
              </a:rPr>
              <a:t>rB</a:t>
            </a:r>
            <a:r>
              <a:rPr lang="zh-CN" altLang="en-US" sz="3200" dirty="0">
                <a:latin typeface="楷体" panose="02010609060101010101" pitchFamily="49" charset="-122"/>
                <a:ea typeface="楷体" panose="02010609060101010101" pitchFamily="49" charset="-122"/>
              </a:rPr>
              <a:t>指明的寄存器，也有读</a:t>
            </a:r>
            <a:r>
              <a:rPr lang="en-US" altLang="zh-CN" sz="3200" dirty="0">
                <a:latin typeface="楷体" panose="02010609060101010101" pitchFamily="49" charset="-122"/>
                <a:ea typeface="楷体" panose="02010609060101010101" pitchFamily="49" charset="-122"/>
              </a:rPr>
              <a:t>%</a:t>
            </a:r>
            <a:r>
              <a:rPr lang="en-US" altLang="zh-CN" sz="3200" dirty="0" err="1">
                <a:latin typeface="楷体" panose="02010609060101010101" pitchFamily="49" charset="-122"/>
                <a:ea typeface="楷体" panose="02010609060101010101" pitchFamily="49" charset="-122"/>
              </a:rPr>
              <a:t>rsp</a:t>
            </a:r>
            <a:r>
              <a:rPr lang="zh-CN" altLang="en-US" sz="3200" dirty="0">
                <a:latin typeface="楷体" panose="02010609060101010101" pitchFamily="49" charset="-122"/>
                <a:ea typeface="楷体" panose="02010609060101010101" pitchFamily="49" charset="-122"/>
              </a:rPr>
              <a:t>的，得到</a:t>
            </a:r>
            <a:r>
              <a:rPr lang="en-US" altLang="zh-CN" sz="3200" dirty="0" err="1">
                <a:latin typeface="楷体" panose="02010609060101010101" pitchFamily="49" charset="-122"/>
                <a:ea typeface="楷体" panose="02010609060101010101" pitchFamily="49" charset="-122"/>
              </a:rPr>
              <a:t>valA</a:t>
            </a:r>
            <a:r>
              <a:rPr lang="zh-CN" altLang="en-US" sz="3200" dirty="0">
                <a:latin typeface="楷体" panose="02010609060101010101" pitchFamily="49" charset="-122"/>
                <a:ea typeface="楷体" panose="02010609060101010101" pitchFamily="49" charset="-122"/>
              </a:rPr>
              <a:t>、</a:t>
            </a:r>
            <a:r>
              <a:rPr lang="en-US" altLang="zh-CN" sz="3200" dirty="0" err="1">
                <a:latin typeface="楷体" panose="02010609060101010101" pitchFamily="49" charset="-122"/>
                <a:ea typeface="楷体" panose="02010609060101010101" pitchFamily="49" charset="-122"/>
              </a:rPr>
              <a:t>valB</a:t>
            </a:r>
            <a:endParaRPr lang="en-US" altLang="zh-CN" sz="3200" dirty="0">
              <a:latin typeface="楷体" panose="02010609060101010101" pitchFamily="49" charset="-122"/>
              <a:ea typeface="楷体" panose="02010609060101010101" pitchFamily="49" charset="-122"/>
            </a:endParaRPr>
          </a:p>
          <a:p>
            <a:pPr marL="457200" indent="-457200">
              <a:spcAft>
                <a:spcPts val="600"/>
              </a:spcAft>
              <a:buFont typeface="Arial" panose="020B0604020202020204" pitchFamily="34" charset="0"/>
              <a:buChar char="•"/>
            </a:pPr>
            <a:r>
              <a:rPr lang="zh-CN" altLang="en-US" sz="3200" dirty="0">
                <a:latin typeface="楷体" panose="02010609060101010101" pitchFamily="49" charset="-122"/>
                <a:ea typeface="楷体" panose="02010609060101010101" pitchFamily="49" charset="-122"/>
              </a:rPr>
              <a:t>执行：</a:t>
            </a:r>
            <a:r>
              <a:rPr lang="en-US" altLang="zh-CN" sz="3200" dirty="0">
                <a:latin typeface="楷体" panose="02010609060101010101" pitchFamily="49" charset="-122"/>
                <a:ea typeface="楷体" panose="02010609060101010101" pitchFamily="49" charset="-122"/>
              </a:rPr>
              <a:t>ALU</a:t>
            </a:r>
            <a:r>
              <a:rPr lang="zh-CN" altLang="en-US" sz="3200" dirty="0">
                <a:latin typeface="楷体" panose="02010609060101010101" pitchFamily="49" charset="-122"/>
                <a:ea typeface="楷体" panose="02010609060101010101" pitchFamily="49" charset="-122"/>
              </a:rPr>
              <a:t>要么根据</a:t>
            </a:r>
            <a:r>
              <a:rPr lang="en-US" altLang="zh-CN" sz="3200" dirty="0" err="1">
                <a:latin typeface="楷体" panose="02010609060101010101" pitchFamily="49" charset="-122"/>
                <a:ea typeface="楷体" panose="02010609060101010101" pitchFamily="49" charset="-122"/>
              </a:rPr>
              <a:t>ifun</a:t>
            </a:r>
            <a:r>
              <a:rPr lang="zh-CN" altLang="en-US" sz="3200" dirty="0">
                <a:latin typeface="楷体" panose="02010609060101010101" pitchFamily="49" charset="-122"/>
                <a:ea typeface="楷体" panose="02010609060101010101" pitchFamily="49" charset="-122"/>
              </a:rPr>
              <a:t>计算有效地址，要么增减栈指针，得到</a:t>
            </a:r>
            <a:r>
              <a:rPr lang="en-US" altLang="zh-CN" sz="3200" dirty="0" err="1">
                <a:latin typeface="楷体" panose="02010609060101010101" pitchFamily="49" charset="-122"/>
                <a:ea typeface="楷体" panose="02010609060101010101" pitchFamily="49" charset="-122"/>
              </a:rPr>
              <a:t>valE</a:t>
            </a:r>
            <a:r>
              <a:rPr lang="zh-CN" altLang="en-US" sz="3200" dirty="0">
                <a:latin typeface="楷体" panose="02010609060101010101" pitchFamily="49" charset="-122"/>
                <a:ea typeface="楷体" panose="02010609060101010101" pitchFamily="49" charset="-122"/>
              </a:rPr>
              <a:t>（该阶段可能设置条件码）</a:t>
            </a:r>
            <a:endParaRPr lang="en-US" altLang="zh-CN" sz="3200" dirty="0">
              <a:latin typeface="楷体" panose="02010609060101010101" pitchFamily="49" charset="-122"/>
              <a:ea typeface="楷体" panose="02010609060101010101" pitchFamily="49" charset="-122"/>
            </a:endParaRPr>
          </a:p>
          <a:p>
            <a:pPr marL="457200" indent="-457200">
              <a:spcAft>
                <a:spcPts val="600"/>
              </a:spcAft>
              <a:buFont typeface="Arial" panose="020B0604020202020204" pitchFamily="34" charset="0"/>
              <a:buChar char="•"/>
            </a:pPr>
            <a:r>
              <a:rPr lang="zh-CN" altLang="en-US" sz="3200" dirty="0">
                <a:latin typeface="楷体" panose="02010609060101010101" pitchFamily="49" charset="-122"/>
                <a:ea typeface="楷体" panose="02010609060101010101" pitchFamily="49" charset="-122"/>
              </a:rPr>
              <a:t>访存：将数据写入内存或从内存读入数据，得到</a:t>
            </a:r>
            <a:r>
              <a:rPr lang="en-US" altLang="zh-CN" sz="3200" dirty="0" err="1">
                <a:latin typeface="楷体" panose="02010609060101010101" pitchFamily="49" charset="-122"/>
                <a:ea typeface="楷体" panose="02010609060101010101" pitchFamily="49" charset="-122"/>
              </a:rPr>
              <a:t>valM</a:t>
            </a:r>
            <a:endParaRPr lang="en-US" altLang="zh-CN" sz="3200" dirty="0">
              <a:latin typeface="楷体" panose="02010609060101010101" pitchFamily="49" charset="-122"/>
              <a:ea typeface="楷体" panose="02010609060101010101" pitchFamily="49" charset="-122"/>
            </a:endParaRPr>
          </a:p>
          <a:p>
            <a:pPr marL="457200" indent="-457200">
              <a:spcAft>
                <a:spcPts val="600"/>
              </a:spcAft>
              <a:buFont typeface="Arial" panose="020B0604020202020204" pitchFamily="34" charset="0"/>
              <a:buChar char="•"/>
            </a:pPr>
            <a:r>
              <a:rPr lang="zh-CN" altLang="en-US" sz="3200" dirty="0">
                <a:latin typeface="楷体" panose="02010609060101010101" pitchFamily="49" charset="-122"/>
                <a:ea typeface="楷体" panose="02010609060101010101" pitchFamily="49" charset="-122"/>
              </a:rPr>
              <a:t>写回：写至多两个结果到寄存器堆</a:t>
            </a:r>
            <a:endParaRPr lang="en-US" altLang="zh-CN" sz="3200" dirty="0">
              <a:latin typeface="楷体" panose="02010609060101010101" pitchFamily="49" charset="-122"/>
              <a:ea typeface="楷体" panose="02010609060101010101" pitchFamily="49" charset="-122"/>
            </a:endParaRPr>
          </a:p>
          <a:p>
            <a:pPr marL="457200" indent="-457200">
              <a:spcAft>
                <a:spcPts val="600"/>
              </a:spcAft>
              <a:buFont typeface="Arial" panose="020B0604020202020204" pitchFamily="34" charset="0"/>
              <a:buChar char="•"/>
            </a:pPr>
            <a:r>
              <a:rPr lang="zh-CN" altLang="en-US" sz="3200" dirty="0">
                <a:latin typeface="楷体" panose="02010609060101010101" pitchFamily="49" charset="-122"/>
                <a:ea typeface="楷体" panose="02010609060101010101" pitchFamily="49" charset="-122"/>
              </a:rPr>
              <a:t>更新</a:t>
            </a:r>
            <a:r>
              <a:rPr lang="en-US" altLang="zh-CN" sz="3200" dirty="0">
                <a:latin typeface="楷体" panose="02010609060101010101" pitchFamily="49" charset="-122"/>
                <a:ea typeface="楷体" panose="02010609060101010101" pitchFamily="49" charset="-122"/>
              </a:rPr>
              <a:t>PC</a:t>
            </a:r>
            <a:r>
              <a:rPr lang="zh-CN" altLang="en-US" sz="3200" dirty="0">
                <a:latin typeface="楷体" panose="02010609060101010101" pitchFamily="49" charset="-122"/>
                <a:ea typeface="楷体" panose="02010609060101010101" pitchFamily="49" charset="-122"/>
              </a:rPr>
              <a:t>：将</a:t>
            </a:r>
            <a:r>
              <a:rPr lang="en-US" altLang="zh-CN" sz="3200" dirty="0">
                <a:latin typeface="楷体" panose="02010609060101010101" pitchFamily="49" charset="-122"/>
                <a:ea typeface="楷体" panose="02010609060101010101" pitchFamily="49" charset="-122"/>
              </a:rPr>
              <a:t>PC</a:t>
            </a:r>
            <a:r>
              <a:rPr lang="zh-CN" altLang="en-US" sz="3200" dirty="0">
                <a:latin typeface="楷体" panose="02010609060101010101" pitchFamily="49" charset="-122"/>
                <a:ea typeface="楷体" panose="02010609060101010101" pitchFamily="49" charset="-122"/>
              </a:rPr>
              <a:t>设置成下一指令的地址</a:t>
            </a:r>
          </a:p>
        </p:txBody>
      </p:sp>
    </p:spTree>
    <p:extLst>
      <p:ext uri="{BB962C8B-B14F-4D97-AF65-F5344CB8AC3E}">
        <p14:creationId xmlns:p14="http://schemas.microsoft.com/office/powerpoint/2010/main" val="4144253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4E3E70-2932-F864-CC00-0A5EF035C418}"/>
              </a:ext>
            </a:extLst>
          </p:cNvPr>
          <p:cNvSpPr>
            <a:spLocks noGrp="1"/>
          </p:cNvSpPr>
          <p:nvPr>
            <p:ph type="title"/>
          </p:nvPr>
        </p:nvSpPr>
        <p:spPr/>
        <p:txBody>
          <a:bodyPr/>
          <a:lstStyle/>
          <a:p>
            <a:r>
              <a:rPr lang="en-US" altLang="zh-CN" dirty="0" err="1"/>
              <a:t>OPq</a:t>
            </a:r>
            <a:endParaRPr lang="en-US" dirty="0"/>
          </a:p>
        </p:txBody>
      </p:sp>
      <p:pic>
        <p:nvPicPr>
          <p:cNvPr id="14" name="图片 13">
            <a:extLst>
              <a:ext uri="{FF2B5EF4-FFF2-40B4-BE49-F238E27FC236}">
                <a16:creationId xmlns:a16="http://schemas.microsoft.com/office/drawing/2014/main" id="{DDB4CABD-964A-4D70-9477-5BE932510255}"/>
              </a:ext>
            </a:extLst>
          </p:cNvPr>
          <p:cNvPicPr>
            <a:picLocks noChangeAspect="1"/>
          </p:cNvPicPr>
          <p:nvPr/>
        </p:nvPicPr>
        <p:blipFill>
          <a:blip r:embed="rId2"/>
          <a:stretch>
            <a:fillRect/>
          </a:stretch>
        </p:blipFill>
        <p:spPr>
          <a:xfrm>
            <a:off x="184943" y="1145219"/>
            <a:ext cx="8336140" cy="4972882"/>
          </a:xfrm>
          <a:prstGeom prst="rect">
            <a:avLst/>
          </a:prstGeom>
        </p:spPr>
      </p:pic>
      <p:sp>
        <p:nvSpPr>
          <p:cNvPr id="15" name="文本框 14">
            <a:extLst>
              <a:ext uri="{FF2B5EF4-FFF2-40B4-BE49-F238E27FC236}">
                <a16:creationId xmlns:a16="http://schemas.microsoft.com/office/drawing/2014/main" id="{0B488397-66C3-4D75-B864-D9585D098347}"/>
              </a:ext>
            </a:extLst>
          </p:cNvPr>
          <p:cNvSpPr txBox="1"/>
          <p:nvPr/>
        </p:nvSpPr>
        <p:spPr>
          <a:xfrm>
            <a:off x="8975325" y="2239565"/>
            <a:ext cx="2725445" cy="2378870"/>
          </a:xfrm>
          <a:prstGeom prst="rect">
            <a:avLst/>
          </a:prstGeom>
          <a:noFill/>
        </p:spPr>
        <p:txBody>
          <a:bodyPr wrap="square" lIns="0" tIns="0" rIns="0" bIns="0" rtlCol="0" anchor="t">
            <a:noAutofit/>
          </a:bodyPr>
          <a:lstStyle/>
          <a:p>
            <a:r>
              <a:rPr lang="en-US" altLang="zh-CN" sz="2800" dirty="0">
                <a:latin typeface="楷体" panose="02010609060101010101" pitchFamily="49" charset="-122"/>
                <a:ea typeface="楷体" panose="02010609060101010101" pitchFamily="49" charset="-122"/>
              </a:rPr>
              <a:t>1.</a:t>
            </a:r>
            <a:r>
              <a:rPr lang="zh-CN" altLang="en-US" sz="2800" dirty="0">
                <a:latin typeface="楷体" panose="02010609060101010101" pitchFamily="49" charset="-122"/>
                <a:ea typeface="楷体" panose="02010609060101010101" pitchFamily="49" charset="-122"/>
              </a:rPr>
              <a:t>只读入</a:t>
            </a:r>
            <a:r>
              <a:rPr lang="en-US" altLang="zh-CN" sz="2800" dirty="0">
                <a:latin typeface="楷体" panose="02010609060101010101" pitchFamily="49" charset="-122"/>
                <a:ea typeface="楷体" panose="02010609060101010101" pitchFamily="49" charset="-122"/>
              </a:rPr>
              <a:t>2</a:t>
            </a:r>
            <a:r>
              <a:rPr lang="zh-CN" altLang="en-US" sz="2800" dirty="0">
                <a:latin typeface="楷体" panose="02010609060101010101" pitchFamily="49" charset="-122"/>
                <a:ea typeface="楷体" panose="02010609060101010101" pitchFamily="49" charset="-122"/>
              </a:rPr>
              <a:t>字节，</a:t>
            </a:r>
            <a:r>
              <a:rPr lang="en-US" altLang="zh-CN" sz="2800" dirty="0" err="1">
                <a:latin typeface="楷体" panose="02010609060101010101" pitchFamily="49" charset="-122"/>
                <a:ea typeface="楷体" panose="02010609060101010101" pitchFamily="49" charset="-122"/>
              </a:rPr>
              <a:t>valP</a:t>
            </a:r>
            <a:r>
              <a:rPr lang="zh-CN" altLang="en-US" sz="2800" dirty="0">
                <a:latin typeface="楷体" panose="02010609060101010101" pitchFamily="49" charset="-122"/>
                <a:ea typeface="楷体" panose="02010609060101010101" pitchFamily="49" charset="-122"/>
              </a:rPr>
              <a:t>计算为</a:t>
            </a:r>
            <a:r>
              <a:rPr lang="en-US" altLang="zh-CN" sz="2800" dirty="0">
                <a:latin typeface="楷体" panose="02010609060101010101" pitchFamily="49" charset="-122"/>
                <a:ea typeface="楷体" panose="02010609060101010101" pitchFamily="49" charset="-122"/>
              </a:rPr>
              <a:t>PC+2</a:t>
            </a:r>
            <a:r>
              <a:rPr lang="zh-CN" altLang="en-US" sz="2800" dirty="0">
                <a:latin typeface="楷体" panose="02010609060101010101" pitchFamily="49" charset="-122"/>
                <a:ea typeface="楷体" panose="02010609060101010101" pitchFamily="49" charset="-122"/>
              </a:rPr>
              <a:t>；</a:t>
            </a:r>
            <a:endParaRPr lang="en-US" altLang="zh-CN" sz="2800" dirty="0">
              <a:latin typeface="楷体" panose="02010609060101010101" pitchFamily="49" charset="-122"/>
              <a:ea typeface="楷体" panose="02010609060101010101" pitchFamily="49" charset="-122"/>
            </a:endParaRPr>
          </a:p>
          <a:p>
            <a:r>
              <a:rPr lang="en-US" altLang="zh-CN" sz="2800" dirty="0">
                <a:latin typeface="楷体" panose="02010609060101010101" pitchFamily="49" charset="-122"/>
                <a:ea typeface="楷体" panose="02010609060101010101" pitchFamily="49" charset="-122"/>
              </a:rPr>
              <a:t>2.</a:t>
            </a:r>
            <a:r>
              <a:rPr lang="zh-CN" altLang="en-US" sz="2800" dirty="0">
                <a:latin typeface="楷体" panose="02010609060101010101" pitchFamily="49" charset="-122"/>
                <a:ea typeface="楷体" panose="02010609060101010101" pitchFamily="49" charset="-122"/>
              </a:rPr>
              <a:t>注意</a:t>
            </a:r>
            <a:r>
              <a:rPr lang="en-US" altLang="zh-CN" sz="2800" dirty="0">
                <a:latin typeface="楷体" panose="02010609060101010101" pitchFamily="49" charset="-122"/>
                <a:ea typeface="楷体" panose="02010609060101010101" pitchFamily="49" charset="-122"/>
              </a:rPr>
              <a:t>Execute</a:t>
            </a:r>
            <a:r>
              <a:rPr lang="zh-CN" altLang="en-US" sz="2800" dirty="0">
                <a:latin typeface="楷体" panose="02010609060101010101" pitchFamily="49" charset="-122"/>
                <a:ea typeface="楷体" panose="02010609060101010101" pitchFamily="49" charset="-122"/>
              </a:rPr>
              <a:t>中</a:t>
            </a:r>
            <a:r>
              <a:rPr lang="en-US" altLang="zh-CN" sz="2800" dirty="0" err="1">
                <a:latin typeface="楷体" panose="02010609060101010101" pitchFamily="49" charset="-122"/>
                <a:ea typeface="楷体" panose="02010609060101010101" pitchFamily="49" charset="-122"/>
              </a:rPr>
              <a:t>valB</a:t>
            </a:r>
            <a:r>
              <a:rPr lang="zh-CN" altLang="en-US" sz="2800" dirty="0">
                <a:latin typeface="楷体" panose="02010609060101010101" pitchFamily="49" charset="-122"/>
                <a:ea typeface="楷体" panose="02010609060101010101" pitchFamily="49" charset="-122"/>
              </a:rPr>
              <a:t>和</a:t>
            </a:r>
            <a:r>
              <a:rPr lang="en-US" altLang="zh-CN" sz="2800" dirty="0" err="1">
                <a:latin typeface="楷体" panose="02010609060101010101" pitchFamily="49" charset="-122"/>
                <a:ea typeface="楷体" panose="02010609060101010101" pitchFamily="49" charset="-122"/>
              </a:rPr>
              <a:t>valA</a:t>
            </a:r>
            <a:r>
              <a:rPr lang="zh-CN" altLang="en-US" sz="2800" dirty="0">
                <a:latin typeface="楷体" panose="02010609060101010101" pitchFamily="49" charset="-122"/>
                <a:ea typeface="楷体" panose="02010609060101010101" pitchFamily="49" charset="-122"/>
              </a:rPr>
              <a:t>的参数顺序</a:t>
            </a:r>
          </a:p>
        </p:txBody>
      </p:sp>
    </p:spTree>
    <p:extLst>
      <p:ext uri="{BB962C8B-B14F-4D97-AF65-F5344CB8AC3E}">
        <p14:creationId xmlns:p14="http://schemas.microsoft.com/office/powerpoint/2010/main" val="3286746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A288AB-BA1E-8698-3B84-467A2D5F1CF7}"/>
              </a:ext>
            </a:extLst>
          </p:cNvPr>
          <p:cNvSpPr>
            <a:spLocks noGrp="1"/>
          </p:cNvSpPr>
          <p:nvPr>
            <p:ph type="title"/>
          </p:nvPr>
        </p:nvSpPr>
        <p:spPr/>
        <p:txBody>
          <a:bodyPr/>
          <a:lstStyle/>
          <a:p>
            <a:r>
              <a:rPr lang="en-US" altLang="zh-CN" dirty="0" err="1"/>
              <a:t>r</a:t>
            </a:r>
            <a:r>
              <a:rPr lang="en-US" dirty="0" err="1"/>
              <a:t>rmovq&amp;irmovq</a:t>
            </a:r>
            <a:endParaRPr lang="en-US" dirty="0"/>
          </a:p>
        </p:txBody>
      </p:sp>
      <p:pic>
        <p:nvPicPr>
          <p:cNvPr id="18" name="图片 17">
            <a:extLst>
              <a:ext uri="{FF2B5EF4-FFF2-40B4-BE49-F238E27FC236}">
                <a16:creationId xmlns:a16="http://schemas.microsoft.com/office/drawing/2014/main" id="{FA3AB5F3-F7D4-4BD9-B4EB-FCFE0A5ED762}"/>
              </a:ext>
            </a:extLst>
          </p:cNvPr>
          <p:cNvPicPr>
            <a:picLocks noChangeAspect="1"/>
          </p:cNvPicPr>
          <p:nvPr/>
        </p:nvPicPr>
        <p:blipFill>
          <a:blip r:embed="rId2"/>
          <a:stretch>
            <a:fillRect/>
          </a:stretch>
        </p:blipFill>
        <p:spPr>
          <a:xfrm>
            <a:off x="1692808" y="1330777"/>
            <a:ext cx="5083855" cy="4584433"/>
          </a:xfrm>
          <a:prstGeom prst="rect">
            <a:avLst/>
          </a:prstGeom>
        </p:spPr>
      </p:pic>
      <p:sp>
        <p:nvSpPr>
          <p:cNvPr id="20" name="文本框 19">
            <a:extLst>
              <a:ext uri="{FF2B5EF4-FFF2-40B4-BE49-F238E27FC236}">
                <a16:creationId xmlns:a16="http://schemas.microsoft.com/office/drawing/2014/main" id="{7D39BD76-2C30-450A-96D9-354D264352AF}"/>
              </a:ext>
            </a:extLst>
          </p:cNvPr>
          <p:cNvSpPr txBox="1"/>
          <p:nvPr/>
        </p:nvSpPr>
        <p:spPr>
          <a:xfrm>
            <a:off x="8158579" y="2690581"/>
            <a:ext cx="3346881" cy="2319291"/>
          </a:xfrm>
          <a:prstGeom prst="rect">
            <a:avLst/>
          </a:prstGeom>
          <a:noFill/>
        </p:spPr>
        <p:txBody>
          <a:bodyPr wrap="square" lIns="0" tIns="0" rIns="0" bIns="0" rtlCol="0" anchor="t">
            <a:noAutofit/>
          </a:bodyPr>
          <a:lstStyle/>
          <a:p>
            <a:r>
              <a:rPr lang="zh-CN" altLang="en-US" sz="3200" dirty="0">
                <a:latin typeface="楷体" panose="02010609060101010101" pitchFamily="49" charset="-122"/>
                <a:ea typeface="楷体" panose="02010609060101010101" pitchFamily="49" charset="-122"/>
              </a:rPr>
              <a:t>与</a:t>
            </a:r>
            <a:r>
              <a:rPr lang="en-US" altLang="zh-CN" sz="3200" dirty="0" err="1">
                <a:latin typeface="楷体" panose="02010609060101010101" pitchFamily="49" charset="-122"/>
                <a:ea typeface="楷体" panose="02010609060101010101" pitchFamily="49" charset="-122"/>
              </a:rPr>
              <a:t>OPq</a:t>
            </a:r>
            <a:r>
              <a:rPr lang="zh-CN" altLang="en-US" sz="3200" dirty="0">
                <a:latin typeface="楷体" panose="02010609060101010101" pitchFamily="49" charset="-122"/>
                <a:ea typeface="楷体" panose="02010609060101010101" pitchFamily="49" charset="-122"/>
              </a:rPr>
              <a:t>类似，这些指令计算了一个值并将其存放到寄存器中</a:t>
            </a:r>
          </a:p>
        </p:txBody>
      </p:sp>
      <p:sp>
        <p:nvSpPr>
          <p:cNvPr id="21" name="箭头: 右 20">
            <a:extLst>
              <a:ext uri="{FF2B5EF4-FFF2-40B4-BE49-F238E27FC236}">
                <a16:creationId xmlns:a16="http://schemas.microsoft.com/office/drawing/2014/main" id="{78644AD7-916C-470F-A9B5-C512C05AC201}"/>
              </a:ext>
            </a:extLst>
          </p:cNvPr>
          <p:cNvSpPr/>
          <p:nvPr/>
        </p:nvSpPr>
        <p:spPr>
          <a:xfrm rot="10800000">
            <a:off x="6841742" y="4909351"/>
            <a:ext cx="775317" cy="479395"/>
          </a:xfrm>
          <a:prstGeom prst="rightArrow">
            <a:avLst/>
          </a:prstGeom>
          <a:solidFill>
            <a:schemeClr val="accent1"/>
          </a:soli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箭头: 右 21">
            <a:extLst>
              <a:ext uri="{FF2B5EF4-FFF2-40B4-BE49-F238E27FC236}">
                <a16:creationId xmlns:a16="http://schemas.microsoft.com/office/drawing/2014/main" id="{FAFD694D-BB34-4D90-A816-64F314CC8440}"/>
              </a:ext>
            </a:extLst>
          </p:cNvPr>
          <p:cNvSpPr/>
          <p:nvPr/>
        </p:nvSpPr>
        <p:spPr>
          <a:xfrm rot="10800000">
            <a:off x="6847663" y="3850227"/>
            <a:ext cx="775317" cy="479395"/>
          </a:xfrm>
          <a:prstGeom prst="rightArrow">
            <a:avLst/>
          </a:prstGeom>
          <a:solidFill>
            <a:schemeClr val="accent1"/>
          </a:soli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4" name="图片 23">
            <a:extLst>
              <a:ext uri="{FF2B5EF4-FFF2-40B4-BE49-F238E27FC236}">
                <a16:creationId xmlns:a16="http://schemas.microsoft.com/office/drawing/2014/main" id="{527A43DF-B534-476E-9F40-5FCC5F85E8E9}"/>
              </a:ext>
            </a:extLst>
          </p:cNvPr>
          <p:cNvPicPr>
            <a:picLocks noChangeAspect="1"/>
          </p:cNvPicPr>
          <p:nvPr/>
        </p:nvPicPr>
        <p:blipFill>
          <a:blip r:embed="rId3"/>
          <a:stretch>
            <a:fillRect/>
          </a:stretch>
        </p:blipFill>
        <p:spPr>
          <a:xfrm>
            <a:off x="810826" y="1330776"/>
            <a:ext cx="881982" cy="4584433"/>
          </a:xfrm>
          <a:prstGeom prst="rect">
            <a:avLst/>
          </a:prstGeom>
        </p:spPr>
      </p:pic>
    </p:spTree>
    <p:extLst>
      <p:ext uri="{BB962C8B-B14F-4D97-AF65-F5344CB8AC3E}">
        <p14:creationId xmlns:p14="http://schemas.microsoft.com/office/powerpoint/2010/main" val="2768712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A4369C-EF29-4DC9-BF73-2D802D5850E2}"/>
              </a:ext>
            </a:extLst>
          </p:cNvPr>
          <p:cNvSpPr>
            <a:spLocks noGrp="1"/>
          </p:cNvSpPr>
          <p:nvPr>
            <p:ph type="title"/>
          </p:nvPr>
        </p:nvSpPr>
        <p:spPr/>
        <p:txBody>
          <a:bodyPr/>
          <a:lstStyle/>
          <a:p>
            <a:r>
              <a:rPr lang="en-US" altLang="zh-CN" dirty="0" err="1"/>
              <a:t>cmovXX</a:t>
            </a:r>
            <a:endParaRPr lang="zh-CN" altLang="en-US" dirty="0"/>
          </a:p>
        </p:txBody>
      </p:sp>
      <p:pic>
        <p:nvPicPr>
          <p:cNvPr id="3" name="图片 2">
            <a:extLst>
              <a:ext uri="{FF2B5EF4-FFF2-40B4-BE49-F238E27FC236}">
                <a16:creationId xmlns:a16="http://schemas.microsoft.com/office/drawing/2014/main" id="{A5490CF3-7B5E-43DD-9854-DC84B4FB8E9D}"/>
              </a:ext>
            </a:extLst>
          </p:cNvPr>
          <p:cNvPicPr>
            <a:picLocks noChangeAspect="1"/>
          </p:cNvPicPr>
          <p:nvPr/>
        </p:nvPicPr>
        <p:blipFill>
          <a:blip r:embed="rId2"/>
          <a:stretch>
            <a:fillRect/>
          </a:stretch>
        </p:blipFill>
        <p:spPr>
          <a:xfrm>
            <a:off x="296200" y="1233997"/>
            <a:ext cx="7773602" cy="4835832"/>
          </a:xfrm>
          <a:prstGeom prst="rect">
            <a:avLst/>
          </a:prstGeom>
        </p:spPr>
      </p:pic>
      <p:sp>
        <p:nvSpPr>
          <p:cNvPr id="4" name="箭头: 右 3">
            <a:extLst>
              <a:ext uri="{FF2B5EF4-FFF2-40B4-BE49-F238E27FC236}">
                <a16:creationId xmlns:a16="http://schemas.microsoft.com/office/drawing/2014/main" id="{45D42D43-F808-49C5-B53E-6AC89B127380}"/>
              </a:ext>
            </a:extLst>
          </p:cNvPr>
          <p:cNvSpPr/>
          <p:nvPr/>
        </p:nvSpPr>
        <p:spPr>
          <a:xfrm rot="10800000">
            <a:off x="8117291" y="4012821"/>
            <a:ext cx="775317" cy="479395"/>
          </a:xfrm>
          <a:prstGeom prst="rightArrow">
            <a:avLst/>
          </a:prstGeom>
          <a:solidFill>
            <a:schemeClr val="accent1"/>
          </a:soli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B47E111E-D3D7-4FD4-B017-1261C87E02F9}"/>
              </a:ext>
            </a:extLst>
          </p:cNvPr>
          <p:cNvSpPr txBox="1"/>
          <p:nvPr/>
        </p:nvSpPr>
        <p:spPr>
          <a:xfrm>
            <a:off x="9200367" y="2254048"/>
            <a:ext cx="2606657" cy="2349904"/>
          </a:xfrm>
          <a:prstGeom prst="rect">
            <a:avLst/>
          </a:prstGeom>
          <a:noFill/>
        </p:spPr>
        <p:txBody>
          <a:bodyPr wrap="square" lIns="0" tIns="0" rIns="0" bIns="0" rtlCol="0" anchor="t">
            <a:noAutofit/>
          </a:bodyPr>
          <a:lstStyle/>
          <a:p>
            <a:r>
              <a:rPr lang="en-US" altLang="zh-CN" sz="2800" dirty="0">
                <a:latin typeface="楷体" panose="02010609060101010101" pitchFamily="49" charset="-122"/>
                <a:ea typeface="楷体" panose="02010609060101010101" pitchFamily="49" charset="-122"/>
              </a:rPr>
              <a:t>1.</a:t>
            </a:r>
            <a:r>
              <a:rPr lang="zh-CN" altLang="en-US" sz="2800" dirty="0">
                <a:latin typeface="楷体" panose="02010609060101010101" pitchFamily="49" charset="-122"/>
                <a:ea typeface="楷体" panose="02010609060101010101" pitchFamily="49" charset="-122"/>
              </a:rPr>
              <a:t>需要检查条件码；</a:t>
            </a:r>
            <a:endParaRPr lang="en-US" altLang="zh-CN" sz="2800" dirty="0">
              <a:latin typeface="楷体" panose="02010609060101010101" pitchFamily="49" charset="-122"/>
              <a:ea typeface="楷体" panose="02010609060101010101" pitchFamily="49" charset="-122"/>
            </a:endParaRPr>
          </a:p>
          <a:p>
            <a:r>
              <a:rPr lang="en-US" altLang="zh-CN" sz="2800" dirty="0">
                <a:latin typeface="楷体" panose="02010609060101010101" pitchFamily="49" charset="-122"/>
                <a:ea typeface="楷体" panose="02010609060101010101" pitchFamily="49" charset="-122"/>
              </a:rPr>
              <a:t>2.</a:t>
            </a:r>
            <a:r>
              <a:rPr lang="zh-CN" altLang="en-US" sz="2800" dirty="0">
                <a:latin typeface="楷体" panose="02010609060101010101" pitchFamily="49" charset="-122"/>
                <a:ea typeface="楷体" panose="02010609060101010101" pitchFamily="49" charset="-122"/>
              </a:rPr>
              <a:t>通过将</a:t>
            </a:r>
            <a:r>
              <a:rPr lang="en-US" altLang="zh-CN" sz="2800" dirty="0" err="1">
                <a:latin typeface="楷体" panose="02010609060101010101" pitchFamily="49" charset="-122"/>
                <a:ea typeface="楷体" panose="02010609060101010101" pitchFamily="49" charset="-122"/>
              </a:rPr>
              <a:t>rB</a:t>
            </a:r>
            <a:r>
              <a:rPr lang="zh-CN" altLang="en-US" sz="2800" dirty="0">
                <a:latin typeface="楷体" panose="02010609060101010101" pitchFamily="49" charset="-122"/>
                <a:ea typeface="楷体" panose="02010609060101010101" pitchFamily="49" charset="-122"/>
              </a:rPr>
              <a:t>设置成</a:t>
            </a:r>
            <a:r>
              <a:rPr lang="en-US" altLang="zh-CN" sz="2800" dirty="0">
                <a:latin typeface="楷体" panose="02010609060101010101" pitchFamily="49" charset="-122"/>
                <a:ea typeface="楷体" panose="02010609060101010101" pitchFamily="49" charset="-122"/>
              </a:rPr>
              <a:t>0xF</a:t>
            </a:r>
            <a:r>
              <a:rPr lang="zh-CN" altLang="en-US" sz="2800" dirty="0">
                <a:latin typeface="楷体" panose="02010609060101010101" pitchFamily="49" charset="-122"/>
                <a:ea typeface="楷体" panose="02010609060101010101" pitchFamily="49" charset="-122"/>
              </a:rPr>
              <a:t>取消传送</a:t>
            </a:r>
            <a:endParaRPr lang="en-US" altLang="zh-CN" sz="28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4185882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D49997-435E-A4F1-45D7-6443C260F64A}"/>
              </a:ext>
            </a:extLst>
          </p:cNvPr>
          <p:cNvSpPr>
            <a:spLocks noGrp="1"/>
          </p:cNvSpPr>
          <p:nvPr>
            <p:ph type="title"/>
          </p:nvPr>
        </p:nvSpPr>
        <p:spPr/>
        <p:txBody>
          <a:bodyPr/>
          <a:lstStyle/>
          <a:p>
            <a:r>
              <a:rPr lang="en-US" altLang="zh-CN" dirty="0" err="1"/>
              <a:t>r</a:t>
            </a:r>
            <a:r>
              <a:rPr lang="en-US" dirty="0" err="1"/>
              <a:t>mmovq</a:t>
            </a:r>
            <a:endParaRPr lang="en-US" dirty="0"/>
          </a:p>
        </p:txBody>
      </p:sp>
      <p:pic>
        <p:nvPicPr>
          <p:cNvPr id="3" name="图片 2">
            <a:extLst>
              <a:ext uri="{FF2B5EF4-FFF2-40B4-BE49-F238E27FC236}">
                <a16:creationId xmlns:a16="http://schemas.microsoft.com/office/drawing/2014/main" id="{CBABDA6A-12CF-46D1-8B17-A258DA7E5983}"/>
              </a:ext>
            </a:extLst>
          </p:cNvPr>
          <p:cNvPicPr>
            <a:picLocks noChangeAspect="1"/>
          </p:cNvPicPr>
          <p:nvPr/>
        </p:nvPicPr>
        <p:blipFill>
          <a:blip r:embed="rId2"/>
          <a:stretch>
            <a:fillRect/>
          </a:stretch>
        </p:blipFill>
        <p:spPr>
          <a:xfrm>
            <a:off x="343871" y="1216241"/>
            <a:ext cx="8078247" cy="4739473"/>
          </a:xfrm>
          <a:prstGeom prst="rect">
            <a:avLst/>
          </a:prstGeom>
        </p:spPr>
      </p:pic>
      <p:sp>
        <p:nvSpPr>
          <p:cNvPr id="46" name="文本框 45">
            <a:extLst>
              <a:ext uri="{FF2B5EF4-FFF2-40B4-BE49-F238E27FC236}">
                <a16:creationId xmlns:a16="http://schemas.microsoft.com/office/drawing/2014/main" id="{5F3DC759-BA77-44A9-B1FC-FC2F133657F3}"/>
              </a:ext>
            </a:extLst>
          </p:cNvPr>
          <p:cNvSpPr txBox="1"/>
          <p:nvPr/>
        </p:nvSpPr>
        <p:spPr>
          <a:xfrm>
            <a:off x="9108490" y="2039389"/>
            <a:ext cx="2476869" cy="3093175"/>
          </a:xfrm>
          <a:prstGeom prst="rect">
            <a:avLst/>
          </a:prstGeom>
          <a:noFill/>
        </p:spPr>
        <p:txBody>
          <a:bodyPr wrap="square" lIns="0" tIns="0" rIns="0" bIns="0" rtlCol="0" anchor="t">
            <a:noAutofit/>
          </a:bodyPr>
          <a:lstStyle/>
          <a:p>
            <a:r>
              <a:rPr lang="en-US" altLang="zh-CN" sz="2800" dirty="0">
                <a:latin typeface="楷体" panose="02010609060101010101" pitchFamily="49" charset="-122"/>
                <a:ea typeface="楷体" panose="02010609060101010101" pitchFamily="49" charset="-122"/>
              </a:rPr>
              <a:t>1.</a:t>
            </a:r>
            <a:r>
              <a:rPr lang="zh-CN" altLang="en-US" sz="2800" dirty="0">
                <a:latin typeface="楷体" panose="02010609060101010101" pitchFamily="49" charset="-122"/>
                <a:ea typeface="楷体" panose="02010609060101010101" pitchFamily="49" charset="-122"/>
              </a:rPr>
              <a:t>读入</a:t>
            </a:r>
            <a:r>
              <a:rPr lang="en-US" altLang="zh-CN" sz="2800" dirty="0">
                <a:latin typeface="楷体" panose="02010609060101010101" pitchFamily="49" charset="-122"/>
                <a:ea typeface="楷体" panose="02010609060101010101" pitchFamily="49" charset="-122"/>
              </a:rPr>
              <a:t>10</a:t>
            </a:r>
            <a:r>
              <a:rPr lang="zh-CN" altLang="en-US" sz="2800" dirty="0">
                <a:latin typeface="楷体" panose="02010609060101010101" pitchFamily="49" charset="-122"/>
                <a:ea typeface="楷体" panose="02010609060101010101" pitchFamily="49" charset="-122"/>
              </a:rPr>
              <a:t>字节，</a:t>
            </a:r>
            <a:r>
              <a:rPr lang="en-US" altLang="zh-CN" sz="2800" dirty="0" err="1">
                <a:latin typeface="楷体" panose="02010609060101010101" pitchFamily="49" charset="-122"/>
                <a:ea typeface="楷体" panose="02010609060101010101" pitchFamily="49" charset="-122"/>
              </a:rPr>
              <a:t>valP</a:t>
            </a:r>
            <a:r>
              <a:rPr lang="zh-CN" altLang="en-US" sz="2800" dirty="0">
                <a:latin typeface="楷体" panose="02010609060101010101" pitchFamily="49" charset="-122"/>
                <a:ea typeface="楷体" panose="02010609060101010101" pitchFamily="49" charset="-122"/>
              </a:rPr>
              <a:t>计算为</a:t>
            </a:r>
            <a:r>
              <a:rPr lang="en-US" altLang="zh-CN" sz="2800" dirty="0">
                <a:latin typeface="楷体" panose="02010609060101010101" pitchFamily="49" charset="-122"/>
                <a:ea typeface="楷体" panose="02010609060101010101" pitchFamily="49" charset="-122"/>
              </a:rPr>
              <a:t>PC+10</a:t>
            </a:r>
            <a:r>
              <a:rPr lang="zh-CN" altLang="en-US" sz="2800" dirty="0">
                <a:latin typeface="楷体" panose="02010609060101010101" pitchFamily="49" charset="-122"/>
                <a:ea typeface="楷体" panose="02010609060101010101" pitchFamily="49" charset="-122"/>
              </a:rPr>
              <a:t>；</a:t>
            </a:r>
            <a:endParaRPr lang="en-US" altLang="zh-CN" sz="2800" dirty="0">
              <a:latin typeface="楷体" panose="02010609060101010101" pitchFamily="49" charset="-122"/>
              <a:ea typeface="楷体" panose="02010609060101010101" pitchFamily="49" charset="-122"/>
            </a:endParaRPr>
          </a:p>
          <a:p>
            <a:r>
              <a:rPr lang="en-US" altLang="zh-CN" sz="2800" dirty="0">
                <a:latin typeface="楷体" panose="02010609060101010101" pitchFamily="49" charset="-122"/>
                <a:ea typeface="楷体" panose="02010609060101010101" pitchFamily="49" charset="-122"/>
              </a:rPr>
              <a:t>2.Execute</a:t>
            </a:r>
            <a:r>
              <a:rPr lang="zh-CN" altLang="en-US" sz="2800" dirty="0">
                <a:latin typeface="楷体" panose="02010609060101010101" pitchFamily="49" charset="-122"/>
                <a:ea typeface="楷体" panose="02010609060101010101" pitchFamily="49" charset="-122"/>
              </a:rPr>
              <a:t>中用</a:t>
            </a:r>
            <a:r>
              <a:rPr lang="en-US" altLang="zh-CN" sz="2800" dirty="0">
                <a:latin typeface="楷体" panose="02010609060101010101" pitchFamily="49" charset="-122"/>
                <a:ea typeface="楷体" panose="02010609060101010101" pitchFamily="49" charset="-122"/>
              </a:rPr>
              <a:t>ALU</a:t>
            </a:r>
            <a:r>
              <a:rPr lang="zh-CN" altLang="en-US" sz="2800" dirty="0">
                <a:latin typeface="楷体" panose="02010609060101010101" pitchFamily="49" charset="-122"/>
                <a:ea typeface="楷体" panose="02010609060101010101" pitchFamily="49" charset="-122"/>
              </a:rPr>
              <a:t>计算内存的有效地址</a:t>
            </a:r>
          </a:p>
        </p:txBody>
      </p:sp>
    </p:spTree>
    <p:extLst>
      <p:ext uri="{BB962C8B-B14F-4D97-AF65-F5344CB8AC3E}">
        <p14:creationId xmlns:p14="http://schemas.microsoft.com/office/powerpoint/2010/main" val="3042915275"/>
      </p:ext>
    </p:extLst>
  </p:cSld>
  <p:clrMapOvr>
    <a:masterClrMapping/>
  </p:clrMapOvr>
</p:sld>
</file>

<file path=ppt/theme/theme1.xml><?xml version="1.0" encoding="utf-8"?>
<a:theme xmlns:a="http://schemas.openxmlformats.org/drawingml/2006/main" name="OfficePLUS​​">
  <a:themeElements>
    <a:clrScheme name="橙色时尚">
      <a:dk1>
        <a:sysClr val="windowText" lastClr="000000"/>
      </a:dk1>
      <a:lt1>
        <a:sysClr val="window" lastClr="FFFFFF"/>
      </a:lt1>
      <a:dk2>
        <a:srgbClr val="222A35"/>
      </a:dk2>
      <a:lt2>
        <a:srgbClr val="DBEFF9"/>
      </a:lt2>
      <a:accent1>
        <a:srgbClr val="E85019"/>
      </a:accent1>
      <a:accent2>
        <a:srgbClr val="EC8661"/>
      </a:accent2>
      <a:accent3>
        <a:srgbClr val="69240C"/>
      </a:accent3>
      <a:accent4>
        <a:srgbClr val="693B2B"/>
      </a:accent4>
      <a:accent5>
        <a:srgbClr val="B53F14"/>
      </a:accent5>
      <a:accent6>
        <a:srgbClr val="F49100"/>
      </a:accent6>
      <a:hlink>
        <a:srgbClr val="FB7598"/>
      </a:hlink>
      <a:folHlink>
        <a:srgbClr val="85DFD0"/>
      </a:folHlink>
    </a:clrScheme>
    <a:fontScheme name="自定义 1">
      <a:majorFont>
        <a:latin typeface="OPPOSans B"/>
        <a:ea typeface="OPPOSans H"/>
        <a:cs typeface=""/>
      </a:majorFont>
      <a:minorFont>
        <a:latin typeface="OPPOSans R"/>
        <a:ea typeface="OPPOSans 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chor="t">
        <a:noAutofit/>
      </a:bodyPr>
      <a:lstStyle>
        <a:defPPr algn="ctr">
          <a:defRPr dirty="0" smtClean="0"/>
        </a:defPPr>
      </a:lstStyle>
    </a:txDef>
  </a:objectDefaults>
  <a:extraClrSchemeLst/>
  <a:extLst>
    <a:ext uri="{05A4C25C-085E-4340-85A3-A5531E510DB2}">
      <thm15:themeFamily xmlns:thm15="http://schemas.microsoft.com/office/thememl/2012/main" name="演示文稿1" id="{0CD27951-AB6D-4B67-B17C-5C029B85B9F5}" vid="{9B770B75-4EAD-4B24-BE2A-1F1291F21CD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02-标准模板空白文档</Template>
  <TotalTime>1918</TotalTime>
  <Words>1853</Words>
  <Application>Microsoft Office PowerPoint</Application>
  <PresentationFormat>宽屏</PresentationFormat>
  <Paragraphs>233</Paragraphs>
  <Slides>30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30</vt:i4>
      </vt:variant>
    </vt:vector>
  </HeadingPairs>
  <TitlesOfParts>
    <vt:vector size="39" baseType="lpstr">
      <vt:lpstr>OPPOSans R</vt:lpstr>
      <vt:lpstr>Arial</vt:lpstr>
      <vt:lpstr>OPPOSans H</vt:lpstr>
      <vt:lpstr>楷体</vt:lpstr>
      <vt:lpstr>Algerian</vt:lpstr>
      <vt:lpstr>Alibaba PuHuiTi M</vt:lpstr>
      <vt:lpstr>Arial Black</vt:lpstr>
      <vt:lpstr>等线</vt:lpstr>
      <vt:lpstr>OfficePLUS​​</vt:lpstr>
      <vt:lpstr>PowerPoint 演示文稿</vt:lpstr>
      <vt:lpstr>PowerPoint 演示文稿</vt:lpstr>
      <vt:lpstr>PowerPoint 演示文稿</vt:lpstr>
      <vt:lpstr>PowerPoint 演示文稿</vt:lpstr>
      <vt:lpstr>处理阶段概括</vt:lpstr>
      <vt:lpstr>OPq</vt:lpstr>
      <vt:lpstr>rrmovq&amp;irmovq</vt:lpstr>
      <vt:lpstr>cmovXX</vt:lpstr>
      <vt:lpstr>rmmovq</vt:lpstr>
      <vt:lpstr>mrmovq</vt:lpstr>
      <vt:lpstr>pushq&amp;popq</vt:lpstr>
      <vt:lpstr>jXX</vt:lpstr>
      <vt:lpstr>call&amp;ret</vt:lpstr>
      <vt:lpstr>PowerPoint 演示文稿</vt:lpstr>
      <vt:lpstr>hardware</vt:lpstr>
      <vt:lpstr>PowerPoint 演示文稿</vt:lpstr>
      <vt:lpstr>HCL</vt:lpstr>
      <vt:lpstr>Fetch</vt:lpstr>
      <vt:lpstr>Fetch</vt:lpstr>
      <vt:lpstr>decode&amp;write back</vt:lpstr>
      <vt:lpstr>decode&amp;write back</vt:lpstr>
      <vt:lpstr>execute</vt:lpstr>
      <vt:lpstr>execute</vt:lpstr>
      <vt:lpstr>memory</vt:lpstr>
      <vt:lpstr>memory</vt:lpstr>
      <vt:lpstr>PC update</vt:lpstr>
      <vt:lpstr>PowerPoint 演示文稿</vt:lpstr>
      <vt:lpstr>Sequence</vt:lpstr>
      <vt:lpstr>Sequence</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汇报总结</dc:subject>
  <dc:creator>cheng peng</dc:creator>
  <cp:lastModifiedBy>Tod Der</cp:lastModifiedBy>
  <cp:revision>108</cp:revision>
  <dcterms:created xsi:type="dcterms:W3CDTF">2022-06-30T13:58:17Z</dcterms:created>
  <dcterms:modified xsi:type="dcterms:W3CDTF">2022-10-12T07:21:00Z</dcterms:modified>
  <cp:category>简约</cp:category>
</cp:coreProperties>
</file>