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70" r:id="rId5"/>
    <p:sldId id="267" r:id="rId6"/>
    <p:sldId id="268" r:id="rId7"/>
    <p:sldId id="269" r:id="rId8"/>
    <p:sldId id="256" r:id="rId9"/>
    <p:sldId id="257" r:id="rId10"/>
    <p:sldId id="258" r:id="rId11"/>
    <p:sldId id="262" r:id="rId12"/>
    <p:sldId id="259" r:id="rId13"/>
    <p:sldId id="260" r:id="rId14"/>
    <p:sldId id="261" r:id="rId15"/>
    <p:sldId id="26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23264-F720-7568-3174-98E7581F9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0B610E-54B2-B1F0-DF95-01BC8A93E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D7B70-71C6-C905-16D4-A0F59C49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6F66-FA56-4FB3-83F6-BA736971033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2C4B88-A31D-468B-1666-48D84DA7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424288-57B0-862B-6B98-85972330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9E8A-BFA4-4DA5-ADC7-7AABBED5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01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F8D22-C0B9-EFD1-F1B0-254C0F80D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FABE3B-2428-63E6-024E-80CFFA395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D6967E-8D65-0408-2305-50DFA31D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6F66-FA56-4FB3-83F6-BA736971033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95327E-82CD-EFA3-61A7-FFC2522C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179B99-A57E-8E59-F5F2-E11D0633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9E8A-BFA4-4DA5-ADC7-7AABBED5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92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5CFE2C-DB98-84D5-EB9A-692D077E2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EA587A-C551-9DC6-4981-2F2E28519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75F81-B71E-9755-B2F0-D8DE43E3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6F66-FA56-4FB3-83F6-BA736971033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733EA-0E3A-4C62-A5AA-BDFA0C553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F7CEA-A20B-B112-F251-214837B7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9E8A-BFA4-4DA5-ADC7-7AABBED5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8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03E0A-E76F-BB41-7275-77772857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E06E69-84F8-561C-3AAB-B7E0BBFC2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258B0-D186-B6FE-1AE5-1B8B2436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6F66-FA56-4FB3-83F6-BA736971033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C87352-4627-2A3E-1F5E-60CA6172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EF4095-8D64-7954-F053-41273D69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9E8A-BFA4-4DA5-ADC7-7AABBED5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30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DE3BA-39EF-0AC8-47BD-385AA636E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184C0F-F404-52B0-5228-6609CCB15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18E6C2-82D1-CB2E-5199-DA73247A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6F66-FA56-4FB3-83F6-BA736971033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32379-9BFD-0EF3-3DD5-6D0642A78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774E5-75D6-ABA7-A3B8-7F07C391B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9E8A-BFA4-4DA5-ADC7-7AABBED5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45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C3D6B-6B63-1AF9-1F76-623B64EF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511119-C9DB-5301-A40F-5E865FAB3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20A8B2-4FDD-6E9D-825A-58EAA060B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D4C434-5EC2-D541-2692-6EAE4937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6F66-FA56-4FB3-83F6-BA736971033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AC07B6-7CF5-5B29-494F-16BF5666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BC0235-2C7F-BE11-CAA8-A982A341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9E8A-BFA4-4DA5-ADC7-7AABBED5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01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918C7-C809-D2FC-4CA1-86B73C6EC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95EF23-A904-8207-5686-1CBC5EF34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27940-B542-4BB2-8D9B-13AF42C66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4D32D3-5577-5BF9-3A8D-8D2CD2521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FDB35F-FCE8-9974-A025-752402273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637CDD-7FFA-EF05-B265-61703449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6F66-FA56-4FB3-83F6-BA736971033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968937-48F6-39A9-6ED5-A1463FB39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EE6D9F-34E9-6986-3564-B7AF840C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9E8A-BFA4-4DA5-ADC7-7AABBED5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23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B9522-166A-1F47-7E08-85D01113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FF330D-B35E-3454-1A08-E957DDAE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6F66-FA56-4FB3-83F6-BA736971033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B1996C-C721-B8C0-1411-0CB91F47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4AF53E-41B0-5B44-265C-236A26E0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9E8A-BFA4-4DA5-ADC7-7AABBED5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5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0212BC-298D-2862-8F91-CE528643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6F66-FA56-4FB3-83F6-BA736971033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28A48B-78B2-B2C4-4AAA-BE31562D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B492CB-5DD2-1539-0949-EEC8B939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9E8A-BFA4-4DA5-ADC7-7AABBED5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50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0247E-18A9-927B-BEDA-21132B59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796D4-092E-D2E3-7B85-08997F258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B8677F-56BF-F51C-1E68-520B6C7CC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D42BE1-3D8A-3D42-F9C8-F8C93062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6F66-FA56-4FB3-83F6-BA736971033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164530-1226-E316-0DE5-44689E34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3619AA-79F8-FE83-BB53-EE04BB1C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9E8A-BFA4-4DA5-ADC7-7AABBED5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5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85ACB-5D70-7A33-5279-15D04C04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DD46B0-1CED-9A7E-FBBE-5959D0CE2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914389-4121-A3F3-BDEE-CEB707C52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6171F8-13AD-86B1-08E5-05A9F3E6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6F66-FA56-4FB3-83F6-BA736971033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A5978A-8DC5-F204-A7D4-AED4DE18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39396-30C8-6D4E-7505-A184119E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9E8A-BFA4-4DA5-ADC7-7AABBED5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59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EBE6F7-D6E3-F775-7B76-ADE3B46A2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1740ED-5E16-E1C9-72FE-703957BE0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F6EAA1-9E0F-9ADA-9B31-8448D9169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76F66-FA56-4FB3-83F6-BA736971033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88AA83-6947-5DA7-B087-FB005116E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1840B-526D-5935-A548-F95954EFE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39E8A-BFA4-4DA5-ADC7-7AABBED5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DDAFB-670B-A71E-16C6-7671D5C04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Machine Prog: Advanced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3C1BBD-816E-E7E6-B6C2-C80017ABB3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王储、张浩卓</a:t>
            </a:r>
          </a:p>
        </p:txBody>
      </p:sp>
    </p:spTree>
    <p:extLst>
      <p:ext uri="{BB962C8B-B14F-4D97-AF65-F5344CB8AC3E}">
        <p14:creationId xmlns:p14="http://schemas.microsoft.com/office/powerpoint/2010/main" val="2887680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664FF-D545-27D4-22DB-B30EB9F6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栈破坏检测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BA4C85-9639-8083-20B5-DAD4C7F57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2856" cy="4351338"/>
          </a:xfrm>
        </p:spPr>
        <p:txBody>
          <a:bodyPr/>
          <a:lstStyle/>
          <a:p>
            <a:r>
              <a:rPr lang="zh-CN" altLang="en-US" dirty="0"/>
              <a:t>函数调用开始时在栈帧中存储金丝雀值，位置靠近栈底</a:t>
            </a:r>
            <a:endParaRPr lang="en-US" altLang="zh-CN" dirty="0"/>
          </a:p>
          <a:p>
            <a:r>
              <a:rPr lang="zh-CN" altLang="en-US" dirty="0"/>
              <a:t>该值每次运行时随机产生，攻击者难以获取</a:t>
            </a:r>
            <a:endParaRPr lang="en-US" altLang="zh-CN" dirty="0"/>
          </a:p>
          <a:p>
            <a:r>
              <a:rPr lang="zh-CN" altLang="en-US" dirty="0"/>
              <a:t>若在函数返回前金丝雀值已经被修改，则栈溢出，程序终止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E9205B-DA09-5E26-5F3B-076409857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67" y="1690688"/>
            <a:ext cx="4972744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6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27D9E-9BC4-9ED5-74B8-08F328EDA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894E9-FE09-41BC-5F9D-12B6D4D37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9A1EBC-FF4C-392A-839A-B617DB052D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71"/>
          <a:stretch/>
        </p:blipFill>
        <p:spPr>
          <a:xfrm>
            <a:off x="812367" y="1132746"/>
            <a:ext cx="8045818" cy="9000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62CB8F9-E91F-D8A8-449A-B2AAEC1BF6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0" t="6207"/>
          <a:stretch/>
        </p:blipFill>
        <p:spPr>
          <a:xfrm>
            <a:off x="762784" y="2018804"/>
            <a:ext cx="8121233" cy="424599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E12773F-969D-8F1E-B717-F59E6F7D122C}"/>
              </a:ext>
            </a:extLst>
          </p:cNvPr>
          <p:cNvSpPr/>
          <p:nvPr/>
        </p:nvSpPr>
        <p:spPr>
          <a:xfrm>
            <a:off x="1733797" y="2062047"/>
            <a:ext cx="5462650" cy="597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071CA5-A9E6-C18A-92BE-D4A048894773}"/>
              </a:ext>
            </a:extLst>
          </p:cNvPr>
          <p:cNvSpPr/>
          <p:nvPr/>
        </p:nvSpPr>
        <p:spPr>
          <a:xfrm>
            <a:off x="1733797" y="4074915"/>
            <a:ext cx="6157356" cy="1191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4F32ADD-0544-CA89-BEF5-212EC5EC45FD}"/>
              </a:ext>
            </a:extLst>
          </p:cNvPr>
          <p:cNvSpPr txBox="1"/>
          <p:nvPr/>
        </p:nvSpPr>
        <p:spPr>
          <a:xfrm>
            <a:off x="8933600" y="1690688"/>
            <a:ext cx="21613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%fs</a:t>
            </a:r>
            <a:r>
              <a:rPr lang="zh-CN" altLang="en-US" dirty="0"/>
              <a:t>是段寄存器，</a:t>
            </a:r>
            <a:r>
              <a:rPr lang="en-US" altLang="zh-CN" dirty="0"/>
              <a:t>40</a:t>
            </a:r>
            <a:r>
              <a:rPr lang="zh-CN" altLang="en-US" dirty="0"/>
              <a:t>是偏移量，实际地址是</a:t>
            </a:r>
            <a:r>
              <a:rPr lang="en-US" altLang="zh-CN" dirty="0"/>
              <a:t>fs</a:t>
            </a:r>
            <a:r>
              <a:rPr lang="zh-CN" altLang="en-US" dirty="0"/>
              <a:t>的基址</a:t>
            </a:r>
            <a:r>
              <a:rPr lang="en-US" altLang="zh-CN" dirty="0"/>
              <a:t>+40</a:t>
            </a:r>
            <a:r>
              <a:rPr lang="zh-CN" altLang="en-US" dirty="0"/>
              <a:t>。金丝雀存储在内存里一个只读的段中，需要采用段寻址方式访问</a:t>
            </a:r>
            <a:r>
              <a:rPr lang="en-US" altLang="zh-CN" dirty="0"/>
              <a:t>, </a:t>
            </a:r>
            <a:r>
              <a:rPr lang="zh-CN" altLang="en-US" dirty="0"/>
              <a:t>攻击者无法修改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134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664FF-D545-27D4-22DB-B30EB9F6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限制可执行代码区域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BA4C85-9639-8083-20B5-DAD4C7F57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引入“</a:t>
            </a:r>
            <a:r>
              <a:rPr lang="en-US" altLang="zh-CN" dirty="0"/>
              <a:t>NX</a:t>
            </a:r>
            <a:r>
              <a:rPr lang="zh-CN" altLang="en-US" dirty="0"/>
              <a:t>”位，将读和执行访问模式分开</a:t>
            </a:r>
            <a:endParaRPr lang="en-US" altLang="zh-CN" dirty="0"/>
          </a:p>
          <a:p>
            <a:r>
              <a:rPr lang="zh-CN" altLang="en-US" dirty="0"/>
              <a:t>栈可以被标记为可读、可写，但不可执行</a:t>
            </a:r>
          </a:p>
        </p:txBody>
      </p:sp>
    </p:spTree>
    <p:extLst>
      <p:ext uri="{BB962C8B-B14F-4D97-AF65-F5344CB8AC3E}">
        <p14:creationId xmlns:p14="http://schemas.microsoft.com/office/powerpoint/2010/main" val="3391648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664FF-D545-27D4-22DB-B30EB9F6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支持变长栈帧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BA4C85-9639-8083-20B5-DAD4C7F57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对于一般函数，编译器能够预先确定为栈帧分配的空间大小</a:t>
            </a:r>
            <a:endParaRPr lang="en-US" altLang="zh-CN" dirty="0"/>
          </a:p>
          <a:p>
            <a:r>
              <a:rPr lang="zh-CN" altLang="en-US" dirty="0"/>
              <a:t>有些函数无法确定，如标准库的</a:t>
            </a:r>
            <a:r>
              <a:rPr lang="en-US" altLang="zh-CN" dirty="0"/>
              <a:t>_</a:t>
            </a:r>
            <a:r>
              <a:rPr lang="en-US" altLang="zh-CN" dirty="0" err="1"/>
              <a:t>alloca</a:t>
            </a:r>
            <a:r>
              <a:rPr lang="zh-CN" altLang="en-US" dirty="0"/>
              <a:t>，或函数中声明变长数组</a:t>
            </a:r>
            <a:endParaRPr lang="en-US" altLang="zh-CN" dirty="0"/>
          </a:p>
          <a:p>
            <a:r>
              <a:rPr lang="zh-CN" altLang="en-US" dirty="0"/>
              <a:t>使用帧指针</a:t>
            </a:r>
            <a:r>
              <a:rPr lang="en-US" altLang="zh-CN" dirty="0"/>
              <a:t>%</a:t>
            </a:r>
            <a:r>
              <a:rPr lang="en-US" altLang="zh-CN" dirty="0" err="1"/>
              <a:t>rbp</a:t>
            </a:r>
            <a:r>
              <a:rPr lang="zh-CN" altLang="en-US" dirty="0"/>
              <a:t>保存栈指针，然后用</a:t>
            </a:r>
            <a:r>
              <a:rPr lang="en-US" altLang="zh-CN" dirty="0"/>
              <a:t>%</a:t>
            </a:r>
            <a:r>
              <a:rPr lang="en-US" altLang="zh-CN" dirty="0" err="1"/>
              <a:t>rbp</a:t>
            </a:r>
            <a:r>
              <a:rPr lang="zh-CN" altLang="en-US" dirty="0"/>
              <a:t>加上相对偏移量来引用局部变量</a:t>
            </a:r>
          </a:p>
        </p:txBody>
      </p:sp>
    </p:spTree>
    <p:extLst>
      <p:ext uri="{BB962C8B-B14F-4D97-AF65-F5344CB8AC3E}">
        <p14:creationId xmlns:p14="http://schemas.microsoft.com/office/powerpoint/2010/main" val="1212148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664FF-D545-27D4-22DB-B30EB9F6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D51F3C9-BFA1-18EA-203D-2BB895DDB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679" y="653311"/>
            <a:ext cx="4290950" cy="1910210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2B2B40-B6B3-05C1-0F8E-A13435571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509" y="440510"/>
            <a:ext cx="6742494" cy="624421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97AFF72-073F-BFF1-F738-C107EDCC388E}"/>
              </a:ext>
            </a:extLst>
          </p:cNvPr>
          <p:cNvSpPr txBox="1"/>
          <p:nvPr/>
        </p:nvSpPr>
        <p:spPr>
          <a:xfrm>
            <a:off x="1005445" y="5569545"/>
            <a:ext cx="2099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leaveq</a:t>
            </a:r>
            <a:r>
              <a:rPr lang="zh-CN" altLang="en-US" dirty="0"/>
              <a:t>指令等价于</a:t>
            </a:r>
            <a:r>
              <a:rPr lang="en-US" altLang="zh-CN" dirty="0"/>
              <a:t>:</a:t>
            </a:r>
          </a:p>
          <a:p>
            <a:r>
              <a:rPr lang="en-US" altLang="zh-CN" dirty="0" err="1"/>
              <a:t>movq</a:t>
            </a:r>
            <a:r>
              <a:rPr lang="en-US" altLang="zh-CN" dirty="0"/>
              <a:t> %</a:t>
            </a:r>
            <a:r>
              <a:rPr lang="en-US" altLang="zh-CN" dirty="0" err="1"/>
              <a:t>rbp</a:t>
            </a:r>
            <a:r>
              <a:rPr lang="en-US" altLang="zh-CN" dirty="0"/>
              <a:t>, %</a:t>
            </a:r>
            <a:r>
              <a:rPr lang="en-US" altLang="zh-CN" dirty="0" err="1"/>
              <a:t>rsp</a:t>
            </a:r>
            <a:endParaRPr lang="en-US" altLang="zh-CN" dirty="0"/>
          </a:p>
          <a:p>
            <a:r>
              <a:rPr lang="en-US" altLang="zh-CN" dirty="0" err="1"/>
              <a:t>popq</a:t>
            </a:r>
            <a:r>
              <a:rPr lang="en-US" altLang="zh-CN" dirty="0"/>
              <a:t> %</a:t>
            </a:r>
            <a:r>
              <a:rPr lang="en-US" altLang="zh-CN" dirty="0" err="1"/>
              <a:t>rbp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878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C4F74-EE6E-896D-8617-177EE0268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22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40071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D4B3D-4F6B-2B24-8F6D-72BD842EE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联合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内存越界引用和缓冲区溢出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对抗缓冲区溢出攻击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支持变长栈帧</a:t>
            </a:r>
          </a:p>
        </p:txBody>
      </p:sp>
    </p:spTree>
    <p:extLst>
      <p:ext uri="{BB962C8B-B14F-4D97-AF65-F5344CB8AC3E}">
        <p14:creationId xmlns:p14="http://schemas.microsoft.com/office/powerpoint/2010/main" val="119450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E1509-B220-17D0-E81C-2E45542C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23114C-3EE2-C331-16D4-A0441AA11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“联合体”是一种特殊的类，也是一种构造类型的数据结构。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在一个“联合体”内能够定义多种不同的数据类型。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所有联合体中的数据共享同一段内存，以达到节省空间的目的。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68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A8B7AC0-78EF-3E42-1BA2-129BEAD8A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190" y="833262"/>
            <a:ext cx="2331620" cy="35382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8545CC-61F8-D936-780B-6748D4F4D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35" y="4785065"/>
            <a:ext cx="11750330" cy="165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2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A6C04-BC50-8BFD-C1FB-B997587F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内存越界引用和缓冲区溢出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D63D28-2FD3-B0E4-2C75-0B44E55C6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对越界的数组元素的写操作会破坏存储在栈中的状态信息，当程序使用这个被破坏的状态，试图重新加载寄存器或执行</a:t>
            </a:r>
            <a:r>
              <a:rPr lang="en-US" altLang="zh-CN" dirty="0"/>
              <a:t>ret</a:t>
            </a:r>
            <a:r>
              <a:rPr lang="zh-CN" altLang="en-US" dirty="0"/>
              <a:t>指令时，就会出现很严重的错误。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在栈中分配某个字符数组来保存一个字符串，但是字符串的长度超出了为数组分配的空间。</a:t>
            </a:r>
          </a:p>
        </p:txBody>
      </p:sp>
    </p:spTree>
    <p:extLst>
      <p:ext uri="{BB962C8B-B14F-4D97-AF65-F5344CB8AC3E}">
        <p14:creationId xmlns:p14="http://schemas.microsoft.com/office/powerpoint/2010/main" val="29188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E18BF2C-3D0D-905E-FEEB-5BD6919FF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71" y="566057"/>
            <a:ext cx="5811732" cy="57258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0B63C3-AB32-A8D9-12D7-760EE5F43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979" y="2220550"/>
            <a:ext cx="6244350" cy="241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6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D6940DC-2D96-128C-0F26-90106CBE6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950" y="627033"/>
            <a:ext cx="6324101" cy="3057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944239-57FD-6C4F-DD44-35887BB98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86" y="4225772"/>
            <a:ext cx="11212428" cy="218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52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F74755-8162-324A-CEA4-F12B9E4C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对抗缓冲区溢出攻击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88D2936-3330-63F9-6ACA-1242E5F43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栈随机化</a:t>
            </a:r>
            <a:endParaRPr lang="en-US" altLang="zh-CN" dirty="0"/>
          </a:p>
          <a:p>
            <a:r>
              <a:rPr lang="zh-CN" altLang="en-US" dirty="0"/>
              <a:t>栈破坏检测</a:t>
            </a:r>
            <a:endParaRPr lang="en-US" altLang="zh-CN" dirty="0"/>
          </a:p>
          <a:p>
            <a:r>
              <a:rPr lang="zh-CN" altLang="en-US" dirty="0"/>
              <a:t>限制可执行代码区域</a:t>
            </a:r>
          </a:p>
        </p:txBody>
      </p:sp>
    </p:spTree>
    <p:extLst>
      <p:ext uri="{BB962C8B-B14F-4D97-AF65-F5344CB8AC3E}">
        <p14:creationId xmlns:p14="http://schemas.microsoft.com/office/powerpoint/2010/main" val="296302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664FF-D545-27D4-22DB-B30EB9F6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栈随机化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BA4C85-9639-8083-20B5-DAD4C7F57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攻击者难以预测栈的地址，难以获取指向攻击代码的指针</a:t>
            </a:r>
            <a:endParaRPr lang="en-US" altLang="zh-CN" dirty="0"/>
          </a:p>
          <a:p>
            <a:r>
              <a:rPr lang="zh-CN" altLang="en-US" dirty="0"/>
              <a:t>实现方式：在栈上分配一段随机大小的空间，程序不使用这段空间，空间大小适中</a:t>
            </a:r>
            <a:endParaRPr lang="en-US" altLang="zh-CN" dirty="0"/>
          </a:p>
          <a:p>
            <a:r>
              <a:rPr lang="zh-CN" altLang="en-US" dirty="0"/>
              <a:t>地址空间布局随机化技术</a:t>
            </a:r>
            <a:r>
              <a:rPr lang="en-US" altLang="zh-CN" dirty="0"/>
              <a:t>(ASLR)</a:t>
            </a:r>
            <a:r>
              <a:rPr lang="zh-CN" altLang="en-US" dirty="0"/>
              <a:t>，使得每次运行时程序的不同部分被加载到不同区域，进一步加强了随机性</a:t>
            </a:r>
            <a:endParaRPr lang="en-US" altLang="zh-CN" dirty="0"/>
          </a:p>
          <a:p>
            <a:r>
              <a:rPr lang="zh-CN" altLang="en-US" dirty="0"/>
              <a:t>缺点：可以蛮力破解（</a:t>
            </a:r>
            <a:r>
              <a:rPr lang="en-US" altLang="zh-CN" dirty="0" err="1"/>
              <a:t>nop</a:t>
            </a:r>
            <a:r>
              <a:rPr lang="en-US" altLang="zh-CN" dirty="0"/>
              <a:t> sled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76865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432</Words>
  <Application>Microsoft Office PowerPoint</Application>
  <PresentationFormat>宽屏</PresentationFormat>
  <Paragraphs>38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-apple-system</vt:lpstr>
      <vt:lpstr>等线</vt:lpstr>
      <vt:lpstr>等线 Light</vt:lpstr>
      <vt:lpstr>Arial</vt:lpstr>
      <vt:lpstr>Office 主题​​</vt:lpstr>
      <vt:lpstr>Machine Prog: Advanced</vt:lpstr>
      <vt:lpstr>PowerPoint 演示文稿</vt:lpstr>
      <vt:lpstr>联合</vt:lpstr>
      <vt:lpstr>PowerPoint 演示文稿</vt:lpstr>
      <vt:lpstr>内存越界引用和缓冲区溢出 </vt:lpstr>
      <vt:lpstr>PowerPoint 演示文稿</vt:lpstr>
      <vt:lpstr>PowerPoint 演示文稿</vt:lpstr>
      <vt:lpstr> 对抗缓冲区溢出攻击</vt:lpstr>
      <vt:lpstr>栈随机化</vt:lpstr>
      <vt:lpstr>栈破坏检测</vt:lpstr>
      <vt:lpstr>PowerPoint 演示文稿</vt:lpstr>
      <vt:lpstr>限制可执行代码区域</vt:lpstr>
      <vt:lpstr>支持变长栈帧</vt:lpstr>
      <vt:lpstr>PowerPoint 演示文稿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对抗缓冲区溢出攻击</dc:title>
  <dc:creator>Wang</dc:creator>
  <cp:lastModifiedBy>zhanggs@ynu.edu.cn</cp:lastModifiedBy>
  <cp:revision>18</cp:revision>
  <dcterms:created xsi:type="dcterms:W3CDTF">2022-10-10T01:41:54Z</dcterms:created>
  <dcterms:modified xsi:type="dcterms:W3CDTF">2022-10-10T11:54:32Z</dcterms:modified>
</cp:coreProperties>
</file>