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8" r:id="rId11"/>
    <p:sldId id="267" r:id="rId12"/>
    <p:sldId id="269" r:id="rId13"/>
    <p:sldId id="272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  <a:t>2022/10/10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/>
              <a:t>注：这个是</a:t>
            </a:r>
            <a:r>
              <a:rPr lang="en-US"/>
              <a:t>32</a:t>
            </a:r>
            <a:r>
              <a:rPr lang="zh-CN"/>
              <a:t>位</a:t>
            </a:r>
            <a:r>
              <a:rPr lang="en-US"/>
              <a:t>linux</a:t>
            </a:r>
            <a:r>
              <a:rPr lang="zh-CN"/>
              <a:t>的，前一页是</a:t>
            </a:r>
            <a:r>
              <a:rPr lang="en-US"/>
              <a:t>64</a:t>
            </a:r>
            <a:r>
              <a:rPr lang="zh-CN"/>
              <a:t>位</a:t>
            </a:r>
            <a:r>
              <a:rPr lang="en-US"/>
              <a:t>linux</a:t>
            </a:r>
            <a:r>
              <a:rPr lang="zh-CN"/>
              <a:t>的，地址略有不同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/>
              <a:t>注：这一页不考，但是前四个还是有必要知道的，后面的有兴趣可以了解</a:t>
            </a:r>
          </a:p>
          <a:p>
            <a:pPr lvl="0"/>
            <a:r>
              <a:rPr lang="zh-CN"/>
              <a:t>最后一个例子取自</a:t>
            </a:r>
            <a:r>
              <a:rPr lang="en-US"/>
              <a:t>K&amp;R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/>
              <a:t>注：这一页不考，但是前四个还是有必要知道的，后面的有兴趣可以了解</a:t>
            </a:r>
          </a:p>
          <a:p>
            <a:pPr lvl="0"/>
            <a:r>
              <a:rPr lang="zh-CN"/>
              <a:t>最后一个例子取自</a:t>
            </a:r>
            <a:r>
              <a:rPr lang="en-US"/>
              <a:t>K&amp;R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组合电路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E9F19-5630-4467-B446-CDFCBF97029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>
            <a:spLocks noGrp="1"/>
          </p:cNvSpPr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>
            <a:spLocks noGrp="1"/>
          </p:cNvSpPr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>
            <a:spLocks noGrp="1"/>
          </p:cNvSpPr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>
            <a:spLocks noGrp="1"/>
          </p:cNvSpPr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>
            <a:spLocks noGrp="1"/>
          </p:cNvSpPr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>
            <a:spLocks noGrp="1"/>
          </p:cNvSpPr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2491D36-CF30-400E-AE6F-6168D5682D74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53E56B-0998-409A-A2E2-DA9379452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465F60D-9970-4E44-8E8A-F2C34681D852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82C678F-8311-45FC-973D-2F063FC9C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marL="0" lvl="0" indent="0" algn="ctr" defTabSz="457200">
              <a:lnSpc>
                <a:spcPct val="130000"/>
              </a:lnSpc>
              <a:buNone/>
            </a:pPr>
            <a:r>
              <a:rPr lang="en-US" sz="60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Machine Prog: Advanced</a:t>
            </a:r>
            <a:endParaRPr lang="zh-CN"/>
          </a:p>
          <a:p>
            <a:pPr lvl="0"/>
            <a:r>
              <a:rPr lang="en-US" b="0"/>
              <a:t>Processor Arch: ISA&amp;Logic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en-US"/>
              <a:t>TA: </a:t>
            </a:r>
            <a:r>
              <a:rPr lang="zh-CN"/>
              <a:t>王非石</a:t>
            </a:r>
            <a:r>
              <a:rPr lang="en-US"/>
              <a:t> </a:t>
            </a:r>
            <a:r>
              <a:rPr lang="zh-CN"/>
              <a:t>葛佳鑫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RISC&amp;CISC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75" y="836930"/>
            <a:ext cx="7115175" cy="5505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Y86-64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Programmer-visible state</a:t>
            </a:r>
          </a:p>
          <a:p>
            <a:r>
              <a:rPr lang="en-US" altLang="zh-CN" sz="2400" dirty="0"/>
              <a:t>15 registers (16 in</a:t>
            </a:r>
            <a:r>
              <a:rPr lang="zh-CN" altLang="en-US" sz="2400" dirty="0"/>
              <a:t> </a:t>
            </a:r>
            <a:r>
              <a:rPr lang="en-US" altLang="zh-CN" sz="2400" dirty="0"/>
              <a:t>x86-64)</a:t>
            </a:r>
          </a:p>
          <a:p>
            <a:r>
              <a:rPr lang="en-US" altLang="zh-CN" sz="2400" dirty="0"/>
              <a:t>1 program counter (RIP)</a:t>
            </a:r>
          </a:p>
          <a:p>
            <a:r>
              <a:rPr lang="en-US" altLang="zh-CN" sz="2400" dirty="0"/>
              <a:t>3 condition codes (4)</a:t>
            </a:r>
          </a:p>
          <a:p>
            <a:r>
              <a:rPr lang="en-US" altLang="zh-CN" sz="2400" dirty="0"/>
              <a:t>1 Stat: program status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CC&amp;Stat</a:t>
            </a:r>
            <a:r>
              <a:rPr lang="en-US" altLang="zh-CN" sz="2400" dirty="0"/>
              <a:t> in EFLAGS)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137" y="1673226"/>
            <a:ext cx="5805310" cy="45037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44450"/>
            <a:ext cx="10515600" cy="1325563"/>
          </a:xfrm>
        </p:spPr>
        <p:txBody>
          <a:bodyPr/>
          <a:lstStyle/>
          <a:p>
            <a:r>
              <a:rPr lang="en-US" altLang="zh-CN" dirty="0"/>
              <a:t>Y86-64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839180" y="1124369"/>
            <a:ext cx="7922493" cy="5364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8624" y="1145959"/>
            <a:ext cx="2718704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Instruction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Function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Immediate</a:t>
            </a:r>
            <a:endParaRPr lang="zh-CN" altLang="en-US" sz="2000" dirty="0">
              <a:latin typeface="微软雅黑" charset="-122"/>
              <a:ea typeface="微软雅黑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逻辑门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多路复用器</a:t>
            </a:r>
          </a:p>
          <a:p>
            <a:endParaRPr lang="zh-CN" altLang="en-US" dirty="0"/>
          </a:p>
          <a:p>
            <a:r>
              <a:rPr lang="en-US" altLang="zh-CN" dirty="0"/>
              <a:t>ALU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95" y="980440"/>
            <a:ext cx="5471795" cy="1612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010" y="2474595"/>
            <a:ext cx="6047105" cy="1908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550" y="4293235"/>
            <a:ext cx="7795895" cy="2367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1025" y="985421"/>
            <a:ext cx="1146995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Hardware Control Language (HCL)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110" y="1400951"/>
            <a:ext cx="4802168" cy="557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HCL Examples: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bool eq = (a&amp;&amp;b)||(!a&amp;&amp;!b)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bool Eq = (A == 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bool res = A in {item1, item2}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Bit-Level Multiplexor: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bool out = (s&amp;&amp;a)||(!s&amp;&amp;b)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Word Multiplexor: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int Out = [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	s : A;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	1 : B;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charset="-122"/>
              <a:ea typeface="微软雅黑" charset="-122"/>
              <a:cs typeface="Arial" panose="020B0604020202020204" pitchFamily="34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7272944" y="133873"/>
            <a:ext cx="466012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a, b, s: Bit-Level Representation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A, B:</a:t>
            </a:r>
            <a:r>
              <a:rPr lang="zh-CN" altLang="en-US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Word-Level Representation</a:t>
            </a:r>
          </a:p>
        </p:txBody>
      </p:sp>
      <p:sp>
        <p:nvSpPr>
          <p:cNvPr id="2" name="TextBox 6"/>
          <p:cNvSpPr txBox="1"/>
          <p:nvPr/>
        </p:nvSpPr>
        <p:spPr>
          <a:xfrm>
            <a:off x="6340787" y="1354390"/>
            <a:ext cx="480216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HCL Word-Level Examples: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charset="-122"/>
              <a:ea typeface="微软雅黑" charset="-122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400866" y="2016265"/>
            <a:ext cx="5184493" cy="44161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1025" y="985421"/>
            <a:ext cx="1146995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Registers &amp; Register Files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304925"/>
            <a:ext cx="7639050" cy="2124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702785"/>
            <a:ext cx="5010150" cy="2438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300" y="2136129"/>
            <a:ext cx="158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charset="-122"/>
                <a:ea typeface="微软雅黑" charset="-122"/>
              </a:rPr>
              <a:t>register</a:t>
            </a:r>
            <a:endParaRPr lang="zh-CN" altLang="en-US" sz="2400" dirty="0">
              <a:latin typeface="微软雅黑" charset="-122"/>
              <a:ea typeface="微软雅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6300" y="4460320"/>
            <a:ext cx="158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charset="-122"/>
                <a:ea typeface="微软雅黑" charset="-122"/>
              </a:rPr>
              <a:t>register</a:t>
            </a:r>
          </a:p>
          <a:p>
            <a:r>
              <a:rPr lang="en-US" altLang="zh-CN" sz="2400" dirty="0">
                <a:latin typeface="微软雅黑" charset="-122"/>
                <a:ea typeface="微软雅黑" charset="-122"/>
              </a:rPr>
              <a:t>file</a:t>
            </a:r>
            <a:endParaRPr lang="zh-CN" altLang="en-US" sz="2400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1025" y="985421"/>
            <a:ext cx="1146995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charset="-122"/>
                <a:ea typeface="微软雅黑" charset="-122"/>
                <a:cs typeface="Arial" panose="020B0604020202020204" pitchFamily="34" charset="0"/>
              </a:rPr>
              <a:t>Memories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42956" y="2207150"/>
            <a:ext cx="158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charset="-122"/>
                <a:ea typeface="微软雅黑" charset="-122"/>
              </a:rPr>
              <a:t>data memory </a:t>
            </a:r>
            <a:endParaRPr lang="zh-CN" altLang="en-US" sz="2400" dirty="0">
              <a:latin typeface="微软雅黑" charset="-122"/>
              <a:ea typeface="微软雅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2955" y="4531341"/>
            <a:ext cx="1895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charset="-122"/>
                <a:ea typeface="微软雅黑" charset="-122"/>
              </a:rPr>
              <a:t>instruction</a:t>
            </a:r>
          </a:p>
          <a:p>
            <a:r>
              <a:rPr lang="en-US" altLang="zh-CN" sz="2400" dirty="0">
                <a:latin typeface="微软雅黑" charset="-122"/>
                <a:ea typeface="微软雅黑" charset="-122"/>
              </a:rPr>
              <a:t>memory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06" y="1440181"/>
            <a:ext cx="3067050" cy="2333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43" y="4111826"/>
            <a:ext cx="260032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126" y="6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en-US" b="1">
                <a:solidFill>
                  <a:srgbClr val="404040"/>
                </a:solidFill>
                <a:latin typeface="Calibri Light"/>
                <a:ea typeface="Calibri Light"/>
              </a:rPr>
              <a:t>Memory Layout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01" y="1016042"/>
            <a:ext cx="8880394" cy="58420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916" y="235014"/>
            <a:ext cx="1506501" cy="828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62" y="64"/>
            <a:ext cx="567583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87" y="6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zh-CN" sz="4400" b="1" i="0" strike="noStrike" spc="0">
                <a:solidFill>
                  <a:srgbClr val="404040"/>
                </a:solidFill>
                <a:latin typeface="宋体"/>
                <a:ea typeface="宋体"/>
              </a:rPr>
              <a:t>可变长栈帧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1677238"/>
            <a:ext cx="3991576" cy="1968436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21" y="1187312"/>
            <a:ext cx="8485729" cy="56707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7708" y="3766430"/>
            <a:ext cx="4951341" cy="1473200"/>
          </a:xfrm>
          <a:ln w="12700">
            <a:solidFill>
              <a:srgbClr val="000000"/>
            </a:solidFill>
            <a:prstDash val="solid"/>
          </a:ln>
        </p:spPr>
        <p:txBody>
          <a:bodyPr>
            <a:spAutoFit/>
          </a:bodyPr>
          <a:lstStyle/>
          <a:p>
            <a:pPr lvl="0"/>
            <a:r>
              <a:rPr lang="en-US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%rbp</a:t>
            </a:r>
            <a:r>
              <a:rPr lang="zh-CN" sz="1400">
                <a:solidFill>
                  <a:srgbClr val="000000"/>
                </a:solidFill>
                <a:latin typeface="Calibri"/>
                <a:ea typeface="Calibri"/>
              </a:rPr>
              <a:t>作为帧指针的作用：</a:t>
            </a:r>
          </a:p>
          <a:p>
            <a:pPr lvl="0"/>
            <a:r>
              <a:rPr lang="zh-CN" sz="1400">
                <a:solidFill>
                  <a:srgbClr val="000000"/>
                </a:solidFill>
                <a:latin typeface="Calibri"/>
                <a:ea typeface="Calibri"/>
              </a:rPr>
              <a:t>•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zh-CN" sz="1400">
                <a:solidFill>
                  <a:srgbClr val="000000"/>
                </a:solidFill>
                <a:latin typeface="Calibri"/>
                <a:ea typeface="Calibri"/>
              </a:rPr>
              <a:t>在整个函数的执行过程中，</a:t>
            </a:r>
            <a:r>
              <a:rPr lang="en-US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%rbp</a:t>
            </a:r>
            <a:r>
              <a:rPr lang="zh-CN" sz="1400">
                <a:solidFill>
                  <a:srgbClr val="000000"/>
                </a:solidFill>
                <a:latin typeface="Calibri"/>
                <a:ea typeface="Calibri"/>
              </a:rPr>
              <a:t>始终指向函数栈的顶端（在返回地址和保存被调用者保存寄存器的值的下方）</a:t>
            </a:r>
          </a:p>
          <a:p>
            <a:pPr lvl="0"/>
            <a:r>
              <a:rPr lang="zh-CN" sz="1400">
                <a:solidFill>
                  <a:srgbClr val="000000"/>
                </a:solidFill>
                <a:latin typeface="Calibri"/>
                <a:ea typeface="Calibri"/>
              </a:rPr>
              <a:t>•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zh-CN" sz="1400">
                <a:solidFill>
                  <a:srgbClr val="000000"/>
                </a:solidFill>
                <a:latin typeface="Calibri"/>
                <a:ea typeface="Calibri"/>
              </a:rPr>
              <a:t>利用固定长度的局部变量相对于</a:t>
            </a:r>
            <a:r>
              <a:rPr lang="zh-CN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%rbp</a:t>
            </a:r>
            <a:r>
              <a:rPr lang="zh-CN" sz="1400">
                <a:solidFill>
                  <a:srgbClr val="000000"/>
                </a:solidFill>
                <a:latin typeface="Calibri"/>
                <a:ea typeface="Calibri"/>
              </a:rPr>
              <a:t>的偏移量来引用它们</a:t>
            </a:r>
          </a:p>
          <a:p>
            <a:pPr lvl="0"/>
            <a:r>
              <a:rPr lang="zh-CN" sz="1400">
                <a:solidFill>
                  <a:srgbClr val="000000"/>
                </a:solidFill>
                <a:latin typeface="Calibri"/>
                <a:ea typeface="Calibri"/>
              </a:rPr>
              <a:t>•</a:t>
            </a:r>
            <a:r>
              <a:rPr lang="en-US" sz="14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leave</a:t>
            </a:r>
            <a:r>
              <a:rPr lang="zh-CN" sz="1400">
                <a:solidFill>
                  <a:srgbClr val="000000"/>
                </a:solidFill>
                <a:latin typeface="Calibri"/>
                <a:ea typeface="Calibri"/>
              </a:rPr>
              <a:t>指令释放整个栈帧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zh-CN" b="1">
                <a:solidFill>
                  <a:srgbClr val="404040"/>
                </a:solidFill>
                <a:latin typeface="宋体"/>
                <a:ea typeface="宋体"/>
              </a:rPr>
              <a:t>如何防御堆栈溢出攻击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>
            <a:normAutofit/>
          </a:bodyPr>
          <a:lstStyle/>
          <a:p>
            <a:pPr marL="349885" lvl="0" indent="-38862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rgbClr val="404040"/>
                </a:solidFill>
                <a:latin typeface="宋体"/>
                <a:ea typeface="宋体"/>
              </a:rPr>
              <a:t>用</a:t>
            </a:r>
            <a:r>
              <a:rPr lang="en-US">
                <a:solidFill>
                  <a:srgbClr val="404040"/>
                </a:solidFill>
                <a:latin typeface="Calibri"/>
                <a:ea typeface="Calibri"/>
              </a:rPr>
              <a:t>fgets</a:t>
            </a:r>
            <a:r>
              <a:rPr lang="zh-CN">
                <a:solidFill>
                  <a:srgbClr val="404040"/>
                </a:solidFill>
                <a:latin typeface="宋体"/>
                <a:ea typeface="宋体"/>
              </a:rPr>
              <a:t>规定输入字符串的大小。</a:t>
            </a:r>
            <a:r>
              <a:rPr lang="en-US">
                <a:solidFill>
                  <a:srgbClr val="404040"/>
                </a:solidFill>
                <a:latin typeface="Calibri"/>
                <a:ea typeface="Calibri"/>
              </a:rPr>
              <a:t>gets</a:t>
            </a:r>
            <a:r>
              <a:rPr lang="zh-CN">
                <a:solidFill>
                  <a:srgbClr val="404040"/>
                </a:solidFill>
                <a:latin typeface="宋体"/>
                <a:ea typeface="宋体"/>
              </a:rPr>
              <a:t>很不安全！</a:t>
            </a:r>
          </a:p>
          <a:p>
            <a:pPr marL="349885" lvl="0" indent="-38862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rgbClr val="404040"/>
                </a:solidFill>
                <a:latin typeface="宋体"/>
                <a:ea typeface="宋体"/>
              </a:rPr>
              <a:t>给内存增加可执行权限标记，禁止执行栈上的代码</a:t>
            </a:r>
          </a:p>
          <a:p>
            <a:pPr marL="349885" lvl="0" indent="-38862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rgbClr val="404040"/>
                </a:solidFill>
                <a:latin typeface="宋体"/>
                <a:ea typeface="宋体"/>
              </a:rPr>
              <a:t>栈偏移量随机化，无法事先确定数据地址</a:t>
            </a:r>
          </a:p>
          <a:p>
            <a:pPr marL="349885" lvl="0" indent="-38862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rgbClr val="404040"/>
                </a:solidFill>
                <a:latin typeface="宋体"/>
                <a:ea typeface="宋体"/>
              </a:rPr>
              <a:t>堆栈金丝雀：</a:t>
            </a:r>
            <a:r>
              <a:rPr lang="en-US" b="1">
                <a:solidFill>
                  <a:srgbClr val="404040"/>
                </a:solidFill>
                <a:latin typeface="Courier New" panose="02070309020205020404"/>
                <a:ea typeface="Courier New" panose="02070309020205020404"/>
              </a:rPr>
              <a:t>%fs:0x28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23" y="64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en-US" b="1">
                <a:solidFill>
                  <a:srgbClr val="404040"/>
                </a:solidFill>
                <a:latin typeface="Calibri Light"/>
                <a:ea typeface="Calibri Light"/>
              </a:rPr>
              <a:t>Additional Exercise : Complicated Declaration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682688" y="1118922"/>
          <a:ext cx="10826750" cy="3419856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sizeof(A)</a:t>
                      </a:r>
                    </a:p>
                  </a:txBody>
                  <a:tcPr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What is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A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?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*A[3]; 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*(A[3]); 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(*A)[3]; 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(*A[3]); 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(*A[3])();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(*A[3])[5];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</a:pP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(*(A[3])())[5];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</a:pPr>
                      <a:endParaRPr lang="en-US" sz="1800" b="0" i="0" strike="noStrike" spc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31012" y="4892104"/>
            <a:ext cx="6096000" cy="558800"/>
          </a:xfrm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latin typeface="Calibri"/>
                <a:ea typeface="Calibri"/>
              </a:rPr>
              <a:t>Hint: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2955988" y="4993704"/>
          <a:ext cx="6276340" cy="1701673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273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Operator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Read as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Priority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 X(parameters)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function returning</a:t>
                      </a:r>
                      <a:r>
                        <a:rPr lang="en-US" sz="1800"/>
                        <a:t> 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 X[N]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array[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N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] of 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*X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pointer to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23" y="64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en-US" b="1">
                <a:solidFill>
                  <a:srgbClr val="404040"/>
                </a:solidFill>
                <a:latin typeface="Calibri Light"/>
                <a:ea typeface="Calibri Light"/>
              </a:rPr>
              <a:t>Additional Exercise : Complicated Declaration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682688" y="1118922"/>
          <a:ext cx="10826750" cy="3419856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sizeof(A)</a:t>
                      </a:r>
                    </a:p>
                  </a:txBody>
                  <a:tcPr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What is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A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?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*A[3]; 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24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array[3] of pointer to int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*(A[3]); 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24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array[3] of pointer to int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(*A)[3]; 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8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pointer to array[3] of int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(*A[3]); 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24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array[3] of pointer to int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(*A[3])();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24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array[3] of pointer to function returning int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(*A[3])[5];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24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array[3] of pointer to array[5] of int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int (*(A[3])())[5];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24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array[3] of function returning pointer to array[5] of int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31012" y="4892104"/>
            <a:ext cx="6096000" cy="558800"/>
          </a:xfrm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latin typeface="Calibri"/>
                <a:ea typeface="Calibri"/>
              </a:rPr>
              <a:t>Hint: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2955988" y="4993704"/>
          <a:ext cx="6276340" cy="1701673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273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Operator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Read as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Priority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 X(parameters)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function returning</a:t>
                      </a:r>
                      <a:r>
                        <a:rPr lang="en-US" sz="1800"/>
                        <a:t> 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 X[N]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array[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N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] of </a:t>
                      </a: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type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30000"/>
                        </a:lnSpc>
                        <a:buNone/>
                      </a:pPr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</a:rPr>
                        <a:t>*X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pointer to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strike="noStrike" spc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instruction set architecture</a:t>
            </a:r>
          </a:p>
          <a:p>
            <a:r>
              <a:rPr lang="en-US" altLang="zh-CN" dirty="0"/>
              <a:t>a programmer’s manual</a:t>
            </a:r>
          </a:p>
          <a:p>
            <a:r>
              <a:rPr lang="en-US" altLang="zh-CN" dirty="0"/>
              <a:t>does not contain hardware implementations details</a:t>
            </a:r>
            <a:endParaRPr lang="zh-CN" altLang="en-US" dirty="0"/>
          </a:p>
        </p:txBody>
      </p:sp>
      <p:grpSp>
        <p:nvGrpSpPr>
          <p:cNvPr id="4" name="Group 12"/>
          <p:cNvGrpSpPr/>
          <p:nvPr/>
        </p:nvGrpSpPr>
        <p:grpSpPr bwMode="auto">
          <a:xfrm>
            <a:off x="8799616" y="1825625"/>
            <a:ext cx="2743200" cy="4168775"/>
            <a:chOff x="2160" y="864"/>
            <a:chExt cx="1728" cy="262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160" y="1824"/>
              <a:ext cx="1728" cy="226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dirty="0">
                  <a:solidFill>
                    <a:srgbClr val="FFCCFF"/>
                  </a:solidFill>
                </a:rPr>
                <a:t>ISA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400" y="1344"/>
              <a:ext cx="672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Compiler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072" y="1344"/>
              <a:ext cx="624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OS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00" y="206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CPU</a:t>
              </a:r>
            </a:p>
            <a:p>
              <a:r>
                <a:rPr lang="en-US"/>
                <a:t>Design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00" y="254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Circuit</a:t>
              </a:r>
            </a:p>
            <a:p>
              <a:r>
                <a:rPr lang="en-US"/>
                <a:t>Design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400" y="302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Chip</a:t>
              </a:r>
            </a:p>
            <a:p>
              <a:r>
                <a:rPr lang="en-US"/>
                <a:t>Layout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00" y="864"/>
              <a:ext cx="1296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Application</a:t>
              </a:r>
            </a:p>
            <a:p>
              <a:r>
                <a:rPr lang="en-US"/>
                <a:t>Program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380" y="-243840"/>
            <a:ext cx="5600065" cy="1325880"/>
          </a:xfrm>
        </p:spPr>
        <p:txBody>
          <a:bodyPr>
            <a:normAutofit/>
          </a:bodyPr>
          <a:lstStyle/>
          <a:p>
            <a:r>
              <a:rPr lang="en-US" altLang="zh-CN" dirty="0"/>
              <a:t>RISC&amp;CISC</a:t>
            </a:r>
          </a:p>
        </p:txBody>
      </p:sp>
      <p:graphicFrame>
        <p:nvGraphicFramePr>
          <p:cNvPr id="18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1399571"/>
              </p:ext>
            </p:extLst>
          </p:nvPr>
        </p:nvGraphicFramePr>
        <p:xfrm>
          <a:off x="2837144" y="947736"/>
          <a:ext cx="8701676" cy="32137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0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0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CISC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RISC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0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Multiple formats for specifying operands.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Simple addressing formats.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85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Arithmetic and logical operations can be applied to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both memory and register </a:t>
                      </a:r>
                      <a:r>
                        <a:rPr lang="en-US" altLang="zh-CN" sz="1600" dirty="0"/>
                        <a:t>operands.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Arithmetic and logical operations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only use register </a:t>
                      </a:r>
                      <a:r>
                        <a:rPr lang="en-US" altLang="zh-CN" sz="1600" dirty="0"/>
                        <a:t>operands. Memory referencing is only allowed by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load instructions</a:t>
                      </a:r>
                      <a:r>
                        <a:rPr lang="en-US" altLang="zh-CN" sz="1600" dirty="0"/>
                        <a:t>.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8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Implementation artifacts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hidden</a:t>
                      </a:r>
                      <a:r>
                        <a:rPr lang="en-US" altLang="zh-CN" sz="1600" dirty="0"/>
                        <a:t> from machine-level programs.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Implementation artifacts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exposed</a:t>
                      </a:r>
                      <a:r>
                        <a:rPr lang="en-US" altLang="zh-CN" sz="1600" dirty="0"/>
                        <a:t> to machine-level programs.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03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Condition codes.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No condition codes.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03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Stack-intensive</a:t>
                      </a:r>
                      <a:r>
                        <a:rPr lang="en-US" altLang="zh-CN" sz="1600" dirty="0"/>
                        <a:t> procedure linkage.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Register-intensive</a:t>
                      </a:r>
                      <a:r>
                        <a:rPr lang="en-US" altLang="zh-CN" sz="1600" dirty="0"/>
                        <a:t> procedure linkage. </a:t>
                      </a:r>
                      <a:endPara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表格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4871493"/>
              </p:ext>
            </p:extLst>
          </p:nvPr>
        </p:nvGraphicFramePr>
        <p:xfrm>
          <a:off x="870820" y="4263390"/>
          <a:ext cx="10668000" cy="25946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Easy for compiler.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Need support of advanced compiler.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Fewer code bytes.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More code bytes.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More friendly to assembly code programmer.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Less friendly to assembly code programmer.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1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Currently dominates markets of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PC processors and server processors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Currently dominates markets of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embedded processors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112083a-3d83-4112-b663-03f9b7acce7b}"/>
  <p:tag name="TABLE_ENDDRAG_ORIGIN_RECT" val="768*231"/>
  <p:tag name="TABLE_ENDDRAG_RECT" val="111*77*768*2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68a246c-a719-405d-aa8c-50bbe0613f1a}"/>
  <p:tag name="TABLE_ENDDRAG_ORIGIN_RECT" val="840*143"/>
  <p:tag name="TABLE_ENDDRAG_RECT" val="71*360*840*14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778</Words>
  <Application>Microsoft Office PowerPoint</Application>
  <PresentationFormat>宽屏</PresentationFormat>
  <Paragraphs>160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Courier New</vt:lpstr>
      <vt:lpstr>Office 主题​​</vt:lpstr>
      <vt:lpstr>1_Office 主题​​</vt:lpstr>
      <vt:lpstr>Machine Prog: Advanced Processor Arch: ISA&amp;Logic</vt:lpstr>
      <vt:lpstr>Memory Layout</vt:lpstr>
      <vt:lpstr>PowerPoint 演示文稿</vt:lpstr>
      <vt:lpstr>可变长栈帧</vt:lpstr>
      <vt:lpstr>如何防御堆栈溢出攻击</vt:lpstr>
      <vt:lpstr>Additional Exercise : Complicated Declaration</vt:lpstr>
      <vt:lpstr>Additional Exercise : Complicated Declaration</vt:lpstr>
      <vt:lpstr>ISA</vt:lpstr>
      <vt:lpstr>RISC&amp;CISC</vt:lpstr>
      <vt:lpstr>RISC&amp;CISC</vt:lpstr>
      <vt:lpstr>Y86-64</vt:lpstr>
      <vt:lpstr>Y86-64</vt:lpstr>
      <vt:lpstr>HCL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Prog: Advanced_x000d_Processor Arch: ISA&amp;Logic</dc:title>
  <dc:creator/>
  <cp:lastModifiedBy>You Siki</cp:lastModifiedBy>
  <cp:revision>8</cp:revision>
  <dcterms:created xsi:type="dcterms:W3CDTF">2022-10-09T14:15:45Z</dcterms:created>
  <dcterms:modified xsi:type="dcterms:W3CDTF">2022-10-10T06:52:41Z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21245D1D9A301468D3D242639AA61164</vt:lpwstr>
  </property>
  <property fmtid="{D5CDD505-2E9C-101B-9397-08002B2CF9AE}" pid="3" name="KSOProductBuildVer">
    <vt:lpwstr>2052-4.6.1.7467</vt:lpwstr>
  </property>
</Properties>
</file>