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4"/>
  </p:notesMasterIdLst>
  <p:sldIdLst>
    <p:sldId id="260" r:id="rId2"/>
    <p:sldId id="261" r:id="rId3"/>
    <p:sldId id="283" r:id="rId4"/>
    <p:sldId id="285" r:id="rId5"/>
    <p:sldId id="286" r:id="rId6"/>
    <p:sldId id="289" r:id="rId7"/>
    <p:sldId id="290" r:id="rId8"/>
    <p:sldId id="272" r:id="rId9"/>
    <p:sldId id="311" r:id="rId10"/>
    <p:sldId id="294" r:id="rId11"/>
    <p:sldId id="296" r:id="rId12"/>
    <p:sldId id="313" r:id="rId13"/>
    <p:sldId id="314" r:id="rId14"/>
    <p:sldId id="291" r:id="rId15"/>
    <p:sldId id="293" r:id="rId16"/>
    <p:sldId id="295" r:id="rId17"/>
    <p:sldId id="292" r:id="rId18"/>
    <p:sldId id="297" r:id="rId19"/>
    <p:sldId id="301" r:id="rId20"/>
    <p:sldId id="299" r:id="rId21"/>
    <p:sldId id="300" r:id="rId22"/>
    <p:sldId id="302" r:id="rId23"/>
    <p:sldId id="312" r:id="rId24"/>
    <p:sldId id="274" r:id="rId25"/>
    <p:sldId id="303" r:id="rId26"/>
    <p:sldId id="305" r:id="rId27"/>
    <p:sldId id="307" r:id="rId28"/>
    <p:sldId id="304" r:id="rId29"/>
    <p:sldId id="308" r:id="rId30"/>
    <p:sldId id="309" r:id="rId31"/>
    <p:sldId id="310" r:id="rId32"/>
    <p:sldId id="267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020"/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02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83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90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672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02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22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36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34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3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6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88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00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77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97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98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24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42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06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68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6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5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7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7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18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77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1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23" y="6350865"/>
            <a:ext cx="449351" cy="4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2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829671" y="63929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00000"/>
                </a:solidFill>
              </a:defRPr>
            </a:lvl1pPr>
          </a:lstStyle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3e/cod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1936709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27535" y="3021914"/>
            <a:ext cx="506032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ICS 2022.11.16</a:t>
            </a:r>
            <a:endParaRPr lang="zh-CN" altLang="en-US" sz="48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84097" y="1973640"/>
            <a:ext cx="292609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Agency FB" panose="020B0503020202020204" pitchFamily="34" charset="0"/>
              </a:rPr>
              <a:t>ECF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92202" y="474278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TA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：黄柘铳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911" b="519"/>
          <a:stretch/>
        </p:blipFill>
        <p:spPr>
          <a:xfrm>
            <a:off x="10494528" y="142349"/>
            <a:ext cx="1706997" cy="67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7028553" cy="721564"/>
              <a:chOff x="1591893" y="323359"/>
              <a:chExt cx="702855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7028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内核模式与用户模式 </a:t>
                </a: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– </a:t>
                </a: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如何</a:t>
                </a: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protect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1034479" y="1338085"/>
            <a:ext cx="9702577" cy="5237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处理器维护控制寄存器之中的</a:t>
            </a:r>
            <a:r>
              <a:rPr lang="zh-CN" altLang="en-US" dirty="0">
                <a:highlight>
                  <a:srgbClr val="FFFF00"/>
                </a:highlight>
              </a:rPr>
              <a:t>模式位</a:t>
            </a:r>
            <a:r>
              <a:rPr lang="zh-CN" altLang="en-US" dirty="0"/>
              <a:t>，从而标识当前处于用户模式还是内核模式。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在用户模式之下，程序无法执行特权指令，例如更改模式位或者发起</a:t>
            </a:r>
            <a:r>
              <a:rPr lang="en-US" altLang="zh-CN" dirty="0"/>
              <a:t>IO</a:t>
            </a:r>
            <a:r>
              <a:rPr lang="zh-CN" altLang="en-US" dirty="0"/>
              <a:t>等，也不可以访问内核地址空间。（</a:t>
            </a:r>
            <a:r>
              <a:rPr lang="en-US" altLang="zh-CN" dirty="0" err="1"/>
              <a:t>linux</a:t>
            </a:r>
            <a:r>
              <a:rPr lang="zh-CN" altLang="en-US" dirty="0"/>
              <a:t>可以通过</a:t>
            </a:r>
            <a:r>
              <a:rPr lang="en-US" altLang="zh-CN" dirty="0"/>
              <a:t>/proc</a:t>
            </a:r>
            <a:r>
              <a:rPr lang="zh-CN" altLang="en-US" dirty="0"/>
              <a:t>文件系统访问内核数据结构内容）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而在内核模式之下，可以执行任何指令，也可以访问任何内存位置。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区分用户与内核模式，通常是为了限制用户行为，从而</a:t>
            </a:r>
            <a:r>
              <a:rPr lang="zh-CN" altLang="en-US" dirty="0">
                <a:highlight>
                  <a:srgbClr val="FFFF00"/>
                </a:highlight>
              </a:rPr>
              <a:t>保护系统和硬件资源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用户代码总是要运行在用户态下。处理异常的操作系统代码一般需要运行在内核态下。如果需要使用到用户态不能提供的服务，那么必须在内核态下进行（陷阱存在的意义？）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5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内核模式与用户模式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1227361" y="1658646"/>
            <a:ext cx="8595360" cy="523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以下哪些操作需要特权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访问磁盘</a:t>
            </a:r>
          </a:p>
          <a:p>
            <a:pPr marL="0" indent="0">
              <a:buNone/>
            </a:pPr>
            <a:r>
              <a:rPr lang="zh-CN" altLang="en-US" dirty="0"/>
              <a:t>访问</a:t>
            </a:r>
            <a:r>
              <a:rPr lang="en-US" altLang="zh-CN" dirty="0"/>
              <a:t>IO</a:t>
            </a:r>
            <a:r>
              <a:rPr lang="zh-CN" altLang="en-US" dirty="0"/>
              <a:t>设备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清除中断标志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修改条件码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修改模式位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98C9B-4792-C01C-0F22-D1E910AB479C}"/>
              </a:ext>
            </a:extLst>
          </p:cNvPr>
          <p:cNvSpPr txBox="1"/>
          <p:nvPr/>
        </p:nvSpPr>
        <p:spPr>
          <a:xfrm>
            <a:off x="6527678" y="2378869"/>
            <a:ext cx="1750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不需要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369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894019" cy="721564"/>
              <a:chOff x="1591893" y="323359"/>
              <a:chExt cx="5894019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5894018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如何保护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1227361" y="1658646"/>
            <a:ext cx="8595360" cy="523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以下哪些操作需要特权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访问磁盘</a:t>
            </a:r>
          </a:p>
          <a:p>
            <a:pPr marL="0" indent="0">
              <a:buNone/>
            </a:pPr>
            <a:r>
              <a:rPr lang="zh-CN" altLang="en-US" dirty="0"/>
              <a:t>访问</a:t>
            </a:r>
            <a:r>
              <a:rPr lang="en-US" altLang="zh-CN" dirty="0"/>
              <a:t>IO</a:t>
            </a:r>
            <a:r>
              <a:rPr lang="zh-CN" altLang="en-US" dirty="0"/>
              <a:t>设备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清除中断标志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修改条件码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修改模式位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98C9B-4792-C01C-0F22-D1E910AB479C}"/>
              </a:ext>
            </a:extLst>
          </p:cNvPr>
          <p:cNvSpPr txBox="1"/>
          <p:nvPr/>
        </p:nvSpPr>
        <p:spPr>
          <a:xfrm>
            <a:off x="6527678" y="2378869"/>
            <a:ext cx="1750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不需要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5B9A10-6009-0CF1-0269-48A80D94F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77" y="1183303"/>
            <a:ext cx="10202333" cy="533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3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7638153" cy="721564"/>
              <a:chOff x="1591893" y="323359"/>
              <a:chExt cx="763815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76381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进程如何申请对于关键资源的使用 </a:t>
                </a: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- </a:t>
                </a:r>
                <a:r>
                  <a:rPr lang="en-US" altLang="zh-CN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syscall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1227361" y="1658646"/>
            <a:ext cx="8595360" cy="523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以下哪些操作需要特权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访问磁盘</a:t>
            </a:r>
          </a:p>
          <a:p>
            <a:pPr marL="0" indent="0">
              <a:buNone/>
            </a:pPr>
            <a:r>
              <a:rPr lang="zh-CN" altLang="en-US" dirty="0"/>
              <a:t>访问</a:t>
            </a:r>
            <a:r>
              <a:rPr lang="en-US" altLang="zh-CN" dirty="0"/>
              <a:t>IO</a:t>
            </a:r>
            <a:r>
              <a:rPr lang="zh-CN" altLang="en-US" dirty="0"/>
              <a:t>设备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清除中断标志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修改条件码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修改模式位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98C9B-4792-C01C-0F22-D1E910AB479C}"/>
              </a:ext>
            </a:extLst>
          </p:cNvPr>
          <p:cNvSpPr txBox="1"/>
          <p:nvPr/>
        </p:nvSpPr>
        <p:spPr>
          <a:xfrm>
            <a:off x="6527678" y="2378869"/>
            <a:ext cx="1750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不需要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1CDCA9-DFAF-CEE6-0193-B9938496D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7" y="979000"/>
            <a:ext cx="11089151" cy="56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8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逻辑流与并发流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819678" y="1577454"/>
            <a:ext cx="8845327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在整个系统能不断运行的过程之中，程序计数器</a:t>
            </a:r>
            <a:r>
              <a:rPr lang="en-US" altLang="zh-CN" dirty="0"/>
              <a:t>(PC)</a:t>
            </a:r>
            <a:r>
              <a:rPr lang="zh-CN" altLang="en-US" dirty="0"/>
              <a:t>的值会不断变化，这种变化反映着系统在不同的进程的执行之间来回切换，因而被称为</a:t>
            </a:r>
            <a:r>
              <a:rPr lang="zh-CN" altLang="en-US" dirty="0">
                <a:highlight>
                  <a:srgbClr val="FFFF00"/>
                </a:highlight>
              </a:rPr>
              <a:t>逻辑控制流（逻辑流）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一个逻辑留在执行时间上与另一个发生重叠，则被称为</a:t>
            </a:r>
            <a:r>
              <a:rPr lang="zh-CN" altLang="en-US" dirty="0">
                <a:highlight>
                  <a:srgbClr val="FFFF00"/>
                </a:highlight>
              </a:rPr>
              <a:t>并发流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注意并发与并行的区别：</a:t>
            </a:r>
            <a:r>
              <a:rPr lang="zh-CN" altLang="en-US" dirty="0">
                <a:highlight>
                  <a:srgbClr val="FFFF00"/>
                </a:highlight>
              </a:rPr>
              <a:t>前者是后者的超集</a:t>
            </a:r>
            <a:r>
              <a:rPr lang="zh-CN" altLang="en-US" dirty="0"/>
              <a:t>，只要逻辑流有交错就可以被称为并发，但是只有真正在同一时间运行才被称为</a:t>
            </a:r>
            <a:r>
              <a:rPr lang="zh-CN" altLang="en-US" dirty="0">
                <a:highlight>
                  <a:srgbClr val="FFFF00"/>
                </a:highlight>
              </a:rPr>
              <a:t>并行</a:t>
            </a:r>
            <a:r>
              <a:rPr lang="zh-CN" altLang="en-US" dirty="0"/>
              <a:t>，而这通常需要在不同的核心上一起运行。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08077C-9385-0F52-7D0E-88A1269B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33" y="4242556"/>
            <a:ext cx="5219466" cy="26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6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逻辑流与并发流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1227361" y="1658646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考虑如下进程：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判断以下进程对是否并行、并发：</a:t>
            </a:r>
            <a:r>
              <a:rPr lang="en-US" altLang="zh-CN" dirty="0"/>
              <a:t>AB</a:t>
            </a:r>
            <a:r>
              <a:rPr lang="zh-CN" altLang="en-US" dirty="0"/>
              <a:t>、</a:t>
            </a:r>
            <a:r>
              <a:rPr lang="en-US" altLang="zh-CN" dirty="0"/>
              <a:t>AC</a:t>
            </a:r>
            <a:r>
              <a:rPr lang="zh-CN" altLang="en-US" dirty="0"/>
              <a:t>、</a:t>
            </a:r>
            <a:r>
              <a:rPr lang="en-US" altLang="zh-CN" dirty="0"/>
              <a:t>AD</a:t>
            </a:r>
            <a:r>
              <a:rPr lang="zh-CN" altLang="en-US" dirty="0"/>
              <a:t>、</a:t>
            </a:r>
            <a:r>
              <a:rPr lang="en-US" altLang="zh-CN" dirty="0"/>
              <a:t>BD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AB</a:t>
            </a:r>
            <a:r>
              <a:rPr lang="zh-CN" altLang="en-US" dirty="0">
                <a:solidFill>
                  <a:srgbClr val="FF0000"/>
                </a:solidFill>
              </a:rPr>
              <a:t>都不是、</a:t>
            </a:r>
            <a:r>
              <a:rPr lang="en-US" altLang="zh-CN" dirty="0">
                <a:solidFill>
                  <a:srgbClr val="FF0000"/>
                </a:solidFill>
              </a:rPr>
              <a:t>AC</a:t>
            </a:r>
            <a:r>
              <a:rPr lang="zh-CN" altLang="en-US" dirty="0">
                <a:solidFill>
                  <a:srgbClr val="FF0000"/>
                </a:solidFill>
              </a:rPr>
              <a:t>并发不并行、</a:t>
            </a:r>
            <a:r>
              <a:rPr lang="en-US" altLang="zh-CN" dirty="0">
                <a:solidFill>
                  <a:srgbClr val="FF0000"/>
                </a:solidFill>
              </a:rPr>
              <a:t>AD</a:t>
            </a:r>
            <a:r>
              <a:rPr lang="zh-CN" altLang="en-US" dirty="0">
                <a:solidFill>
                  <a:srgbClr val="FF0000"/>
                </a:solidFill>
              </a:rPr>
              <a:t>并发且并行、</a:t>
            </a:r>
            <a:r>
              <a:rPr lang="en-US" altLang="zh-CN" dirty="0">
                <a:solidFill>
                  <a:srgbClr val="FF0000"/>
                </a:solidFill>
              </a:rPr>
              <a:t>BD</a:t>
            </a:r>
            <a:r>
              <a:rPr lang="zh-CN" altLang="en-US" dirty="0">
                <a:solidFill>
                  <a:srgbClr val="FF0000"/>
                </a:solidFill>
              </a:rPr>
              <a:t>并发不并行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实际系统中，有非常多的进程在并发执行</a:t>
            </a:r>
            <a:endParaRPr lang="en-US" altLang="zh-CN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92E36117-675A-63C7-C52E-8CFA762B6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41" y="2286000"/>
            <a:ext cx="812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上下文切换与调度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1227361" y="1658646"/>
            <a:ext cx="8595360" cy="5237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300" dirty="0"/>
              <a:t>内核通过</a:t>
            </a:r>
            <a:r>
              <a:rPr lang="zh-CN" altLang="en-US" sz="2300" dirty="0">
                <a:highlight>
                  <a:srgbClr val="FFFF00"/>
                </a:highlight>
              </a:rPr>
              <a:t>上下文切换来实现控制流在不同进程之间的转移</a:t>
            </a:r>
            <a:r>
              <a:rPr lang="zh-CN" altLang="en-US" sz="2300" dirty="0"/>
              <a:t>。其流程是：</a:t>
            </a:r>
            <a:endParaRPr lang="en-US" altLang="zh-CN" sz="23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300" dirty="0"/>
              <a:t>1. </a:t>
            </a:r>
            <a:r>
              <a:rPr lang="zh-CN" altLang="en-US" sz="2300" dirty="0"/>
              <a:t>保存当前进程的上下文</a:t>
            </a:r>
            <a:r>
              <a:rPr lang="en-US" altLang="zh-CN" sz="2300" dirty="0"/>
              <a:t>(</a:t>
            </a:r>
            <a:r>
              <a:rPr lang="zh-CN" altLang="en-US" sz="2300" dirty="0"/>
              <a:t>到内核栈</a:t>
            </a:r>
            <a:r>
              <a:rPr lang="en-US" altLang="zh-CN" sz="2300" dirty="0"/>
              <a:t>): </a:t>
            </a:r>
            <a:r>
              <a:rPr lang="zh-CN" altLang="en-US" sz="2300" dirty="0"/>
              <a:t>这样之后才能恢复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300" dirty="0"/>
              <a:t>2. </a:t>
            </a:r>
            <a:r>
              <a:rPr lang="zh-CN" altLang="en-US" sz="2300" dirty="0"/>
              <a:t>恢复某个先前进程</a:t>
            </a:r>
            <a:r>
              <a:rPr lang="en-US" altLang="zh-CN" sz="2300" dirty="0"/>
              <a:t>(</a:t>
            </a:r>
            <a:r>
              <a:rPr lang="zh-CN" altLang="en-US" sz="2300" dirty="0"/>
              <a:t>要去的进程</a:t>
            </a:r>
            <a:r>
              <a:rPr lang="en-US" altLang="zh-CN" sz="2300" dirty="0"/>
              <a:t>)</a:t>
            </a:r>
            <a:r>
              <a:rPr lang="zh-CN" altLang="en-US" sz="2300" dirty="0"/>
              <a:t>的上下文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300" dirty="0"/>
              <a:t>3. </a:t>
            </a:r>
            <a:r>
              <a:rPr lang="zh-CN" altLang="en-US" sz="2300" dirty="0"/>
              <a:t>将控制转移到要去的进程：更改</a:t>
            </a:r>
            <a:r>
              <a:rPr lang="en-US" altLang="zh-CN" sz="2300" dirty="0"/>
              <a:t>PC</a:t>
            </a:r>
            <a:r>
              <a:rPr lang="zh-CN" altLang="en-US" sz="2300" dirty="0"/>
              <a:t>等</a:t>
            </a:r>
            <a:endParaRPr lang="en-US" altLang="zh-CN" sz="23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3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300" dirty="0"/>
              <a:t>内核决定切换进程，并选择下一个执行的进程的决策被称为调度（</a:t>
            </a:r>
            <a:r>
              <a:rPr lang="en-US" altLang="zh-CN" sz="2300" dirty="0"/>
              <a:t>scheduling</a:t>
            </a:r>
            <a:r>
              <a:rPr lang="zh-CN" altLang="en-US" sz="2300" dirty="0"/>
              <a:t>）。调度可以分为</a:t>
            </a:r>
            <a:r>
              <a:rPr lang="zh-CN" altLang="en-US" sz="2300" dirty="0">
                <a:highlight>
                  <a:srgbClr val="FFFF00"/>
                </a:highlight>
              </a:rPr>
              <a:t>抢占式调度</a:t>
            </a:r>
            <a:r>
              <a:rPr lang="zh-CN" altLang="en-US" sz="2300" dirty="0"/>
              <a:t>（内核强制暂停某个进程，例如发现其它某个进程的</a:t>
            </a:r>
            <a:r>
              <a:rPr lang="en-US" altLang="zh-CN" sz="2300" dirty="0"/>
              <a:t>IO</a:t>
            </a:r>
            <a:r>
              <a:rPr lang="zh-CN" altLang="en-US" sz="2300" dirty="0"/>
              <a:t>完成）以及</a:t>
            </a:r>
            <a:r>
              <a:rPr lang="zh-CN" altLang="en-US" sz="2300" dirty="0">
                <a:highlight>
                  <a:srgbClr val="FFFF00"/>
                </a:highlight>
              </a:rPr>
              <a:t>非抢占式调度</a:t>
            </a:r>
            <a:r>
              <a:rPr lang="zh-CN" altLang="en-US" sz="2300" dirty="0"/>
              <a:t>（进程自动让出控制，例如进程通过</a:t>
            </a:r>
            <a:r>
              <a:rPr lang="en-US" altLang="zh-CN" sz="2300" dirty="0"/>
              <a:t>pause()</a:t>
            </a:r>
            <a:r>
              <a:rPr lang="zh-CN" altLang="en-US" sz="2300" dirty="0"/>
              <a:t>等</a:t>
            </a:r>
            <a:r>
              <a:rPr lang="en-US" altLang="zh-CN" sz="2300" dirty="0"/>
              <a:t>API</a:t>
            </a:r>
            <a:r>
              <a:rPr lang="zh-CN" altLang="en-US" sz="2300" dirty="0"/>
              <a:t>自动挂起）</a:t>
            </a:r>
            <a:endParaRPr lang="en-US" altLang="zh-CN" sz="23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3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300" dirty="0"/>
              <a:t>上下文切换由内核完成，因而处于内核模式。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D2383E-E05C-1DA3-992D-BECF81373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5" t="46731" r="28495" b="28803"/>
          <a:stretch>
            <a:fillRect/>
          </a:stretch>
        </p:blipFill>
        <p:spPr>
          <a:xfrm>
            <a:off x="5678628" y="2974698"/>
            <a:ext cx="6513372" cy="130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进程的状态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1105917" y="1468382"/>
            <a:ext cx="9509695" cy="509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从程序员的角度看，我们可以认为每个进程都处于下面三种状态之一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运行（正在</a:t>
            </a:r>
            <a:r>
              <a:rPr lang="en-US" altLang="zh-CN" dirty="0"/>
              <a:t>CPU</a:t>
            </a:r>
            <a:r>
              <a:rPr lang="zh-CN" altLang="en-US" dirty="0"/>
              <a:t>上执行或已经做好准备，等待被内核调度）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停止</a:t>
            </a:r>
            <a:r>
              <a:rPr lang="en-US" altLang="zh-CN" dirty="0"/>
              <a:t> </a:t>
            </a:r>
            <a:r>
              <a:rPr lang="zh-CN" altLang="en-US" dirty="0"/>
              <a:t>（进程被挂起并且暂时不会被内核调度）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终止（进程永远停止运行）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内核为每一个进程维护了一个</a:t>
            </a:r>
            <a:r>
              <a:rPr lang="en-US" altLang="zh-CN" dirty="0">
                <a:highlight>
                  <a:srgbClr val="FFFF00"/>
                </a:highlight>
              </a:rPr>
              <a:t>PCB</a:t>
            </a:r>
            <a:r>
              <a:rPr lang="zh-CN" altLang="en-US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process control block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r>
              <a:rPr lang="zh-CN" altLang="en-US" dirty="0"/>
              <a:t>用以存放这个进程的相关信息，这个结构处于内核地址空间之中，对于用户而言不可见。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PCB</a:t>
            </a:r>
            <a:r>
              <a:rPr lang="zh-CN" altLang="en-US" dirty="0"/>
              <a:t>之中一条重要的信息就是进程的</a:t>
            </a:r>
            <a:r>
              <a:rPr lang="en-US" altLang="zh-CN" dirty="0"/>
              <a:t>PID</a:t>
            </a:r>
            <a:r>
              <a:rPr lang="zh-CN" altLang="en-US" dirty="0"/>
              <a:t>（正整数），用以标识这个进程的身份。特别的，</a:t>
            </a:r>
            <a:r>
              <a:rPr lang="en-US" altLang="zh-CN" dirty="0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的进程是</a:t>
            </a:r>
            <a:r>
              <a:rPr lang="en-US" altLang="zh-CN" dirty="0" err="1"/>
              <a:t>init</a:t>
            </a:r>
            <a:r>
              <a:rPr lang="zh-CN" altLang="en-US" dirty="0"/>
              <a:t>进程，这是所有进程的共同祖先。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04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进程的控制及相关</a:t>
                </a: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API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1227361" y="1658647"/>
            <a:ext cx="8595360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进程相关的</a:t>
            </a:r>
            <a:r>
              <a:rPr lang="en-US" altLang="zh-CN" dirty="0"/>
              <a:t>API</a:t>
            </a:r>
            <a:r>
              <a:rPr lang="zh-CN" altLang="en-US" dirty="0"/>
              <a:t>以及代码可以查看官网 </a:t>
            </a:r>
            <a:r>
              <a:rPr lang="en-US" altLang="zh-C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http://csapp.cs.cmu.edu/3e/code.html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5A3D7E-68AC-E6EB-5C93-A6E0550A2579}"/>
              </a:ext>
            </a:extLst>
          </p:cNvPr>
          <p:cNvSpPr txBox="1"/>
          <p:nvPr/>
        </p:nvSpPr>
        <p:spPr>
          <a:xfrm>
            <a:off x="1321588" y="2499117"/>
            <a:ext cx="9929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pid_t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getpid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获取调用者的进程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PID</a:t>
            </a:r>
          </a:p>
          <a:p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pid_t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getppid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获取调用者的父进程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PID</a:t>
            </a:r>
          </a:p>
          <a:p>
            <a:endParaRPr lang="en-US" altLang="zh-CN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exit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status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以整数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status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为状态退出进程</a:t>
            </a:r>
          </a:p>
          <a:p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sleep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secs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让进程挂起一段时间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,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返回剩余的休眠秒数</a:t>
            </a:r>
          </a:p>
          <a:p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pause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挂起进程，直到其收到一个信号。返回值永远是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-1</a:t>
            </a:r>
          </a:p>
          <a:p>
            <a:endParaRPr lang="en-US" altLang="zh-CN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pid_t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fork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子进程返回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0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，父进程返回子进程的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pid</a:t>
            </a:r>
            <a:endParaRPr lang="en-US" altLang="zh-CN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execve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cons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filename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argv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[],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envp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[]);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加载并允许程序，成功则不返回，反之返回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-1</a:t>
            </a:r>
          </a:p>
          <a:p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pid_t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waitpid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pid_t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pid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stausp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options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成功时返回子进程的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pid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或者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0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，出错返回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-1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进程的控制及相关</a:t>
                </a: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API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1227361" y="1658646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关于进程，以下说法正确的是：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zh-CN" altLang="en-US" dirty="0"/>
              <a:t>没有设置模式位时，进程运行在用户模式中，允许执行特权指令，例如发起</a:t>
            </a:r>
            <a:r>
              <a:rPr lang="en-US" altLang="zh-CN" dirty="0"/>
              <a:t>I/O</a:t>
            </a:r>
            <a:r>
              <a:rPr lang="zh-CN" altLang="en-US" dirty="0"/>
              <a:t>操作。</a:t>
            </a:r>
          </a:p>
          <a:p>
            <a:pPr marL="342900" indent="-342900">
              <a:buFont typeface="+mj-lt"/>
              <a:buAutoNum type="alphaUcPeriod"/>
            </a:pPr>
            <a:r>
              <a:rPr lang="zh-CN" altLang="en-US" dirty="0"/>
              <a:t>调用</a:t>
            </a:r>
            <a:r>
              <a:rPr lang="en-US" altLang="zh-CN" dirty="0" err="1"/>
              <a:t>waitpid</a:t>
            </a:r>
            <a:r>
              <a:rPr lang="en-US" altLang="zh-CN" dirty="0"/>
              <a:t>(-1, NULL, WNOHANG &amp; WUNTRACED)</a:t>
            </a:r>
            <a:r>
              <a:rPr lang="zh-CN" altLang="en-US" dirty="0"/>
              <a:t>会立即返回：如果调用进程的所有子进程都没有被停止或终止，则返回</a:t>
            </a:r>
            <a:r>
              <a:rPr lang="en-US" altLang="zh-CN" dirty="0"/>
              <a:t>0</a:t>
            </a:r>
            <a:r>
              <a:rPr lang="zh-CN" altLang="en-US" dirty="0"/>
              <a:t>；如果有停止或终止的子进程，则返回其中一个的</a:t>
            </a:r>
            <a:r>
              <a:rPr lang="en-US" altLang="zh-CN" dirty="0"/>
              <a:t>PID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lphaUcPeriod"/>
            </a:pPr>
            <a:r>
              <a:rPr lang="en-US" altLang="zh-CN" dirty="0" err="1"/>
              <a:t>execve</a:t>
            </a:r>
            <a:r>
              <a:rPr lang="zh-CN" altLang="en-US" dirty="0"/>
              <a:t>函数的第三个参数</a:t>
            </a:r>
            <a:r>
              <a:rPr lang="en-US" altLang="zh-CN" dirty="0" err="1"/>
              <a:t>envp</a:t>
            </a:r>
            <a:r>
              <a:rPr lang="zh-CN" altLang="en-US" dirty="0"/>
              <a:t>指向一个以</a:t>
            </a:r>
            <a:r>
              <a:rPr lang="en-US" altLang="zh-CN" dirty="0"/>
              <a:t>null</a:t>
            </a:r>
            <a:r>
              <a:rPr lang="zh-CN" altLang="en-US" dirty="0"/>
              <a:t>结尾的指针数组，其中每一个指针指向一个形如</a:t>
            </a:r>
            <a:r>
              <a:rPr lang="en-US" altLang="zh-CN" dirty="0"/>
              <a:t>name=value</a:t>
            </a:r>
            <a:r>
              <a:rPr lang="zh-CN" altLang="en-US" dirty="0"/>
              <a:t>的环境变量字符串。</a:t>
            </a:r>
          </a:p>
          <a:p>
            <a:pPr marL="342900" indent="-342900">
              <a:buFont typeface="+mj-lt"/>
              <a:buAutoNum type="alphaUcPeriod"/>
            </a:pPr>
            <a:r>
              <a:rPr lang="zh-CN" altLang="en-US" dirty="0"/>
              <a:t>进程可以通过使用</a:t>
            </a:r>
            <a:r>
              <a:rPr lang="en-US" altLang="zh-CN" dirty="0"/>
              <a:t>signal</a:t>
            </a:r>
            <a:r>
              <a:rPr lang="zh-CN" altLang="en-US" dirty="0"/>
              <a:t>函数修改和信号相关联的默认行为，唯一的例外是</a:t>
            </a:r>
            <a:r>
              <a:rPr lang="en-US" altLang="zh-CN" dirty="0"/>
              <a:t>SIGKILL</a:t>
            </a:r>
            <a:r>
              <a:rPr lang="zh-CN" altLang="en-US" dirty="0"/>
              <a:t>，它的默认行为是不能修改的。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3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48078" y="2730808"/>
            <a:ext cx="2609524" cy="1323439"/>
            <a:chOff x="1249819" y="2496522"/>
            <a:chExt cx="2954205" cy="1498247"/>
          </a:xfrm>
        </p:grpSpPr>
        <p:sp>
          <p:nvSpPr>
            <p:cNvPr id="6" name="文本框 5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异常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91644" y="2730808"/>
            <a:ext cx="2609524" cy="1323439"/>
            <a:chOff x="1249819" y="2496522"/>
            <a:chExt cx="2954205" cy="1498247"/>
          </a:xfrm>
        </p:grpSpPr>
        <p:sp>
          <p:nvSpPr>
            <p:cNvPr id="35" name="文本框 34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进程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497611" y="2714281"/>
            <a:ext cx="2609524" cy="1323439"/>
            <a:chOff x="1249819" y="2496522"/>
            <a:chExt cx="2954205" cy="1498247"/>
          </a:xfrm>
        </p:grpSpPr>
        <p:sp>
          <p:nvSpPr>
            <p:cNvPr id="39" name="文本框 38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信号</a:t>
              </a: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632955" y="635064"/>
            <a:ext cx="29260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Agency FB" panose="020B0503020202020204" pitchFamily="34" charset="0"/>
              </a:rPr>
              <a:t>CONTENTS</a:t>
            </a:r>
            <a:endParaRPr lang="zh-CN" altLang="en-US" sz="6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50134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进程的创建 </a:t>
                </a: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– fork </a:t>
                </a:r>
                <a:r>
                  <a:rPr lang="en-US" altLang="zh-CN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syscall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755384" y="1183302"/>
            <a:ext cx="10088829" cy="557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调用</a:t>
            </a:r>
            <a:r>
              <a:rPr lang="en-US" altLang="zh-CN" dirty="0"/>
              <a:t>fork</a:t>
            </a:r>
            <a:r>
              <a:rPr lang="zh-CN" altLang="en-US" dirty="0"/>
              <a:t>函数会复制当前进程的上下文并据此创建一个新的进程，称为当前进程的</a:t>
            </a:r>
            <a:r>
              <a:rPr lang="zh-CN" altLang="en-US" dirty="0">
                <a:highlight>
                  <a:srgbClr val="FFFF00"/>
                </a:highlight>
              </a:rPr>
              <a:t>子进程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因此在父进程与子进程之中</a:t>
            </a:r>
            <a:r>
              <a:rPr lang="en-US" altLang="zh-CN" dirty="0"/>
              <a:t>fork</a:t>
            </a:r>
            <a:r>
              <a:rPr lang="zh-CN" altLang="en-US" dirty="0"/>
              <a:t>都会返回一个</a:t>
            </a:r>
            <a:r>
              <a:rPr lang="en-US" altLang="zh-CN" dirty="0" err="1"/>
              <a:t>pid_t</a:t>
            </a:r>
            <a:r>
              <a:rPr lang="zh-CN" altLang="en-US" dirty="0"/>
              <a:t>，区别在于父进程返回的是子进程的</a:t>
            </a:r>
            <a:r>
              <a:rPr lang="en-US" altLang="zh-CN" dirty="0" err="1"/>
              <a:t>pid</a:t>
            </a:r>
            <a:r>
              <a:rPr lang="zh-CN" altLang="en-US" dirty="0"/>
              <a:t>而子进程返回的是</a:t>
            </a:r>
            <a:r>
              <a:rPr lang="en-US" altLang="zh-CN" dirty="0"/>
              <a:t>0</a:t>
            </a:r>
            <a:r>
              <a:rPr lang="zh-CN" altLang="en-US" dirty="0"/>
              <a:t>，程序可以据此区分自己是父进程还是子进程。这也是“调用一次，返回两次”说法的缘由。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通过绘制</a:t>
            </a:r>
            <a:r>
              <a:rPr lang="zh-CN" altLang="en-US" dirty="0">
                <a:highlight>
                  <a:srgbClr val="FFFF00"/>
                </a:highlight>
              </a:rPr>
              <a:t>进程图</a:t>
            </a:r>
            <a:r>
              <a:rPr lang="zh-CN" altLang="en-US" dirty="0"/>
              <a:t>来确定进程之间，指令执行的先后顺序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我们通常会使用</a:t>
            </a:r>
            <a:r>
              <a:rPr lang="en-US" altLang="zh-CN" dirty="0" err="1"/>
              <a:t>fork+execve</a:t>
            </a:r>
            <a:r>
              <a:rPr lang="zh-CN" altLang="en-US" dirty="0"/>
              <a:t>来创建一个子进程，并让它运行一个新的程序，</a:t>
            </a:r>
            <a:r>
              <a:rPr lang="en-US" altLang="zh-CN" dirty="0" err="1"/>
              <a:t>execve</a:t>
            </a:r>
            <a:r>
              <a:rPr lang="zh-CN" altLang="en-US" dirty="0"/>
              <a:t>会加载一个新的程序来运行，</a:t>
            </a:r>
            <a:r>
              <a:rPr lang="zh-CN" altLang="en-US" dirty="0">
                <a:highlight>
                  <a:srgbClr val="FFFF00"/>
                </a:highlight>
              </a:rPr>
              <a:t>并重新组织进程的上下文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354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fork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1227361" y="1658646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82D2BD-0169-8A8C-3553-E9CDAB394BCE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2185" t="22524" r="55072" b="17800"/>
          <a:stretch>
            <a:fillRect/>
          </a:stretch>
        </p:blipFill>
        <p:spPr>
          <a:xfrm>
            <a:off x="467042" y="1768054"/>
            <a:ext cx="4799965" cy="39890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1185FF-581F-E6B6-F0FB-83327CC0E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73" t="26621" r="3665" b="34110"/>
          <a:stretch>
            <a:fillRect/>
          </a:stretch>
        </p:blipFill>
        <p:spPr>
          <a:xfrm>
            <a:off x="5322992" y="2161815"/>
            <a:ext cx="6853259" cy="29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7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fork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1227361" y="1658647"/>
            <a:ext cx="8595360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546628E6-ED6D-8129-1717-CA0777DC7DB9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60" y="866093"/>
            <a:ext cx="9483886" cy="10720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041F37-575D-5468-9D36-8F33C4E72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0997"/>
            <a:ext cx="8979388" cy="4943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87279C-7333-894A-31AA-1ED0045EA399}"/>
              </a:ext>
            </a:extLst>
          </p:cNvPr>
          <p:cNvSpPr txBox="1"/>
          <p:nvPr/>
        </p:nvSpPr>
        <p:spPr>
          <a:xfrm>
            <a:off x="9136470" y="3570477"/>
            <a:ext cx="128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7109474" cy="721564"/>
              <a:chOff x="1591893" y="323359"/>
              <a:chExt cx="7109474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7109473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进程如何执行、退出任务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1227361" y="1658646"/>
            <a:ext cx="9914772" cy="3226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/>
              <a:t>exit</a:t>
            </a:r>
            <a:r>
              <a:rPr lang="en-US" altLang="zh-CN" sz="3200" dirty="0"/>
              <a:t> terminates own process</a:t>
            </a:r>
          </a:p>
          <a:p>
            <a:pPr lvl="1"/>
            <a:r>
              <a:rPr lang="en-US" altLang="zh-CN" sz="3200" dirty="0"/>
              <a:t>Called once, never returns</a:t>
            </a:r>
          </a:p>
          <a:p>
            <a:pPr lvl="1"/>
            <a:r>
              <a:rPr lang="en-US" altLang="zh-CN" sz="3200" dirty="0"/>
              <a:t>Puts it into “zombie” status</a:t>
            </a:r>
          </a:p>
          <a:p>
            <a:r>
              <a:rPr lang="en-US" altLang="zh-CN" sz="3200" b="1" dirty="0"/>
              <a:t>wait</a:t>
            </a:r>
            <a:r>
              <a:rPr lang="en-US" altLang="zh-CN" sz="3200" dirty="0"/>
              <a:t> and </a:t>
            </a:r>
            <a:r>
              <a:rPr lang="en-US" altLang="zh-CN" sz="3200" b="1" dirty="0" err="1"/>
              <a:t>waitpid</a:t>
            </a:r>
            <a:r>
              <a:rPr lang="en-US" altLang="zh-CN" sz="3200" dirty="0"/>
              <a:t> wait for and reap terminated children</a:t>
            </a:r>
          </a:p>
          <a:p>
            <a:r>
              <a:rPr lang="en-US" altLang="zh-CN" sz="3200" b="1" dirty="0" err="1"/>
              <a:t>execve</a:t>
            </a:r>
            <a:r>
              <a:rPr lang="en-US" altLang="zh-CN" sz="3200" dirty="0"/>
              <a:t> runs new program in existing process</a:t>
            </a:r>
          </a:p>
          <a:p>
            <a:pPr lvl="1"/>
            <a:r>
              <a:rPr lang="en-US" altLang="zh-CN" sz="3200" dirty="0"/>
              <a:t>Called once, (normally) never returns</a:t>
            </a:r>
          </a:p>
        </p:txBody>
      </p:sp>
    </p:spTree>
    <p:extLst>
      <p:ext uri="{BB962C8B-B14F-4D97-AF65-F5344CB8AC3E}">
        <p14:creationId xmlns:p14="http://schemas.microsoft.com/office/powerpoint/2010/main" val="26432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信号的概念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3ABD9-8226-1583-3A26-11B83F62F634}"/>
              </a:ext>
            </a:extLst>
          </p:cNvPr>
          <p:cNvSpPr>
            <a:spLocks noGrp="1"/>
          </p:cNvSpPr>
          <p:nvPr/>
        </p:nvSpPr>
        <p:spPr>
          <a:xfrm>
            <a:off x="810220" y="1312346"/>
            <a:ext cx="10515600" cy="479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之前提到的异常属于底层异常机制</a:t>
            </a:r>
            <a:r>
              <a:rPr lang="en-US" altLang="zh-CN" sz="1800" dirty="0"/>
              <a:t>,</a:t>
            </a:r>
            <a:r>
              <a:rPr lang="zh-CN" altLang="en-US" sz="1800" dirty="0"/>
              <a:t> 对用户进程不可见。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但很多时候</a:t>
            </a:r>
            <a:r>
              <a:rPr lang="en-US" altLang="zh-CN" sz="1800" dirty="0"/>
              <a:t>, </a:t>
            </a:r>
            <a:r>
              <a:rPr lang="zh-CN" altLang="en-US" sz="1800" dirty="0"/>
              <a:t>最基本的行为无法满足要求</a:t>
            </a:r>
            <a:r>
              <a:rPr lang="en-US" altLang="zh-CN" sz="1800" dirty="0"/>
              <a:t>, </a:t>
            </a:r>
            <a:r>
              <a:rPr lang="zh-CN" altLang="en-US" sz="1800" dirty="0"/>
              <a:t>需要显式地处理异常</a:t>
            </a:r>
            <a:r>
              <a:rPr lang="en-US" altLang="zh-CN" sz="1800" dirty="0"/>
              <a:t>. </a:t>
            </a:r>
            <a:r>
              <a:rPr lang="zh-CN" altLang="en-US" sz="1800" dirty="0"/>
              <a:t>所以引入了</a:t>
            </a:r>
            <a:r>
              <a:rPr lang="en-US" altLang="zh-CN" sz="1800" dirty="0">
                <a:highlight>
                  <a:srgbClr val="FFFF00"/>
                </a:highlight>
              </a:rPr>
              <a:t>Linux</a:t>
            </a:r>
            <a:r>
              <a:rPr lang="zh-CN" altLang="en-US" sz="1800" dirty="0">
                <a:highlight>
                  <a:srgbClr val="FFFF00"/>
                </a:highlight>
              </a:rPr>
              <a:t>信号</a:t>
            </a:r>
            <a:r>
              <a:rPr lang="zh-CN" altLang="en-US" sz="1800" dirty="0"/>
              <a:t>。这是一种更高层次的，软件层次的异常。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信号允许进程或者内核发送信息或者中断其他的进程，也可以用于通知进程发生了某种类型的事件需要处理。如下是一些常见的信号：</a:t>
            </a:r>
            <a:endParaRPr lang="zh-CN" altLang="en-US" dirty="0"/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28C4AEC8-913C-A681-A0A5-7844A0EE5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625" y="3579019"/>
            <a:ext cx="8350584" cy="32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信号的概念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3ABD9-8226-1583-3A26-11B83F62F634}"/>
              </a:ext>
            </a:extLst>
          </p:cNvPr>
          <p:cNvSpPr>
            <a:spLocks noGrp="1"/>
          </p:cNvSpPr>
          <p:nvPr/>
        </p:nvSpPr>
        <p:spPr>
          <a:xfrm>
            <a:off x="744663" y="1206030"/>
            <a:ext cx="10337005" cy="5516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/>
              <a:t>信号一般存在三种可能的状态：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/>
              <a:t>正在被处理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/>
              <a:t>待处理</a:t>
            </a:r>
            <a:r>
              <a:rPr lang="en-US" altLang="zh-CN" sz="1800" dirty="0"/>
              <a:t>(</a:t>
            </a:r>
            <a:r>
              <a:rPr lang="zh-CN" altLang="en-US" sz="1800" dirty="0"/>
              <a:t>已经发出但是还没有被接收</a:t>
            </a:r>
            <a:r>
              <a:rPr lang="en-US" altLang="zh-CN" sz="18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/>
              <a:t>丢弃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每个进程有一个</a:t>
            </a:r>
            <a:r>
              <a:rPr lang="en-US" altLang="zh-CN" sz="1800" dirty="0">
                <a:highlight>
                  <a:srgbClr val="FFFF00"/>
                </a:highlight>
              </a:rPr>
              <a:t>pending</a:t>
            </a:r>
            <a:r>
              <a:rPr lang="zh-CN" altLang="en-US" sz="1800" dirty="0">
                <a:highlight>
                  <a:srgbClr val="FFFF00"/>
                </a:highlight>
              </a:rPr>
              <a:t>位向量存储所有待处理的信号</a:t>
            </a:r>
            <a:r>
              <a:rPr lang="zh-CN" altLang="en-US" sz="1800" dirty="0"/>
              <a:t>，以及一个</a:t>
            </a:r>
            <a:r>
              <a:rPr lang="en-US" altLang="zh-CN" sz="1800" dirty="0">
                <a:highlight>
                  <a:srgbClr val="FFFF00"/>
                </a:highlight>
              </a:rPr>
              <a:t>blocked</a:t>
            </a:r>
            <a:r>
              <a:rPr lang="zh-CN" altLang="en-US" sz="1800" dirty="0">
                <a:highlight>
                  <a:srgbClr val="FFFF00"/>
                </a:highlight>
              </a:rPr>
              <a:t>位向量存储所有阻塞的信号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对于一个已经发出的信号，当进程正在处理某个信号或者这个信号被进程所堵塞，则将设置对应的</a:t>
            </a:r>
            <a:r>
              <a:rPr lang="en-US" altLang="zh-CN" sz="1800" dirty="0"/>
              <a:t>pending</a:t>
            </a:r>
            <a:r>
              <a:rPr lang="zh-CN" altLang="en-US" sz="1800" dirty="0"/>
              <a:t>中的相应位置</a:t>
            </a:r>
            <a:r>
              <a:rPr lang="en-US" altLang="zh-CN" sz="1800" dirty="0"/>
              <a:t>, </a:t>
            </a:r>
            <a:r>
              <a:rPr lang="zh-CN" altLang="en-US" sz="1800" dirty="0"/>
              <a:t>表示这个信号待处理。如果这个信号已经是待处理的状态，则将简单的丢弃这个信号。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当进程接受了某个信号时，就会将对应的</a:t>
            </a:r>
            <a:r>
              <a:rPr lang="en-US" altLang="zh-CN" sz="1800" dirty="0"/>
              <a:t>pending</a:t>
            </a:r>
            <a:r>
              <a:rPr lang="zh-CN" altLang="en-US" sz="1800" dirty="0"/>
              <a:t>中的位置清除，表示接受了这个信号。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基于待处理信号的处理逻辑，不难看出信号具有</a:t>
            </a:r>
            <a:r>
              <a:rPr lang="zh-CN" altLang="en-US" sz="1800" dirty="0">
                <a:highlight>
                  <a:srgbClr val="FFFF00"/>
                </a:highlight>
              </a:rPr>
              <a:t>不排队</a:t>
            </a:r>
            <a:r>
              <a:rPr lang="zh-CN" altLang="en-US" sz="1800" dirty="0"/>
              <a:t>的属性，即相同信号只能有一个待处理。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674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发送信号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3ABD9-8226-1583-3A26-11B83F62F634}"/>
              </a:ext>
            </a:extLst>
          </p:cNvPr>
          <p:cNvSpPr>
            <a:spLocks noGrp="1"/>
          </p:cNvSpPr>
          <p:nvPr/>
        </p:nvSpPr>
        <p:spPr>
          <a:xfrm>
            <a:off x="724496" y="1681298"/>
            <a:ext cx="10515600" cy="5118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信号通常可通过</a:t>
            </a:r>
            <a:r>
              <a:rPr lang="en-US" altLang="zh-CN" sz="1800" dirty="0"/>
              <a:t>3</a:t>
            </a:r>
            <a:r>
              <a:rPr lang="zh-CN" altLang="en-US" sz="1800" dirty="0"/>
              <a:t>种方式来发送：</a:t>
            </a:r>
            <a:endParaRPr lang="en-US" altLang="zh-CN" sz="1800" dirty="0"/>
          </a:p>
          <a:p>
            <a:pPr marL="342900" indent="-342900">
              <a:buAutoNum type="arabicPeriod"/>
            </a:pPr>
            <a:r>
              <a:rPr lang="zh-CN" altLang="en-US" sz="1800" dirty="0"/>
              <a:t>在</a:t>
            </a:r>
            <a:r>
              <a:rPr lang="en-US" altLang="zh-CN" sz="1800" dirty="0"/>
              <a:t>shell</a:t>
            </a:r>
            <a:r>
              <a:rPr lang="zh-CN" altLang="en-US" sz="1800" dirty="0"/>
              <a:t>之中发送。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输入 </a:t>
            </a:r>
            <a:r>
              <a:rPr lang="en-US" altLang="zh-CN" sz="1800" dirty="0"/>
              <a:t>/bin/kill/ -signal </a:t>
            </a:r>
            <a:r>
              <a:rPr lang="en-US" altLang="zh-CN" sz="1800" dirty="0" err="1"/>
              <a:t>pid</a:t>
            </a:r>
            <a:r>
              <a:rPr lang="en-US" altLang="zh-CN" sz="1800" dirty="0"/>
              <a:t> </a:t>
            </a:r>
            <a:r>
              <a:rPr lang="zh-CN" altLang="en-US" sz="1800" dirty="0"/>
              <a:t>可以向进程</a:t>
            </a:r>
            <a:r>
              <a:rPr lang="en-US" altLang="zh-CN" sz="1800" dirty="0" err="1"/>
              <a:t>pid</a:t>
            </a:r>
            <a:r>
              <a:rPr lang="zh-CN" altLang="en-US" sz="1800" dirty="0"/>
              <a:t>发送信号</a:t>
            </a:r>
            <a:r>
              <a:rPr lang="en-US" altLang="zh-CN" sz="1800" dirty="0"/>
              <a:t>signal</a:t>
            </a:r>
            <a:r>
              <a:rPr lang="zh-CN" altLang="en-US" sz="1800" dirty="0"/>
              <a:t>，如果</a:t>
            </a:r>
            <a:r>
              <a:rPr lang="en-US" altLang="zh-CN" sz="1800" dirty="0" err="1"/>
              <a:t>pid</a:t>
            </a:r>
            <a:r>
              <a:rPr lang="zh-CN" altLang="en-US" sz="1800" dirty="0"/>
              <a:t>为负数则向着</a:t>
            </a:r>
            <a:r>
              <a:rPr lang="en-US" altLang="zh-CN" sz="1800" dirty="0"/>
              <a:t>|</a:t>
            </a:r>
            <a:r>
              <a:rPr lang="en-US" altLang="zh-CN" sz="1800" dirty="0" err="1"/>
              <a:t>pid</a:t>
            </a:r>
            <a:r>
              <a:rPr lang="en-US" altLang="zh-CN" sz="1800" dirty="0"/>
              <a:t>|</a:t>
            </a:r>
            <a:r>
              <a:rPr lang="zh-CN" altLang="en-US" sz="1800" dirty="0"/>
              <a:t>这个进程组发送信号</a:t>
            </a:r>
            <a:r>
              <a:rPr lang="en-US" altLang="zh-CN" sz="1800" dirty="0"/>
              <a:t>signal</a:t>
            </a:r>
            <a:r>
              <a:rPr lang="zh-CN" altLang="en-US" sz="1800" dirty="0"/>
              <a:t>。如常见的</a:t>
            </a:r>
            <a:r>
              <a:rPr lang="en-US" altLang="zh-CN" sz="1800" dirty="0">
                <a:highlight>
                  <a:srgbClr val="FFFF00"/>
                </a:highlight>
              </a:rPr>
              <a:t>/bin/kill/ -9 </a:t>
            </a:r>
            <a:r>
              <a:rPr lang="en-US" altLang="zh-CN" sz="1800" dirty="0" err="1">
                <a:highlight>
                  <a:srgbClr val="FFFF00"/>
                </a:highlight>
              </a:rPr>
              <a:t>pid</a:t>
            </a:r>
            <a:r>
              <a:rPr lang="en-US" altLang="zh-CN" sz="1800" dirty="0">
                <a:highlight>
                  <a:srgbClr val="FFFF00"/>
                </a:highlight>
              </a:rPr>
              <a:t> </a:t>
            </a:r>
            <a:r>
              <a:rPr lang="zh-CN" altLang="en-US" sz="1800" dirty="0"/>
              <a:t>指令用于终止进程。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通过键盘发送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输入 </a:t>
            </a:r>
            <a:r>
              <a:rPr lang="en-US" altLang="zh-CN" sz="1800" dirty="0" err="1">
                <a:highlight>
                  <a:srgbClr val="FFFF00"/>
                </a:highlight>
              </a:rPr>
              <a:t>ctrl+C</a:t>
            </a:r>
            <a:r>
              <a:rPr lang="zh-CN" altLang="en-US" sz="1800" dirty="0">
                <a:highlight>
                  <a:srgbClr val="FFFF00"/>
                </a:highlight>
              </a:rPr>
              <a:t>可以发送</a:t>
            </a:r>
            <a:r>
              <a:rPr lang="en-US" altLang="zh-CN" sz="1800" dirty="0">
                <a:highlight>
                  <a:srgbClr val="FFFF00"/>
                </a:highlight>
              </a:rPr>
              <a:t>SIGINT</a:t>
            </a:r>
            <a:r>
              <a:rPr lang="zh-CN" altLang="en-US" sz="1800" dirty="0">
                <a:highlight>
                  <a:srgbClr val="FFFF00"/>
                </a:highlight>
              </a:rPr>
              <a:t>（终止）</a:t>
            </a:r>
            <a:r>
              <a:rPr lang="zh-CN" altLang="en-US" sz="1800" dirty="0"/>
              <a:t>到前台进程组之中的每个进程，输入</a:t>
            </a:r>
            <a:r>
              <a:rPr lang="en-US" altLang="zh-CN" sz="1800" dirty="0" err="1">
                <a:highlight>
                  <a:srgbClr val="FFFF00"/>
                </a:highlight>
              </a:rPr>
              <a:t>ctrl+Z</a:t>
            </a:r>
            <a:r>
              <a:rPr lang="zh-CN" altLang="en-US" sz="1800" dirty="0">
                <a:highlight>
                  <a:srgbClr val="FFFF00"/>
                </a:highlight>
              </a:rPr>
              <a:t>可以发送</a:t>
            </a:r>
            <a:r>
              <a:rPr lang="en-US" altLang="zh-CN" sz="1800" dirty="0">
                <a:highlight>
                  <a:srgbClr val="FFFF00"/>
                </a:highlight>
              </a:rPr>
              <a:t>SIGTSTP</a:t>
            </a:r>
            <a:r>
              <a:rPr lang="zh-CN" altLang="en-US" sz="1800" dirty="0"/>
              <a:t>（挂起）到前台进程组之中的每个进程。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调用相关</a:t>
            </a:r>
            <a:r>
              <a:rPr lang="en-US" altLang="zh-CN" sz="1800" dirty="0"/>
              <a:t>API</a:t>
            </a:r>
            <a:r>
              <a:rPr lang="zh-CN" altLang="en-US" sz="1800" dirty="0"/>
              <a:t>进行发送</a:t>
            </a:r>
            <a:endParaRPr lang="en-US" altLang="zh-CN" sz="1800" dirty="0"/>
          </a:p>
          <a:p>
            <a:r>
              <a:rPr lang="en-US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kill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pid_t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pid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sig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根据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pid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是正，负，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0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发送信号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sig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给对应的进程</a:t>
            </a:r>
          </a:p>
          <a:p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alarm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secs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在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secs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秒之后向自己发送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SIGALRM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信号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674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接收信号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3ABD9-8226-1583-3A26-11B83F62F634}"/>
              </a:ext>
            </a:extLst>
          </p:cNvPr>
          <p:cNvSpPr>
            <a:spLocks noGrp="1"/>
          </p:cNvSpPr>
          <p:nvPr/>
        </p:nvSpPr>
        <p:spPr>
          <a:xfrm>
            <a:off x="387125" y="1577454"/>
            <a:ext cx="10515600" cy="5118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接收信号的时机：从</a:t>
            </a:r>
            <a:r>
              <a:rPr lang="zh-CN" altLang="en-US" sz="1800" dirty="0">
                <a:highlight>
                  <a:srgbClr val="FFFF00"/>
                </a:highlight>
              </a:rPr>
              <a:t>内核模式切换回用户模式之中</a:t>
            </a:r>
            <a:r>
              <a:rPr lang="zh-CN" altLang="en-US" sz="1800" dirty="0"/>
              <a:t>时，例如系统调用或者上下文切换完成。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此时进程会检查</a:t>
            </a:r>
            <a:r>
              <a:rPr lang="en-US" altLang="zh-CN" sz="1800" dirty="0"/>
              <a:t>pending</a:t>
            </a:r>
            <a:r>
              <a:rPr lang="zh-CN" altLang="en-US" sz="1800" dirty="0"/>
              <a:t>位向量，并选择一个待处理的信号来处理。在执行完这个信号处理程序之后，（如果可以正常执行）再返回其其逻辑流之中的下一条语句正常执行。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每种信号都有着预定义的处理程序，例如</a:t>
            </a:r>
            <a:r>
              <a:rPr lang="en-US" altLang="zh-CN" sz="1800" dirty="0">
                <a:highlight>
                  <a:srgbClr val="FFFF00"/>
                </a:highlight>
              </a:rPr>
              <a:t>SIGKILL</a:t>
            </a:r>
            <a:r>
              <a:rPr lang="zh-CN" altLang="en-US" sz="1800" dirty="0">
                <a:highlight>
                  <a:srgbClr val="FFFF00"/>
                </a:highlight>
              </a:rPr>
              <a:t>默认行为是终止进程，</a:t>
            </a:r>
            <a:r>
              <a:rPr lang="en-US" altLang="zh-CN" sz="1800" dirty="0">
                <a:highlight>
                  <a:srgbClr val="FFFF00"/>
                </a:highlight>
              </a:rPr>
              <a:t>SIGCHLD</a:t>
            </a:r>
            <a:r>
              <a:rPr lang="zh-CN" altLang="en-US" sz="1800" dirty="0">
                <a:highlight>
                  <a:srgbClr val="FFFF00"/>
                </a:highlight>
              </a:rPr>
              <a:t>默认行为是忽略信号</a:t>
            </a:r>
            <a:r>
              <a:rPr lang="zh-CN" altLang="en-US" sz="1800" dirty="0"/>
              <a:t>，但是也可以编写自己的信号处理程序并调用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00"/>
                </a:solidFill>
                <a:highlight>
                  <a:srgbClr val="C0C0C0"/>
                </a:highlight>
              </a:rPr>
              <a:t>sighandler_t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C0C0C0"/>
                </a:highlight>
              </a:rPr>
              <a:t> signal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C0C0C0"/>
                </a:highlight>
              </a:rPr>
              <a:t>(</a:t>
            </a:r>
            <a:r>
              <a:rPr lang="en-US" altLang="zh-CN" sz="1800" b="0" dirty="0">
                <a:solidFill>
                  <a:srgbClr val="8000FF"/>
                </a:solidFill>
                <a:highlight>
                  <a:srgbClr val="C0C0C0"/>
                </a:highlight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C0C0C0"/>
                </a:highlight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C0C0C0"/>
                </a:highlight>
              </a:rPr>
              <a:t>signum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C0C0C0"/>
                </a:highlight>
              </a:rPr>
              <a:t>,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C0C0C0"/>
                </a:highlight>
              </a:rPr>
              <a:t>sighandler_t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C0C0C0"/>
                </a:highlight>
              </a:rPr>
              <a:t> handler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C0C0C0"/>
                </a:highlight>
              </a:rPr>
              <a:t>);</a:t>
            </a:r>
          </a:p>
          <a:p>
            <a:pPr marL="0" indent="0">
              <a:buNone/>
            </a:pPr>
            <a:r>
              <a:rPr lang="zh-CN" altLang="en-US" sz="1800" dirty="0"/>
              <a:t>这个</a:t>
            </a:r>
            <a:r>
              <a:rPr lang="en-US" altLang="zh-CN" sz="1800" dirty="0"/>
              <a:t>API</a:t>
            </a:r>
            <a:r>
              <a:rPr lang="zh-CN" altLang="en-US" sz="1800" dirty="0"/>
              <a:t>将对于信号</a:t>
            </a:r>
            <a:r>
              <a:rPr lang="en-US" altLang="zh-CN" sz="1800" dirty="0"/>
              <a:t>signum</a:t>
            </a:r>
            <a:r>
              <a:rPr lang="zh-CN" altLang="en-US" sz="1800" dirty="0"/>
              <a:t>的处理程序替换为</a:t>
            </a:r>
            <a:r>
              <a:rPr lang="en-US" altLang="zh-CN" sz="1800" dirty="0"/>
              <a:t>handler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注意唯二的例外是</a:t>
            </a:r>
            <a:r>
              <a:rPr lang="en-US" altLang="zh-CN" sz="1800" dirty="0">
                <a:highlight>
                  <a:srgbClr val="FFFF00"/>
                </a:highlight>
              </a:rPr>
              <a:t>SIGSTOP</a:t>
            </a:r>
            <a:r>
              <a:rPr lang="zh-CN" altLang="en-US" sz="1800" dirty="0">
                <a:highlight>
                  <a:srgbClr val="FFFF00"/>
                </a:highlight>
              </a:rPr>
              <a:t>与</a:t>
            </a:r>
            <a:r>
              <a:rPr lang="en-US" altLang="zh-CN" sz="1800" dirty="0">
                <a:highlight>
                  <a:srgbClr val="FFFF00"/>
                </a:highlight>
              </a:rPr>
              <a:t>SIGKILL</a:t>
            </a:r>
            <a:r>
              <a:rPr lang="zh-CN" altLang="en-US" sz="1800" dirty="0"/>
              <a:t>，其行为无法被更改。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同时，</a:t>
            </a:r>
            <a:r>
              <a:rPr lang="zh-CN" altLang="en-US" sz="1800" dirty="0">
                <a:highlight>
                  <a:srgbClr val="FFFF00"/>
                </a:highlight>
              </a:rPr>
              <a:t>信号处理程序在其执行过程之中也可能被中断</a:t>
            </a:r>
            <a:r>
              <a:rPr lang="zh-CN" altLang="en-US" sz="1800" dirty="0"/>
              <a:t>，因此在编写之中需要注意并发的安全问题。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35D49C-7288-EAF5-35B8-3FD767F7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774" y="3707607"/>
            <a:ext cx="5517226" cy="21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3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编写信号处理程序的原则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3ABD9-8226-1583-3A26-11B83F62F634}"/>
              </a:ext>
            </a:extLst>
          </p:cNvPr>
          <p:cNvSpPr>
            <a:spLocks noGrp="1"/>
          </p:cNvSpPr>
          <p:nvPr/>
        </p:nvSpPr>
        <p:spPr>
          <a:xfrm>
            <a:off x="724496" y="1681298"/>
            <a:ext cx="10515600" cy="5118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安全性</a:t>
            </a:r>
            <a:endParaRPr lang="en-US" altLang="zh-CN" sz="1800" dirty="0"/>
          </a:p>
          <a:p>
            <a:r>
              <a:rPr lang="en-US" altLang="zh-CN" sz="1600" dirty="0">
                <a:sym typeface="+mn-ea"/>
              </a:rPr>
              <a:t>G0: handler</a:t>
            </a:r>
            <a:r>
              <a:rPr lang="zh-CN" altLang="en-US" sz="1600" dirty="0">
                <a:sym typeface="+mn-ea"/>
              </a:rPr>
              <a:t>尽可能简单</a:t>
            </a:r>
            <a:br>
              <a:rPr lang="en-US" altLang="zh-CN" sz="1600" dirty="0">
                <a:sym typeface="+mn-ea"/>
              </a:rPr>
            </a:br>
            <a:r>
              <a:rPr lang="en-US" altLang="zh-CN" sz="1600" dirty="0">
                <a:sym typeface="+mn-ea"/>
              </a:rPr>
              <a:t>G1: </a:t>
            </a:r>
            <a:r>
              <a:rPr lang="zh-CN" altLang="en-US" sz="1600" dirty="0">
                <a:sym typeface="+mn-ea"/>
              </a:rPr>
              <a:t>只调用异步信号安全的函数</a:t>
            </a:r>
            <a:r>
              <a:rPr lang="en-US" altLang="zh-CN" sz="1600" dirty="0">
                <a:sym typeface="+mn-ea"/>
              </a:rPr>
              <a:t>(</a:t>
            </a:r>
            <a:r>
              <a:rPr lang="zh-CN" altLang="en-US" sz="1600" dirty="0">
                <a:sym typeface="+mn-ea"/>
              </a:rPr>
              <a:t>可重入</a:t>
            </a:r>
            <a:r>
              <a:rPr lang="en-US" altLang="zh-CN" sz="1600" dirty="0">
                <a:sym typeface="+mn-ea"/>
              </a:rPr>
              <a:t>/</a:t>
            </a:r>
            <a:r>
              <a:rPr lang="zh-CN" altLang="en-US" sz="1600" dirty="0">
                <a:sym typeface="+mn-ea"/>
              </a:rPr>
              <a:t>不能被信号处理程序中断</a:t>
            </a:r>
            <a:r>
              <a:rPr lang="en-US" altLang="zh-CN" sz="1600" dirty="0">
                <a:sym typeface="+mn-ea"/>
              </a:rPr>
              <a:t>)</a:t>
            </a:r>
            <a:br>
              <a:rPr lang="en-US" altLang="zh-CN" sz="1600" dirty="0">
                <a:sym typeface="+mn-ea"/>
              </a:rPr>
            </a:br>
            <a:r>
              <a:rPr lang="en-US" altLang="zh-CN" sz="1600" dirty="0">
                <a:sym typeface="+mn-ea"/>
              </a:rPr>
              <a:t>	safe: _exit, kill, sleep, wait, </a:t>
            </a:r>
            <a:r>
              <a:rPr lang="en-US" altLang="zh-CN" sz="1600" dirty="0" err="1">
                <a:sym typeface="+mn-ea"/>
              </a:rPr>
              <a:t>waitpid</a:t>
            </a:r>
            <a:r>
              <a:rPr lang="en-US" altLang="zh-CN" sz="1600" dirty="0">
                <a:sym typeface="+mn-ea"/>
              </a:rPr>
              <a:t>, write</a:t>
            </a:r>
            <a:br>
              <a:rPr lang="en-US" altLang="zh-CN" sz="1600" dirty="0">
                <a:sym typeface="+mn-ea"/>
              </a:rPr>
            </a:br>
            <a:r>
              <a:rPr lang="en-US" altLang="zh-CN" sz="1600" dirty="0">
                <a:sym typeface="+mn-ea"/>
              </a:rPr>
              <a:t>	unsafe: exit, </a:t>
            </a:r>
            <a:r>
              <a:rPr lang="en-US" altLang="zh-CN" sz="1600" dirty="0" err="1">
                <a:sym typeface="+mn-ea"/>
              </a:rPr>
              <a:t>printf</a:t>
            </a:r>
            <a:r>
              <a:rPr lang="en-US" altLang="zh-CN" sz="1600" dirty="0">
                <a:sym typeface="+mn-ea"/>
              </a:rPr>
              <a:t>, </a:t>
            </a:r>
            <a:r>
              <a:rPr lang="en-US" altLang="zh-CN" sz="1600" dirty="0" err="1">
                <a:sym typeface="+mn-ea"/>
              </a:rPr>
              <a:t>sprintf</a:t>
            </a:r>
            <a:r>
              <a:rPr lang="en-US" altLang="zh-CN" sz="1600" dirty="0">
                <a:sym typeface="+mn-ea"/>
              </a:rPr>
              <a:t>, malloc</a:t>
            </a:r>
            <a:br>
              <a:rPr lang="en-US" altLang="zh-CN" sz="1600" dirty="0">
                <a:sym typeface="+mn-ea"/>
              </a:rPr>
            </a:br>
            <a:r>
              <a:rPr lang="en-US" altLang="zh-CN" sz="1600" dirty="0">
                <a:sym typeface="+mn-ea"/>
              </a:rPr>
              <a:t>G2: </a:t>
            </a:r>
            <a:r>
              <a:rPr lang="zh-CN" altLang="en-US" sz="1600" dirty="0">
                <a:sym typeface="+mn-ea"/>
              </a:rPr>
              <a:t>保存和回复</a:t>
            </a:r>
            <a:r>
              <a:rPr lang="en-US" altLang="zh-CN" sz="1600" dirty="0" err="1">
                <a:sym typeface="+mn-ea"/>
              </a:rPr>
              <a:t>errno</a:t>
            </a:r>
            <a:br>
              <a:rPr lang="en-US" altLang="zh-CN" sz="1600" dirty="0">
                <a:sym typeface="+mn-ea"/>
              </a:rPr>
            </a:br>
            <a:r>
              <a:rPr lang="en-US" altLang="zh-CN" sz="1600" dirty="0">
                <a:sym typeface="+mn-ea"/>
              </a:rPr>
              <a:t>G3: </a:t>
            </a:r>
            <a:r>
              <a:rPr lang="zh-CN" altLang="en-US" sz="1600" dirty="0">
                <a:sym typeface="+mn-ea"/>
              </a:rPr>
              <a:t>访问全局数据结构时</a:t>
            </a:r>
            <a:r>
              <a:rPr lang="en-US" altLang="zh-CN" sz="1600" dirty="0">
                <a:sym typeface="+mn-ea"/>
              </a:rPr>
              <a:t>, handler</a:t>
            </a:r>
            <a:r>
              <a:rPr lang="zh-CN" altLang="en-US" sz="1600" dirty="0">
                <a:sym typeface="+mn-ea"/>
              </a:rPr>
              <a:t>和主程序都应该暂时阻塞信号</a:t>
            </a:r>
            <a:br>
              <a:rPr lang="en-US" altLang="zh-CN" sz="1600" dirty="0">
                <a:sym typeface="+mn-ea"/>
              </a:rPr>
            </a:br>
            <a:r>
              <a:rPr lang="en-US" altLang="zh-CN" sz="1600" dirty="0">
                <a:sym typeface="+mn-ea"/>
              </a:rPr>
              <a:t>G4: </a:t>
            </a:r>
            <a:r>
              <a:rPr lang="zh-CN" altLang="en-US" sz="1600" dirty="0">
                <a:sym typeface="+mn-ea"/>
              </a:rPr>
              <a:t>用</a:t>
            </a:r>
            <a:r>
              <a:rPr lang="en-US" altLang="zh-CN" sz="1600" dirty="0" err="1">
                <a:sym typeface="+mn-ea"/>
              </a:rPr>
              <a:t>violatile</a:t>
            </a:r>
            <a:r>
              <a:rPr lang="zh-CN" altLang="en-US" sz="1600" dirty="0">
                <a:sym typeface="+mn-ea"/>
              </a:rPr>
              <a:t>声明全局变量</a:t>
            </a:r>
            <a:br>
              <a:rPr lang="en-US" altLang="zh-CN" sz="1600" dirty="0">
                <a:sym typeface="+mn-ea"/>
              </a:rPr>
            </a:br>
            <a:r>
              <a:rPr lang="en-US" altLang="zh-CN" sz="1600" dirty="0">
                <a:sym typeface="+mn-ea"/>
              </a:rPr>
              <a:t>G5: </a:t>
            </a:r>
            <a:r>
              <a:rPr lang="zh-CN" altLang="en-US" sz="1600" dirty="0">
                <a:sym typeface="+mn-ea"/>
              </a:rPr>
              <a:t>用</a:t>
            </a:r>
            <a:r>
              <a:rPr lang="en-US" altLang="zh-CN" sz="1600" dirty="0" err="1">
                <a:sym typeface="+mn-ea"/>
              </a:rPr>
              <a:t>sig_atomic_t</a:t>
            </a:r>
            <a:r>
              <a:rPr lang="zh-CN" altLang="en-US" sz="1600" dirty="0">
                <a:sym typeface="+mn-ea"/>
              </a:rPr>
              <a:t>来声明全局标志</a:t>
            </a:r>
            <a:r>
              <a:rPr lang="en-US" altLang="zh-CN" sz="1600" dirty="0">
                <a:sym typeface="+mn-ea"/>
              </a:rPr>
              <a:t> (</a:t>
            </a:r>
            <a:r>
              <a:rPr lang="zh-CN" altLang="en-US" sz="1600" dirty="0">
                <a:sym typeface="+mn-ea"/>
              </a:rPr>
              <a:t>单个读写是不可中断的</a:t>
            </a:r>
            <a:r>
              <a:rPr lang="en-US" altLang="zh-CN" sz="1600" dirty="0">
                <a:sym typeface="+mn-ea"/>
              </a:rPr>
              <a:t>)</a:t>
            </a:r>
            <a:endParaRPr lang="zh-CN" altLang="en-US" sz="1600" dirty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正确性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避免由于</a:t>
            </a:r>
            <a:r>
              <a:rPr lang="zh-CN" altLang="en-US" sz="1800" dirty="0">
                <a:highlight>
                  <a:srgbClr val="FFFF00"/>
                </a:highlight>
              </a:rPr>
              <a:t>信号不排队</a:t>
            </a:r>
            <a:r>
              <a:rPr lang="zh-CN" altLang="en-US" sz="1800" dirty="0"/>
              <a:t>的特性导致的信号丢弃，或者</a:t>
            </a:r>
            <a:r>
              <a:rPr lang="zh-CN" altLang="en-US" sz="1800" dirty="0">
                <a:highlight>
                  <a:srgbClr val="FFFF00"/>
                </a:highlight>
              </a:rPr>
              <a:t>父子进程之间</a:t>
            </a:r>
            <a:r>
              <a:rPr lang="en-US" altLang="zh-CN" sz="1800" dirty="0">
                <a:highlight>
                  <a:srgbClr val="FFFF00"/>
                </a:highlight>
              </a:rPr>
              <a:t>race</a:t>
            </a:r>
            <a:r>
              <a:rPr lang="zh-CN" altLang="en-US" sz="1800" dirty="0">
                <a:highlight>
                  <a:srgbClr val="FFFF00"/>
                </a:highlight>
              </a:rPr>
              <a:t>等</a:t>
            </a:r>
            <a:r>
              <a:rPr lang="zh-CN" altLang="en-US" sz="1800" dirty="0"/>
              <a:t>而产生的并发错误。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可移植性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确保所调用的</a:t>
            </a:r>
            <a:r>
              <a:rPr lang="en-US" altLang="zh-CN" sz="1800" dirty="0"/>
              <a:t>API</a:t>
            </a:r>
            <a:r>
              <a:rPr lang="zh-CN" altLang="en-US" sz="1800" dirty="0"/>
              <a:t>在不同平台上运行时行为一致。（</a:t>
            </a:r>
            <a:r>
              <a:rPr lang="en-US" altLang="zh-CN" sz="1800" dirty="0"/>
              <a:t>Code once, run everywhere?</a:t>
            </a:r>
            <a:r>
              <a:rPr lang="zh-CN" altLang="en-US" sz="1800" dirty="0"/>
              <a:t>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2258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信号的阻塞与等待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3ABD9-8226-1583-3A26-11B83F62F634}"/>
              </a:ext>
            </a:extLst>
          </p:cNvPr>
          <p:cNvSpPr>
            <a:spLocks noGrp="1"/>
          </p:cNvSpPr>
          <p:nvPr/>
        </p:nvSpPr>
        <p:spPr>
          <a:xfrm>
            <a:off x="724496" y="1681298"/>
            <a:ext cx="10515600" cy="5118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信号可以隐式或者显式的进行堵塞</a:t>
            </a:r>
            <a:endParaRPr lang="en-US" altLang="zh-CN" sz="1800" dirty="0"/>
          </a:p>
          <a:p>
            <a:r>
              <a:rPr lang="zh-CN" altLang="en-US" sz="1800" dirty="0">
                <a:highlight>
                  <a:srgbClr val="FFFF00"/>
                </a:highlight>
              </a:rPr>
              <a:t>隐式阻塞</a:t>
            </a:r>
            <a:r>
              <a:rPr lang="en-US" altLang="zh-CN" sz="1800" dirty="0"/>
              <a:t>: </a:t>
            </a:r>
            <a:r>
              <a:rPr lang="zh-CN" altLang="en-US" sz="1800" dirty="0"/>
              <a:t>内核默认行为</a:t>
            </a:r>
            <a:r>
              <a:rPr lang="en-US" altLang="zh-CN" sz="1800" dirty="0"/>
              <a:t>. </a:t>
            </a:r>
            <a:r>
              <a:rPr lang="zh-CN" altLang="en-US" sz="1800" dirty="0"/>
              <a:t>阻塞当前在处理的信号</a:t>
            </a:r>
            <a:endParaRPr lang="en-US" altLang="zh-CN" sz="1800" dirty="0"/>
          </a:p>
          <a:p>
            <a:r>
              <a:rPr lang="zh-CN" altLang="en-US" sz="1800" dirty="0">
                <a:highlight>
                  <a:srgbClr val="FFFF00"/>
                </a:highlight>
              </a:rPr>
              <a:t>显式阻塞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sigpromask</a:t>
            </a:r>
            <a:r>
              <a:rPr lang="zh-CN" altLang="en-US" sz="1800" dirty="0"/>
              <a:t>函数和它的辅助函数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除了从内核转到用户模式的情况，程序也可能会显式地等待某个信号进行处理：</a:t>
            </a:r>
            <a:endParaRPr lang="en-US" altLang="zh-CN" sz="1800" dirty="0"/>
          </a:p>
          <a:p>
            <a:r>
              <a:rPr lang="zh-CN" altLang="en-US" sz="1800" dirty="0"/>
              <a:t>使用前文提到的</a:t>
            </a:r>
            <a:r>
              <a:rPr lang="en-US" altLang="zh-CN" sz="1800" dirty="0">
                <a:highlight>
                  <a:srgbClr val="FFFF00"/>
                </a:highlight>
              </a:rPr>
              <a:t>pause()</a:t>
            </a:r>
            <a:r>
              <a:rPr lang="zh-CN" altLang="en-US" sz="1800" dirty="0">
                <a:highlight>
                  <a:srgbClr val="FFFF00"/>
                </a:highlight>
              </a:rPr>
              <a:t>或者</a:t>
            </a:r>
            <a:r>
              <a:rPr lang="en-US" altLang="zh-CN" sz="1800" dirty="0">
                <a:highlight>
                  <a:srgbClr val="FFFF00"/>
                </a:highlight>
              </a:rPr>
              <a:t>sleep()</a:t>
            </a:r>
            <a:r>
              <a:rPr lang="zh-CN" altLang="en-US" sz="1800" dirty="0">
                <a:highlight>
                  <a:srgbClr val="FFFF00"/>
                </a:highlight>
              </a:rPr>
              <a:t>等</a:t>
            </a:r>
            <a:r>
              <a:rPr lang="en-US" altLang="zh-CN" sz="1800" dirty="0">
                <a:highlight>
                  <a:srgbClr val="FFFF00"/>
                </a:highlight>
              </a:rPr>
              <a:t>API</a:t>
            </a:r>
            <a:r>
              <a:rPr lang="zh-CN" altLang="en-US" sz="1800" dirty="0">
                <a:highlight>
                  <a:srgbClr val="FFFF00"/>
                </a:highlight>
              </a:rPr>
              <a:t>会出现竞争或者低效</a:t>
            </a:r>
            <a:r>
              <a:rPr lang="zh-CN" altLang="en-US" sz="1800" dirty="0"/>
              <a:t>等问题，正确的方式是使用</a:t>
            </a:r>
            <a:r>
              <a:rPr lang="en-US" altLang="zh-CN" sz="1800" dirty="0" err="1"/>
              <a:t>sigsuspend</a:t>
            </a:r>
            <a:r>
              <a:rPr lang="zh-CN" altLang="en-US" sz="1800" dirty="0"/>
              <a:t>函数：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这个函数会用</a:t>
            </a:r>
            <a:r>
              <a:rPr lang="en-US" altLang="zh-CN" sz="1800" dirty="0"/>
              <a:t>mask</a:t>
            </a:r>
            <a:r>
              <a:rPr lang="zh-CN" altLang="en-US" sz="1800" dirty="0"/>
              <a:t>替换当前的堵塞信号集合，并将当前进程挂起，直到收到某个信号之后再返回。并恢复原有的堵塞信号集合。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D480D2-6E52-89FC-2D43-D38AC316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26" y="1316563"/>
            <a:ext cx="6175057" cy="25825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342323-6D49-3817-6B37-A9D9AB5B4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060" y="4584059"/>
            <a:ext cx="6839301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异常的概念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异常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9F20B8-E0C8-BE06-B616-BBE312374BCC}"/>
              </a:ext>
            </a:extLst>
          </p:cNvPr>
          <p:cNvSpPr txBox="1"/>
          <p:nvPr/>
        </p:nvSpPr>
        <p:spPr>
          <a:xfrm>
            <a:off x="680111" y="1224390"/>
            <a:ext cx="10831778" cy="544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异常是异常控制流的一种形式，由硬件与软件协同实现。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异常的作用是响应处理器状态之中的某种变化，当处理器检测到有某种事件发生时，就会查询</a:t>
            </a:r>
            <a:r>
              <a:rPr lang="zh-CN" altLang="en-US" dirty="0">
                <a:highlight>
                  <a:srgbClr val="FFFF00"/>
                </a:highlight>
              </a:rPr>
              <a:t>异常表</a:t>
            </a:r>
            <a:r>
              <a:rPr lang="en-US" altLang="zh-CN" dirty="0">
                <a:highlight>
                  <a:srgbClr val="FFFF00"/>
                </a:highlight>
              </a:rPr>
              <a:t>(exception table)</a:t>
            </a:r>
            <a:r>
              <a:rPr lang="zh-CN" altLang="en-US" dirty="0"/>
              <a:t>，并据此跳转到专门处理此类异常的子程序之中。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当异常处理程序运行完成之后，根据引起异常的事件类型：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返回当前指令并继续执行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返回下一条指令并继续执行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中断当前程序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不同的异常都有着唯一的非负整数作为</a:t>
            </a:r>
            <a:r>
              <a:rPr lang="zh-CN" altLang="en-US" dirty="0">
                <a:highlight>
                  <a:srgbClr val="FFFF00"/>
                </a:highlight>
              </a:rPr>
              <a:t>异常号</a:t>
            </a:r>
            <a:r>
              <a:rPr lang="en-US" altLang="zh-CN" dirty="0">
                <a:highlight>
                  <a:srgbClr val="FFFF00"/>
                </a:highlight>
              </a:rPr>
              <a:t>(exception number)</a:t>
            </a:r>
            <a:r>
              <a:rPr lang="zh-CN" altLang="en-US" dirty="0"/>
              <a:t>，部分异常号由处理器设计师分配，部分由操作系统分配。每次触发异常时，通过</a:t>
            </a:r>
            <a:r>
              <a:rPr lang="zh-CN" altLang="en-US" dirty="0">
                <a:highlight>
                  <a:srgbClr val="FFFF00"/>
                </a:highlight>
              </a:rPr>
              <a:t>异常表基址寄存器</a:t>
            </a:r>
            <a:r>
              <a:rPr lang="en-US" altLang="zh-CN" dirty="0">
                <a:highlight>
                  <a:srgbClr val="FFFF00"/>
                </a:highlight>
              </a:rPr>
              <a:t>(exception base register)</a:t>
            </a:r>
            <a:r>
              <a:rPr lang="zh-CN" altLang="en-US" dirty="0"/>
              <a:t>以及异常号索引异常处理程序的位置。</a:t>
            </a:r>
          </a:p>
        </p:txBody>
      </p:sp>
    </p:spTree>
    <p:extLst>
      <p:ext uri="{BB962C8B-B14F-4D97-AF65-F5344CB8AC3E}">
        <p14:creationId xmlns:p14="http://schemas.microsoft.com/office/powerpoint/2010/main" val="299362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非本地跳转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3ABD9-8226-1583-3A26-11B83F62F634}"/>
              </a:ext>
            </a:extLst>
          </p:cNvPr>
          <p:cNvSpPr>
            <a:spLocks noGrp="1"/>
          </p:cNvSpPr>
          <p:nvPr/>
        </p:nvSpPr>
        <p:spPr>
          <a:xfrm>
            <a:off x="619129" y="1358530"/>
            <a:ext cx="10515600" cy="553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非本地跳转是</a:t>
            </a:r>
            <a:r>
              <a:rPr lang="en-US" altLang="zh-CN" sz="1800" dirty="0"/>
              <a:t>c</a:t>
            </a:r>
            <a:r>
              <a:rPr lang="zh-CN" altLang="en-US" sz="1800" dirty="0"/>
              <a:t>语言提供的一种用户级</a:t>
            </a:r>
            <a:r>
              <a:rPr lang="en-US" altLang="zh-CN" sz="1800" dirty="0"/>
              <a:t>ECF</a:t>
            </a:r>
            <a:r>
              <a:rPr lang="zh-CN" altLang="en-US" sz="1800" dirty="0"/>
              <a:t>，支持将控制直接从一个函数转移到另一个当前正在执行的函数函数</a:t>
            </a:r>
            <a:r>
              <a:rPr lang="en-US" altLang="zh-CN" sz="1800" dirty="0"/>
              <a:t>, </a:t>
            </a:r>
            <a:r>
              <a:rPr lang="zh-CN" altLang="en-US" sz="1800" dirty="0">
                <a:highlight>
                  <a:srgbClr val="FFFF00"/>
                </a:highlight>
              </a:rPr>
              <a:t>不需要经过正常的调用</a:t>
            </a:r>
            <a:r>
              <a:rPr lang="en-US" altLang="zh-CN" sz="1800" dirty="0">
                <a:highlight>
                  <a:srgbClr val="FFFF00"/>
                </a:highlight>
              </a:rPr>
              <a:t>-</a:t>
            </a:r>
            <a:r>
              <a:rPr lang="zh-CN" altLang="en-US" sz="1800" dirty="0">
                <a:highlight>
                  <a:srgbClr val="FFFF00"/>
                </a:highlight>
              </a:rPr>
              <a:t>返回序列</a:t>
            </a:r>
            <a:r>
              <a:rPr lang="zh-CN" altLang="en-US" sz="1800" dirty="0"/>
              <a:t>。</a:t>
            </a:r>
          </a:p>
          <a:p>
            <a:endParaRPr lang="zh-CN" altLang="en-US" sz="1800" dirty="0"/>
          </a:p>
          <a:p>
            <a:r>
              <a:rPr lang="en-US" altLang="zh-CN" sz="1800" dirty="0" err="1"/>
              <a:t>Setjmp</a:t>
            </a:r>
            <a:r>
              <a:rPr lang="zh-CN" altLang="en-US" sz="1800" dirty="0"/>
              <a:t>（</a:t>
            </a:r>
            <a:r>
              <a:rPr lang="zh-CN" altLang="en-US" sz="1800" dirty="0">
                <a:highlight>
                  <a:srgbClr val="FFFF00"/>
                </a:highlight>
              </a:rPr>
              <a:t>调用一次，返回多次</a:t>
            </a:r>
            <a:r>
              <a:rPr lang="zh-CN" altLang="en-US" sz="1800" dirty="0"/>
              <a:t>）</a:t>
            </a:r>
            <a:r>
              <a:rPr lang="en-US" altLang="zh-CN" sz="1800" dirty="0"/>
              <a:t>: </a:t>
            </a:r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保存当前调用环境</a:t>
            </a:r>
            <a:r>
              <a:rPr lang="en-US" altLang="zh-CN" sz="1800" dirty="0"/>
              <a:t>(</a:t>
            </a:r>
            <a:r>
              <a:rPr lang="zh-CN" altLang="en-US" sz="1800" dirty="0"/>
              <a:t>在</a:t>
            </a:r>
            <a:r>
              <a:rPr lang="en-US" altLang="zh-CN" sz="1800" dirty="0"/>
              <a:t>env</a:t>
            </a:r>
            <a:r>
              <a:rPr lang="zh-CN" altLang="en-US" sz="1800" dirty="0"/>
              <a:t>缓冲区中</a:t>
            </a:r>
            <a:r>
              <a:rPr lang="en-US" altLang="zh-CN" sz="1800" dirty="0"/>
              <a:t>)</a:t>
            </a:r>
            <a:r>
              <a:rPr lang="zh-CN" altLang="en-US" sz="1800" dirty="0"/>
              <a:t>、</a:t>
            </a:r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返回</a:t>
            </a:r>
            <a:r>
              <a:rPr lang="en-US" altLang="zh-CN" sz="1800" dirty="0"/>
              <a:t>0</a:t>
            </a:r>
            <a:endParaRPr lang="zh-CN" altLang="en-US" sz="1800" dirty="0"/>
          </a:p>
          <a:p>
            <a:r>
              <a:rPr lang="zh-CN" altLang="en-US" sz="1800" dirty="0"/>
              <a:t>调用环境</a:t>
            </a:r>
            <a:r>
              <a:rPr lang="en-US" altLang="zh-CN" sz="1800" dirty="0"/>
              <a:t>: </a:t>
            </a:r>
            <a:r>
              <a:rPr lang="zh-CN" altLang="en-US" sz="1800" dirty="0"/>
              <a:t>程序计数器</a:t>
            </a:r>
            <a:r>
              <a:rPr lang="en-US" altLang="zh-CN" sz="1800" dirty="0"/>
              <a:t>, </a:t>
            </a:r>
            <a:r>
              <a:rPr lang="zh-CN" altLang="en-US" sz="1800" dirty="0"/>
              <a:t>栈指针</a:t>
            </a:r>
            <a:r>
              <a:rPr lang="en-US" altLang="zh-CN" sz="1800" dirty="0"/>
              <a:t>, </a:t>
            </a:r>
            <a:r>
              <a:rPr lang="zh-CN" altLang="en-US" sz="1800" dirty="0"/>
              <a:t>通用寄存器</a:t>
            </a:r>
          </a:p>
          <a:p>
            <a:endParaRPr lang="zh-CN" altLang="en-US" sz="1800" dirty="0"/>
          </a:p>
          <a:p>
            <a:r>
              <a:rPr lang="en-US" altLang="zh-CN" sz="1800" dirty="0" err="1"/>
              <a:t>Longjmp</a:t>
            </a:r>
            <a:r>
              <a:rPr lang="zh-CN" altLang="en-US" sz="1800" dirty="0"/>
              <a:t>（</a:t>
            </a:r>
            <a:r>
              <a:rPr lang="zh-CN" altLang="en-US" sz="1800" dirty="0">
                <a:highlight>
                  <a:srgbClr val="FFFF00"/>
                </a:highlight>
              </a:rPr>
              <a:t>调用一次，从不返回</a:t>
            </a:r>
            <a:r>
              <a:rPr lang="zh-CN" altLang="en-US" sz="1800" dirty="0"/>
              <a:t>）</a:t>
            </a:r>
            <a:r>
              <a:rPr lang="en-US" altLang="zh-CN" sz="1800" dirty="0"/>
              <a:t>: </a:t>
            </a:r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恢复调用环境</a:t>
            </a:r>
            <a:r>
              <a:rPr lang="en-US" altLang="zh-CN" sz="1800" dirty="0"/>
              <a:t>(</a:t>
            </a:r>
            <a:r>
              <a:rPr lang="zh-CN" altLang="en-US" sz="1800" dirty="0"/>
              <a:t>从</a:t>
            </a:r>
            <a:r>
              <a:rPr lang="en-US" altLang="zh-CN" sz="1800" dirty="0"/>
              <a:t>env</a:t>
            </a:r>
            <a:r>
              <a:rPr lang="zh-CN" altLang="en-US" sz="1800" dirty="0"/>
              <a:t>缓冲区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将</a:t>
            </a:r>
            <a:r>
              <a:rPr lang="zh-CN" altLang="en-US" sz="1800" dirty="0">
                <a:highlight>
                  <a:srgbClr val="FFFF00"/>
                </a:highlight>
              </a:rPr>
              <a:t>控制转移到最近一次初始化</a:t>
            </a:r>
            <a:r>
              <a:rPr lang="en-US" altLang="zh-CN" sz="1800" dirty="0">
                <a:highlight>
                  <a:srgbClr val="FFFF00"/>
                </a:highlight>
              </a:rPr>
              <a:t>env</a:t>
            </a:r>
            <a:r>
              <a:rPr lang="zh-CN" altLang="en-US" sz="1800" dirty="0">
                <a:highlight>
                  <a:srgbClr val="FFFF00"/>
                </a:highlight>
              </a:rPr>
              <a:t>的</a:t>
            </a:r>
            <a:r>
              <a:rPr lang="en-US" altLang="zh-CN" sz="1800" dirty="0" err="1">
                <a:highlight>
                  <a:srgbClr val="FFFF00"/>
                </a:highlight>
              </a:rPr>
              <a:t>setjmp</a:t>
            </a:r>
            <a:r>
              <a:rPr lang="zh-CN" altLang="en-US" sz="1800" dirty="0">
                <a:highlight>
                  <a:srgbClr val="FFFF00"/>
                </a:highlight>
              </a:rPr>
              <a:t>的地址</a:t>
            </a:r>
            <a:r>
              <a:rPr lang="en-US" altLang="zh-CN" sz="1800" dirty="0"/>
              <a:t>(</a:t>
            </a:r>
            <a:r>
              <a:rPr lang="zh-CN" altLang="en-US" sz="1800" dirty="0"/>
              <a:t>返回</a:t>
            </a:r>
            <a:r>
              <a:rPr lang="en-US" altLang="zh-CN" sz="1800" dirty="0" err="1"/>
              <a:t>retval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zh-CN" altLang="en-US" sz="1800" dirty="0"/>
              <a:t>主要用于从深层嵌套函数之中立刻返回（类比</a:t>
            </a:r>
            <a:r>
              <a:rPr lang="en-US" altLang="zh-CN" sz="1800" dirty="0" err="1"/>
              <a:t>c++</a:t>
            </a:r>
            <a:r>
              <a:rPr lang="zh-CN" altLang="en-US" sz="1800" dirty="0"/>
              <a:t>与</a:t>
            </a:r>
            <a:r>
              <a:rPr lang="en-US" altLang="zh-CN" sz="1800" dirty="0"/>
              <a:t>java</a:t>
            </a:r>
            <a:r>
              <a:rPr lang="zh-CN" altLang="en-US" sz="1800" dirty="0"/>
              <a:t>之中的</a:t>
            </a:r>
            <a:r>
              <a:rPr lang="en-US" altLang="zh-CN" sz="1800" dirty="0"/>
              <a:t>try-catch</a:t>
            </a:r>
            <a:r>
              <a:rPr lang="zh-CN" altLang="en-US" sz="1800" dirty="0"/>
              <a:t>原语），但此时</a:t>
            </a:r>
            <a:r>
              <a:rPr lang="zh-CN" altLang="en-US" sz="1800" dirty="0">
                <a:highlight>
                  <a:srgbClr val="FFFF00"/>
                </a:highlight>
              </a:rPr>
              <a:t>需要预防内存泄露等问题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或者让信号处理程序分支到某个特殊的代码位置</a:t>
            </a:r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3DDD19-07E1-CA08-38FE-EBB04925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089" y="1909763"/>
            <a:ext cx="6391910" cy="1348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03B25E-AC90-90AD-5FD7-FB8976406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083" y="3258195"/>
            <a:ext cx="6391910" cy="12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7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非本地跳转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信号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3ABD9-8226-1583-3A26-11B83F62F634}"/>
              </a:ext>
            </a:extLst>
          </p:cNvPr>
          <p:cNvSpPr>
            <a:spLocks noGrp="1"/>
          </p:cNvSpPr>
          <p:nvPr/>
        </p:nvSpPr>
        <p:spPr>
          <a:xfrm>
            <a:off x="724496" y="1681298"/>
            <a:ext cx="10515600" cy="5118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下面关于非局部跳转的描述，正确的是：</a:t>
            </a:r>
            <a:endParaRPr lang="en-US" altLang="zh-CN" sz="1800" dirty="0"/>
          </a:p>
          <a:p>
            <a:endParaRPr lang="zh-CN" altLang="en-US" sz="18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altLang="zh-CN" sz="1800" dirty="0" err="1"/>
              <a:t>setjmp</a:t>
            </a:r>
            <a:r>
              <a:rPr lang="zh-CN" altLang="en-US" sz="1800" dirty="0"/>
              <a:t>可以和</a:t>
            </a:r>
            <a:r>
              <a:rPr lang="en-US" altLang="zh-CN" sz="1800" dirty="0" err="1"/>
              <a:t>siglongjmp</a:t>
            </a:r>
            <a:r>
              <a:rPr lang="zh-CN" altLang="en-US" sz="1800" dirty="0"/>
              <a:t>使用同一个</a:t>
            </a:r>
            <a:r>
              <a:rPr lang="en-US" altLang="zh-CN" sz="1800" dirty="0" err="1"/>
              <a:t>jmp_buf</a:t>
            </a:r>
            <a:r>
              <a:rPr lang="zh-CN" altLang="en-US" sz="1800" dirty="0"/>
              <a:t>变量</a:t>
            </a:r>
          </a:p>
          <a:p>
            <a:pPr marL="342900" indent="-342900">
              <a:buFont typeface="+mj-lt"/>
              <a:buAutoNum type="alphaUcPeriod"/>
            </a:pPr>
            <a:r>
              <a:rPr lang="en-US" altLang="zh-CN" sz="1800" dirty="0" err="1"/>
              <a:t>setjmp</a:t>
            </a:r>
            <a:r>
              <a:rPr lang="zh-CN" altLang="en-US" sz="1800" dirty="0"/>
              <a:t>必须放在</a:t>
            </a:r>
            <a:r>
              <a:rPr lang="en-US" altLang="zh-CN" sz="1800" dirty="0"/>
              <a:t>main()</a:t>
            </a:r>
            <a:r>
              <a:rPr lang="zh-CN" altLang="en-US" sz="1800" dirty="0"/>
              <a:t>函数中调用</a:t>
            </a:r>
          </a:p>
          <a:p>
            <a:pPr marL="342900" indent="-342900">
              <a:buFont typeface="+mj-lt"/>
              <a:buAutoNum type="alphaUcPeriod"/>
            </a:pPr>
            <a:r>
              <a:rPr lang="zh-CN" altLang="en-US" sz="1800" dirty="0"/>
              <a:t>虽然 </a:t>
            </a:r>
            <a:r>
              <a:rPr lang="en-US" altLang="zh-CN" sz="1800" dirty="0" err="1"/>
              <a:t>longjmp</a:t>
            </a:r>
            <a:r>
              <a:rPr lang="en-US" altLang="zh-CN" sz="1800" dirty="0"/>
              <a:t> </a:t>
            </a:r>
            <a:r>
              <a:rPr lang="zh-CN" altLang="en-US" sz="1800" dirty="0"/>
              <a:t>通常不会出错，但仍然需要对其返回值进行出错判断</a:t>
            </a:r>
          </a:p>
          <a:p>
            <a:pPr marL="342900" indent="-342900">
              <a:buFont typeface="+mj-lt"/>
              <a:buAutoNum type="alphaUcPeriod"/>
            </a:pPr>
            <a:r>
              <a:rPr lang="zh-CN" altLang="en-US" sz="1800" dirty="0"/>
              <a:t>在同一个函数中既可以出现</a:t>
            </a:r>
            <a:r>
              <a:rPr lang="en-US" altLang="zh-CN" sz="1800" dirty="0" err="1"/>
              <a:t>setjmp</a:t>
            </a:r>
            <a:r>
              <a:rPr lang="zh-CN" altLang="en-US" sz="1800" dirty="0"/>
              <a:t>，也可以出现</a:t>
            </a:r>
            <a:r>
              <a:rPr lang="en-US" altLang="zh-CN" sz="1800" dirty="0" err="1"/>
              <a:t>longjmp</a:t>
            </a:r>
            <a:endParaRPr lang="en-US" altLang="zh-CN" sz="1800" dirty="0"/>
          </a:p>
          <a:p>
            <a:pPr marL="342900" indent="-342900">
              <a:buFont typeface="+mj-lt"/>
              <a:buAutoNum type="alphaUcPeriod"/>
            </a:pPr>
            <a:endParaRPr lang="en-US" altLang="zh-CN" sz="1800" dirty="0"/>
          </a:p>
          <a:p>
            <a:pPr marL="342900" indent="-342900">
              <a:buFont typeface="+mj-lt"/>
              <a:buAutoNum type="alphaUcPeriod"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045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357622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77905" y="3021914"/>
            <a:ext cx="180884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b="1" dirty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END</a:t>
            </a:r>
            <a:endParaRPr lang="zh-CN" altLang="en-US" sz="48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05010" y="1973640"/>
            <a:ext cx="292609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Agency FB" panose="020B0503020202020204" pitchFamily="34" charset="0"/>
              </a:rPr>
              <a:t>ECF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6986" y="4020848"/>
            <a:ext cx="7048513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PKU ICS derives from CMU ICS, but is bound to go beyond CMU ICS</a:t>
            </a:r>
            <a:r>
              <a:rPr lang="en-US" altLang="zh-CN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97" b="519"/>
          <a:stretch/>
        </p:blipFill>
        <p:spPr>
          <a:xfrm>
            <a:off x="10494528" y="142349"/>
            <a:ext cx="1935598" cy="67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9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异常与调用的区别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异常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3C9C167-8139-08DD-FD6F-55B274438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64425"/>
              </p:ext>
            </p:extLst>
          </p:nvPr>
        </p:nvGraphicFramePr>
        <p:xfrm>
          <a:off x="821531" y="1970129"/>
          <a:ext cx="10044113" cy="357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463">
                  <a:extLst>
                    <a:ext uri="{9D8B030D-6E8A-4147-A177-3AD203B41FA5}">
                      <a16:colId xmlns:a16="http://schemas.microsoft.com/office/drawing/2014/main" val="2698355251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1743919998"/>
                    </a:ext>
                  </a:extLst>
                </a:gridCol>
              </a:tblGrid>
              <a:tr h="4001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调用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异常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12238"/>
                  </a:ext>
                </a:extLst>
              </a:tr>
              <a:tr h="104031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返回地址一定是下一条指令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返回地址可能是当前指令，可能是下一条，也可能不返回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96662"/>
                  </a:ext>
                </a:extLst>
              </a:tr>
              <a:tr h="136041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只把参数和返回地址压入用户栈中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会把恢复中断状态所需的额外的处理器状态（如</a:t>
                      </a:r>
                      <a:r>
                        <a:rPr lang="en-US" altLang="zh-CN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EFLAGS</a:t>
                      </a:r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）压入内核栈中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571894"/>
                  </a:ext>
                </a:extLst>
              </a:tr>
              <a:tr h="7202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运行在用户模式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latin typeface="+mj-lt"/>
                          <a:ea typeface="+mj-ea"/>
                          <a:cs typeface="Courier New" panose="02070309020205020404" pitchFamily="49" charset="0"/>
                        </a:rPr>
                        <a:t>运行在内核模式（超级用户模式）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7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1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异常的分类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异常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FA916AF-2939-78CD-6233-2E91663F2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33315"/>
              </p:ext>
            </p:extLst>
          </p:nvPr>
        </p:nvGraphicFramePr>
        <p:xfrm>
          <a:off x="657225" y="1600200"/>
          <a:ext cx="1091564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9">
                  <a:extLst>
                    <a:ext uri="{9D8B030D-6E8A-4147-A177-3AD203B41FA5}">
                      <a16:colId xmlns:a16="http://schemas.microsoft.com/office/drawing/2014/main" val="2247748735"/>
                    </a:ext>
                  </a:extLst>
                </a:gridCol>
                <a:gridCol w="2183129">
                  <a:extLst>
                    <a:ext uri="{9D8B030D-6E8A-4147-A177-3AD203B41FA5}">
                      <a16:colId xmlns:a16="http://schemas.microsoft.com/office/drawing/2014/main" val="2205877518"/>
                    </a:ext>
                  </a:extLst>
                </a:gridCol>
                <a:gridCol w="2183129">
                  <a:extLst>
                    <a:ext uri="{9D8B030D-6E8A-4147-A177-3AD203B41FA5}">
                      <a16:colId xmlns:a16="http://schemas.microsoft.com/office/drawing/2014/main" val="3233915007"/>
                    </a:ext>
                  </a:extLst>
                </a:gridCol>
                <a:gridCol w="2183129">
                  <a:extLst>
                    <a:ext uri="{9D8B030D-6E8A-4147-A177-3AD203B41FA5}">
                      <a16:colId xmlns:a16="http://schemas.microsoft.com/office/drawing/2014/main" val="4095945752"/>
                    </a:ext>
                  </a:extLst>
                </a:gridCol>
                <a:gridCol w="2183129">
                  <a:extLst>
                    <a:ext uri="{9D8B030D-6E8A-4147-A177-3AD203B41FA5}">
                      <a16:colId xmlns:a16="http://schemas.microsoft.com/office/drawing/2014/main" val="4271113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返回行为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50508"/>
                  </a:ext>
                </a:extLst>
              </a:tr>
              <a:tr h="170444">
                <a:tc>
                  <a:txBody>
                    <a:bodyPr/>
                    <a:lstStyle/>
                    <a:p>
                      <a:r>
                        <a:rPr lang="zh-CN" altLang="en-US" dirty="0"/>
                        <a:t>中断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外部</a:t>
                      </a:r>
                      <a:r>
                        <a:rPr lang="en-US" altLang="zh-CN" dirty="0"/>
                        <a:t>IO</a:t>
                      </a:r>
                      <a:r>
                        <a:rPr lang="zh-CN" altLang="en-US" dirty="0"/>
                        <a:t>设备的信号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异步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返回下一条指令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网络适配器或者磁盘控制器成功获取数据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5194"/>
                  </a:ext>
                </a:extLst>
              </a:tr>
              <a:tr h="170444">
                <a:tc>
                  <a:txBody>
                    <a:bodyPr/>
                    <a:lstStyle/>
                    <a:p>
                      <a:r>
                        <a:rPr lang="zh-CN" altLang="en-US" dirty="0"/>
                        <a:t>陷阱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有意的异常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返回下一条指令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通过系统调用向内核请求服务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33378"/>
                  </a:ext>
                </a:extLst>
              </a:tr>
              <a:tr h="170444">
                <a:tc>
                  <a:txBody>
                    <a:bodyPr/>
                    <a:lstStyle/>
                    <a:p>
                      <a:r>
                        <a:rPr lang="zh-CN" altLang="en-US" dirty="0"/>
                        <a:t>故障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潜在可恢复的错误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返回当前指令或终止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缺页异常或者除法错误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04865"/>
                  </a:ext>
                </a:extLst>
              </a:tr>
              <a:tr h="170444">
                <a:tc>
                  <a:txBody>
                    <a:bodyPr/>
                    <a:lstStyle/>
                    <a:p>
                      <a:r>
                        <a:rPr lang="zh-CN" altLang="en-US" dirty="0"/>
                        <a:t>终止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不可恢复的错误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不返回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DRAM</a:t>
                      </a:r>
                      <a:r>
                        <a:rPr lang="zh-CN" altLang="en-US" dirty="0"/>
                        <a:t>或者</a:t>
                      </a:r>
                      <a:r>
                        <a:rPr lang="en-US" altLang="zh-CN" dirty="0"/>
                        <a:t>SRAM</a:t>
                      </a:r>
                      <a:r>
                        <a:rPr lang="zh-CN" altLang="en-US" dirty="0"/>
                        <a:t>被损坏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081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E0BB325-19BB-873F-5ECC-6977A2C33EDA}"/>
              </a:ext>
            </a:extLst>
          </p:cNvPr>
          <p:cNvSpPr txBox="1"/>
          <p:nvPr/>
        </p:nvSpPr>
        <p:spPr>
          <a:xfrm>
            <a:off x="657225" y="5217497"/>
            <a:ext cx="10356312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注意同步与异步的区别，在这里，同步可以理解为程序执行与异常的发生有着顺序的关系，可以确定什么地方会发生异常。而异步则意味着我们无法预知会在哪里，或者何时发生异常。</a:t>
            </a:r>
          </a:p>
        </p:txBody>
      </p:sp>
    </p:spTree>
    <p:extLst>
      <p:ext uri="{BB962C8B-B14F-4D97-AF65-F5344CB8AC3E}">
        <p14:creationId xmlns:p14="http://schemas.microsoft.com/office/powerpoint/2010/main" val="217709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2BA9B9B-179F-40C8-B981-5C979CA9ECE8}"/>
              </a:ext>
            </a:extLst>
          </p:cNvPr>
          <p:cNvSpPr txBox="1">
            <a:spLocks/>
          </p:cNvSpPr>
          <p:nvPr/>
        </p:nvSpPr>
        <p:spPr>
          <a:xfrm>
            <a:off x="8708037" y="1938918"/>
            <a:ext cx="2243328" cy="369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（陷阱）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（中止）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（故障）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（中断）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（中断）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（陷阱）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（故障）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异常的分类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异常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98D12-0E5D-C89A-1B55-09EFA062824C}"/>
              </a:ext>
            </a:extLst>
          </p:cNvPr>
          <p:cNvSpPr>
            <a:spLocks noGrp="1"/>
          </p:cNvSpPr>
          <p:nvPr/>
        </p:nvSpPr>
        <p:spPr>
          <a:xfrm>
            <a:off x="1369695" y="1772052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下列行为分别触发什么类型的异常？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执行指令</a:t>
            </a:r>
            <a:r>
              <a:rPr lang="en-US" altLang="zh-CN" dirty="0"/>
              <a:t>mov $57, %</a:t>
            </a:r>
            <a:r>
              <a:rPr lang="en-US" altLang="zh-CN" dirty="0" err="1"/>
              <a:t>eax</a:t>
            </a:r>
            <a:r>
              <a:rPr lang="en-US" altLang="zh-CN" dirty="0"/>
              <a:t>; </a:t>
            </a:r>
            <a:r>
              <a:rPr lang="en-US" altLang="zh-CN" dirty="0" err="1"/>
              <a:t>syscall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程序执行过程中，发现它所使用的物理内存损坏了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程序执行过程中，试图往</a:t>
            </a:r>
            <a:r>
              <a:rPr lang="en-US" altLang="zh-CN" dirty="0"/>
              <a:t>main</a:t>
            </a:r>
            <a:r>
              <a:rPr lang="zh-CN" altLang="en-US" dirty="0"/>
              <a:t>函数的内存中写入数据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按下键盘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磁盘读出了一块数据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read</a:t>
            </a:r>
            <a:r>
              <a:rPr lang="zh-CN" altLang="en-US" dirty="0"/>
              <a:t>函数发起磁盘读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用户程序执行了指令</a:t>
            </a:r>
            <a:r>
              <a:rPr lang="en-US" altLang="zh-CN" dirty="0" err="1"/>
              <a:t>lgdt</a:t>
            </a:r>
            <a:r>
              <a:rPr lang="zh-CN" altLang="en-US" dirty="0"/>
              <a:t>，但是这个指令只能在内核模式下执行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0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FAF696-791D-466A-8155-A53535FA60C9}"/>
              </a:ext>
            </a:extLst>
          </p:cNvPr>
          <p:cNvGraphicFramePr>
            <a:graphicFrameLocks noGrp="1"/>
          </p:cNvGraphicFramePr>
          <p:nvPr/>
        </p:nvGraphicFramePr>
        <p:xfrm>
          <a:off x="3340009" y="821962"/>
          <a:ext cx="2063931" cy="20842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63931">
                  <a:extLst>
                    <a:ext uri="{9D8B030D-6E8A-4147-A177-3AD203B41FA5}">
                      <a16:colId xmlns:a16="http://schemas.microsoft.com/office/drawing/2014/main" val="1696678288"/>
                    </a:ext>
                  </a:extLst>
                </a:gridCol>
              </a:tblGrid>
              <a:tr h="416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handler[0]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88801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handler[1]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25526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26878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handler[N - 1]</a:t>
                      </a:r>
                      <a:endParaRPr lang="zh-CN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37833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handler[N]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49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FF6393B-C4C2-4CA4-BCF9-B164A87B9C52}"/>
              </a:ext>
            </a:extLst>
          </p:cNvPr>
          <p:cNvSpPr txBox="1"/>
          <p:nvPr/>
        </p:nvSpPr>
        <p:spPr>
          <a:xfrm>
            <a:off x="3241220" y="307521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异常表</a:t>
            </a:r>
            <a:r>
              <a:rPr lang="en-US" altLang="zh-CN" dirty="0"/>
              <a:t> / </a:t>
            </a:r>
            <a:r>
              <a:rPr lang="zh-CN" altLang="en-US" dirty="0"/>
              <a:t>中断向量表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064BD9-A722-4061-ADE9-0839F935BC76}"/>
              </a:ext>
            </a:extLst>
          </p:cNvPr>
          <p:cNvSpPr/>
          <p:nvPr/>
        </p:nvSpPr>
        <p:spPr>
          <a:xfrm>
            <a:off x="1458797" y="486756"/>
            <a:ext cx="1138259" cy="65126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某控制状态寄存器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68A8CCB-0CD5-49B8-A304-1B8AF018DFA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597056" y="804526"/>
            <a:ext cx="709818" cy="7862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909AF8-4DB2-4A8F-B706-94A5773DFA13}"/>
              </a:ext>
            </a:extLst>
          </p:cNvPr>
          <p:cNvCxnSpPr>
            <a:cxnSpLocks/>
          </p:cNvCxnSpPr>
          <p:nvPr/>
        </p:nvCxnSpPr>
        <p:spPr>
          <a:xfrm flipV="1">
            <a:off x="5440134" y="246561"/>
            <a:ext cx="1589587" cy="820612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5FF8D84-CC82-46DB-9081-4367C936C026}"/>
              </a:ext>
            </a:extLst>
          </p:cNvPr>
          <p:cNvSpPr/>
          <p:nvPr/>
        </p:nvSpPr>
        <p:spPr>
          <a:xfrm>
            <a:off x="7029721" y="246561"/>
            <a:ext cx="1689463" cy="80140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处理除法错的一段代码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29565A-69FD-4792-9BD5-75EA891B8E06}"/>
              </a:ext>
            </a:extLst>
          </p:cNvPr>
          <p:cNvSpPr/>
          <p:nvPr/>
        </p:nvSpPr>
        <p:spPr>
          <a:xfrm>
            <a:off x="7065915" y="1679149"/>
            <a:ext cx="1689463" cy="80140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处理调试异常的一段代码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D5C4D2-55C0-4F4C-9481-5065EA7A41E8}"/>
              </a:ext>
            </a:extLst>
          </p:cNvPr>
          <p:cNvSpPr txBox="1"/>
          <p:nvPr/>
        </p:nvSpPr>
        <p:spPr>
          <a:xfrm>
            <a:off x="8719184" y="717676"/>
            <a:ext cx="17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该号由</a:t>
            </a:r>
            <a:r>
              <a:rPr lang="en-US" altLang="zh-CN" dirty="0"/>
              <a:t>CPU</a:t>
            </a:r>
            <a:r>
              <a:rPr lang="zh-CN" altLang="en-US" dirty="0"/>
              <a:t>定义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78DAF43-1A48-4508-BE57-58816138513D}"/>
              </a:ext>
            </a:extLst>
          </p:cNvPr>
          <p:cNvCxnSpPr>
            <a:cxnSpLocks/>
          </p:cNvCxnSpPr>
          <p:nvPr/>
        </p:nvCxnSpPr>
        <p:spPr>
          <a:xfrm>
            <a:off x="5410948" y="1469472"/>
            <a:ext cx="1672114" cy="196776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83901-8D6E-4AB8-8DCC-C16473B06D11}"/>
              </a:ext>
            </a:extLst>
          </p:cNvPr>
          <p:cNvSpPr txBox="1"/>
          <p:nvPr/>
        </p:nvSpPr>
        <p:spPr>
          <a:xfrm>
            <a:off x="8745037" y="2084923"/>
            <a:ext cx="17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该号由</a:t>
            </a:r>
            <a:r>
              <a:rPr lang="en-US" altLang="zh-CN" dirty="0"/>
              <a:t>CPU</a:t>
            </a:r>
            <a:r>
              <a:rPr lang="zh-CN" altLang="en-US" dirty="0"/>
              <a:t>定义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0192B0B-62C7-4DEA-B929-2638E0E6F45C}"/>
              </a:ext>
            </a:extLst>
          </p:cNvPr>
          <p:cNvCxnSpPr>
            <a:cxnSpLocks/>
          </p:cNvCxnSpPr>
          <p:nvPr/>
        </p:nvCxnSpPr>
        <p:spPr>
          <a:xfrm>
            <a:off x="5440134" y="2269589"/>
            <a:ext cx="1589587" cy="698114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E1AFFD8-E51D-428D-9CD5-723A6D88F0E4}"/>
              </a:ext>
            </a:extLst>
          </p:cNvPr>
          <p:cNvSpPr/>
          <p:nvPr/>
        </p:nvSpPr>
        <p:spPr>
          <a:xfrm>
            <a:off x="7074488" y="2967702"/>
            <a:ext cx="1689463" cy="208897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处理系统调用的一段代码：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根据系统调用号，查找系统调用表，调用相应操作系统代码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C76475-A0FC-457A-8151-E9B6F6FBA539}"/>
              </a:ext>
            </a:extLst>
          </p:cNvPr>
          <p:cNvCxnSpPr>
            <a:cxnSpLocks/>
          </p:cNvCxnSpPr>
          <p:nvPr/>
        </p:nvCxnSpPr>
        <p:spPr>
          <a:xfrm>
            <a:off x="5410948" y="2684961"/>
            <a:ext cx="1618773" cy="2759796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1797787-0039-4175-AFD1-CD6A63360FD6}"/>
              </a:ext>
            </a:extLst>
          </p:cNvPr>
          <p:cNvSpPr/>
          <p:nvPr/>
        </p:nvSpPr>
        <p:spPr>
          <a:xfrm>
            <a:off x="7065914" y="5444757"/>
            <a:ext cx="1689463" cy="70533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唱一首歌，放完返回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6983EF-D517-46E9-8231-A1679F3EFDB2}"/>
              </a:ext>
            </a:extLst>
          </p:cNvPr>
          <p:cNvSpPr txBox="1"/>
          <p:nvPr/>
        </p:nvSpPr>
        <p:spPr>
          <a:xfrm>
            <a:off x="8829675" y="4410341"/>
            <a:ext cx="150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该号由操作系统定义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953DDC-7470-474E-9C9C-77C93E06E506}"/>
              </a:ext>
            </a:extLst>
          </p:cNvPr>
          <p:cNvSpPr txBox="1"/>
          <p:nvPr/>
        </p:nvSpPr>
        <p:spPr>
          <a:xfrm>
            <a:off x="8861514" y="5503759"/>
            <a:ext cx="150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该号由操作系统定义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4780D93-2BC8-4C6F-9D41-05CF668AD135}"/>
              </a:ext>
            </a:extLst>
          </p:cNvPr>
          <p:cNvGraphicFramePr>
            <a:graphicFrameLocks noGrp="1"/>
          </p:cNvGraphicFramePr>
          <p:nvPr/>
        </p:nvGraphicFramePr>
        <p:xfrm>
          <a:off x="3347017" y="3691381"/>
          <a:ext cx="2063931" cy="20842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63931">
                  <a:extLst>
                    <a:ext uri="{9D8B030D-6E8A-4147-A177-3AD203B41FA5}">
                      <a16:colId xmlns:a16="http://schemas.microsoft.com/office/drawing/2014/main" val="1696678288"/>
                    </a:ext>
                  </a:extLst>
                </a:gridCol>
              </a:tblGrid>
              <a:tr h="416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/>
                        <a:t>Addr</a:t>
                      </a:r>
                      <a:r>
                        <a:rPr lang="en-US" altLang="zh-CN" sz="1800" kern="1200" dirty="0"/>
                        <a:t> </a:t>
                      </a:r>
                      <a:r>
                        <a:rPr lang="en-US" altLang="zh-CN" sz="1800" kern="1200" dirty="0" err="1"/>
                        <a:t>sys_read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88801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sys_write</a:t>
                      </a:r>
                      <a:endParaRPr lang="zh-CN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25526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26878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sys_foo</a:t>
                      </a:r>
                      <a:endParaRPr lang="zh-CN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37833"/>
                  </a:ext>
                </a:extLst>
              </a:tr>
              <a:tr h="416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sys_bar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4929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0A7B66B7-1EAC-4BDF-8360-EA88365BB0F2}"/>
              </a:ext>
            </a:extLst>
          </p:cNvPr>
          <p:cNvSpPr txBox="1"/>
          <p:nvPr/>
        </p:nvSpPr>
        <p:spPr>
          <a:xfrm>
            <a:off x="2765424" y="798368"/>
            <a:ext cx="54144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/>
              <a:t>0</a:t>
            </a:r>
          </a:p>
          <a:p>
            <a:pPr algn="r">
              <a:lnSpc>
                <a:spcPct val="150000"/>
              </a:lnSpc>
            </a:pPr>
            <a:r>
              <a:rPr lang="en-US" altLang="zh-CN" dirty="0"/>
              <a:t>1</a:t>
            </a:r>
          </a:p>
          <a:p>
            <a:pPr algn="r">
              <a:lnSpc>
                <a:spcPct val="150000"/>
              </a:lnSpc>
            </a:pP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N-1</a:t>
            </a:r>
          </a:p>
          <a:p>
            <a:pPr algn="r">
              <a:lnSpc>
                <a:spcPct val="150000"/>
              </a:lnSpc>
            </a:pP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F85658-9EDB-4180-B486-C8AB9CDD3CE4}"/>
              </a:ext>
            </a:extLst>
          </p:cNvPr>
          <p:cNvSpPr txBox="1"/>
          <p:nvPr/>
        </p:nvSpPr>
        <p:spPr>
          <a:xfrm>
            <a:off x="2597057" y="3639757"/>
            <a:ext cx="66783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/>
              <a:t>0</a:t>
            </a:r>
          </a:p>
          <a:p>
            <a:pPr algn="r">
              <a:lnSpc>
                <a:spcPct val="150000"/>
              </a:lnSpc>
            </a:pPr>
            <a:r>
              <a:rPr lang="en-US" altLang="zh-CN" dirty="0"/>
              <a:t>1</a:t>
            </a:r>
          </a:p>
          <a:p>
            <a:pPr algn="r">
              <a:lnSpc>
                <a:spcPct val="150000"/>
              </a:lnSpc>
            </a:pP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M-1</a:t>
            </a:r>
          </a:p>
          <a:p>
            <a:pPr algn="r">
              <a:lnSpc>
                <a:spcPct val="150000"/>
              </a:lnSpc>
            </a:pP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8D9FA8-9581-4192-ACCC-776F36C9CEBA}"/>
              </a:ext>
            </a:extLst>
          </p:cNvPr>
          <p:cNvSpPr txBox="1"/>
          <p:nvPr/>
        </p:nvSpPr>
        <p:spPr>
          <a:xfrm>
            <a:off x="3707061" y="3270425"/>
            <a:ext cx="13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系统调用表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C0D3A9-3170-4016-8E3E-D8112B31D7D3}"/>
              </a:ext>
            </a:extLst>
          </p:cNvPr>
          <p:cNvCxnSpPr>
            <a:cxnSpLocks/>
          </p:cNvCxnSpPr>
          <p:nvPr/>
        </p:nvCxnSpPr>
        <p:spPr>
          <a:xfrm flipH="1" flipV="1">
            <a:off x="2446247" y="3448784"/>
            <a:ext cx="900771" cy="432725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144651B-7438-46B1-A256-D1AB2840EC56}"/>
              </a:ext>
            </a:extLst>
          </p:cNvPr>
          <p:cNvSpPr/>
          <p:nvPr/>
        </p:nvSpPr>
        <p:spPr>
          <a:xfrm>
            <a:off x="1692051" y="3448784"/>
            <a:ext cx="754196" cy="56340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F08BB07-6DFE-4AAD-9686-2C24DB9CD68A}"/>
              </a:ext>
            </a:extLst>
          </p:cNvPr>
          <p:cNvCxnSpPr>
            <a:cxnSpLocks/>
          </p:cNvCxnSpPr>
          <p:nvPr/>
        </p:nvCxnSpPr>
        <p:spPr>
          <a:xfrm flipH="1">
            <a:off x="2309676" y="4322173"/>
            <a:ext cx="1030333" cy="344505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A2CF915-998D-4FEB-A531-23E85D9E6A49}"/>
              </a:ext>
            </a:extLst>
          </p:cNvPr>
          <p:cNvSpPr/>
          <p:nvPr/>
        </p:nvSpPr>
        <p:spPr>
          <a:xfrm>
            <a:off x="1560856" y="4653246"/>
            <a:ext cx="754196" cy="56340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1386928-6C14-4D99-B050-4E60FA4E5D33}"/>
              </a:ext>
            </a:extLst>
          </p:cNvPr>
          <p:cNvCxnSpPr>
            <a:cxnSpLocks/>
          </p:cNvCxnSpPr>
          <p:nvPr/>
        </p:nvCxnSpPr>
        <p:spPr>
          <a:xfrm flipH="1">
            <a:off x="2302327" y="5216649"/>
            <a:ext cx="1030333" cy="344505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1D5F21A-1FFF-4F7C-AA06-FF2378FF00AD}"/>
              </a:ext>
            </a:extLst>
          </p:cNvPr>
          <p:cNvSpPr/>
          <p:nvPr/>
        </p:nvSpPr>
        <p:spPr>
          <a:xfrm>
            <a:off x="1555480" y="5561154"/>
            <a:ext cx="754196" cy="56340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A26C44-E48D-452F-9B60-FAD393F9F0C9}"/>
              </a:ext>
            </a:extLst>
          </p:cNvPr>
          <p:cNvCxnSpPr>
            <a:cxnSpLocks/>
          </p:cNvCxnSpPr>
          <p:nvPr/>
        </p:nvCxnSpPr>
        <p:spPr>
          <a:xfrm flipV="1">
            <a:off x="5417956" y="5381657"/>
            <a:ext cx="449341" cy="179497"/>
          </a:xfrm>
          <a:prstGeom prst="straightConnector1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15BA1FB-1795-48D2-B2FF-6F50A6E6E94F}"/>
              </a:ext>
            </a:extLst>
          </p:cNvPr>
          <p:cNvSpPr/>
          <p:nvPr/>
        </p:nvSpPr>
        <p:spPr>
          <a:xfrm>
            <a:off x="5853303" y="5388901"/>
            <a:ext cx="754196" cy="56340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2553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0" grpId="0" animBg="1"/>
      <p:bldP spid="11" grpId="0"/>
      <p:bldP spid="13" grpId="0"/>
      <p:bldP spid="15" grpId="0" animBg="1"/>
      <p:bldP spid="17" grpId="0" animBg="1"/>
      <p:bldP spid="18" grpId="0"/>
      <p:bldP spid="19" grpId="0"/>
      <p:bldP spid="21" grpId="0"/>
      <p:bldP spid="22" grpId="0"/>
      <p:bldP spid="23" grpId="0"/>
      <p:bldP spid="25" grpId="0" animBg="1"/>
      <p:bldP spid="27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进程的概念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1261651" y="1658646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进程是</a:t>
            </a:r>
            <a:r>
              <a:rPr lang="zh-CN" altLang="en-US" dirty="0">
                <a:highlight>
                  <a:srgbClr val="FFFF00"/>
                </a:highlight>
              </a:rPr>
              <a:t>执行中程序的实例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Process is an execution environment with Restricted Rights.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注意区分进程与程序的概念，后者只是保存在磁盘之中的一段代码。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上下文</a:t>
            </a:r>
            <a:r>
              <a:rPr lang="en-US" altLang="zh-CN" dirty="0"/>
              <a:t>(context)</a:t>
            </a:r>
            <a:r>
              <a:rPr lang="zh-CN" altLang="en-US" dirty="0"/>
              <a:t>是</a:t>
            </a:r>
            <a:r>
              <a:rPr lang="zh-CN" altLang="en-US" dirty="0">
                <a:highlight>
                  <a:srgbClr val="FFFF00"/>
                </a:highlight>
              </a:rPr>
              <a:t>该实例的状态集合</a:t>
            </a:r>
            <a:r>
              <a:rPr lang="zh-CN" altLang="en-US" dirty="0"/>
              <a:t>，包括代码、数据、栈、通用寄存器、程序计数器、环境变量、打开文件描述符表等。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93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进程的特性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进程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6C0D-61E6-4B7D-9B20-4769CA6B54F9}"/>
              </a:ext>
            </a:extLst>
          </p:cNvPr>
          <p:cNvSpPr>
            <a:spLocks noGrp="1"/>
          </p:cNvSpPr>
          <p:nvPr/>
        </p:nvSpPr>
        <p:spPr>
          <a:xfrm>
            <a:off x="1261651" y="1658646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进程的特性包括：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逻辑控制流独立性、对每个进程而言，只有它在独自使用</a:t>
            </a:r>
            <a:r>
              <a:rPr lang="en-US" altLang="zh-CN" dirty="0"/>
              <a:t>CPU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地址空间私有，对每个进程而言，只有它在独自使用系统内存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* </a:t>
            </a:r>
            <a:r>
              <a:rPr lang="zh-CN" altLang="en-US" dirty="0"/>
              <a:t>操作系统为进程提供的服务：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– Protected from each other!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– OS Protected from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– Processes provides memory protection</a:t>
            </a:r>
          </a:p>
        </p:txBody>
      </p:sp>
    </p:spTree>
    <p:extLst>
      <p:ext uri="{BB962C8B-B14F-4D97-AF65-F5344CB8AC3E}">
        <p14:creationId xmlns:p14="http://schemas.microsoft.com/office/powerpoint/2010/main" val="14210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1130</TotalTime>
  <Words>3220</Words>
  <Application>Microsoft Office PowerPoint</Application>
  <PresentationFormat>宽屏</PresentationFormat>
  <Paragraphs>469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经典综艺体简</vt:lpstr>
      <vt:lpstr>微软雅黑</vt:lpstr>
      <vt:lpstr>Agency FB</vt:lpstr>
      <vt:lpstr>Arial</vt:lpstr>
      <vt:lpstr>Century Gothic</vt:lpstr>
      <vt:lpstr>Segoe UI</vt:lpstr>
      <vt:lpstr>Wingdings 2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Sun Eugen</cp:lastModifiedBy>
  <cp:revision>87</cp:revision>
  <dcterms:created xsi:type="dcterms:W3CDTF">2017-08-18T03:02:00Z</dcterms:created>
  <dcterms:modified xsi:type="dcterms:W3CDTF">2022-11-14T18:11:23Z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