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5" r:id="rId20"/>
    <p:sldId id="267" r:id="rId21"/>
    <p:sldId id="264" r:id="rId22"/>
    <p:sldId id="2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D80F1-8B65-BCDD-2DE5-1AE38DEF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A78DC8-408A-E918-1AB6-1700C351B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DF15B-9E3D-13E7-719F-D9BE9F7E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C5278-8875-5D4A-C3A0-E0F3DAFA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5D3E8-FC1E-5C02-C7DF-2366E5DD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6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6C4EA-2F65-A101-F281-B03571C0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F4F92-415F-06B5-22B4-4DBC1730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5A448-660E-5D52-695F-EBB25D73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B90A1-1079-6EC3-71FE-A51C427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987F4-43BA-5DEB-C6FD-EDDE0172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8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E30576-F477-061F-07FA-16B4315A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08377-92CE-AF09-E47D-194F2E35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B1CA7-7423-500B-2CD3-49952F1A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C4D46-CE13-6EFB-D94E-67309A10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EE9BF-1F55-7071-7809-3F7C0373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4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6B036-F2DB-2BF7-06A8-F585267A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FE553-8E1E-4DD5-B6CA-6828F15F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E2195-DDFA-8FF3-4A03-C7ACE833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61EEE-0C96-B796-250C-4EAFE656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EFF25-5AB3-6C64-2F7A-11CB09AE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9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09F0D-7D40-E600-3C23-6F11BEB7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E421F-5041-EBD2-901E-D793B529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F3486-FB0C-05F1-14EE-19091064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B7933-EECA-29C6-E932-C2FEDA16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9C2D6-D781-5E5D-610E-06A531D0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4329C-C4CA-E336-0069-4E64BF1C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66DE8-76FD-8ED3-25BE-BB614A755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857302-79CC-7DE1-53A9-E8CA0A61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D7BDB-D314-AE9B-FD46-64BEFD0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7436E-E531-9592-1D99-CFDEBE72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476CF-8603-E49D-5C39-52386520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5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394EC-B003-FB32-78FC-71A44924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F0E72-0C92-BB4F-94B4-A36FC0AD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DCD266-6179-608F-F621-33AD85506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57A076-288B-90A1-7156-F8D364394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638195-30C0-E7A2-8305-FB59CB4EA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7301E7-5446-7060-9555-3CA82674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3FD688-9071-4E2B-88FA-1F9FD6F5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6E0842-3164-9D8C-B8B5-371149B3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15383-4AB9-22E7-9B50-E7E384ED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7CB9EB-76E8-EB27-062E-9AE43F5A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F6F5FF-F045-ED75-1B3F-B8D8B470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8535E-1145-8605-C5D7-B7FE3038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1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77F138-30A9-07D8-4A11-BF7E1BE1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611E21-EE36-7E84-C3EC-25C205F0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9D310D-26E0-0F89-C599-AAEA42E6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0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2AA3-D787-9920-BD5B-E2A1E68A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5E5B-3C9E-EE6F-579E-2C358F588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A8005-2E43-61BB-C876-6484D6C7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E96AE-3309-A8B2-B666-B48549F9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E6A70-AD90-5C40-0AC0-22391F39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77931-41F5-0F4A-F2E7-4E88DC2D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6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D762-D0E5-F16E-9A07-CF299F71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4A0FAC-2267-2993-B062-A00A4036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00B50-15A2-B739-2C75-6631A553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B2DE9-A651-5F83-DF00-27BD3849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55E2B-4955-AABA-BB28-5CFA904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FA980-3AAB-03C9-202F-E7A9B5B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9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4AEAC3-7D63-66E2-9D2D-00BA1990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6F0F8-E8C6-961D-CDCE-3275A2C9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7298F-93C6-037C-2F0B-55881678B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5464-C849-481A-8F3B-DF3DBD5C2676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99CFE-9DD8-6182-CC57-A16C6ACD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6FB59-BC58-5028-D8D0-9F41100E1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733BC-2010-4BCF-9F04-86C669937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9DE8C-E7B6-2DDF-AEC1-12BE02ABA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信号和非本地跳转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BB708-9F30-C90D-DEB6-1AEF533DB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王储、张浩卓</a:t>
            </a:r>
          </a:p>
        </p:txBody>
      </p:sp>
    </p:spTree>
    <p:extLst>
      <p:ext uri="{BB962C8B-B14F-4D97-AF65-F5344CB8AC3E}">
        <p14:creationId xmlns:p14="http://schemas.microsoft.com/office/powerpoint/2010/main" val="250360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64508-EA9D-B73F-B964-EC8B1295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90F0C-1172-577B-DB5E-A1D2990F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进程可以通过使用</a:t>
            </a:r>
            <a:r>
              <a:rPr lang="en-US" altLang="zh-CN" dirty="0"/>
              <a:t>signal</a:t>
            </a:r>
            <a:r>
              <a:rPr lang="zh-CN" altLang="en-US" dirty="0"/>
              <a:t>函数修改和信号相关联的默认行为</a:t>
            </a:r>
            <a:endParaRPr lang="en-US" altLang="zh-CN" dirty="0"/>
          </a:p>
          <a:p>
            <a:r>
              <a:rPr lang="zh-CN" altLang="en-US" dirty="0"/>
              <a:t>例外：</a:t>
            </a:r>
            <a:r>
              <a:rPr lang="en-US" altLang="zh-CN" dirty="0"/>
              <a:t>SIGSTOP</a:t>
            </a:r>
            <a:r>
              <a:rPr lang="zh-CN" altLang="en-US" dirty="0"/>
              <a:t>、</a:t>
            </a:r>
            <a:r>
              <a:rPr lang="en-US" altLang="zh-CN" dirty="0"/>
              <a:t>SIGKILL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handler</a:t>
            </a:r>
            <a:r>
              <a:rPr lang="zh-CN" altLang="en-US" dirty="0"/>
              <a:t>为</a:t>
            </a:r>
            <a:r>
              <a:rPr lang="en-US" altLang="zh-CN" dirty="0"/>
              <a:t>SIG_IGN,</a:t>
            </a:r>
            <a:r>
              <a:rPr lang="zh-CN" altLang="en-US" dirty="0"/>
              <a:t>忽略信号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handler</a:t>
            </a:r>
            <a:r>
              <a:rPr lang="zh-CN" altLang="en-US" dirty="0"/>
              <a:t>为</a:t>
            </a:r>
            <a:r>
              <a:rPr lang="en-US" altLang="zh-CN" dirty="0"/>
              <a:t>SIG_DFL,</a:t>
            </a:r>
            <a:r>
              <a:rPr lang="zh-CN" altLang="en-US" dirty="0"/>
              <a:t>恢复信号默认行为</a:t>
            </a:r>
            <a:endParaRPr lang="en-US" altLang="zh-CN" dirty="0"/>
          </a:p>
          <a:p>
            <a:r>
              <a:rPr lang="zh-CN" altLang="en-US" dirty="0"/>
              <a:t>否则，</a:t>
            </a:r>
            <a:r>
              <a:rPr lang="en-US" altLang="zh-CN" dirty="0"/>
              <a:t>handler</a:t>
            </a:r>
            <a:r>
              <a:rPr lang="zh-CN" altLang="en-US" dirty="0"/>
              <a:t>就是用户定义的信号处理程序的地址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43F7DB-A011-1138-2218-EBBEE993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3017484"/>
            <a:ext cx="778831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F72EE-FBCC-FBA3-19B7-ABF29B08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信号处理程序可以被其他信号处理程序中断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997026-4C57-01AB-C5EC-64DD51E6D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798"/>
            <a:ext cx="10515600" cy="3048992"/>
          </a:xfrm>
        </p:spPr>
      </p:pic>
    </p:spTree>
    <p:extLst>
      <p:ext uri="{BB962C8B-B14F-4D97-AF65-F5344CB8AC3E}">
        <p14:creationId xmlns:p14="http://schemas.microsoft.com/office/powerpoint/2010/main" val="361725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09E24-361E-9ECC-18F2-F4C1CD47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阻塞与解除阻塞信号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88FE4-204F-E35C-284B-4CB0A498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隐式阻塞：当信号</a:t>
            </a:r>
            <a:r>
              <a:rPr lang="en-US" altLang="zh-CN" dirty="0"/>
              <a:t>s</a:t>
            </a:r>
            <a:r>
              <a:rPr lang="zh-CN" altLang="en-US" dirty="0"/>
              <a:t>对应的信号处理程序</a:t>
            </a:r>
            <a:r>
              <a:rPr lang="en-US" altLang="zh-CN" dirty="0"/>
              <a:t>S</a:t>
            </a:r>
            <a:r>
              <a:rPr lang="zh-CN" altLang="en-US" dirty="0"/>
              <a:t>正在运行时，内核默认阻塞信号</a:t>
            </a:r>
            <a:r>
              <a:rPr lang="en-US" altLang="zh-CN" dirty="0"/>
              <a:t>s</a:t>
            </a:r>
            <a:r>
              <a:rPr lang="zh-CN" altLang="en-US" dirty="0"/>
              <a:t>，直到</a:t>
            </a:r>
            <a:r>
              <a:rPr lang="en-US" altLang="zh-CN" dirty="0"/>
              <a:t>S</a:t>
            </a:r>
            <a:r>
              <a:rPr lang="zh-CN" altLang="en-US" dirty="0"/>
              <a:t>返回</a:t>
            </a:r>
            <a:endParaRPr lang="en-US" altLang="zh-CN" dirty="0"/>
          </a:p>
          <a:p>
            <a:r>
              <a:rPr lang="zh-CN" altLang="en-US" dirty="0"/>
              <a:t>显式阻塞：</a:t>
            </a:r>
            <a:r>
              <a:rPr lang="en-US" altLang="zh-CN" dirty="0" err="1"/>
              <a:t>sigprocmask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61958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FAA30-4245-8E8F-8EE5-BE3126CC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sigprocmask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C6C18-A13F-F701-443F-5F69CFEA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439"/>
            <a:ext cx="10515600" cy="22705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how</a:t>
            </a:r>
            <a:r>
              <a:rPr lang="zh-CN" altLang="en-US" sz="2400" dirty="0"/>
              <a:t>的值：</a:t>
            </a:r>
            <a:endParaRPr lang="en-US" altLang="zh-CN" sz="2400" dirty="0"/>
          </a:p>
          <a:p>
            <a:r>
              <a:rPr lang="en-US" altLang="zh-CN" sz="2400" dirty="0"/>
              <a:t>SIG_BLOCK</a:t>
            </a:r>
            <a:r>
              <a:rPr lang="zh-CN" altLang="en-US" sz="2400" dirty="0"/>
              <a:t>：</a:t>
            </a:r>
            <a:r>
              <a:rPr lang="en-US" altLang="zh-CN" sz="2400" dirty="0"/>
              <a:t>set</a:t>
            </a:r>
            <a:r>
              <a:rPr lang="zh-CN" altLang="en-US" sz="2400" dirty="0"/>
              <a:t>中的信号添加到</a:t>
            </a:r>
            <a:r>
              <a:rPr lang="en-US" altLang="zh-CN" sz="2400" dirty="0"/>
              <a:t>blocked</a:t>
            </a:r>
            <a:r>
              <a:rPr lang="zh-CN" altLang="en-US" sz="2400" dirty="0"/>
              <a:t>（</a:t>
            </a:r>
            <a:r>
              <a:rPr lang="en-US" altLang="zh-CN" sz="2400" dirty="0"/>
              <a:t>blocked = blocked | set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SIG_UNBLOCK</a:t>
            </a:r>
            <a:r>
              <a:rPr lang="zh-CN" altLang="en-US" sz="2400" dirty="0"/>
              <a:t>：</a:t>
            </a:r>
            <a:r>
              <a:rPr lang="en-US" altLang="zh-CN" sz="2400" dirty="0"/>
              <a:t>blocked</a:t>
            </a:r>
            <a:r>
              <a:rPr lang="zh-CN" altLang="en-US" sz="2400" dirty="0"/>
              <a:t>中删除</a:t>
            </a:r>
            <a:r>
              <a:rPr lang="en-US" altLang="zh-CN" sz="2400" dirty="0"/>
              <a:t>set</a:t>
            </a:r>
            <a:r>
              <a:rPr lang="zh-CN" altLang="en-US" sz="2400" dirty="0"/>
              <a:t>信号（</a:t>
            </a:r>
            <a:r>
              <a:rPr lang="en-US" altLang="zh-CN" sz="2400" dirty="0"/>
              <a:t>blocked = blocked &amp;~set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SIG_SETMASK</a:t>
            </a:r>
            <a:r>
              <a:rPr lang="zh-CN" altLang="en-US" sz="2400" dirty="0"/>
              <a:t>：</a:t>
            </a:r>
            <a:r>
              <a:rPr lang="en-US" altLang="zh-CN" sz="2400" dirty="0"/>
              <a:t>block=set</a:t>
            </a:r>
          </a:p>
          <a:p>
            <a:r>
              <a:rPr lang="en-US" altLang="zh-CN" sz="2400" dirty="0" err="1"/>
              <a:t>oldset</a:t>
            </a:r>
            <a:r>
              <a:rPr lang="zh-CN" altLang="en-US" sz="2400" dirty="0"/>
              <a:t>保存</a:t>
            </a:r>
            <a:r>
              <a:rPr lang="en-US" altLang="zh-CN" sz="2400" dirty="0"/>
              <a:t>blocked</a:t>
            </a:r>
            <a:r>
              <a:rPr lang="zh-CN" altLang="en-US" sz="2400" dirty="0"/>
              <a:t>之前的值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1C3862-F4D1-99E2-849A-3366965C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2" y="1509589"/>
            <a:ext cx="10313720" cy="23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DB943-B8FD-3E5B-C533-DCE7887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编写信号处理程序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92524-59FB-0DC1-2BBC-E2E7F765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处理程序尽量简单，如设置全局标志后返回</a:t>
            </a:r>
            <a:endParaRPr lang="en-US" altLang="zh-CN" dirty="0"/>
          </a:p>
          <a:p>
            <a:r>
              <a:rPr lang="zh-CN" altLang="en-US" dirty="0"/>
              <a:t>只调用异步信号安全的函数（异步信号安全是指只访问局部变量且不能被信号处理程序中断），尽量不用</a:t>
            </a:r>
            <a:r>
              <a:rPr lang="en-US" altLang="zh-CN" dirty="0" err="1"/>
              <a:t>printf</a:t>
            </a:r>
            <a:r>
              <a:rPr lang="zh-CN" altLang="en-US" dirty="0"/>
              <a:t>，</a:t>
            </a:r>
            <a:r>
              <a:rPr lang="en-US" altLang="zh-CN" dirty="0" err="1"/>
              <a:t>sprintf</a:t>
            </a:r>
            <a:r>
              <a:rPr lang="zh-CN" altLang="en-US" dirty="0"/>
              <a:t>，</a:t>
            </a:r>
            <a:r>
              <a:rPr lang="en-US" altLang="zh-CN" dirty="0"/>
              <a:t>malloc</a:t>
            </a:r>
            <a:r>
              <a:rPr lang="zh-CN" altLang="en-US" dirty="0"/>
              <a:t>，</a:t>
            </a:r>
            <a:r>
              <a:rPr lang="en-US" altLang="zh-CN" dirty="0"/>
              <a:t>exit</a:t>
            </a:r>
            <a:r>
              <a:rPr lang="zh-CN" altLang="en-US" dirty="0"/>
              <a:t>，可以用</a:t>
            </a:r>
            <a:r>
              <a:rPr lang="en-US" altLang="zh-CN" dirty="0"/>
              <a:t>write</a:t>
            </a:r>
            <a:r>
              <a:rPr lang="zh-CN" altLang="en-US" dirty="0"/>
              <a:t>和</a:t>
            </a:r>
            <a:r>
              <a:rPr lang="en-US" altLang="zh-CN" dirty="0" err="1"/>
              <a:t>sio</a:t>
            </a:r>
            <a:r>
              <a:rPr lang="zh-CN" altLang="en-US" dirty="0"/>
              <a:t>包中的函数</a:t>
            </a:r>
            <a:endParaRPr lang="en-US" altLang="zh-CN" dirty="0"/>
          </a:p>
          <a:p>
            <a:r>
              <a:rPr lang="zh-CN" altLang="en-US" dirty="0"/>
              <a:t>保存并恢复</a:t>
            </a:r>
            <a:r>
              <a:rPr lang="en-US" altLang="zh-CN" dirty="0" err="1"/>
              <a:t>errno</a:t>
            </a:r>
            <a:r>
              <a:rPr lang="zh-CN" altLang="en-US" dirty="0"/>
              <a:t>，防止信号处理程序覆盖原来的</a:t>
            </a:r>
            <a:r>
              <a:rPr lang="en-US" altLang="zh-CN" dirty="0" err="1"/>
              <a:t>errno</a:t>
            </a:r>
            <a:endParaRPr lang="en-US" altLang="zh-CN" dirty="0"/>
          </a:p>
          <a:p>
            <a:r>
              <a:rPr lang="zh-CN" altLang="en-US" dirty="0"/>
              <a:t>阻塞所有信号，保护共享全局数据结构访问。</a:t>
            </a:r>
            <a:endParaRPr lang="en-US" altLang="zh-CN" dirty="0"/>
          </a:p>
          <a:p>
            <a:r>
              <a:rPr lang="en-US" altLang="zh-CN" dirty="0"/>
              <a:t>Volatile</a:t>
            </a:r>
            <a:r>
              <a:rPr lang="zh-CN" altLang="en-US" dirty="0"/>
              <a:t>声明全局变量，强迫编译器每次从内存中读取变量</a:t>
            </a:r>
            <a:endParaRPr lang="en-US" altLang="zh-CN" dirty="0"/>
          </a:p>
          <a:p>
            <a:r>
              <a:rPr lang="en-US" altLang="zh-CN" dirty="0" err="1"/>
              <a:t>Sig_atomic_t</a:t>
            </a:r>
            <a:r>
              <a:rPr lang="zh-CN" altLang="en-US" dirty="0"/>
              <a:t>声明标志，对该标志声明的变量的读写不会中断，但只适用单个的读和写。如</a:t>
            </a:r>
            <a:r>
              <a:rPr lang="en-US" altLang="zh-CN" dirty="0"/>
              <a:t>flag=1</a:t>
            </a:r>
            <a:r>
              <a:rPr lang="zh-CN" altLang="en-US" dirty="0"/>
              <a:t>可以，但</a:t>
            </a:r>
            <a:r>
              <a:rPr lang="en-US" altLang="zh-CN" dirty="0"/>
              <a:t>flag++</a:t>
            </a:r>
            <a:r>
              <a:rPr lang="zh-CN" altLang="en-US" dirty="0"/>
              <a:t>不行</a:t>
            </a:r>
          </a:p>
        </p:txBody>
      </p:sp>
    </p:spTree>
    <p:extLst>
      <p:ext uri="{BB962C8B-B14F-4D97-AF65-F5344CB8AC3E}">
        <p14:creationId xmlns:p14="http://schemas.microsoft.com/office/powerpoint/2010/main" val="235224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DB943-B8FD-3E5B-C533-DCE7887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正确的信号处理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92524-59FB-0DC1-2BBC-E2E7F765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待处理的信号不排队，因为</a:t>
            </a:r>
            <a:r>
              <a:rPr lang="en-US" altLang="zh-CN" dirty="0"/>
              <a:t>pending</a:t>
            </a:r>
            <a:r>
              <a:rPr lang="zh-CN" altLang="en-US" dirty="0"/>
              <a:t>中每个类型的信号只有</a:t>
            </a:r>
            <a:r>
              <a:rPr lang="en-US" altLang="zh-CN" dirty="0"/>
              <a:t>1</a:t>
            </a:r>
            <a:r>
              <a:rPr lang="zh-CN" altLang="en-US" dirty="0"/>
              <a:t>位，使得某种类型只能有最多一个待处理的信号，多余的信号直接被丢弃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76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DB943-B8FD-3E5B-C533-DCE7887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92524-59FB-0DC1-2BBC-E2E7F765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D9F117-4EE5-2732-CB42-6C9A36A3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8" y="681038"/>
            <a:ext cx="5993468" cy="54959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01F8FE-0FFF-F2DD-291A-DAE711586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51" y="806962"/>
            <a:ext cx="4271442" cy="26446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C37A47-D46B-9509-9050-28A886ABD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448" y="3451621"/>
            <a:ext cx="5511114" cy="2906317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6764BC28-EF5E-D1C1-2DF5-7487E1308B71}"/>
              </a:ext>
            </a:extLst>
          </p:cNvPr>
          <p:cNvSpPr/>
          <p:nvPr/>
        </p:nvSpPr>
        <p:spPr>
          <a:xfrm>
            <a:off x="8378042" y="3146961"/>
            <a:ext cx="225631" cy="282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DB943-B8FD-3E5B-C533-DCE7887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使用同步流来避免并发错误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AEEC021-680F-E984-E2F7-305671EE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88" y="5741463"/>
            <a:ext cx="10515600" cy="858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问题：可能在</a:t>
            </a:r>
            <a:r>
              <a:rPr lang="en-US" altLang="zh-CN" sz="2000" dirty="0" err="1"/>
              <a:t>addjob</a:t>
            </a:r>
            <a:r>
              <a:rPr lang="zh-CN" altLang="en-US" sz="2000" dirty="0"/>
              <a:t>之前接受到</a:t>
            </a:r>
            <a:r>
              <a:rPr lang="en-US" altLang="zh-CN" sz="2000" dirty="0"/>
              <a:t>SIGCHLD</a:t>
            </a:r>
            <a:r>
              <a:rPr lang="zh-CN" altLang="en-US" sz="2000" dirty="0"/>
              <a:t>信号，使得</a:t>
            </a:r>
            <a:r>
              <a:rPr lang="en-US" altLang="zh-CN" sz="2000" dirty="0" err="1"/>
              <a:t>deletejob</a:t>
            </a:r>
            <a:r>
              <a:rPr lang="zh-CN" altLang="en-US" sz="2000" dirty="0"/>
              <a:t>发生在</a:t>
            </a:r>
            <a:r>
              <a:rPr lang="en-US" altLang="zh-CN" sz="2000" dirty="0" err="1"/>
              <a:t>addjob</a:t>
            </a:r>
            <a:r>
              <a:rPr lang="zh-CN" altLang="en-US" sz="2000" dirty="0"/>
              <a:t>之前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7689AD-FC67-DDD7-F110-6DDC5D2B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98" y="1547969"/>
            <a:ext cx="5455933" cy="3439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934EE6-A993-75BC-0F2B-AF8D804D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32" y="1547969"/>
            <a:ext cx="5566291" cy="39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975453-B2BF-74A0-4123-F1E4C9C7C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772" y="1690687"/>
            <a:ext cx="5408141" cy="4562519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D4780B-E360-1D20-3714-DCFF568B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566291" cy="4628994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A09D0688-9A78-A929-0548-3134623C6578}"/>
              </a:ext>
            </a:extLst>
          </p:cNvPr>
          <p:cNvSpPr/>
          <p:nvPr/>
        </p:nvSpPr>
        <p:spPr>
          <a:xfrm rot="16200000">
            <a:off x="5858733" y="3386471"/>
            <a:ext cx="340228" cy="4252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378CB5C2-D75F-3E59-6660-5B1D2FA5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848AD4-CE9D-F43A-AB7A-C4C7BCADD65A}"/>
              </a:ext>
            </a:extLst>
          </p:cNvPr>
          <p:cNvSpPr/>
          <p:nvPr/>
        </p:nvSpPr>
        <p:spPr>
          <a:xfrm>
            <a:off x="7101444" y="4079174"/>
            <a:ext cx="4577938" cy="184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D23F6-2CFF-0D9F-5FF3-76FCE310CF75}"/>
              </a:ext>
            </a:extLst>
          </p:cNvPr>
          <p:cNvSpPr/>
          <p:nvPr/>
        </p:nvSpPr>
        <p:spPr>
          <a:xfrm>
            <a:off x="7379814" y="4476998"/>
            <a:ext cx="4577938" cy="184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92524-59FB-0DC1-2BBC-E2E7F765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6D22D08-8AC0-49CD-E594-381DB110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显式等待信号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551AC7-42CC-E660-4CC4-B72B6318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118"/>
            <a:ext cx="5797378" cy="51861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51D952-BF9E-01B7-807D-12683D5B4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953" y="1553117"/>
            <a:ext cx="3057952" cy="609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015079-AF0F-873A-E312-D96D891DA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452" y="3193695"/>
            <a:ext cx="3296110" cy="6954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EF801F0-4F98-911F-D49B-674B731A81A2}"/>
              </a:ext>
            </a:extLst>
          </p:cNvPr>
          <p:cNvSpPr txBox="1"/>
          <p:nvPr/>
        </p:nvSpPr>
        <p:spPr>
          <a:xfrm>
            <a:off x="6815953" y="2164295"/>
            <a:ext cx="3681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可能在</a:t>
            </a:r>
            <a:r>
              <a:rPr lang="en-US" altLang="zh-CN" dirty="0"/>
              <a:t>while</a:t>
            </a:r>
            <a:r>
              <a:rPr lang="zh-CN" altLang="en-US" dirty="0"/>
              <a:t>执行完但</a:t>
            </a:r>
            <a:r>
              <a:rPr lang="en-US" altLang="zh-CN" dirty="0"/>
              <a:t>pause</a:t>
            </a:r>
            <a:r>
              <a:rPr lang="zh-CN" altLang="en-US" dirty="0"/>
              <a:t>还没执行时接收到</a:t>
            </a:r>
            <a:r>
              <a:rPr lang="en-US" altLang="zh-CN" dirty="0"/>
              <a:t>SIGCHLD</a:t>
            </a:r>
            <a:r>
              <a:rPr lang="zh-CN" altLang="en-US" dirty="0"/>
              <a:t>信号，导致一直睡眠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D99592-4DFA-AE3A-1B77-4622BFCCE08A}"/>
              </a:ext>
            </a:extLst>
          </p:cNvPr>
          <p:cNvSpPr txBox="1"/>
          <p:nvPr/>
        </p:nvSpPr>
        <p:spPr>
          <a:xfrm>
            <a:off x="6869872" y="3889117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  <a:r>
              <a:rPr lang="zh-CN" altLang="en-US" dirty="0"/>
              <a:t>的睡眠时间太长，效率低下，且没有办法确定休眠间隔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410178-54A2-55EA-2870-B47E55546787}"/>
              </a:ext>
            </a:extLst>
          </p:cNvPr>
          <p:cNvSpPr/>
          <p:nvPr/>
        </p:nvSpPr>
        <p:spPr>
          <a:xfrm>
            <a:off x="1615044" y="5183579"/>
            <a:ext cx="997527" cy="4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6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4F7E0-B85B-3938-1BB3-31F69BB7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FBD5-8E7F-0231-0A8E-3BECFABD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一个信号就是一条小消息，通知进程系统中发生了一个某种类型的事件</a:t>
            </a:r>
            <a:endParaRPr lang="en-US" altLang="zh-CN" dirty="0"/>
          </a:p>
          <a:p>
            <a:r>
              <a:rPr lang="zh-CN" altLang="en-US" dirty="0"/>
              <a:t>每种信号类型都对应于某种系统事件</a:t>
            </a:r>
            <a:endParaRPr lang="en-US" altLang="zh-CN" dirty="0"/>
          </a:p>
          <a:p>
            <a:r>
              <a:rPr lang="zh-CN" altLang="en-US" dirty="0"/>
              <a:t>低层硬件异常通常情况下对用户进程不可见，信号提供了一种机制，通知用户进程发生了这些异常</a:t>
            </a:r>
          </a:p>
        </p:txBody>
      </p:sp>
    </p:spTree>
    <p:extLst>
      <p:ext uri="{BB962C8B-B14F-4D97-AF65-F5344CB8AC3E}">
        <p14:creationId xmlns:p14="http://schemas.microsoft.com/office/powerpoint/2010/main" val="385823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7D08-A268-9F4E-7C4E-ACC4851C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</a:t>
            </a:r>
            <a:r>
              <a:rPr lang="en-US" altLang="zh-CN" dirty="0" err="1"/>
              <a:t>sigsuspend</a:t>
            </a:r>
            <a:r>
              <a:rPr lang="zh-CN" altLang="en-US" dirty="0"/>
              <a:t>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6D5A82-6C8B-2832-78DF-0BCBB418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0214"/>
            <a:ext cx="8859486" cy="105742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F1430F-5076-1521-AEC3-9A74D223AA0B}"/>
              </a:ext>
            </a:extLst>
          </p:cNvPr>
          <p:cNvSpPr txBox="1"/>
          <p:nvPr/>
        </p:nvSpPr>
        <p:spPr>
          <a:xfrm>
            <a:off x="838200" y="2660345"/>
            <a:ext cx="79260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该函数用</a:t>
            </a:r>
            <a:r>
              <a:rPr lang="en-US" altLang="zh-CN" sz="2000" dirty="0"/>
              <a:t>mask</a:t>
            </a:r>
            <a:r>
              <a:rPr lang="zh-CN" altLang="en-US" sz="2000" dirty="0"/>
              <a:t>替换当前阻塞，然后挂起该进程，直到收到一个信号，如果这个信号终止该进程，则该进程不从该函数返回就直接终止。如果这个信号的行为是运行处理程序，则该函数从处理程序返回，恢复原有的阻塞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等价于下述代码的原子版本，保证前两行代码总是一起调用，消除潜在竞争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避免引入</a:t>
            </a:r>
            <a:r>
              <a:rPr lang="en-US" altLang="zh-CN" sz="2000" dirty="0"/>
              <a:t>pause</a:t>
            </a:r>
            <a:r>
              <a:rPr lang="zh-CN" altLang="en-US" sz="2000" dirty="0"/>
              <a:t>带来的竞争，又比</a:t>
            </a:r>
            <a:r>
              <a:rPr lang="en-US" altLang="zh-CN" sz="2000" dirty="0"/>
              <a:t>sleep</a:t>
            </a:r>
            <a:r>
              <a:rPr lang="zh-CN" altLang="en-US" sz="2000" dirty="0"/>
              <a:t>效率高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6E61CB-70D6-2D3D-4771-CBB64B7F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81059"/>
            <a:ext cx="442974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5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DB943-B8FD-3E5B-C533-DCE7887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非本地跳转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4DD133F-F7CE-0658-3E46-F7CCC1D8C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1388"/>
            <a:ext cx="4648200" cy="98493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9AC505-1B8C-960B-280E-4CA5A1B38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89801"/>
            <a:ext cx="4518603" cy="10367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A27ABC-20C9-A0F9-BB30-A268F9FBF203}"/>
              </a:ext>
            </a:extLst>
          </p:cNvPr>
          <p:cNvSpPr txBox="1"/>
          <p:nvPr/>
        </p:nvSpPr>
        <p:spPr>
          <a:xfrm>
            <a:off x="753290" y="3506323"/>
            <a:ext cx="54319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通过</a:t>
            </a:r>
            <a:r>
              <a:rPr lang="en-US" altLang="zh-CN" sz="2000" dirty="0" err="1"/>
              <a:t>setjmp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longjmp</a:t>
            </a:r>
            <a:r>
              <a:rPr lang="zh-CN" altLang="en-US" sz="2000" dirty="0"/>
              <a:t>两个函数实现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Setjmp</a:t>
            </a:r>
            <a:r>
              <a:rPr lang="zh-CN" altLang="en-US" sz="2000" dirty="0"/>
              <a:t>返回值不能赋给变量，但可以用在</a:t>
            </a:r>
            <a:r>
              <a:rPr lang="en-US" altLang="zh-CN" sz="2000" dirty="0"/>
              <a:t>switch</a:t>
            </a:r>
            <a:r>
              <a:rPr lang="zh-CN" altLang="en-US" sz="2000" dirty="0"/>
              <a:t>和条件语句中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Setjmp</a:t>
            </a:r>
            <a:r>
              <a:rPr lang="zh-CN" altLang="en-US" sz="2000" dirty="0"/>
              <a:t>返回两次，第一次保存当前调用环境，返回</a:t>
            </a:r>
            <a:r>
              <a:rPr lang="en-US" altLang="zh-CN" sz="2000" dirty="0"/>
              <a:t>0</a:t>
            </a:r>
            <a:r>
              <a:rPr lang="zh-CN" altLang="en-US" sz="2000" dirty="0"/>
              <a:t>，第二次是被</a:t>
            </a:r>
            <a:r>
              <a:rPr lang="en-US" altLang="zh-CN" sz="2000" dirty="0" err="1"/>
              <a:t>longjmp</a:t>
            </a:r>
            <a:r>
              <a:rPr lang="zh-CN" altLang="en-US" sz="2000" dirty="0"/>
              <a:t>调用返回，带有非零返回值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Sigsetjmp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siglongjmp</a:t>
            </a:r>
            <a:r>
              <a:rPr lang="zh-CN" altLang="en-US" sz="2000" dirty="0"/>
              <a:t>是可以被信号处理程序使用的版本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通常用于错误情况处理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可能产生内存泄漏等意外后果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1403B7-AAA1-60C7-1CB9-E9AAA1D2F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908" y="1389801"/>
            <a:ext cx="4648199" cy="52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6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FD676AA-116D-C217-C2C0-0638CB6F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167" y="2766218"/>
            <a:ext cx="3103666" cy="1325563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7748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C3C32-D3E2-28AF-BC57-A44BCE82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几个重要信号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F7E66-5525-7F04-029D-3B397578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序号</a:t>
            </a:r>
            <a:r>
              <a:rPr lang="en-US" altLang="zh-CN" dirty="0"/>
              <a:t>	</a:t>
            </a:r>
            <a:r>
              <a:rPr lang="zh-CN" altLang="en-US" dirty="0"/>
              <a:t>名称</a:t>
            </a:r>
            <a:r>
              <a:rPr lang="en-US" altLang="zh-CN" dirty="0"/>
              <a:t>		</a:t>
            </a:r>
            <a:r>
              <a:rPr lang="zh-CN" altLang="en-US" dirty="0"/>
              <a:t>默认行为</a:t>
            </a:r>
            <a:r>
              <a:rPr lang="en-US" altLang="zh-CN" dirty="0"/>
              <a:t>		</a:t>
            </a:r>
            <a:r>
              <a:rPr lang="zh-CN" altLang="en-US" dirty="0"/>
              <a:t>相应事件</a:t>
            </a:r>
            <a:endParaRPr lang="en-US" altLang="zh-CN" dirty="0"/>
          </a:p>
          <a:p>
            <a:r>
              <a:rPr lang="en-US" altLang="zh-CN" dirty="0"/>
              <a:t>2	      SIGINT            </a:t>
            </a:r>
            <a:r>
              <a:rPr lang="zh-CN" altLang="en-US" dirty="0"/>
              <a:t>终止                来自键盘的中断</a:t>
            </a:r>
            <a:r>
              <a:rPr lang="en-US" altLang="zh-CN" dirty="0" err="1"/>
              <a:t>Ctrl+C</a:t>
            </a:r>
            <a:endParaRPr lang="en-US" altLang="zh-CN" dirty="0"/>
          </a:p>
          <a:p>
            <a:r>
              <a:rPr lang="en-US" altLang="zh-CN" dirty="0"/>
              <a:t>9           SIGKILL           </a:t>
            </a:r>
            <a:r>
              <a:rPr lang="zh-CN" altLang="en-US" dirty="0"/>
              <a:t>终止                杀死程序</a:t>
            </a:r>
            <a:endParaRPr lang="en-US" altLang="zh-CN" dirty="0"/>
          </a:p>
          <a:p>
            <a:r>
              <a:rPr lang="en-US" altLang="zh-CN" dirty="0"/>
              <a:t>11         SIGSEGV     </a:t>
            </a:r>
            <a:r>
              <a:rPr lang="zh-CN" altLang="en-US" dirty="0"/>
              <a:t>终止并转储内存      无效的内存引用（段故障）</a:t>
            </a:r>
            <a:endParaRPr lang="en-US" altLang="zh-CN" dirty="0"/>
          </a:p>
          <a:p>
            <a:r>
              <a:rPr lang="en-US" altLang="zh-CN" dirty="0"/>
              <a:t>14         SIGALRM      </a:t>
            </a:r>
            <a:r>
              <a:rPr lang="zh-CN" altLang="en-US" dirty="0"/>
              <a:t>终止             来自</a:t>
            </a:r>
            <a:r>
              <a:rPr lang="en-US" altLang="zh-CN" dirty="0"/>
              <a:t>alarm</a:t>
            </a:r>
            <a:r>
              <a:rPr lang="zh-CN" altLang="en-US" dirty="0"/>
              <a:t>函数的定时器信号</a:t>
            </a:r>
            <a:endParaRPr lang="en-US" altLang="zh-CN" dirty="0"/>
          </a:p>
          <a:p>
            <a:r>
              <a:rPr lang="en-US" altLang="zh-CN" dirty="0"/>
              <a:t>17         SIGCHLD      </a:t>
            </a:r>
            <a:r>
              <a:rPr lang="zh-CN" altLang="en-US" dirty="0"/>
              <a:t>忽略                 一个子进程停止或终止</a:t>
            </a:r>
          </a:p>
        </p:txBody>
      </p:sp>
    </p:spTree>
    <p:extLst>
      <p:ext uri="{BB962C8B-B14F-4D97-AF65-F5344CB8AC3E}">
        <p14:creationId xmlns:p14="http://schemas.microsoft.com/office/powerpoint/2010/main" val="301763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EFE3C-8EA0-B055-3E0C-5349666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F54E7-FAB7-28D0-39ED-8F99015C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内核通过更新目的进程上下文中的某个状态，发送一个信号给目的进程</a:t>
            </a:r>
            <a:endParaRPr lang="en-US" altLang="zh-CN" dirty="0"/>
          </a:p>
          <a:p>
            <a:r>
              <a:rPr lang="zh-CN" altLang="en-US" dirty="0"/>
              <a:t>原因</a:t>
            </a:r>
            <a:r>
              <a:rPr lang="en-US" altLang="zh-CN" dirty="0"/>
              <a:t>1</a:t>
            </a:r>
            <a:r>
              <a:rPr lang="zh-CN" altLang="en-US" dirty="0"/>
              <a:t>：内核检测到一个系统事件</a:t>
            </a:r>
            <a:endParaRPr lang="en-US" altLang="zh-CN" dirty="0"/>
          </a:p>
          <a:p>
            <a:r>
              <a:rPr lang="zh-CN" altLang="en-US" dirty="0"/>
              <a:t>原因</a:t>
            </a:r>
            <a:r>
              <a:rPr lang="en-US" altLang="zh-CN" dirty="0"/>
              <a:t>2</a:t>
            </a:r>
            <a:r>
              <a:rPr lang="zh-CN" altLang="en-US" dirty="0"/>
              <a:t>：一个进程调用了</a:t>
            </a:r>
            <a:r>
              <a:rPr lang="en-US" altLang="zh-CN" dirty="0"/>
              <a:t>kill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一个进程可以发送信号给自己</a:t>
            </a:r>
          </a:p>
        </p:txBody>
      </p:sp>
    </p:spTree>
    <p:extLst>
      <p:ext uri="{BB962C8B-B14F-4D97-AF65-F5344CB8AC3E}">
        <p14:creationId xmlns:p14="http://schemas.microsoft.com/office/powerpoint/2010/main" val="214727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21CFE-ECD3-F52C-FBA7-0B813F42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C3F12-0AC8-A24D-7670-657EFE84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每个进程都只属于一个进程组</a:t>
            </a:r>
            <a:endParaRPr lang="en-US" altLang="zh-CN" dirty="0"/>
          </a:p>
          <a:p>
            <a:r>
              <a:rPr lang="zh-CN" altLang="en-US" dirty="0"/>
              <a:t>子进程和父进程属于同一个进程组</a:t>
            </a:r>
            <a:endParaRPr lang="en-US" altLang="zh-CN" dirty="0"/>
          </a:p>
          <a:p>
            <a:r>
              <a:rPr lang="en-US" altLang="zh-CN" dirty="0" err="1"/>
              <a:t>getpgrp</a:t>
            </a:r>
            <a:r>
              <a:rPr lang="zh-CN" altLang="en-US" dirty="0"/>
              <a:t>返回当前进程的进程组</a:t>
            </a:r>
            <a:r>
              <a:rPr lang="en-US" altLang="zh-CN" dirty="0"/>
              <a:t>ID</a:t>
            </a:r>
          </a:p>
          <a:p>
            <a:r>
              <a:rPr lang="en-US" altLang="zh-CN" dirty="0" err="1"/>
              <a:t>setpgid</a:t>
            </a:r>
            <a:r>
              <a:rPr lang="zh-CN" altLang="en-US" dirty="0"/>
              <a:t>改变自己或其他进程的进程组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，则使用当前进程</a:t>
            </a:r>
            <a:r>
              <a:rPr lang="en-US" altLang="zh-CN" dirty="0"/>
              <a:t>PID</a:t>
            </a:r>
          </a:p>
          <a:p>
            <a:r>
              <a:rPr lang="zh-CN" altLang="en-US" dirty="0"/>
              <a:t>若</a:t>
            </a:r>
            <a:r>
              <a:rPr lang="en-US" altLang="zh-CN" dirty="0" err="1"/>
              <a:t>pgid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，则用</a:t>
            </a:r>
            <a:r>
              <a:rPr lang="en-US" altLang="zh-CN" dirty="0" err="1"/>
              <a:t>pid</a:t>
            </a:r>
            <a:r>
              <a:rPr lang="zh-CN" altLang="en-US" dirty="0"/>
              <a:t>的</a:t>
            </a:r>
            <a:r>
              <a:rPr lang="en-US" altLang="zh-CN" dirty="0"/>
              <a:t>PID</a:t>
            </a:r>
            <a:r>
              <a:rPr lang="zh-CN" altLang="en-US" dirty="0"/>
              <a:t>作为进程组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14EEE5-DA1E-6C19-05DD-7135242E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192" y="2979381"/>
            <a:ext cx="5166808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4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FCD14-422B-1741-6A7A-B132BA78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/bin/kill</a:t>
            </a:r>
            <a:r>
              <a:rPr lang="zh-CN" altLang="en-US" dirty="0"/>
              <a:t>程序和用键盘发送信号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69599-2B83-F4E0-CB3B-89B290B39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/bin/kill</a:t>
            </a:r>
            <a:r>
              <a:rPr lang="zh-CN" altLang="en-US" dirty="0"/>
              <a:t>可以向另外的进程发送任意信号</a:t>
            </a:r>
            <a:endParaRPr lang="en-US" altLang="zh-CN" dirty="0"/>
          </a:p>
          <a:p>
            <a:r>
              <a:rPr lang="zh-CN" altLang="en-US" dirty="0"/>
              <a:t>作业表示为对一条命令行求值而创建的进程</a:t>
            </a:r>
            <a:endParaRPr lang="en-US" altLang="zh-CN" dirty="0"/>
          </a:p>
          <a:p>
            <a:r>
              <a:rPr lang="zh-CN" altLang="en-US" dirty="0"/>
              <a:t>至多只有一个前台作业和</a:t>
            </a:r>
            <a:r>
              <a:rPr lang="en-US" altLang="zh-CN" dirty="0"/>
              <a:t>0</a:t>
            </a:r>
            <a:r>
              <a:rPr lang="zh-CN" altLang="en-US" dirty="0"/>
              <a:t>或多个后台作业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为每个作业创建一个独立的进程组，进程组</a:t>
            </a:r>
            <a:r>
              <a:rPr lang="en-US" altLang="zh-CN" dirty="0"/>
              <a:t>ID</a:t>
            </a:r>
            <a:r>
              <a:rPr lang="zh-CN" altLang="en-US" dirty="0"/>
              <a:t>通常取自作业中父进程的一个</a:t>
            </a:r>
          </a:p>
        </p:txBody>
      </p:sp>
    </p:spTree>
    <p:extLst>
      <p:ext uri="{BB962C8B-B14F-4D97-AF65-F5344CB8AC3E}">
        <p14:creationId xmlns:p14="http://schemas.microsoft.com/office/powerpoint/2010/main" val="354504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0D02D-564A-302C-6B26-C0BBD044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kill</a:t>
            </a:r>
            <a:r>
              <a:rPr lang="zh-CN" altLang="en-US" dirty="0"/>
              <a:t>函数和</a:t>
            </a:r>
            <a:r>
              <a:rPr lang="en-US" altLang="zh-CN" dirty="0"/>
              <a:t>alarm</a:t>
            </a:r>
            <a:r>
              <a:rPr lang="zh-CN" altLang="en-US" dirty="0"/>
              <a:t>函数发送信号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B34C1-C85D-4E3F-A67B-DA6E1428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pid</a:t>
            </a:r>
            <a:r>
              <a:rPr lang="en-US" altLang="zh-CN" dirty="0"/>
              <a:t>&gt;0:</a:t>
            </a:r>
            <a:r>
              <a:rPr lang="zh-CN" altLang="en-US" dirty="0"/>
              <a:t>发送信号</a:t>
            </a:r>
            <a:r>
              <a:rPr lang="en-US" altLang="zh-CN" dirty="0"/>
              <a:t>sig</a:t>
            </a:r>
            <a:r>
              <a:rPr lang="zh-CN" altLang="en-US" dirty="0"/>
              <a:t>给进程</a:t>
            </a:r>
            <a:r>
              <a:rPr lang="en-US" altLang="zh-CN" dirty="0" err="1"/>
              <a:t>pid</a:t>
            </a:r>
            <a:endParaRPr lang="en-US" altLang="zh-CN" dirty="0"/>
          </a:p>
          <a:p>
            <a:r>
              <a:rPr lang="en-US" altLang="zh-CN" dirty="0" err="1"/>
              <a:t>pid</a:t>
            </a:r>
            <a:r>
              <a:rPr lang="en-US" altLang="zh-CN" dirty="0"/>
              <a:t>=0:</a:t>
            </a:r>
            <a:r>
              <a:rPr lang="zh-CN" altLang="en-US" dirty="0"/>
              <a:t>发送给调用进程所在进程组中的每个进程，包括调用进程自己</a:t>
            </a:r>
            <a:endParaRPr lang="en-US" altLang="zh-CN" dirty="0"/>
          </a:p>
          <a:p>
            <a:r>
              <a:rPr lang="en-US" altLang="zh-CN" dirty="0" err="1"/>
              <a:t>pid</a:t>
            </a:r>
            <a:r>
              <a:rPr lang="en-US" altLang="zh-CN" dirty="0"/>
              <a:t>&lt;0:</a:t>
            </a:r>
            <a:r>
              <a:rPr lang="zh-CN" altLang="en-US" dirty="0"/>
              <a:t>发送给进程组</a:t>
            </a:r>
            <a:r>
              <a:rPr lang="en-US" altLang="zh-CN" dirty="0"/>
              <a:t>|</a:t>
            </a:r>
            <a:r>
              <a:rPr lang="en-US" altLang="zh-CN" dirty="0" err="1"/>
              <a:t>pid</a:t>
            </a:r>
            <a:r>
              <a:rPr lang="en-US" altLang="zh-CN" dirty="0"/>
              <a:t>|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内核在</a:t>
            </a:r>
            <a:r>
              <a:rPr lang="en-US" altLang="zh-CN" dirty="0"/>
              <a:t>secs</a:t>
            </a:r>
            <a:r>
              <a:rPr lang="zh-CN" altLang="en-US" dirty="0"/>
              <a:t>秒后发送</a:t>
            </a:r>
            <a:r>
              <a:rPr lang="en-US" altLang="zh-CN" dirty="0"/>
              <a:t>SIGALRM</a:t>
            </a:r>
            <a:r>
              <a:rPr lang="zh-CN" altLang="en-US" dirty="0"/>
              <a:t>给调用进程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secs=0</a:t>
            </a:r>
            <a:r>
              <a:rPr lang="zh-CN" altLang="en-US" dirty="0"/>
              <a:t>，则不安排新的</a:t>
            </a:r>
            <a:r>
              <a:rPr lang="en-US" altLang="zh-CN" dirty="0"/>
              <a:t>alarm</a:t>
            </a:r>
          </a:p>
          <a:p>
            <a:r>
              <a:rPr lang="zh-CN" altLang="en-US" dirty="0"/>
              <a:t>取消任何待处理闹钟，返回被发送前还剩下的秒数</a:t>
            </a:r>
            <a:endParaRPr lang="en-US" altLang="zh-CN" dirty="0"/>
          </a:p>
          <a:p>
            <a:r>
              <a:rPr lang="zh-CN" altLang="en-US" dirty="0"/>
              <a:t>没有任何待处理就返回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D4A84-7A0E-5591-F461-FF55CEC1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80" y="1825625"/>
            <a:ext cx="4206605" cy="4419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F508BF-4A45-075F-A544-73ED3C66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64" y="3826019"/>
            <a:ext cx="5585944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6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D6FB7-01E7-A965-986C-916DF682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98B22-F173-81ED-9C52-9D2CE1F1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p</a:t>
            </a:r>
            <a:r>
              <a:rPr lang="zh-CN" altLang="en-US" dirty="0"/>
              <a:t>从内核模式切换到用户模式时，检查</a:t>
            </a:r>
            <a:r>
              <a:rPr lang="en-US" altLang="zh-CN" dirty="0"/>
              <a:t>p</a:t>
            </a:r>
            <a:r>
              <a:rPr lang="zh-CN" altLang="en-US" dirty="0"/>
              <a:t>的未被阻塞的待处理的信号的集合</a:t>
            </a:r>
            <a:endParaRPr lang="en-US" altLang="zh-CN" dirty="0"/>
          </a:p>
          <a:p>
            <a:r>
              <a:rPr lang="zh-CN" altLang="en-US" dirty="0"/>
              <a:t>若集合为空，控制传递到</a:t>
            </a:r>
            <a:r>
              <a:rPr lang="en-US" altLang="zh-CN" dirty="0" err="1"/>
              <a:t>Inext</a:t>
            </a:r>
            <a:endParaRPr lang="en-US" altLang="zh-CN" dirty="0"/>
          </a:p>
          <a:p>
            <a:r>
              <a:rPr lang="zh-CN" altLang="en-US" dirty="0"/>
              <a:t>若集合非空，内核选择某个信号，强制</a:t>
            </a:r>
            <a:r>
              <a:rPr lang="en-US" altLang="zh-CN" dirty="0"/>
              <a:t>p</a:t>
            </a:r>
            <a:r>
              <a:rPr lang="zh-CN" altLang="en-US" dirty="0"/>
              <a:t>接收</a:t>
            </a:r>
            <a:endParaRPr lang="en-US" altLang="zh-CN" dirty="0"/>
          </a:p>
          <a:p>
            <a:r>
              <a:rPr lang="zh-CN" altLang="en-US" dirty="0"/>
              <a:t>收到信号会触发进程采取某种行为</a:t>
            </a:r>
          </a:p>
        </p:txBody>
      </p:sp>
    </p:spTree>
    <p:extLst>
      <p:ext uri="{BB962C8B-B14F-4D97-AF65-F5344CB8AC3E}">
        <p14:creationId xmlns:p14="http://schemas.microsoft.com/office/powerpoint/2010/main" val="359594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7878C-199C-3322-B35C-1DC75FA7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30F24-EF6C-457F-78AA-05C543BC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进程终止</a:t>
            </a:r>
            <a:endParaRPr lang="en-US" altLang="zh-CN" dirty="0"/>
          </a:p>
          <a:p>
            <a:r>
              <a:rPr lang="zh-CN" altLang="en-US" dirty="0"/>
              <a:t>进程终止并转储内存</a:t>
            </a:r>
            <a:endParaRPr lang="en-US" altLang="zh-CN" dirty="0"/>
          </a:p>
          <a:p>
            <a:r>
              <a:rPr lang="zh-CN" altLang="en-US" dirty="0"/>
              <a:t>进程停止（挂起）直到被</a:t>
            </a:r>
            <a:r>
              <a:rPr lang="en-US" altLang="zh-CN" dirty="0"/>
              <a:t>SIGCONT</a:t>
            </a:r>
            <a:r>
              <a:rPr lang="zh-CN" altLang="en-US" dirty="0"/>
              <a:t>重启</a:t>
            </a:r>
            <a:endParaRPr lang="en-US" altLang="zh-CN" dirty="0"/>
          </a:p>
          <a:p>
            <a:r>
              <a:rPr lang="zh-CN" altLang="en-US" dirty="0"/>
              <a:t>进程忽略该信号</a:t>
            </a:r>
          </a:p>
        </p:txBody>
      </p:sp>
    </p:spTree>
    <p:extLst>
      <p:ext uri="{BB962C8B-B14F-4D97-AF65-F5344CB8AC3E}">
        <p14:creationId xmlns:p14="http://schemas.microsoft.com/office/powerpoint/2010/main" val="7992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1045</Words>
  <Application>Microsoft Office PowerPoint</Application>
  <PresentationFormat>宽屏</PresentationFormat>
  <Paragraphs>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信号和非本地跳转</vt:lpstr>
      <vt:lpstr>信号</vt:lpstr>
      <vt:lpstr>几个重要信号</vt:lpstr>
      <vt:lpstr>发送信号</vt:lpstr>
      <vt:lpstr>进程组</vt:lpstr>
      <vt:lpstr>用/bin/kill程序和用键盘发送信号</vt:lpstr>
      <vt:lpstr>用kill函数和alarm函数发送信号</vt:lpstr>
      <vt:lpstr>接收信号</vt:lpstr>
      <vt:lpstr>默认行为</vt:lpstr>
      <vt:lpstr>signal函数</vt:lpstr>
      <vt:lpstr>信号处理程序可以被其他信号处理程序中断</vt:lpstr>
      <vt:lpstr>阻塞与解除阻塞信号</vt:lpstr>
      <vt:lpstr>sigprocmask函数</vt:lpstr>
      <vt:lpstr>编写信号处理程序</vt:lpstr>
      <vt:lpstr>正确的信号处理</vt:lpstr>
      <vt:lpstr>PowerPoint 演示文稿</vt:lpstr>
      <vt:lpstr>使用同步流来避免并发错误</vt:lpstr>
      <vt:lpstr>解决方案</vt:lpstr>
      <vt:lpstr>显式等待信号</vt:lpstr>
      <vt:lpstr>解决方案：sigsuspend函数</vt:lpstr>
      <vt:lpstr>非本地跳转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zhanggs@ynu.edu.cn</cp:lastModifiedBy>
  <cp:revision>21</cp:revision>
  <dcterms:created xsi:type="dcterms:W3CDTF">2022-11-14T08:02:53Z</dcterms:created>
  <dcterms:modified xsi:type="dcterms:W3CDTF">2022-11-14T14:18:41Z</dcterms:modified>
</cp:coreProperties>
</file>