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80.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6.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8.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9.xml"/><Relationship Id="rId2" Type="http://schemas.openxmlformats.org/officeDocument/2006/relationships/image" Target="../media/image3.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9.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虚拟内存：系统</a:t>
            </a:r>
            <a:endParaRPr lang="zh-CN" altLang="zh-CN"/>
          </a:p>
        </p:txBody>
      </p:sp>
      <p:sp>
        <p:nvSpPr>
          <p:cNvPr id="3" name="副标题 2"/>
          <p:cNvSpPr>
            <a:spLocks noGrp="1"/>
          </p:cNvSpPr>
          <p:nvPr>
            <p:ph type="subTitle" idx="1"/>
            <p:custDataLst>
              <p:tags r:id="rId2"/>
            </p:custDataLst>
          </p:nvPr>
        </p:nvSpPr>
        <p:spPr>
          <a:xfrm>
            <a:off x="1196260" y="3956005"/>
            <a:ext cx="9799200" cy="1472400"/>
          </a:xfrm>
        </p:spPr>
        <p:txBody>
          <a:bodyPr/>
          <a:p>
            <a:r>
              <a:rPr lang="zh-CN" altLang="en-US"/>
              <a:t>回课：曹希哲</a:t>
            </a:r>
            <a:r>
              <a:rPr lang="en-US" altLang="zh-CN"/>
              <a:t> </a:t>
            </a:r>
            <a:r>
              <a:rPr lang="zh-CN" altLang="en-US"/>
              <a:t>姜峰</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9260" y="245745"/>
            <a:ext cx="3590290" cy="368300"/>
          </a:xfrm>
          <a:prstGeom prst="rect">
            <a:avLst/>
          </a:prstGeom>
          <a:noFill/>
        </p:spPr>
        <p:txBody>
          <a:bodyPr wrap="square" rtlCol="0">
            <a:spAutoFit/>
          </a:bodyPr>
          <a:p>
            <a:r>
              <a:rPr lang="zh-CN" altLang="en-US"/>
              <a:t>内存映射</a:t>
            </a:r>
            <a:endParaRPr lang="zh-CN" altLang="en-US"/>
          </a:p>
        </p:txBody>
      </p:sp>
      <p:sp>
        <p:nvSpPr>
          <p:cNvPr id="5" name="文本框 4"/>
          <p:cNvSpPr txBox="1"/>
          <p:nvPr/>
        </p:nvSpPr>
        <p:spPr>
          <a:xfrm>
            <a:off x="429260" y="953770"/>
            <a:ext cx="3525520" cy="3969385"/>
          </a:xfrm>
          <a:prstGeom prst="rect">
            <a:avLst/>
          </a:prstGeom>
          <a:noFill/>
        </p:spPr>
        <p:txBody>
          <a:bodyPr wrap="square" rtlCol="0">
            <a:spAutoFit/>
          </a:bodyPr>
          <a:p>
            <a:r>
              <a:rPr lang="zh-CN"/>
              <a:t>内存映射是指将一个虚拟内存区域和磁盘上的对象关联起来</a:t>
            </a:r>
            <a:endParaRPr lang="zh-CN"/>
          </a:p>
          <a:p>
            <a:r>
              <a:rPr lang="zh-CN"/>
              <a:t>对象可以是以下两种：</a:t>
            </a:r>
            <a:endParaRPr lang="zh-CN"/>
          </a:p>
          <a:p>
            <a:r>
              <a:rPr lang="zh-CN"/>
              <a:t>普通文件或匿名文件</a:t>
            </a:r>
            <a:endParaRPr lang="zh-CN"/>
          </a:p>
          <a:p>
            <a:endParaRPr lang="zh-CN"/>
          </a:p>
          <a:p>
            <a:endParaRPr lang="zh-CN"/>
          </a:p>
          <a:p>
            <a:endParaRPr lang="zh-CN"/>
          </a:p>
          <a:p>
            <a:r>
              <a:rPr lang="zh-CN"/>
              <a:t>对于共享对象，它对于任何共享它的进程来说都是可见的，它在物理空间中只有一份，而且在每个虚拟空间中的地址可能不同，此时任何共享它的进程对它做出的修改都会直接在物理空间上对它产生修改</a:t>
            </a:r>
            <a:endParaRPr lang="zh-CN"/>
          </a:p>
        </p:txBody>
      </p:sp>
      <p:pic>
        <p:nvPicPr>
          <p:cNvPr id="6" name="图片 5"/>
          <p:cNvPicPr>
            <a:picLocks noChangeAspect="1"/>
          </p:cNvPicPr>
          <p:nvPr/>
        </p:nvPicPr>
        <p:blipFill>
          <a:blip r:embed="rId1"/>
          <a:stretch>
            <a:fillRect/>
          </a:stretch>
        </p:blipFill>
        <p:spPr>
          <a:xfrm>
            <a:off x="4019550" y="1451610"/>
            <a:ext cx="7772400" cy="395478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9260" y="245745"/>
            <a:ext cx="3590290" cy="368300"/>
          </a:xfrm>
          <a:prstGeom prst="rect">
            <a:avLst/>
          </a:prstGeom>
          <a:noFill/>
        </p:spPr>
        <p:txBody>
          <a:bodyPr wrap="square" rtlCol="0">
            <a:spAutoFit/>
          </a:bodyPr>
          <a:p>
            <a:r>
              <a:rPr lang="zh-CN" altLang="en-US"/>
              <a:t>内存映射</a:t>
            </a:r>
            <a:endParaRPr lang="zh-CN" altLang="en-US"/>
          </a:p>
        </p:txBody>
      </p:sp>
      <p:sp>
        <p:nvSpPr>
          <p:cNvPr id="5" name="文本框 4"/>
          <p:cNvSpPr txBox="1"/>
          <p:nvPr/>
        </p:nvSpPr>
        <p:spPr>
          <a:xfrm>
            <a:off x="429260" y="953770"/>
            <a:ext cx="2835910" cy="5631180"/>
          </a:xfrm>
          <a:prstGeom prst="rect">
            <a:avLst/>
          </a:prstGeom>
          <a:noFill/>
        </p:spPr>
        <p:txBody>
          <a:bodyPr wrap="square" rtlCol="0">
            <a:spAutoFit/>
          </a:bodyPr>
          <a:p>
            <a:r>
              <a:rPr lang="zh-CN"/>
              <a:t>对于私有对象，采用写时复制技术</a:t>
            </a:r>
            <a:endParaRPr lang="zh-CN"/>
          </a:p>
          <a:p>
            <a:endParaRPr lang="zh-CN"/>
          </a:p>
          <a:p>
            <a:r>
              <a:rPr lang="zh-CN"/>
              <a:t>此时任何进程试图对物理内存里的东西修改，都会触发一个保护故障</a:t>
            </a:r>
            <a:endParaRPr lang="zh-CN"/>
          </a:p>
          <a:p>
            <a:r>
              <a:rPr lang="zh-CN"/>
              <a:t>故障处理程序会在物理内存中创建这个页面的一份副本，然后更新页表条目，使其指向新的副本，并设置可写权限</a:t>
            </a:r>
            <a:endParaRPr lang="zh-CN"/>
          </a:p>
          <a:p>
            <a:endParaRPr lang="zh-CN"/>
          </a:p>
          <a:p>
            <a:r>
              <a:rPr lang="zh-CN"/>
              <a:t>如图，进程</a:t>
            </a:r>
            <a:r>
              <a:rPr lang="en-US" altLang="zh-CN"/>
              <a:t>2</a:t>
            </a:r>
            <a:r>
              <a:rPr lang="zh-CN" altLang="en-US"/>
              <a:t>想要修改物理内存里的内容，必须先创建一份副本并建立新的映射关系，然后才能修改。而此时进程</a:t>
            </a:r>
            <a:r>
              <a:rPr lang="en-US" altLang="zh-CN"/>
              <a:t>1</a:t>
            </a:r>
            <a:r>
              <a:rPr lang="zh-CN" altLang="en-US"/>
              <a:t>映射到的还是原来的内容，这保证了私有对象在不同进程间的独立性</a:t>
            </a:r>
            <a:endParaRPr lang="zh-CN" altLang="en-US"/>
          </a:p>
        </p:txBody>
      </p:sp>
      <p:pic>
        <p:nvPicPr>
          <p:cNvPr id="2" name="图片 1"/>
          <p:cNvPicPr>
            <a:picLocks noChangeAspect="1"/>
          </p:cNvPicPr>
          <p:nvPr/>
        </p:nvPicPr>
        <p:blipFill>
          <a:blip r:embed="rId1"/>
          <a:stretch>
            <a:fillRect/>
          </a:stretch>
        </p:blipFill>
        <p:spPr>
          <a:xfrm>
            <a:off x="3509010" y="750570"/>
            <a:ext cx="8481060" cy="3977640"/>
          </a:xfrm>
          <a:prstGeom prst="rect">
            <a:avLst/>
          </a:prstGeom>
        </p:spPr>
      </p:pic>
      <p:sp>
        <p:nvSpPr>
          <p:cNvPr id="4" name="文本框 3"/>
          <p:cNvSpPr txBox="1"/>
          <p:nvPr/>
        </p:nvSpPr>
        <p:spPr>
          <a:xfrm>
            <a:off x="4553585" y="5406390"/>
            <a:ext cx="4726940" cy="645160"/>
          </a:xfrm>
          <a:prstGeom prst="rect">
            <a:avLst/>
          </a:prstGeom>
          <a:noFill/>
        </p:spPr>
        <p:txBody>
          <a:bodyPr wrap="square" rtlCol="0">
            <a:spAutoFit/>
          </a:bodyPr>
          <a:p>
            <a:r>
              <a:rPr lang="zh-CN" altLang="en-US"/>
              <a:t>同时，通过延迟私有对象的副本，直到写操作时才复制，可以充分利用物理内存</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9260" y="245745"/>
            <a:ext cx="3590290" cy="368300"/>
          </a:xfrm>
          <a:prstGeom prst="rect">
            <a:avLst/>
          </a:prstGeom>
          <a:noFill/>
        </p:spPr>
        <p:txBody>
          <a:bodyPr wrap="square" rtlCol="0">
            <a:spAutoFit/>
          </a:bodyPr>
          <a:p>
            <a:r>
              <a:rPr lang="zh-CN" altLang="en-US"/>
              <a:t>内存映射</a:t>
            </a:r>
            <a:endParaRPr lang="zh-CN" altLang="en-US"/>
          </a:p>
        </p:txBody>
      </p:sp>
      <p:sp>
        <p:nvSpPr>
          <p:cNvPr id="4" name="文本框 3"/>
          <p:cNvSpPr txBox="1"/>
          <p:nvPr/>
        </p:nvSpPr>
        <p:spPr>
          <a:xfrm>
            <a:off x="1592580" y="3326765"/>
            <a:ext cx="9006840" cy="368300"/>
          </a:xfrm>
          <a:prstGeom prst="rect">
            <a:avLst/>
          </a:prstGeom>
          <a:noFill/>
        </p:spPr>
        <p:txBody>
          <a:bodyPr wrap="square" rtlCol="0">
            <a:spAutoFit/>
          </a:bodyPr>
          <a:p>
            <a:r>
              <a:rPr lang="en-US" altLang="zh-CN"/>
              <a:t>mmap</a:t>
            </a:r>
            <a:r>
              <a:rPr lang="zh-CN" altLang="en-US"/>
              <a:t>函数可以创建新的虚拟内存区域并将</a:t>
            </a:r>
            <a:r>
              <a:rPr lang="en-US" altLang="zh-CN"/>
              <a:t>fd</a:t>
            </a:r>
            <a:r>
              <a:rPr lang="zh-CN" altLang="en-US"/>
              <a:t>指定的对象映射到这片区域</a:t>
            </a:r>
            <a:endParaRPr lang="zh-CN" altLang="en-US"/>
          </a:p>
        </p:txBody>
      </p:sp>
      <p:pic>
        <p:nvPicPr>
          <p:cNvPr id="6" name="图片 5"/>
          <p:cNvPicPr>
            <a:picLocks noChangeAspect="1"/>
          </p:cNvPicPr>
          <p:nvPr/>
        </p:nvPicPr>
        <p:blipFill>
          <a:blip r:embed="rId1"/>
          <a:stretch>
            <a:fillRect/>
          </a:stretch>
        </p:blipFill>
        <p:spPr>
          <a:xfrm>
            <a:off x="429260" y="1008380"/>
            <a:ext cx="10584180" cy="2045335"/>
          </a:xfrm>
          <a:prstGeom prst="rect">
            <a:avLst/>
          </a:prstGeom>
        </p:spPr>
      </p:pic>
      <p:pic>
        <p:nvPicPr>
          <p:cNvPr id="7" name="图片 6"/>
          <p:cNvPicPr>
            <a:picLocks noChangeAspect="1"/>
          </p:cNvPicPr>
          <p:nvPr/>
        </p:nvPicPr>
        <p:blipFill>
          <a:blip r:embed="rId2"/>
          <a:stretch>
            <a:fillRect/>
          </a:stretch>
        </p:blipFill>
        <p:spPr>
          <a:xfrm>
            <a:off x="222250" y="3846195"/>
            <a:ext cx="10866120" cy="1901190"/>
          </a:xfrm>
          <a:prstGeom prst="rect">
            <a:avLst/>
          </a:prstGeom>
        </p:spPr>
      </p:pic>
      <p:sp>
        <p:nvSpPr>
          <p:cNvPr id="8" name="文本框 7"/>
          <p:cNvSpPr txBox="1"/>
          <p:nvPr/>
        </p:nvSpPr>
        <p:spPr>
          <a:xfrm>
            <a:off x="2804160" y="5898515"/>
            <a:ext cx="6583045" cy="368300"/>
          </a:xfrm>
          <a:prstGeom prst="rect">
            <a:avLst/>
          </a:prstGeom>
          <a:noFill/>
        </p:spPr>
        <p:txBody>
          <a:bodyPr wrap="square" rtlCol="0">
            <a:spAutoFit/>
          </a:bodyPr>
          <a:p>
            <a:r>
              <a:rPr lang="en-US" altLang="zh-CN"/>
              <a:t>munmap</a:t>
            </a:r>
            <a:r>
              <a:rPr lang="zh-CN" altLang="en-US"/>
              <a:t>函数可以删除虚拟内存的区域</a:t>
            </a:r>
            <a:endParaRPr lang="zh-CN" altLang="en-US"/>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9260" y="245745"/>
            <a:ext cx="3590290" cy="368300"/>
          </a:xfrm>
          <a:prstGeom prst="rect">
            <a:avLst/>
          </a:prstGeom>
          <a:noFill/>
        </p:spPr>
        <p:txBody>
          <a:bodyPr wrap="square" rtlCol="0">
            <a:spAutoFit/>
          </a:bodyPr>
          <a:p>
            <a:r>
              <a:rPr lang="zh-CN" altLang="en-US"/>
              <a:t>往年题</a:t>
            </a:r>
            <a:endParaRPr lang="zh-CN" altLang="en-US"/>
          </a:p>
        </p:txBody>
      </p:sp>
      <p:pic>
        <p:nvPicPr>
          <p:cNvPr id="2" name="图片 1"/>
          <p:cNvPicPr>
            <a:picLocks noChangeAspect="1"/>
          </p:cNvPicPr>
          <p:nvPr/>
        </p:nvPicPr>
        <p:blipFill>
          <a:blip r:embed="rId1"/>
          <a:srcRect b="79025"/>
          <a:stretch>
            <a:fillRect/>
          </a:stretch>
        </p:blipFill>
        <p:spPr>
          <a:xfrm>
            <a:off x="0" y="826135"/>
            <a:ext cx="11641455" cy="2547620"/>
          </a:xfrm>
          <a:prstGeom prst="rect">
            <a:avLst/>
          </a:prstGeom>
        </p:spPr>
      </p:pic>
      <p:sp>
        <p:nvSpPr>
          <p:cNvPr id="5" name="文本框 4"/>
          <p:cNvSpPr txBox="1"/>
          <p:nvPr/>
        </p:nvSpPr>
        <p:spPr>
          <a:xfrm>
            <a:off x="384810" y="3672205"/>
            <a:ext cx="10467340" cy="1753235"/>
          </a:xfrm>
          <a:prstGeom prst="rect">
            <a:avLst/>
          </a:prstGeom>
          <a:noFill/>
        </p:spPr>
        <p:txBody>
          <a:bodyPr wrap="square" rtlCol="0">
            <a:spAutoFit/>
          </a:bodyPr>
          <a:p>
            <a:r>
              <a:rPr lang="zh-CN" altLang="en-US"/>
              <a:t>首先</a:t>
            </a:r>
            <a:r>
              <a:rPr lang="en-US" altLang="zh-CN"/>
              <a:t> VPO</a:t>
            </a:r>
            <a:r>
              <a:rPr lang="zh-CN" altLang="en-US"/>
              <a:t>位数</a:t>
            </a:r>
            <a:r>
              <a:rPr lang="en-US" altLang="zh-CN"/>
              <a:t>=log2</a:t>
            </a:r>
            <a:r>
              <a:rPr lang="zh-CN" altLang="en-US"/>
              <a:t>（页大小）</a:t>
            </a:r>
            <a:r>
              <a:rPr lang="en-US" altLang="zh-CN"/>
              <a:t>=log2</a:t>
            </a:r>
            <a:r>
              <a:rPr lang="zh-CN" altLang="en-US"/>
              <a:t>（</a:t>
            </a:r>
            <a:r>
              <a:rPr lang="en-US" altLang="zh-CN"/>
              <a:t>16KB</a:t>
            </a:r>
            <a:r>
              <a:rPr lang="zh-CN" altLang="en-US"/>
              <a:t>）</a:t>
            </a:r>
            <a:r>
              <a:rPr lang="en-US" altLang="zh-CN"/>
              <a:t>=14</a:t>
            </a:r>
            <a:r>
              <a:rPr lang="zh-CN" altLang="en-US"/>
              <a:t>；</a:t>
            </a:r>
            <a:endParaRPr lang="zh-CN" altLang="en-US"/>
          </a:p>
          <a:p>
            <a:endParaRPr lang="zh-CN" altLang="en-US"/>
          </a:p>
          <a:p>
            <a:r>
              <a:rPr lang="zh-CN" altLang="en-US"/>
              <a:t>然后对于每一张页表，大小为</a:t>
            </a:r>
            <a:r>
              <a:rPr lang="en-US" altLang="zh-CN"/>
              <a:t>16KB,</a:t>
            </a:r>
            <a:r>
              <a:rPr lang="zh-CN" altLang="en-US"/>
              <a:t>而每个</a:t>
            </a:r>
            <a:r>
              <a:rPr lang="en-US" altLang="zh-CN"/>
              <a:t>PTE</a:t>
            </a:r>
            <a:r>
              <a:rPr lang="zh-CN" altLang="en-US"/>
              <a:t>大小为</a:t>
            </a:r>
            <a:r>
              <a:rPr lang="en-US" altLang="zh-CN"/>
              <a:t>8byte(</a:t>
            </a:r>
            <a:r>
              <a:rPr lang="zh-CN" altLang="en-US"/>
              <a:t>因为是</a:t>
            </a:r>
            <a:r>
              <a:rPr lang="en-US" altLang="zh-CN"/>
              <a:t>64</a:t>
            </a:r>
            <a:r>
              <a:rPr lang="zh-CN" altLang="en-US"/>
              <a:t>位机器），所以一张页表可以放</a:t>
            </a:r>
            <a:r>
              <a:rPr lang="en-US" altLang="zh-CN"/>
              <a:t>2^11</a:t>
            </a:r>
            <a:r>
              <a:rPr lang="zh-CN" altLang="en-US"/>
              <a:t>个</a:t>
            </a:r>
            <a:r>
              <a:rPr lang="en-US" altLang="zh-CN"/>
              <a:t>PTE</a:t>
            </a:r>
            <a:r>
              <a:rPr lang="zh-CN" altLang="en-US"/>
              <a:t>，也就是</a:t>
            </a:r>
            <a:r>
              <a:rPr lang="en-US" altLang="zh-CN"/>
              <a:t>VPN</a:t>
            </a:r>
            <a:r>
              <a:rPr lang="zh-CN" altLang="en-US"/>
              <a:t>需要</a:t>
            </a:r>
            <a:r>
              <a:rPr lang="en-US" altLang="zh-CN"/>
              <a:t>11</a:t>
            </a:r>
            <a:r>
              <a:rPr lang="zh-CN" altLang="en-US"/>
              <a:t>位就可以索引下一级某个页表的所有位置</a:t>
            </a:r>
            <a:endParaRPr lang="zh-CN" altLang="en-US"/>
          </a:p>
          <a:p>
            <a:endParaRPr lang="zh-CN" altLang="en-US"/>
          </a:p>
          <a:p>
            <a:r>
              <a:rPr lang="zh-CN" altLang="en-US"/>
              <a:t>总地址位数</a:t>
            </a:r>
            <a:r>
              <a:rPr lang="en-US" altLang="zh-CN"/>
              <a:t>=11*4+14=58</a:t>
            </a:r>
            <a:endParaRPr lang="en-US" altLang="zh-CN"/>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9260" y="245745"/>
            <a:ext cx="3590290" cy="368300"/>
          </a:xfrm>
          <a:prstGeom prst="rect">
            <a:avLst/>
          </a:prstGeom>
          <a:noFill/>
        </p:spPr>
        <p:txBody>
          <a:bodyPr wrap="square" rtlCol="0">
            <a:spAutoFit/>
          </a:bodyPr>
          <a:p>
            <a:r>
              <a:rPr lang="zh-CN" altLang="en-US"/>
              <a:t>往年题</a:t>
            </a:r>
            <a:endParaRPr lang="zh-CN" altLang="en-US"/>
          </a:p>
        </p:txBody>
      </p:sp>
      <p:sp>
        <p:nvSpPr>
          <p:cNvPr id="5" name="文本框 4"/>
          <p:cNvSpPr txBox="1"/>
          <p:nvPr/>
        </p:nvSpPr>
        <p:spPr>
          <a:xfrm>
            <a:off x="429260" y="2971800"/>
            <a:ext cx="10467340" cy="2861310"/>
          </a:xfrm>
          <a:prstGeom prst="rect">
            <a:avLst/>
          </a:prstGeom>
          <a:noFill/>
        </p:spPr>
        <p:txBody>
          <a:bodyPr wrap="square" rtlCol="0">
            <a:spAutoFit/>
          </a:bodyPr>
          <a:p>
            <a:r>
              <a:rPr lang="zh-CN" altLang="en-US"/>
              <a:t>首先</a:t>
            </a:r>
            <a:r>
              <a:rPr lang="en-US" altLang="zh-CN"/>
              <a:t> VPO</a:t>
            </a:r>
            <a:r>
              <a:rPr lang="zh-CN" altLang="en-US"/>
              <a:t>位数</a:t>
            </a:r>
            <a:r>
              <a:rPr lang="en-US" altLang="zh-CN"/>
              <a:t>=log2</a:t>
            </a:r>
            <a:r>
              <a:rPr lang="zh-CN" altLang="en-US"/>
              <a:t>（页大小）</a:t>
            </a:r>
            <a:r>
              <a:rPr lang="en-US" altLang="zh-CN"/>
              <a:t>=log2</a:t>
            </a:r>
            <a:r>
              <a:rPr lang="zh-CN" altLang="en-US"/>
              <a:t>（</a:t>
            </a:r>
            <a:r>
              <a:rPr lang="en-US" altLang="zh-CN"/>
              <a:t>8KB</a:t>
            </a:r>
            <a:r>
              <a:rPr lang="zh-CN" altLang="en-US"/>
              <a:t>）</a:t>
            </a:r>
            <a:r>
              <a:rPr lang="en-US" altLang="zh-CN"/>
              <a:t>=13</a:t>
            </a:r>
            <a:r>
              <a:rPr lang="zh-CN" altLang="en-US"/>
              <a:t>；</a:t>
            </a:r>
            <a:endParaRPr lang="zh-CN" altLang="en-US"/>
          </a:p>
          <a:p>
            <a:endParaRPr lang="zh-CN" altLang="en-US"/>
          </a:p>
          <a:p>
            <a:r>
              <a:rPr lang="zh-CN" altLang="en-US"/>
              <a:t>然后对于每一张页表，大小为</a:t>
            </a:r>
            <a:r>
              <a:rPr lang="en-US" altLang="zh-CN"/>
              <a:t>8KB,</a:t>
            </a:r>
            <a:r>
              <a:rPr lang="zh-CN" altLang="en-US"/>
              <a:t>而每个</a:t>
            </a:r>
            <a:r>
              <a:rPr lang="en-US" altLang="zh-CN"/>
              <a:t>PTE</a:t>
            </a:r>
            <a:r>
              <a:rPr lang="zh-CN" altLang="en-US"/>
              <a:t>大小为</a:t>
            </a:r>
            <a:r>
              <a:rPr lang="en-US" altLang="zh-CN"/>
              <a:t>8byte(</a:t>
            </a:r>
            <a:r>
              <a:rPr lang="zh-CN" altLang="en-US"/>
              <a:t>因为是</a:t>
            </a:r>
            <a:r>
              <a:rPr lang="en-US" altLang="zh-CN"/>
              <a:t>64</a:t>
            </a:r>
            <a:r>
              <a:rPr lang="zh-CN" altLang="en-US"/>
              <a:t>位机器），所以一张页表可以放</a:t>
            </a:r>
            <a:r>
              <a:rPr lang="en-US" altLang="zh-CN"/>
              <a:t>2^10</a:t>
            </a:r>
            <a:r>
              <a:rPr lang="zh-CN" altLang="en-US"/>
              <a:t>个</a:t>
            </a:r>
            <a:r>
              <a:rPr lang="en-US" altLang="zh-CN"/>
              <a:t>PTE</a:t>
            </a:r>
            <a:r>
              <a:rPr lang="zh-CN" altLang="en-US"/>
              <a:t>，也就是</a:t>
            </a:r>
            <a:r>
              <a:rPr lang="en-US" altLang="zh-CN"/>
              <a:t>VPN</a:t>
            </a:r>
            <a:r>
              <a:rPr lang="zh-CN" altLang="en-US"/>
              <a:t>需要</a:t>
            </a:r>
            <a:r>
              <a:rPr lang="en-US" altLang="zh-CN"/>
              <a:t>10</a:t>
            </a:r>
            <a:r>
              <a:rPr lang="zh-CN" altLang="en-US"/>
              <a:t>位就可以索引下一级某个页表的所有位置</a:t>
            </a:r>
            <a:endParaRPr lang="zh-CN" altLang="en-US"/>
          </a:p>
          <a:p>
            <a:endParaRPr lang="zh-CN" altLang="en-US"/>
          </a:p>
          <a:p>
            <a:r>
              <a:rPr lang="en-US" altLang="zh-CN"/>
              <a:t>43-13=30 </a:t>
            </a:r>
            <a:endParaRPr lang="en-US" altLang="zh-CN"/>
          </a:p>
          <a:p>
            <a:r>
              <a:rPr lang="en-US" altLang="zh-CN"/>
              <a:t>30/10=3</a:t>
            </a:r>
            <a:endParaRPr lang="en-US" altLang="zh-CN"/>
          </a:p>
          <a:p>
            <a:r>
              <a:rPr lang="zh-CN" altLang="en-US"/>
              <a:t>需要</a:t>
            </a:r>
            <a:r>
              <a:rPr lang="en-US" altLang="zh-CN"/>
              <a:t>3</a:t>
            </a:r>
            <a:r>
              <a:rPr lang="zh-CN" altLang="en-US"/>
              <a:t>级</a:t>
            </a:r>
            <a:endParaRPr lang="zh-CN" altLang="en-US"/>
          </a:p>
          <a:p>
            <a:endParaRPr lang="zh-CN" altLang="en-US"/>
          </a:p>
          <a:p>
            <a:endParaRPr lang="zh-CN" altLang="en-US"/>
          </a:p>
        </p:txBody>
      </p:sp>
      <p:pic>
        <p:nvPicPr>
          <p:cNvPr id="4" name="图片 3"/>
          <p:cNvPicPr>
            <a:picLocks noChangeAspect="1"/>
          </p:cNvPicPr>
          <p:nvPr/>
        </p:nvPicPr>
        <p:blipFill>
          <a:blip r:embed="rId1"/>
          <a:srcRect l="6255" r="6662"/>
          <a:stretch>
            <a:fillRect/>
          </a:stretch>
        </p:blipFill>
        <p:spPr>
          <a:xfrm>
            <a:off x="384810" y="773430"/>
            <a:ext cx="11530330" cy="177355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9260" y="245745"/>
            <a:ext cx="3590290" cy="368300"/>
          </a:xfrm>
          <a:prstGeom prst="rect">
            <a:avLst/>
          </a:prstGeom>
          <a:noFill/>
        </p:spPr>
        <p:txBody>
          <a:bodyPr wrap="square" rtlCol="0">
            <a:spAutoFit/>
          </a:bodyPr>
          <a:p>
            <a:r>
              <a:rPr lang="zh-CN" altLang="en-US"/>
              <a:t>往年题</a:t>
            </a:r>
            <a:endParaRPr lang="zh-CN" altLang="en-US"/>
          </a:p>
        </p:txBody>
      </p:sp>
      <p:sp>
        <p:nvSpPr>
          <p:cNvPr id="5" name="文本框 4"/>
          <p:cNvSpPr txBox="1"/>
          <p:nvPr/>
        </p:nvSpPr>
        <p:spPr>
          <a:xfrm>
            <a:off x="429260" y="3489325"/>
            <a:ext cx="10467340" cy="368300"/>
          </a:xfrm>
          <a:prstGeom prst="rect">
            <a:avLst/>
          </a:prstGeom>
          <a:noFill/>
        </p:spPr>
        <p:txBody>
          <a:bodyPr wrap="square" rtlCol="0">
            <a:spAutoFit/>
          </a:bodyPr>
          <a:p>
            <a:r>
              <a:rPr lang="zh-CN"/>
              <a:t>显然是</a:t>
            </a:r>
            <a:r>
              <a:rPr lang="en-US" altLang="zh-CN"/>
              <a:t>A</a:t>
            </a:r>
            <a:r>
              <a:rPr lang="zh-CN" altLang="en-US"/>
              <a:t>位和</a:t>
            </a:r>
            <a:r>
              <a:rPr lang="en-US" altLang="zh-CN"/>
              <a:t>D</a:t>
            </a:r>
            <a:r>
              <a:rPr lang="zh-CN" altLang="en-US"/>
              <a:t>位</a:t>
            </a:r>
            <a:endParaRPr lang="zh-CN" altLang="en-US"/>
          </a:p>
        </p:txBody>
      </p:sp>
      <p:pic>
        <p:nvPicPr>
          <p:cNvPr id="2" name="图片 1"/>
          <p:cNvPicPr>
            <a:picLocks noChangeAspect="1"/>
          </p:cNvPicPr>
          <p:nvPr/>
        </p:nvPicPr>
        <p:blipFill>
          <a:blip r:embed="rId1"/>
          <a:stretch>
            <a:fillRect/>
          </a:stretch>
        </p:blipFill>
        <p:spPr>
          <a:xfrm>
            <a:off x="100330" y="923925"/>
            <a:ext cx="10796905" cy="2165350"/>
          </a:xfrm>
          <a:prstGeom prst="rect">
            <a:avLst/>
          </a:prstGeom>
        </p:spPr>
      </p:pic>
      <p:pic>
        <p:nvPicPr>
          <p:cNvPr id="6" name="图片 5"/>
          <p:cNvPicPr>
            <a:picLocks noChangeAspect="1"/>
          </p:cNvPicPr>
          <p:nvPr/>
        </p:nvPicPr>
        <p:blipFill>
          <a:blip r:embed="rId2"/>
          <a:srcRect l="3848" t="62403" r="5536" b="26214"/>
          <a:stretch>
            <a:fillRect/>
          </a:stretch>
        </p:blipFill>
        <p:spPr>
          <a:xfrm>
            <a:off x="262255" y="4173855"/>
            <a:ext cx="11453495" cy="93980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9115" y="350520"/>
            <a:ext cx="11261090" cy="3830955"/>
          </a:xfrm>
          <a:prstGeom prst="rect">
            <a:avLst/>
          </a:prstGeom>
          <a:noFill/>
        </p:spPr>
        <p:txBody>
          <a:bodyPr wrap="square" rtlCol="0">
            <a:spAutoFit/>
          </a:bodyPr>
          <a:p>
            <a:pPr algn="l" fontAlgn="auto">
              <a:lnSpc>
                <a:spcPct val="150000"/>
              </a:lnSpc>
            </a:pPr>
            <a:r>
              <a:rPr lang="zh-CN" altLang="en-US" sz="5400"/>
              <a:t>目录（书上</a:t>
            </a:r>
            <a:r>
              <a:rPr lang="en-US" altLang="zh-CN" sz="5400"/>
              <a:t>9.7~9.8</a:t>
            </a:r>
            <a:r>
              <a:rPr lang="zh-CN" altLang="en-US" sz="5400"/>
              <a:t>）</a:t>
            </a:r>
            <a:endParaRPr lang="zh-CN" altLang="en-US" sz="5400"/>
          </a:p>
          <a:p>
            <a:pPr algn="l" fontAlgn="auto">
              <a:lnSpc>
                <a:spcPct val="150000"/>
              </a:lnSpc>
            </a:pPr>
            <a:r>
              <a:rPr lang="en-US" altLang="zh-CN" sz="5400"/>
              <a:t>1.</a:t>
            </a:r>
            <a:r>
              <a:rPr lang="zh-CN" altLang="en-US" sz="5400"/>
              <a:t>案例研究：</a:t>
            </a:r>
            <a:r>
              <a:rPr lang="en-US" altLang="zh-CN" sz="5400"/>
              <a:t>Intel Core i7/linux</a:t>
            </a:r>
            <a:r>
              <a:rPr lang="zh-CN" altLang="en-US" sz="5400"/>
              <a:t>系统</a:t>
            </a:r>
            <a:endParaRPr lang="zh-CN" altLang="en-US" sz="5400"/>
          </a:p>
          <a:p>
            <a:pPr algn="l" fontAlgn="auto">
              <a:lnSpc>
                <a:spcPct val="150000"/>
              </a:lnSpc>
            </a:pPr>
            <a:r>
              <a:rPr lang="en-US" altLang="zh-CN" sz="5400"/>
              <a:t>2.</a:t>
            </a:r>
            <a:r>
              <a:rPr lang="zh-CN" altLang="en-US" sz="5400"/>
              <a:t>内存映射</a:t>
            </a:r>
            <a:endParaRPr lang="zh-CN" altLang="en-US" sz="5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328670" y="73660"/>
            <a:ext cx="9631045" cy="6565900"/>
          </a:xfrm>
          <a:prstGeom prst="rect">
            <a:avLst/>
          </a:prstGeom>
        </p:spPr>
      </p:pic>
      <p:sp>
        <p:nvSpPr>
          <p:cNvPr id="3" name="文本框 2"/>
          <p:cNvSpPr txBox="1"/>
          <p:nvPr/>
        </p:nvSpPr>
        <p:spPr>
          <a:xfrm>
            <a:off x="206375" y="245745"/>
            <a:ext cx="3590290" cy="7016115"/>
          </a:xfrm>
          <a:prstGeom prst="rect">
            <a:avLst/>
          </a:prstGeom>
          <a:noFill/>
        </p:spPr>
        <p:txBody>
          <a:bodyPr wrap="square" rtlCol="0">
            <a:spAutoFit/>
          </a:bodyPr>
          <a:p>
            <a:r>
              <a:rPr lang="zh-CN" altLang="en-US"/>
              <a:t>地址翻译过程</a:t>
            </a:r>
            <a:endParaRPr lang="zh-CN" altLang="en-US"/>
          </a:p>
          <a:p>
            <a:r>
              <a:rPr lang="zh-CN" altLang="en-US"/>
              <a:t>虚拟地址</a:t>
            </a:r>
            <a:r>
              <a:rPr lang="en-US" altLang="zh-CN"/>
              <a:t>48</a:t>
            </a:r>
            <a:r>
              <a:rPr lang="zh-CN" altLang="en-US"/>
              <a:t>位</a:t>
            </a:r>
            <a:r>
              <a:rPr lang="en-US" altLang="zh-CN"/>
              <a:t>·</a:t>
            </a:r>
            <a:endParaRPr lang="en-US" altLang="zh-CN"/>
          </a:p>
          <a:p>
            <a:r>
              <a:rPr lang="zh-CN" altLang="en-US"/>
              <a:t>物理地址</a:t>
            </a:r>
            <a:r>
              <a:rPr lang="en-US" altLang="zh-CN"/>
              <a:t>52</a:t>
            </a:r>
            <a:r>
              <a:rPr lang="zh-CN" altLang="en-US"/>
              <a:t>位</a:t>
            </a:r>
            <a:endParaRPr lang="zh-CN" altLang="en-US"/>
          </a:p>
          <a:p>
            <a:r>
              <a:rPr lang="zh-CN" altLang="en-US"/>
              <a:t>第一步：</a:t>
            </a:r>
            <a:endParaRPr lang="zh-CN" altLang="en-US"/>
          </a:p>
          <a:p>
            <a:r>
              <a:rPr lang="en-US" altLang="zh-CN"/>
              <a:t>48</a:t>
            </a:r>
            <a:r>
              <a:rPr lang="zh-CN" altLang="en-US"/>
              <a:t>位虚拟地址</a:t>
            </a:r>
            <a:r>
              <a:rPr lang="en-US" altLang="zh-CN"/>
              <a:t>=36</a:t>
            </a:r>
            <a:r>
              <a:rPr lang="zh-CN" altLang="en-US"/>
              <a:t>位</a:t>
            </a:r>
            <a:r>
              <a:rPr lang="en-US" altLang="zh-CN"/>
              <a:t>VPN+12</a:t>
            </a:r>
            <a:r>
              <a:rPr lang="zh-CN" altLang="en-US"/>
              <a:t>位</a:t>
            </a:r>
            <a:r>
              <a:rPr lang="en-US" altLang="zh-CN"/>
              <a:t>VPO</a:t>
            </a:r>
            <a:r>
              <a:rPr lang="zh-CN" altLang="en-US"/>
              <a:t>（由于页面大小是</a:t>
            </a:r>
            <a:r>
              <a:rPr lang="en-US" altLang="zh-CN"/>
              <a:t>4KB=2^12</a:t>
            </a:r>
            <a:r>
              <a:rPr lang="zh-CN" altLang="en-US"/>
              <a:t>，所以</a:t>
            </a:r>
            <a:r>
              <a:rPr lang="en-US" altLang="zh-CN"/>
              <a:t>VPO</a:t>
            </a:r>
            <a:r>
              <a:rPr lang="zh-CN" altLang="en-US"/>
              <a:t>为</a:t>
            </a:r>
            <a:r>
              <a:rPr lang="en-US" altLang="zh-CN"/>
              <a:t>12</a:t>
            </a:r>
            <a:r>
              <a:rPr lang="zh-CN" altLang="en-US"/>
              <a:t>位）</a:t>
            </a:r>
            <a:endParaRPr lang="zh-CN" altLang="en-US"/>
          </a:p>
          <a:p>
            <a:r>
              <a:rPr lang="zh-CN" altLang="en-US"/>
              <a:t>（由于页面大小</a:t>
            </a:r>
            <a:r>
              <a:rPr lang="en-US" altLang="zh-CN"/>
              <a:t>4KB</a:t>
            </a:r>
            <a:r>
              <a:rPr lang="zh-CN" altLang="en-US"/>
              <a:t>，每条</a:t>
            </a:r>
            <a:r>
              <a:rPr lang="en-US" altLang="zh-CN"/>
              <a:t>PTE</a:t>
            </a:r>
            <a:r>
              <a:rPr lang="zh-CN" altLang="en-US"/>
              <a:t>大小</a:t>
            </a:r>
            <a:r>
              <a:rPr lang="en-US" altLang="zh-CN"/>
              <a:t>8byte</a:t>
            </a:r>
            <a:r>
              <a:rPr lang="zh-CN" altLang="en-US"/>
              <a:t>（</a:t>
            </a:r>
            <a:r>
              <a:rPr lang="en-US" altLang="zh-CN"/>
              <a:t>64</a:t>
            </a:r>
            <a:r>
              <a:rPr lang="zh-CN" altLang="en-US"/>
              <a:t>位机器），所以一个也上</a:t>
            </a:r>
            <a:r>
              <a:rPr lang="en-US" altLang="zh-CN"/>
              <a:t>PTE</a:t>
            </a:r>
            <a:r>
              <a:rPr lang="zh-CN" altLang="en-US"/>
              <a:t>有</a:t>
            </a:r>
            <a:r>
              <a:rPr lang="en-US" altLang="zh-CN"/>
              <a:t>2^9</a:t>
            </a:r>
            <a:r>
              <a:rPr lang="zh-CN" altLang="en-US"/>
              <a:t>个，所以单个</a:t>
            </a:r>
            <a:r>
              <a:rPr lang="en-US" altLang="zh-CN"/>
              <a:t>VPN</a:t>
            </a:r>
            <a:r>
              <a:rPr lang="zh-CN" altLang="en-US"/>
              <a:t>为</a:t>
            </a:r>
            <a:r>
              <a:rPr lang="en-US" altLang="zh-CN"/>
              <a:t>9</a:t>
            </a:r>
            <a:r>
              <a:rPr lang="zh-CN" altLang="en-US"/>
              <a:t>位，总</a:t>
            </a:r>
            <a:r>
              <a:rPr lang="en-US" altLang="zh-CN"/>
              <a:t>VPN</a:t>
            </a:r>
            <a:r>
              <a:rPr lang="zh-CN" altLang="en-US"/>
              <a:t>为</a:t>
            </a:r>
            <a:r>
              <a:rPr lang="en-US" altLang="zh-CN"/>
              <a:t>4*9=36</a:t>
            </a:r>
            <a:r>
              <a:rPr lang="zh-CN" altLang="en-US"/>
              <a:t>位）</a:t>
            </a:r>
            <a:endParaRPr lang="zh-CN" altLang="en-US"/>
          </a:p>
          <a:p>
            <a:r>
              <a:rPr lang="zh-CN" altLang="en-US"/>
              <a:t>第二步：利用</a:t>
            </a:r>
            <a:r>
              <a:rPr lang="en-US" altLang="zh-CN"/>
              <a:t>TLB</a:t>
            </a:r>
            <a:r>
              <a:rPr lang="zh-CN" altLang="en-US"/>
              <a:t>快表，</a:t>
            </a:r>
            <a:r>
              <a:rPr lang="en-US" altLang="zh-CN"/>
              <a:t>TLBI</a:t>
            </a:r>
            <a:r>
              <a:rPr lang="zh-CN" altLang="en-US"/>
              <a:t>为组索引，</a:t>
            </a:r>
            <a:r>
              <a:rPr lang="en-US" altLang="zh-CN"/>
              <a:t>TLBT</a:t>
            </a:r>
            <a:r>
              <a:rPr lang="zh-CN" altLang="en-US"/>
              <a:t>为标记位，如果</a:t>
            </a:r>
            <a:r>
              <a:rPr lang="en-US" altLang="zh-CN"/>
              <a:t>TLB</a:t>
            </a:r>
            <a:r>
              <a:rPr lang="zh-CN" altLang="en-US"/>
              <a:t>表中的</a:t>
            </a:r>
            <a:r>
              <a:rPr lang="en-US" altLang="zh-CN"/>
              <a:t>TLBI</a:t>
            </a:r>
            <a:r>
              <a:rPr lang="zh-CN" altLang="en-US"/>
              <a:t>一组有符合</a:t>
            </a:r>
            <a:r>
              <a:rPr lang="en-US" altLang="zh-CN"/>
              <a:t>TLBT</a:t>
            </a:r>
            <a:r>
              <a:rPr lang="zh-CN" altLang="en-US"/>
              <a:t>标记位的且有效位为</a:t>
            </a:r>
            <a:r>
              <a:rPr lang="en-US" altLang="zh-CN"/>
              <a:t>1</a:t>
            </a:r>
            <a:r>
              <a:rPr lang="zh-CN" altLang="en-US"/>
              <a:t>的，则查找成功，直接取出</a:t>
            </a:r>
            <a:r>
              <a:rPr lang="en-US" altLang="zh-CN"/>
              <a:t>PPN</a:t>
            </a:r>
            <a:r>
              <a:rPr lang="zh-CN" altLang="en-US"/>
              <a:t>，否则为</a:t>
            </a:r>
            <a:r>
              <a:rPr lang="en-US" altLang="zh-CN"/>
              <a:t>TLB</a:t>
            </a:r>
            <a:r>
              <a:rPr lang="zh-CN" altLang="en-US"/>
              <a:t>不命中</a:t>
            </a:r>
            <a:endParaRPr lang="zh-CN" altLang="en-US"/>
          </a:p>
          <a:p>
            <a:r>
              <a:rPr lang="zh-CN" altLang="en-US"/>
              <a:t>第三步：如果第二步不命中，则要去页表中查找，这里采用了</a:t>
            </a:r>
            <a:r>
              <a:rPr lang="en-US" altLang="zh-CN"/>
              <a:t>4</a:t>
            </a:r>
            <a:r>
              <a:rPr lang="zh-CN" altLang="en-US"/>
              <a:t>级页表加快查找，</a:t>
            </a:r>
            <a:r>
              <a:rPr lang="en-US" altLang="zh-CN"/>
              <a:t>VPN</a:t>
            </a:r>
            <a:r>
              <a:rPr lang="zh-CN" altLang="en-US"/>
              <a:t>被分成了</a:t>
            </a:r>
            <a:r>
              <a:rPr lang="en-US" altLang="zh-CN"/>
              <a:t>4</a:t>
            </a:r>
            <a:r>
              <a:rPr lang="zh-CN" altLang="en-US"/>
              <a:t>个</a:t>
            </a:r>
            <a:r>
              <a:rPr lang="en-US" altLang="zh-CN"/>
              <a:t>9</a:t>
            </a:r>
            <a:r>
              <a:rPr lang="zh-CN" altLang="en-US"/>
              <a:t>位的</a:t>
            </a:r>
            <a:r>
              <a:rPr lang="en-US" altLang="zh-CN"/>
              <a:t>VPN</a:t>
            </a:r>
            <a:endParaRPr lang="en-US" altLang="zh-CN"/>
          </a:p>
          <a:p>
            <a:r>
              <a:rPr lang="zh-CN" altLang="en-US"/>
              <a:t>最终，我们总能得到实际的物理地址（</a:t>
            </a:r>
            <a:r>
              <a:rPr lang="en-US" altLang="zh-CN"/>
              <a:t>PPN+PPO,</a:t>
            </a:r>
            <a:r>
              <a:rPr lang="zh-CN" altLang="en-US"/>
              <a:t>其中</a:t>
            </a:r>
            <a:r>
              <a:rPr lang="en-US" altLang="zh-CN"/>
              <a:t>PPO=VPO</a:t>
            </a:r>
            <a:r>
              <a:rPr lang="zh-CN" altLang="en-US"/>
              <a:t>）</a:t>
            </a:r>
            <a:endParaRPr lang="zh-CN" altLang="en-US"/>
          </a:p>
          <a:p>
            <a:endParaRPr lang="zh-CN" altLang="en-US"/>
          </a:p>
          <a:p>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167380" y="146050"/>
            <a:ext cx="9631045" cy="6565900"/>
          </a:xfrm>
          <a:prstGeom prst="rect">
            <a:avLst/>
          </a:prstGeom>
        </p:spPr>
      </p:pic>
      <p:sp>
        <p:nvSpPr>
          <p:cNvPr id="3" name="文本框 2"/>
          <p:cNvSpPr txBox="1"/>
          <p:nvPr/>
        </p:nvSpPr>
        <p:spPr>
          <a:xfrm>
            <a:off x="206375" y="245745"/>
            <a:ext cx="3590290" cy="5077460"/>
          </a:xfrm>
          <a:prstGeom prst="rect">
            <a:avLst/>
          </a:prstGeom>
          <a:noFill/>
        </p:spPr>
        <p:txBody>
          <a:bodyPr wrap="square" rtlCol="0">
            <a:spAutoFit/>
          </a:bodyPr>
          <a:p>
            <a:r>
              <a:rPr lang="zh-CN" altLang="en-US"/>
              <a:t>在得到了物理地址后，我们将</a:t>
            </a:r>
            <a:r>
              <a:rPr lang="en-US" altLang="zh-CN"/>
              <a:t>PPN+PPO</a:t>
            </a:r>
            <a:r>
              <a:rPr lang="zh-CN" altLang="en-US"/>
              <a:t>拆成</a:t>
            </a:r>
            <a:r>
              <a:rPr lang="en-US" altLang="zh-CN"/>
              <a:t>CT+CI+CO</a:t>
            </a:r>
            <a:endParaRPr lang="en-US" altLang="zh-CN"/>
          </a:p>
          <a:p>
            <a:r>
              <a:rPr lang="zh-CN" altLang="en-US"/>
              <a:t>（注意到这里</a:t>
            </a:r>
            <a:r>
              <a:rPr lang="en-US" altLang="zh-CN"/>
              <a:t>CI+CO=12</a:t>
            </a:r>
            <a:r>
              <a:rPr lang="zh-CN" altLang="en-US"/>
              <a:t>位，恰好是</a:t>
            </a:r>
            <a:r>
              <a:rPr lang="en-US" altLang="zh-CN"/>
              <a:t>PPO</a:t>
            </a:r>
            <a:r>
              <a:rPr lang="zh-CN" altLang="en-US"/>
              <a:t>的位数，这并不是偶然的，因为我们注意到</a:t>
            </a:r>
            <a:r>
              <a:rPr lang="en-US" altLang="zh-CN"/>
              <a:t>PPO</a:t>
            </a:r>
            <a:r>
              <a:rPr lang="zh-CN" altLang="en-US"/>
              <a:t>，也就是一开始的</a:t>
            </a:r>
            <a:r>
              <a:rPr lang="en-US" altLang="zh-CN"/>
              <a:t>VPO</a:t>
            </a:r>
            <a:r>
              <a:rPr lang="zh-CN" altLang="en-US"/>
              <a:t>，在整个地址翻译过程中并没有被用到，所以我们可以先把它拿出来用于后面在高速缓存中的查找</a:t>
            </a:r>
            <a:endParaRPr lang="zh-CN" altLang="en-US"/>
          </a:p>
          <a:p>
            <a:r>
              <a:rPr lang="zh-CN" altLang="en-US"/>
              <a:t>书</a:t>
            </a:r>
            <a:r>
              <a:rPr lang="en-US" altLang="zh-CN"/>
              <a:t>579</a:t>
            </a:r>
            <a:r>
              <a:rPr lang="zh-CN" altLang="en-US"/>
              <a:t>页</a:t>
            </a:r>
            <a:r>
              <a:rPr lang="en-US" altLang="zh-CN"/>
              <a:t> </a:t>
            </a:r>
            <a:r>
              <a:rPr lang="zh-CN" altLang="en-US"/>
              <a:t>优化地址翻译）</a:t>
            </a:r>
            <a:endParaRPr lang="zh-CN" altLang="en-US"/>
          </a:p>
          <a:p>
            <a:r>
              <a:rPr lang="zh-CN" altLang="en-US"/>
              <a:t>利用之前高速缓存的知识，在</a:t>
            </a:r>
            <a:r>
              <a:rPr lang="en-US" altLang="zh-CN"/>
              <a:t>L1cache</a:t>
            </a:r>
            <a:r>
              <a:rPr lang="zh-CN" altLang="en-US"/>
              <a:t>中，</a:t>
            </a:r>
            <a:r>
              <a:rPr lang="en-US" altLang="zh-CN"/>
              <a:t>S=64</a:t>
            </a:r>
            <a:r>
              <a:rPr lang="zh-CN" altLang="en-US"/>
              <a:t>，</a:t>
            </a:r>
            <a:r>
              <a:rPr lang="en-US" altLang="zh-CN"/>
              <a:t>B=64</a:t>
            </a:r>
            <a:r>
              <a:rPr lang="zh-CN" altLang="en-US"/>
              <a:t>，</a:t>
            </a:r>
            <a:r>
              <a:rPr lang="en-US" altLang="zh-CN"/>
              <a:t>E=8</a:t>
            </a:r>
            <a:endParaRPr lang="en-US" altLang="zh-CN"/>
          </a:p>
          <a:p>
            <a:r>
              <a:rPr lang="zh-CN" altLang="en-US"/>
              <a:t>所以</a:t>
            </a:r>
            <a:r>
              <a:rPr lang="en-US" altLang="zh-CN"/>
              <a:t>s=log2(S)=6,b=log2(B)=6,</a:t>
            </a:r>
            <a:endParaRPr lang="en-US" altLang="zh-CN"/>
          </a:p>
          <a:p>
            <a:r>
              <a:rPr lang="zh-CN" altLang="en-US"/>
              <a:t>而这里的</a:t>
            </a:r>
            <a:r>
              <a:rPr lang="en-US" altLang="zh-CN"/>
              <a:t>s</a:t>
            </a:r>
            <a:r>
              <a:rPr lang="zh-CN" altLang="en-US"/>
              <a:t>对应的</a:t>
            </a:r>
            <a:r>
              <a:rPr lang="en-US" altLang="zh-CN"/>
              <a:t>6</a:t>
            </a:r>
            <a:r>
              <a:rPr lang="zh-CN" altLang="en-US"/>
              <a:t>位就是</a:t>
            </a:r>
            <a:r>
              <a:rPr lang="en-US" altLang="zh-CN"/>
              <a:t>CI</a:t>
            </a:r>
            <a:r>
              <a:rPr lang="zh-CN" altLang="en-US"/>
              <a:t>，</a:t>
            </a:r>
            <a:r>
              <a:rPr lang="en-US" altLang="zh-CN"/>
              <a:t>b</a:t>
            </a:r>
            <a:r>
              <a:rPr lang="zh-CN" altLang="en-US"/>
              <a:t>对应的</a:t>
            </a:r>
            <a:r>
              <a:rPr lang="en-US" altLang="zh-CN"/>
              <a:t>6</a:t>
            </a:r>
            <a:r>
              <a:rPr lang="zh-CN" altLang="en-US"/>
              <a:t>位就是</a:t>
            </a:r>
            <a:r>
              <a:rPr lang="en-US" altLang="zh-CN"/>
              <a:t>CO</a:t>
            </a:r>
            <a:endParaRPr lang="en-US" altLang="zh-CN"/>
          </a:p>
          <a:p>
            <a:r>
              <a:rPr lang="zh-CN" altLang="en-US"/>
              <a:t>如果</a:t>
            </a:r>
            <a:r>
              <a:rPr lang="en-US" altLang="zh-CN"/>
              <a:t>L1cache</a:t>
            </a:r>
            <a:r>
              <a:rPr lang="zh-CN" altLang="en-US"/>
              <a:t>不命中，则再在</a:t>
            </a:r>
            <a:r>
              <a:rPr lang="en-US" altLang="zh-CN"/>
              <a:t>L2</a:t>
            </a:r>
            <a:r>
              <a:rPr lang="zh-CN" altLang="en-US"/>
              <a:t>、</a:t>
            </a:r>
            <a:r>
              <a:rPr lang="en-US" altLang="zh-CN"/>
              <a:t>L3</a:t>
            </a:r>
            <a:r>
              <a:rPr lang="zh-CN" altLang="en-US"/>
              <a:t>和主存中寻找，最终将相应物理地址处的东西返回给</a:t>
            </a:r>
            <a:r>
              <a:rPr lang="en-US" altLang="zh-CN"/>
              <a:t>CPU</a:t>
            </a:r>
            <a:endParaRPr lang="en-US" altLang="zh-CN"/>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6375" y="245745"/>
            <a:ext cx="3590290" cy="368300"/>
          </a:xfrm>
          <a:prstGeom prst="rect">
            <a:avLst/>
          </a:prstGeom>
          <a:noFill/>
        </p:spPr>
        <p:txBody>
          <a:bodyPr wrap="square" rtlCol="0">
            <a:spAutoFit/>
          </a:bodyPr>
          <a:p>
            <a:r>
              <a:rPr lang="zh-CN"/>
              <a:t>细看多级页表</a:t>
            </a:r>
            <a:endParaRPr lang="zh-CN"/>
          </a:p>
        </p:txBody>
      </p:sp>
      <p:pic>
        <p:nvPicPr>
          <p:cNvPr id="4" name="图片 3"/>
          <p:cNvPicPr>
            <a:picLocks noChangeAspect="1"/>
          </p:cNvPicPr>
          <p:nvPr/>
        </p:nvPicPr>
        <p:blipFill>
          <a:blip r:embed="rId1"/>
          <a:stretch>
            <a:fillRect/>
          </a:stretch>
        </p:blipFill>
        <p:spPr>
          <a:xfrm>
            <a:off x="206375" y="715010"/>
            <a:ext cx="5932170" cy="3818890"/>
          </a:xfrm>
          <a:prstGeom prst="rect">
            <a:avLst/>
          </a:prstGeom>
        </p:spPr>
      </p:pic>
      <p:sp>
        <p:nvSpPr>
          <p:cNvPr id="5" name="文本框 4"/>
          <p:cNvSpPr txBox="1"/>
          <p:nvPr/>
        </p:nvSpPr>
        <p:spPr>
          <a:xfrm>
            <a:off x="1515745" y="5010150"/>
            <a:ext cx="8708390" cy="645160"/>
          </a:xfrm>
          <a:prstGeom prst="rect">
            <a:avLst/>
          </a:prstGeom>
          <a:noFill/>
        </p:spPr>
        <p:txBody>
          <a:bodyPr wrap="square" rtlCol="0">
            <a:spAutoFit/>
          </a:bodyPr>
          <a:p>
            <a:r>
              <a:rPr lang="zh-CN" altLang="en-US"/>
              <a:t>一个</a:t>
            </a:r>
            <a:r>
              <a:rPr lang="en-US" altLang="zh-CN"/>
              <a:t>PTE</a:t>
            </a:r>
            <a:r>
              <a:rPr lang="zh-CN" altLang="en-US"/>
              <a:t>有</a:t>
            </a:r>
            <a:r>
              <a:rPr lang="en-US" altLang="zh-CN"/>
              <a:t>64</a:t>
            </a:r>
            <a:r>
              <a:rPr lang="zh-CN" altLang="en-US"/>
              <a:t>位，除了</a:t>
            </a:r>
            <a:r>
              <a:rPr lang="en-US" altLang="zh-CN"/>
              <a:t>40</a:t>
            </a:r>
            <a:r>
              <a:rPr lang="zh-CN" altLang="en-US"/>
              <a:t>位物理页号（指向下一级的某个页表）以外，还有许多其他的标志位用于指示一些功能</a:t>
            </a:r>
            <a:endParaRPr lang="zh-CN" altLang="en-US"/>
          </a:p>
        </p:txBody>
      </p:sp>
      <p:pic>
        <p:nvPicPr>
          <p:cNvPr id="6" name="图片 5"/>
          <p:cNvPicPr>
            <a:picLocks noChangeAspect="1"/>
          </p:cNvPicPr>
          <p:nvPr/>
        </p:nvPicPr>
        <p:blipFill>
          <a:blip r:embed="rId2"/>
          <a:stretch>
            <a:fillRect/>
          </a:stretch>
        </p:blipFill>
        <p:spPr>
          <a:xfrm>
            <a:off x="6138545" y="715010"/>
            <a:ext cx="5772785" cy="377190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6375" y="245745"/>
            <a:ext cx="3590290" cy="368300"/>
          </a:xfrm>
          <a:prstGeom prst="rect">
            <a:avLst/>
          </a:prstGeom>
          <a:noFill/>
        </p:spPr>
        <p:txBody>
          <a:bodyPr wrap="square" rtlCol="0">
            <a:spAutoFit/>
          </a:bodyPr>
          <a:p>
            <a:r>
              <a:rPr lang="zh-CN"/>
              <a:t>细看多级页表</a:t>
            </a:r>
            <a:endParaRPr lang="zh-CN"/>
          </a:p>
        </p:txBody>
      </p:sp>
      <p:sp>
        <p:nvSpPr>
          <p:cNvPr id="5" name="文本框 4"/>
          <p:cNvSpPr txBox="1"/>
          <p:nvPr/>
        </p:nvSpPr>
        <p:spPr>
          <a:xfrm>
            <a:off x="1741805" y="5517515"/>
            <a:ext cx="8708390" cy="645160"/>
          </a:xfrm>
          <a:prstGeom prst="rect">
            <a:avLst/>
          </a:prstGeom>
          <a:noFill/>
        </p:spPr>
        <p:txBody>
          <a:bodyPr wrap="square" rtlCol="0">
            <a:spAutoFit/>
          </a:bodyPr>
          <a:p>
            <a:r>
              <a:rPr lang="en-US" altLang="zh-CN"/>
              <a:t>CR3</a:t>
            </a:r>
            <a:r>
              <a:rPr lang="zh-CN" altLang="en-US"/>
              <a:t>寄存器包含</a:t>
            </a:r>
            <a:r>
              <a:rPr lang="en-US" altLang="zh-CN"/>
              <a:t>L1</a:t>
            </a:r>
            <a:r>
              <a:rPr lang="zh-CN" altLang="en-US"/>
              <a:t>页表的物理地址，</a:t>
            </a:r>
            <a:r>
              <a:rPr lang="en-US" altLang="zh-CN"/>
              <a:t>VPN1</a:t>
            </a:r>
            <a:r>
              <a:rPr lang="zh-CN" altLang="en-US"/>
              <a:t>提供偏移量，二者相结合可以在</a:t>
            </a:r>
            <a:r>
              <a:rPr lang="en-US" altLang="zh-CN"/>
              <a:t>L1</a:t>
            </a:r>
            <a:r>
              <a:rPr lang="zh-CN" altLang="en-US"/>
              <a:t>页表中查到对应的表项，它的</a:t>
            </a:r>
            <a:r>
              <a:rPr lang="en-US" altLang="zh-CN"/>
              <a:t>40</a:t>
            </a:r>
            <a:r>
              <a:rPr lang="zh-CN" altLang="en-US"/>
              <a:t>位</a:t>
            </a:r>
            <a:r>
              <a:rPr lang="en-US" altLang="zh-CN"/>
              <a:t>VPN</a:t>
            </a:r>
            <a:r>
              <a:rPr lang="zh-CN" altLang="en-US"/>
              <a:t>指向</a:t>
            </a:r>
            <a:r>
              <a:rPr lang="en-US" altLang="zh-CN"/>
              <a:t>L2</a:t>
            </a:r>
            <a:r>
              <a:rPr lang="zh-CN" altLang="en-US"/>
              <a:t>某个页表，再用</a:t>
            </a:r>
            <a:r>
              <a:rPr lang="en-US" altLang="zh-CN"/>
              <a:t>VPN2</a:t>
            </a:r>
            <a:r>
              <a:rPr lang="zh-CN" altLang="en-US"/>
              <a:t>作为偏移量，依此类推</a:t>
            </a:r>
            <a:endParaRPr lang="zh-CN" altLang="en-US"/>
          </a:p>
        </p:txBody>
      </p:sp>
      <p:pic>
        <p:nvPicPr>
          <p:cNvPr id="2" name="图片 1"/>
          <p:cNvPicPr>
            <a:picLocks noChangeAspect="1"/>
          </p:cNvPicPr>
          <p:nvPr/>
        </p:nvPicPr>
        <p:blipFill>
          <a:blip r:embed="rId1"/>
          <a:stretch>
            <a:fillRect/>
          </a:stretch>
        </p:blipFill>
        <p:spPr>
          <a:xfrm>
            <a:off x="2019300" y="509270"/>
            <a:ext cx="8153400" cy="466344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6375" y="245745"/>
            <a:ext cx="3590290" cy="368300"/>
          </a:xfrm>
          <a:prstGeom prst="rect">
            <a:avLst/>
          </a:prstGeom>
          <a:noFill/>
        </p:spPr>
        <p:txBody>
          <a:bodyPr wrap="square" rtlCol="0">
            <a:spAutoFit/>
          </a:bodyPr>
          <a:p>
            <a:r>
              <a:rPr lang="en-US" altLang="zh-CN"/>
              <a:t>Linux</a:t>
            </a:r>
            <a:r>
              <a:rPr lang="zh-CN" altLang="en-US"/>
              <a:t>虚拟内存系统</a:t>
            </a:r>
            <a:endParaRPr lang="zh-CN" altLang="en-US"/>
          </a:p>
        </p:txBody>
      </p:sp>
      <p:sp>
        <p:nvSpPr>
          <p:cNvPr id="5" name="文本框 4"/>
          <p:cNvSpPr txBox="1"/>
          <p:nvPr/>
        </p:nvSpPr>
        <p:spPr>
          <a:xfrm>
            <a:off x="365125" y="2170430"/>
            <a:ext cx="6588125" cy="2030095"/>
          </a:xfrm>
          <a:prstGeom prst="rect">
            <a:avLst/>
          </a:prstGeom>
          <a:noFill/>
        </p:spPr>
        <p:txBody>
          <a:bodyPr wrap="square" rtlCol="0">
            <a:spAutoFit/>
          </a:bodyPr>
          <a:p>
            <a:r>
              <a:rPr lang="en-US" altLang="zh-CN"/>
              <a:t>Linux</a:t>
            </a:r>
            <a:r>
              <a:rPr lang="zh-CN" altLang="en-US"/>
              <a:t>为每个进程维护了一个单独的虚拟地址空间</a:t>
            </a:r>
            <a:endParaRPr lang="zh-CN" altLang="en-US"/>
          </a:p>
          <a:p>
            <a:endParaRPr lang="zh-CN" altLang="en-US"/>
          </a:p>
          <a:p>
            <a:r>
              <a:rPr lang="zh-CN" altLang="en-US"/>
              <a:t>某些区域由于对每个进程都一样，会被映射到所有进程共享的物理页面，而其他区域会包含对每个进程互不相同的数据</a:t>
            </a:r>
            <a:endParaRPr lang="zh-CN" altLang="en-US"/>
          </a:p>
          <a:p>
            <a:endParaRPr lang="zh-CN" altLang="en-US"/>
          </a:p>
          <a:p>
            <a:r>
              <a:rPr lang="zh-CN" altLang="en-US"/>
              <a:t>一个区域是已分配的虚拟内存的连续片，如代码段、数据段、堆、共享库段等。每个存在的虚拟页面都保存在某个区域中。</a:t>
            </a:r>
            <a:endParaRPr lang="zh-CN" altLang="en-US"/>
          </a:p>
        </p:txBody>
      </p:sp>
      <p:pic>
        <p:nvPicPr>
          <p:cNvPr id="4" name="图片 3"/>
          <p:cNvPicPr>
            <a:picLocks noChangeAspect="1"/>
          </p:cNvPicPr>
          <p:nvPr/>
        </p:nvPicPr>
        <p:blipFill>
          <a:blip r:embed="rId1"/>
          <a:stretch>
            <a:fillRect/>
          </a:stretch>
        </p:blipFill>
        <p:spPr>
          <a:xfrm>
            <a:off x="7974965" y="614045"/>
            <a:ext cx="4091940" cy="565404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6375" y="245745"/>
            <a:ext cx="3590290" cy="368300"/>
          </a:xfrm>
          <a:prstGeom prst="rect">
            <a:avLst/>
          </a:prstGeom>
          <a:noFill/>
        </p:spPr>
        <p:txBody>
          <a:bodyPr wrap="square" rtlCol="0">
            <a:spAutoFit/>
          </a:bodyPr>
          <a:p>
            <a:r>
              <a:rPr lang="en-US" altLang="zh-CN"/>
              <a:t>Linux</a:t>
            </a:r>
            <a:r>
              <a:rPr lang="zh-CN" altLang="en-US"/>
              <a:t>虚拟内存系统</a:t>
            </a:r>
            <a:endParaRPr lang="zh-CN" altLang="en-US"/>
          </a:p>
        </p:txBody>
      </p:sp>
      <p:sp>
        <p:nvSpPr>
          <p:cNvPr id="5" name="文本框 4"/>
          <p:cNvSpPr txBox="1"/>
          <p:nvPr/>
        </p:nvSpPr>
        <p:spPr>
          <a:xfrm>
            <a:off x="612140" y="1349375"/>
            <a:ext cx="3525520" cy="3969385"/>
          </a:xfrm>
          <a:prstGeom prst="rect">
            <a:avLst/>
          </a:prstGeom>
          <a:noFill/>
        </p:spPr>
        <p:txBody>
          <a:bodyPr wrap="square" rtlCol="0">
            <a:spAutoFit/>
          </a:bodyPr>
          <a:p>
            <a:r>
              <a:rPr lang="zh-CN" altLang="en-US"/>
              <a:t>内核为系统的每个进程维护了一个单独的任务结构，包含内核运行该进程所需的所有信息</a:t>
            </a:r>
            <a:endParaRPr lang="zh-CN" altLang="en-US"/>
          </a:p>
          <a:p>
            <a:endParaRPr lang="zh-CN" altLang="en-US"/>
          </a:p>
          <a:p>
            <a:r>
              <a:rPr lang="en-US" altLang="zh-CN"/>
              <a:t>mm_struct</a:t>
            </a:r>
            <a:r>
              <a:rPr lang="zh-CN" altLang="en-US"/>
              <a:t>描述了虚拟内存的当前状态</a:t>
            </a:r>
            <a:endParaRPr lang="zh-CN" altLang="en-US"/>
          </a:p>
          <a:p>
            <a:endParaRPr lang="zh-CN" altLang="en-US"/>
          </a:p>
          <a:p>
            <a:r>
              <a:rPr lang="en-US" altLang="zh-CN"/>
              <a:t>pgd</a:t>
            </a:r>
            <a:r>
              <a:rPr lang="zh-CN" altLang="en-US"/>
              <a:t>指向第一级页表的基址，当内核运行这个进程时，会把</a:t>
            </a:r>
            <a:r>
              <a:rPr lang="en-US" altLang="zh-CN"/>
              <a:t>pgd</a:t>
            </a:r>
            <a:r>
              <a:rPr lang="zh-CN" altLang="en-US"/>
              <a:t>放在</a:t>
            </a:r>
            <a:r>
              <a:rPr lang="en-US" altLang="zh-CN"/>
              <a:t>CR3</a:t>
            </a:r>
            <a:r>
              <a:rPr lang="zh-CN" altLang="en-US"/>
              <a:t>中</a:t>
            </a:r>
            <a:endParaRPr lang="zh-CN" altLang="en-US"/>
          </a:p>
          <a:p>
            <a:endParaRPr lang="zh-CN" altLang="en-US"/>
          </a:p>
          <a:p>
            <a:r>
              <a:rPr lang="en-US" altLang="zh-CN"/>
              <a:t>mmap</a:t>
            </a:r>
            <a:r>
              <a:rPr lang="zh-CN" altLang="en-US"/>
              <a:t>指向一个链表（我们称为区域结构），这个链表具体记录了每个区域的信息</a:t>
            </a:r>
            <a:endParaRPr lang="zh-CN" altLang="en-US"/>
          </a:p>
        </p:txBody>
      </p:sp>
      <p:pic>
        <p:nvPicPr>
          <p:cNvPr id="2" name="图片 1"/>
          <p:cNvPicPr>
            <a:picLocks noChangeAspect="1"/>
          </p:cNvPicPr>
          <p:nvPr/>
        </p:nvPicPr>
        <p:blipFill>
          <a:blip r:embed="rId1"/>
          <a:stretch>
            <a:fillRect/>
          </a:stretch>
        </p:blipFill>
        <p:spPr>
          <a:xfrm>
            <a:off x="4965065" y="245745"/>
            <a:ext cx="7703820" cy="531876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6375" y="245745"/>
            <a:ext cx="3590290" cy="368300"/>
          </a:xfrm>
          <a:prstGeom prst="rect">
            <a:avLst/>
          </a:prstGeom>
          <a:noFill/>
        </p:spPr>
        <p:txBody>
          <a:bodyPr wrap="square" rtlCol="0">
            <a:spAutoFit/>
          </a:bodyPr>
          <a:p>
            <a:r>
              <a:rPr lang="en-US" altLang="zh-CN"/>
              <a:t>Linux</a:t>
            </a:r>
            <a:r>
              <a:rPr lang="zh-CN" altLang="en-US"/>
              <a:t>缺页异常处理</a:t>
            </a:r>
            <a:endParaRPr lang="zh-CN" altLang="en-US"/>
          </a:p>
        </p:txBody>
      </p:sp>
      <p:sp>
        <p:nvSpPr>
          <p:cNvPr id="5" name="文本框 4"/>
          <p:cNvSpPr txBox="1"/>
          <p:nvPr/>
        </p:nvSpPr>
        <p:spPr>
          <a:xfrm>
            <a:off x="612140" y="1349375"/>
            <a:ext cx="3525520" cy="4799965"/>
          </a:xfrm>
          <a:prstGeom prst="rect">
            <a:avLst/>
          </a:prstGeom>
          <a:noFill/>
        </p:spPr>
        <p:txBody>
          <a:bodyPr wrap="square" rtlCol="0">
            <a:spAutoFit/>
          </a:bodyPr>
          <a:p>
            <a:r>
              <a:rPr lang="zh-CN"/>
              <a:t>缺页指的是当软件试图访问已映射在虚拟地址空间中，但是并未被加载在物理内存中的一个分页时，由中央处理器的内存管理单元所发出的中断。</a:t>
            </a:r>
            <a:endParaRPr lang="zh-CN"/>
          </a:p>
          <a:p>
            <a:endParaRPr lang="zh-CN"/>
          </a:p>
          <a:p>
            <a:r>
              <a:rPr lang="zh-CN"/>
              <a:t>当发生缺页时，缺页处理程序拿到一个虚拟地址，首先会把链表全部搜索一遍，看看它是不是在某个</a:t>
            </a:r>
            <a:r>
              <a:rPr lang="en-US" altLang="zh-CN"/>
              <a:t>vm_end</a:t>
            </a:r>
            <a:r>
              <a:rPr lang="zh-CN" altLang="en-US"/>
              <a:t>到</a:t>
            </a:r>
            <a:r>
              <a:rPr lang="en-US" altLang="zh-CN"/>
              <a:t>vm_start</a:t>
            </a:r>
            <a:r>
              <a:rPr lang="zh-CN" altLang="en-US"/>
              <a:t>之间，如果不在，报告段错误</a:t>
            </a:r>
            <a:r>
              <a:rPr lang="en-US" altLang="zh-CN"/>
              <a:t>1</a:t>
            </a:r>
            <a:endParaRPr lang="zh-CN" altLang="en-US"/>
          </a:p>
          <a:p>
            <a:r>
              <a:rPr lang="zh-CN" altLang="en-US"/>
              <a:t>然后内存会看看我们将要进行的访问是否合法，如果不合法，报告段错误</a:t>
            </a:r>
            <a:r>
              <a:rPr lang="en-US" altLang="zh-CN"/>
              <a:t>2</a:t>
            </a:r>
            <a:endParaRPr lang="en-US" altLang="zh-CN"/>
          </a:p>
          <a:p>
            <a:r>
              <a:rPr lang="zh-CN" altLang="en-US"/>
              <a:t>然后，内核会选择一个页面并交换出去，换入新的页面并更新页表，然后再重启指令。</a:t>
            </a:r>
            <a:endParaRPr lang="zh-CN" altLang="en-US"/>
          </a:p>
        </p:txBody>
      </p:sp>
      <p:pic>
        <p:nvPicPr>
          <p:cNvPr id="2" name="图片 1"/>
          <p:cNvPicPr>
            <a:picLocks noChangeAspect="1"/>
          </p:cNvPicPr>
          <p:nvPr/>
        </p:nvPicPr>
        <p:blipFill>
          <a:blip r:embed="rId1"/>
          <a:stretch>
            <a:fillRect/>
          </a:stretch>
        </p:blipFill>
        <p:spPr>
          <a:xfrm>
            <a:off x="4965065" y="245745"/>
            <a:ext cx="7703820" cy="531876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COMMONDATA" val="eyJoZGlkIjoiOGI4NjI5OTBmMDM1ODFlMDkzNDFlZTFiMWNhZWU5ZTM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2007</Words>
  <Application>WPS 演示</Application>
  <PresentationFormat>宽屏</PresentationFormat>
  <Paragraphs>113</Paragraphs>
  <Slides>15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Wingdings</vt:lpstr>
      <vt:lpstr>微软雅黑</vt:lpstr>
      <vt:lpstr>Arial Unicode MS</vt:lpstr>
      <vt:lpstr>Calibri</vt:lpstr>
      <vt:lpstr>Office 主题​​</vt:lpstr>
      <vt:lpstr>PowerPoint 演示文稿</vt:lpstr>
      <vt:lpstr>虚拟内存：系统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曹希哲</cp:lastModifiedBy>
  <cp:revision>158</cp:revision>
  <dcterms:created xsi:type="dcterms:W3CDTF">2019-06-19T02:08:00Z</dcterms:created>
  <dcterms:modified xsi:type="dcterms:W3CDTF">2022-11-29T07:10:10Z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9CF9C227CC574D0DB6BAD6ADFF6B7ACB</vt:lpwstr>
  </property>
</Properties>
</file>