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7" r:id="rId5"/>
    <p:sldId id="268" r:id="rId6"/>
    <p:sldId id="269" r:id="rId7"/>
    <p:sldId id="265" r:id="rId8"/>
    <p:sldId id="270" r:id="rId9"/>
    <p:sldId id="271" r:id="rId10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9660" y="2332990"/>
            <a:ext cx="949198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4800">
                <a:solidFill>
                  <a:schemeClr val="tx1"/>
                </a:solidFill>
                <a:latin typeface="FZCuHeiSongS-B-GB"/>
                <a:ea typeface="宋体" panose="02010600030101010101" pitchFamily="2" charset="-122"/>
              </a:rPr>
              <a:t>Dynamic Memory Allocation</a:t>
            </a:r>
            <a:r>
              <a:rPr lang="zh-CN" sz="4800">
                <a:solidFill>
                  <a:schemeClr val="bg1"/>
                </a:solidFill>
                <a:latin typeface="FZCuHeiSongS-B-GB"/>
                <a:ea typeface="FZCuHeiSongS-B-GB"/>
              </a:rPr>
              <a:t>版</a:t>
            </a:r>
            <a:endParaRPr lang="zh-CN" sz="48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272272" y="3931171"/>
            <a:ext cx="3932504" cy="482785"/>
            <a:chOff x="6483" y="9724"/>
            <a:chExt cx="5298" cy="666"/>
          </a:xfrm>
        </p:grpSpPr>
        <p:sp>
          <p:nvSpPr>
            <p:cNvPr id="25" name="圆角矩形 24"/>
            <p:cNvSpPr/>
            <p:nvPr/>
          </p:nvSpPr>
          <p:spPr>
            <a:xfrm>
              <a:off x="7771" y="9863"/>
              <a:ext cx="3133" cy="526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2000">
                <a:solidFill>
                  <a:schemeClr val="lt1"/>
                </a:solidFill>
                <a:latin typeface="FZCuHeiSongS-B-GB"/>
                <a:ea typeface="FZCuHeiSongS-B-GB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763" y="9856"/>
              <a:ext cx="1687" cy="5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2000">
                <a:solidFill>
                  <a:schemeClr val="lt1"/>
                </a:solidFill>
                <a:latin typeface="FZCuHeiSongS-B-GB"/>
                <a:ea typeface="FZCuHeiSongS-B-GB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83" y="9724"/>
              <a:ext cx="5298" cy="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>
                  <a:solidFill>
                    <a:srgbClr val="9A0001"/>
                  </a:solidFill>
                  <a:latin typeface="FZCuHeiSongS-B-GB"/>
                  <a:ea typeface="FZCuHeiSongS-B-GB"/>
                </a:rPr>
                <a:t>11.30  </a:t>
              </a:r>
              <a:r>
                <a:rPr lang="zh-CN" altLang="en-US" sz="2000">
                  <a:solidFill>
                    <a:srgbClr val="9A0001"/>
                  </a:solidFill>
                  <a:latin typeface="FZCuHeiSongS-B-GB"/>
                  <a:ea typeface="宋体" panose="02010600030101010101" pitchFamily="2" charset="-122"/>
                </a:rPr>
                <a:t>  姚嘉雯  高鑫杰</a:t>
              </a:r>
              <a:endParaRPr lang="en-US" altLang="zh-CN" sz="2000">
                <a:solidFill>
                  <a:srgbClr val="9A0001"/>
                </a:solidFill>
                <a:latin typeface="FZCuHeiSongS-B-GB"/>
                <a:ea typeface="宋体" panose="02010600030101010101" pitchFamily="2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20026" y="3923032"/>
            <a:ext cx="751365" cy="40014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XXX</a:t>
            </a:r>
            <a:endParaRPr lang="zh-CN" sz="20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00285" y="4432825"/>
            <a:ext cx="1928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2022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年</a:t>
            </a:r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月</a:t>
            </a:r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日</a:t>
            </a:r>
            <a:endParaRPr lang="zh-CN" sz="20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4790" y="1748533"/>
            <a:ext cx="507831" cy="3378157"/>
            <a:chOff x="381322" y="1266510"/>
            <a:chExt cx="507831" cy="3378157"/>
          </a:xfrm>
        </p:grpSpPr>
        <p:sp>
          <p:nvSpPr>
            <p:cNvPr id="34" name="文本框 33"/>
            <p:cNvSpPr txBox="1"/>
            <p:nvPr/>
          </p:nvSpPr>
          <p:spPr>
            <a:xfrm>
              <a:off x="381322" y="1266510"/>
              <a:ext cx="507831" cy="29001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Peking</a:t>
              </a:r>
              <a:r>
                <a:rPr lang="zh-CN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 </a:t>
              </a:r>
              <a:r>
                <a:rPr lang="en-US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University</a:t>
              </a:r>
              <a:endParaRPr lang="zh-CN" sz="2100">
                <a:solidFill>
                  <a:schemeClr val="bg1"/>
                </a:solidFill>
                <a:latin typeface="FZCuHeiSongS-B-GB"/>
                <a:ea typeface="FZCuHeiSongS-B-GB"/>
              </a:endParaRPr>
            </a:p>
          </p:txBody>
        </p:sp>
        <p:cxnSp>
          <p:nvCxnSpPr>
            <p:cNvPr id="36" name="直接连接符 33"/>
            <p:cNvCxnSpPr/>
            <p:nvPr/>
          </p:nvCxnSpPr>
          <p:spPr>
            <a:xfrm>
              <a:off x="591504" y="3847938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miter/>
            </a:ln>
          </p:spPr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339661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放置已分配的块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4385" y="1362075"/>
            <a:ext cx="9204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四、合并空闲块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分配器释放一个已分配块时，可能有其他空闲块与之相邻，产生</a:t>
            </a:r>
            <a:r>
              <a:rPr lang="en-US" altLang="zh-CN"/>
              <a:t>“</a:t>
            </a:r>
            <a:r>
              <a:rPr lang="zh-CN" altLang="en-US"/>
              <a:t>假碎片</a:t>
            </a:r>
            <a:r>
              <a:rPr lang="en-US" altLang="zh-CN"/>
              <a:t>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2433320"/>
            <a:ext cx="9745345" cy="19913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5350" y="4424680"/>
            <a:ext cx="7673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解决：合并相邻空闲块，立即合并或推迟合并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385572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带边界标记的合并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4385" y="1362075"/>
            <a:ext cx="761174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边界标记：给每个块结尾处添加一个脚部，内容与头部相同；这样，分配器就可以通过检查脚部获得上一个块的起始位置与状态。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实现：使用当前块的头部、前面的块的脚部、后面的块的头部，更新三个块的头部中的信息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缺陷：脚部消耗了大量的内存资源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优化：只有前面的块是空闲块时，才需要得知它的大小，才需要使用脚部；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如果把前面块的分配</a:t>
            </a:r>
            <a:r>
              <a:rPr lang="en-US" altLang="zh-CN"/>
              <a:t>/</a:t>
            </a:r>
            <a:r>
              <a:rPr lang="zh-CN" altLang="en-US"/>
              <a:t>空闲位存放在当前块多余的低位中，那么已分配块就不需要脚部；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690" y="1527810"/>
            <a:ext cx="2819400" cy="312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1235" y="2177415"/>
            <a:ext cx="3514090" cy="446913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93751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动态内存分配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9405" y="1155065"/>
            <a:ext cx="111848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幼圆" panose="02010509060101010101" charset="-122"/>
                <a:ea typeface="幼圆" panose="02010509060101010101" charset="-122"/>
              </a:rPr>
              <a:t>为什么？</a:t>
            </a:r>
            <a:endParaRPr lang="zh-CN" altLang="en-US" sz="2400">
              <a:latin typeface="幼圆" panose="02010509060101010101" charset="-122"/>
              <a:ea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幼圆" panose="02010509060101010101" charset="-122"/>
                <a:ea typeface="幼圆" panose="02010509060101010101" charset="-122"/>
              </a:rPr>
              <a:t>程序开始运行后才能确定数组的大小，使用更大的静态数组会消耗大量资源。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53695" y="2660015"/>
            <a:ext cx="5711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堆：由动态内存分配器维护的一个进程的虚拟内存区域</a:t>
            </a:r>
            <a:endParaRPr lang="zh-CN" altLang="en-US" sz="2400"/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</a:rPr>
              <a:t>分配器将堆视为一组不同大小的，已分配或空闲的块的集合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</a:rPr>
              <a:t>每个进程有一个</a:t>
            </a:r>
            <a:r>
              <a:rPr lang="en-US" altLang="zh-CN" sz="2400">
                <a:solidFill>
                  <a:schemeClr val="tx1"/>
                </a:solidFill>
              </a:rPr>
              <a:t>brk</a:t>
            </a:r>
            <a:r>
              <a:rPr lang="zh-CN" altLang="en-US" sz="2400">
                <a:solidFill>
                  <a:schemeClr val="tx1"/>
                </a:solidFill>
              </a:rPr>
              <a:t>指针指向堆顶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</a:rPr>
              <a:t>堆是向上生长的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339661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显式的内存分配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540" y="1449070"/>
            <a:ext cx="118624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隐式分配器：分配器自行决定何时释放已分配块（</a:t>
            </a:r>
            <a:r>
              <a:rPr lang="en-US" altLang="zh-CN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Java</a:t>
            </a:r>
            <a:r>
              <a:rPr lang="zh-CN" altLang="en-US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等高级语言）</a:t>
            </a:r>
            <a:endParaRPr lang="zh-CN" altLang="en-US" sz="2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显示分配器：应用显式的释放任何已分配的块（</a:t>
            </a:r>
            <a:r>
              <a:rPr lang="en-US" altLang="zh-CN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C++</a:t>
            </a:r>
            <a:r>
              <a:rPr lang="zh-CN" altLang="en-US" sz="24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分配块：</a:t>
            </a:r>
            <a:r>
              <a:rPr lang="en-US" altLang="zh-CN" sz="2400">
                <a:solidFill>
                  <a:schemeClr val="tx1"/>
                </a:solidFill>
              </a:rPr>
              <a:t>malloc(size_t size)      </a:t>
            </a:r>
            <a:r>
              <a:rPr lang="zh-CN" altLang="en-US" sz="2400">
                <a:solidFill>
                  <a:schemeClr val="tx1"/>
                </a:solidFill>
              </a:rPr>
              <a:t>返回一个</a:t>
            </a:r>
            <a:r>
              <a:rPr lang="en-US" altLang="zh-CN" sz="2400">
                <a:solidFill>
                  <a:schemeClr val="tx1"/>
                </a:solidFill>
              </a:rPr>
              <a:t>void</a:t>
            </a:r>
            <a:r>
              <a:rPr lang="zh-CN" altLang="en-US" sz="2400">
                <a:solidFill>
                  <a:schemeClr val="tx1"/>
                </a:solidFill>
              </a:rPr>
              <a:t>类型指针，指向大小为至少</a:t>
            </a:r>
            <a:r>
              <a:rPr lang="en-US" altLang="zh-CN" sz="2400">
                <a:solidFill>
                  <a:schemeClr val="tx1"/>
                </a:solidFill>
              </a:rPr>
              <a:t>size</a:t>
            </a:r>
            <a:r>
              <a:rPr lang="zh-CN" altLang="en-US" sz="2400">
                <a:solidFill>
                  <a:schemeClr val="tx1"/>
                </a:solidFill>
              </a:rPr>
              <a:t>字节的内存块</a:t>
            </a:r>
            <a:endParaRPr lang="zh-CN" altLang="en-US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                                               运行遇到问题：返回</a:t>
            </a:r>
            <a:r>
              <a:rPr lang="en-US" altLang="zh-CN" sz="2400">
                <a:solidFill>
                  <a:schemeClr val="tx1"/>
                </a:solidFill>
              </a:rPr>
              <a:t>NULL</a:t>
            </a:r>
            <a:r>
              <a:rPr lang="zh-CN" altLang="en-US" sz="2400">
                <a:solidFill>
                  <a:schemeClr val="tx1"/>
                </a:solidFill>
              </a:rPr>
              <a:t>，设置</a:t>
            </a:r>
            <a:r>
              <a:rPr lang="en-US" altLang="zh-CN" sz="2400">
                <a:solidFill>
                  <a:schemeClr val="tx1"/>
                </a:solidFill>
              </a:rPr>
              <a:t>errno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                                                </a:t>
            </a:r>
            <a:r>
              <a:rPr lang="zh-CN" altLang="en-US" sz="2400">
                <a:solidFill>
                  <a:schemeClr val="tx1"/>
                </a:solidFill>
              </a:rPr>
              <a:t>不会初始化分配的内存（</a:t>
            </a:r>
            <a:r>
              <a:rPr lang="en-US" altLang="zh-CN" sz="2400">
                <a:solidFill>
                  <a:schemeClr val="tx1"/>
                </a:solidFill>
              </a:rPr>
              <a:t>calloc</a:t>
            </a:r>
            <a:r>
              <a:rPr lang="zh-CN" altLang="en-US" sz="2400">
                <a:solidFill>
                  <a:schemeClr val="tx1"/>
                </a:solidFill>
              </a:rPr>
              <a:t>可以初始化分配内存）</a:t>
            </a:r>
            <a:endParaRPr lang="zh-CN" altLang="en-US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改变一个已分配块的大小：</a:t>
            </a:r>
            <a:r>
              <a:rPr lang="en-US" altLang="zh-CN" sz="2400">
                <a:solidFill>
                  <a:schemeClr val="tx1"/>
                </a:solidFill>
              </a:rPr>
              <a:t>realloc</a:t>
            </a:r>
            <a:r>
              <a:rPr lang="zh-CN" altLang="en-US" sz="2400">
                <a:solidFill>
                  <a:schemeClr val="tx1"/>
                </a:solidFill>
              </a:rPr>
              <a:t>函数</a:t>
            </a:r>
            <a:endParaRPr lang="zh-CN" altLang="en-US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释放已分配块：</a:t>
            </a:r>
            <a:r>
              <a:rPr lang="en-US" altLang="zh-CN" sz="2400">
                <a:solidFill>
                  <a:schemeClr val="tx1"/>
                </a:solidFill>
              </a:rPr>
              <a:t>free(void *ptr)    </a:t>
            </a:r>
            <a:r>
              <a:rPr lang="zh-CN" altLang="en-US" sz="2400">
                <a:solidFill>
                  <a:schemeClr val="tx1"/>
                </a:solidFill>
              </a:rPr>
              <a:t>无返回值</a:t>
            </a:r>
            <a:endParaRPr lang="zh-CN" altLang="en-US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                                                    </a:t>
            </a:r>
            <a:r>
              <a:rPr lang="en-US" altLang="zh-CN" sz="2400">
                <a:solidFill>
                  <a:schemeClr val="tx1"/>
                </a:solidFill>
              </a:rPr>
              <a:t>ptr</a:t>
            </a:r>
            <a:r>
              <a:rPr lang="zh-CN" altLang="en-US" sz="2400">
                <a:solidFill>
                  <a:schemeClr val="tx1"/>
                </a:solidFill>
              </a:rPr>
              <a:t>参数必须指向一个从</a:t>
            </a:r>
            <a:r>
              <a:rPr lang="en-US" altLang="zh-CN" sz="2400">
                <a:solidFill>
                  <a:schemeClr val="tx1"/>
                </a:solidFill>
              </a:rPr>
              <a:t>malloc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calloc</a:t>
            </a:r>
            <a:r>
              <a:rPr lang="zh-CN" altLang="en-US" sz="2400">
                <a:solidFill>
                  <a:schemeClr val="tx1"/>
                </a:solidFill>
              </a:rPr>
              <a:t>或</a:t>
            </a:r>
            <a:r>
              <a:rPr lang="en-US" altLang="zh-CN" sz="2400">
                <a:solidFill>
                  <a:schemeClr val="tx1"/>
                </a:solidFill>
              </a:rPr>
              <a:t>realloc</a:t>
            </a:r>
            <a:r>
              <a:rPr lang="zh-CN" altLang="en-US" sz="2400">
                <a:solidFill>
                  <a:schemeClr val="tx1"/>
                </a:solidFill>
              </a:rPr>
              <a:t>获得的已</a:t>
            </a:r>
            <a:endParaRPr lang="zh-CN" altLang="en-US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                                                    分配块的起始位置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339661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显式的内存分配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15" y="1117600"/>
            <a:ext cx="4653280" cy="5392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7855" y="1906270"/>
            <a:ext cx="44615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 eg:</a:t>
            </a:r>
            <a:r>
              <a:rPr lang="zh-CN" altLang="en-US" sz="2800"/>
              <a:t>管理一个</a:t>
            </a:r>
            <a:r>
              <a:rPr lang="en-US" altLang="zh-CN" sz="2800"/>
              <a:t>16</a:t>
            </a:r>
            <a:r>
              <a:rPr lang="zh-CN" altLang="en-US" sz="2800"/>
              <a:t>字大小的、双字对齐的堆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1 </a:t>
            </a:r>
            <a:r>
              <a:rPr lang="zh-CN" altLang="en-US" sz="2400"/>
              <a:t>字 </a:t>
            </a:r>
            <a:r>
              <a:rPr lang="en-US" altLang="zh-CN" sz="2400"/>
              <a:t>== 4 </a:t>
            </a:r>
            <a:r>
              <a:rPr lang="zh-CN" altLang="en-US" sz="2400"/>
              <a:t>字节  </a:t>
            </a:r>
            <a:r>
              <a:rPr lang="en-US" altLang="zh-CN" sz="2400"/>
              <a:t>sizeof(int)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双字 </a:t>
            </a:r>
            <a:r>
              <a:rPr lang="en-US" altLang="zh-CN" sz="2400"/>
              <a:t>== 8 </a:t>
            </a:r>
            <a:r>
              <a:rPr lang="zh-CN" altLang="en-US" sz="2400"/>
              <a:t>字节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注意对齐现象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b="15889"/>
          <a:stretch>
            <a:fillRect/>
          </a:stretch>
        </p:blipFill>
        <p:spPr>
          <a:xfrm>
            <a:off x="6601460" y="4176395"/>
            <a:ext cx="3995420" cy="2592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60" y="3338195"/>
            <a:ext cx="2390775" cy="8382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95416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431482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分配器的要求与目标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35" y="4776470"/>
            <a:ext cx="1157605" cy="799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8720" y="1201420"/>
            <a:ext cx="44615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目标</a:t>
            </a:r>
            <a:r>
              <a:rPr lang="en-US" altLang="zh-CN" sz="2400"/>
              <a:t>1</a:t>
            </a:r>
            <a:r>
              <a:rPr lang="zh-CN" altLang="en-US" sz="2400"/>
              <a:t>：最大化吞吐率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吞吐率：单位时间内完成的请求数（分配请求</a:t>
            </a:r>
            <a:r>
              <a:rPr lang="en-US" altLang="zh-CN" sz="2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+</a:t>
            </a:r>
            <a:r>
              <a:rPr lang="zh-CN" altLang="en-US" sz="24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释放请求）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目标</a:t>
            </a:r>
            <a:r>
              <a:rPr lang="en-US" altLang="zh-CN" sz="2400"/>
              <a:t>2</a:t>
            </a:r>
            <a:r>
              <a:rPr lang="zh-CN" altLang="en-US" sz="2400"/>
              <a:t>：最大化内存利用率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幼圆" panose="02010509060101010101" charset="-122"/>
                <a:ea typeface="幼圆" panose="02010509060101010101" charset="-122"/>
              </a:rPr>
              <a:t>峰值利用率：</a:t>
            </a:r>
            <a:endParaRPr lang="zh-CN" altLang="en-US" sz="2400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5" y="2105660"/>
            <a:ext cx="5681345" cy="3126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5755" y="1303655"/>
            <a:ext cx="2515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分配器的要求：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93751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隐式空闲链表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1303655"/>
            <a:ext cx="9934575" cy="42576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485" y="5712460"/>
            <a:ext cx="3629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例：一个已分配的，大小为</a:t>
            </a:r>
            <a:r>
              <a:rPr lang="en-US" altLang="zh-CN" sz="2000"/>
              <a:t>24</a:t>
            </a:r>
            <a:r>
              <a:rPr lang="zh-CN" altLang="en-US" sz="2000"/>
              <a:t>（</a:t>
            </a:r>
            <a:r>
              <a:rPr lang="en-US" altLang="zh-CN" sz="2000"/>
              <a:t>0x18</a:t>
            </a:r>
            <a:r>
              <a:rPr lang="zh-CN" altLang="en-US" sz="2000"/>
              <a:t>）</a:t>
            </a:r>
            <a:r>
              <a:rPr lang="zh-CN" altLang="en-US" sz="2000"/>
              <a:t>字节的块，头部为：</a:t>
            </a:r>
            <a:endParaRPr lang="zh-CN" altLang="en-US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675" y="5781040"/>
            <a:ext cx="5086350" cy="6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293751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隐式空闲链表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2935" y="1519555"/>
            <a:ext cx="7441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隐式空闲链表：空闲块可以通过每个块的头部隐含的连接起来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" y="2049145"/>
            <a:ext cx="11344275" cy="23533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6480" y="4313555"/>
            <a:ext cx="92049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优点：简单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缺点：操作开销大，放置分配块时需要对空闲链表进行搜索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对最小块大小有要求，双字对齐的堆，最小的块也需要</a:t>
            </a:r>
            <a:r>
              <a:rPr lang="en-US" altLang="zh-CN"/>
              <a:t>2</a:t>
            </a:r>
            <a:r>
              <a:rPr lang="zh-CN" altLang="en-US"/>
              <a:t>个字，一个字做头，一个字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      对齐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110109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碎片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6775" y="1449070"/>
            <a:ext cx="9204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内部碎片：已分配块比有效载荷大时产生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量化为：已分配块大小与它们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有效载荷大小之差的和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外部碎片：空闲块合计起来足够满足分配需求，但没有一个单独的    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空闲块足够大可以处理这个请求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难以量化且不可预测，所以分配器会试图维持少量大空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闲块，而不是大量小空闲块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835" y="1356995"/>
            <a:ext cx="2333625" cy="58102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7318375" y="1870075"/>
            <a:ext cx="8255" cy="133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63355" y="2630805"/>
            <a:ext cx="0" cy="57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649460" y="1829435"/>
            <a:ext cx="0" cy="57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702550" y="203771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已分配块大小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99045" y="2710815"/>
            <a:ext cx="112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有效载荷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3396615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latin typeface="FZCuHeiSongS-B-GB"/>
                  <a:ea typeface="宋体" panose="02010600030101010101" pitchFamily="2" charset="-122"/>
                </a:rPr>
                <a:t>放置已分配的块</a:t>
              </a:r>
              <a:endParaRPr lang="zh-CN" altLang="en-US" sz="3600" b="1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5" y="1449070"/>
            <a:ext cx="1046480" cy="539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90" y="1117600"/>
            <a:ext cx="289560" cy="1059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4385" y="1393825"/>
            <a:ext cx="92049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一、搜索空闲链表，寻找合适的空闲块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首次适配：每次从头开始搜索，选择第一个合适的空闲块；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下一次适配：每次从上一次搜索结束的地方开始，选择第一个合适的空闲块；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最佳适配：检查每一个空闲块，选择大小最合适的空闲块；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二、分割空闲块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使用整个空闲块：内部碎片更多，但简单便捷；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分割：将空闲块分割为已分配块和空闲块；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三、获取额外堆内存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当分配器不能找到合适的空闲块时，可以合并空闲块，或者由分配器调用</a:t>
            </a:r>
            <a:r>
              <a:rPr lang="en-US" altLang="zh-CN"/>
              <a:t>sbrk</a:t>
            </a:r>
            <a:r>
              <a:rPr lang="zh-CN" altLang="en-US"/>
              <a:t>函数，</a:t>
            </a:r>
            <a:r>
              <a:rPr lang="zh-CN" altLang="en-US"/>
              <a:t>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内核请求额外的堆内存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75" y="3703955"/>
            <a:ext cx="425767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WPS 演示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9" baseType="lpstr">
      <vt:lpstr>Arial</vt:lpstr>
      <vt:lpstr>宋体</vt:lpstr>
      <vt:lpstr>Wingdings</vt:lpstr>
      <vt:lpstr>思源黑体 CN Light</vt:lpstr>
      <vt:lpstr>FZCuHeiSongS-B-GB</vt:lpstr>
      <vt:lpstr>Segoe Print</vt:lpstr>
      <vt:lpstr>黑体</vt:lpstr>
      <vt:lpstr>微软雅黑</vt:lpstr>
      <vt:lpstr>Arial Unicode MS</vt:lpstr>
      <vt:lpstr>Calibri</vt:lpstr>
      <vt:lpstr>仿宋</vt:lpstr>
      <vt:lpstr>楷体</vt:lpstr>
      <vt:lpstr>方正舒体</vt:lpstr>
      <vt:lpstr>华文仿宋</vt:lpstr>
      <vt:lpstr>华文宋体</vt:lpstr>
      <vt:lpstr>方正姚体</vt:lpstr>
      <vt:lpstr>等线 Light</vt:lpstr>
      <vt:lpstr>等线</vt:lpstr>
      <vt:lpstr>隶书</vt:lpstr>
      <vt:lpstr>新宋体</vt:lpstr>
      <vt:lpstr>Century Gothic</vt:lpstr>
      <vt:lpstr>Chiller</vt:lpstr>
      <vt:lpstr>Ebrima</vt:lpstr>
      <vt:lpstr>Edwardian Script ITC</vt:lpstr>
      <vt:lpstr>Eras Demi ITC</vt:lpstr>
      <vt:lpstr>Vladimir Script</vt:lpstr>
      <vt:lpstr>Vivaldi</vt:lpstr>
      <vt:lpstr>Viner Hand ITC</vt:lpstr>
      <vt:lpstr>华文中宋</vt:lpstr>
      <vt:lpstr>华文彩云</vt:lpstr>
      <vt:lpstr>华文新魏</vt:lpstr>
      <vt:lpstr>华文楷体</vt:lpstr>
      <vt:lpstr>华文琥珀</vt:lpstr>
      <vt:lpstr>华文细黑</vt:lpstr>
      <vt:lpstr>华文行楷</vt:lpstr>
      <vt:lpstr>华文隶书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氨甲酰磷酸合成酶</cp:lastModifiedBy>
  <cp:revision>8</cp:revision>
  <dcterms:created xsi:type="dcterms:W3CDTF">2022-10-25T16:59:00Z</dcterms:created>
  <dcterms:modified xsi:type="dcterms:W3CDTF">2022-11-30T08:28:48Z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