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5" r:id="rId4"/>
    <p:sldId id="268" r:id="rId5"/>
    <p:sldId id="269" r:id="rId6"/>
    <p:sldId id="272" r:id="rId7"/>
    <p:sldId id="294" r:id="rId8"/>
    <p:sldId id="296" r:id="rId9"/>
    <p:sldId id="273" r:id="rId10"/>
    <p:sldId id="274" r:id="rId11"/>
    <p:sldId id="276" r:id="rId12"/>
    <p:sldId id="292" r:id="rId13"/>
    <p:sldId id="278" r:id="rId14"/>
    <p:sldId id="279" r:id="rId15"/>
    <p:sldId id="281" r:id="rId16"/>
    <p:sldId id="282" r:id="rId17"/>
    <p:sldId id="283" r:id="rId18"/>
    <p:sldId id="293" r:id="rId19"/>
    <p:sldId id="28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66" d="100"/>
          <a:sy n="66" d="100"/>
        </p:scale>
        <p:origin x="9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E7E3A-12FC-4FFA-AA5F-F7323DAA1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ook Antiqua" panose="0204060205030503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5D637A-C5D7-45A0-ACB7-FFF895FF5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A066C-9E05-47E9-BC42-066F8A53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EAAA-C6F4-44E1-84B8-58D0AD8C299F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BB6D4-ABE5-4AB0-9FCB-9237BD18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8839A-5CED-4468-83B1-160C9DE6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B91-D41D-4253-8E0A-85BC5919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0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01358-5518-42E3-9E78-DD1233F8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EF97E-EF56-4BE2-A36F-6D8B7EFE4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7E93B-B76F-4812-AED1-AA01777D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EAAA-C6F4-44E1-84B8-58D0AD8C299F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62767-1CF8-4311-9274-CA7D9EB0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138A2-C420-40D9-8113-24A4B3D5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B91-D41D-4253-8E0A-85BC5919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2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1255BE-412E-4BAA-B2AE-C52DBA1B8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CCFBAE-84F0-429D-8390-49043BD13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1561A-0E18-4C98-9ECD-258E291C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EAAA-C6F4-44E1-84B8-58D0AD8C299F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9AE1A-DC65-454B-9704-B66D93D4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FFDBB-E5AB-426F-9DAE-223194AE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B91-D41D-4253-8E0A-85BC5919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647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(F)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85852ED6-B7AC-5148-BC43-09B76E856F9F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776AF7-97C9-4365-B2B5-E20C6BB04B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9117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165320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27AB1-1015-4077-B9BB-6A7EF32B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50E71-186A-44DA-AFD4-A979A1DB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D5680-2DF6-4C78-9C96-FE0CD26A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EAAA-C6F4-44E1-84B8-58D0AD8C299F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3D86B-4E3F-4203-B9A7-14DA98BA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2070E-3200-4008-9FB1-13ABD835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B91-D41D-4253-8E0A-85BC5919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D662-77DD-422A-AEAA-042757EA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ook Antiqua" panose="02040602050305030304" pitchFamily="18" charset="0"/>
                <a:ea typeface="Song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3D229-C5EB-4DBC-97B6-88AFDA178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38619-E60A-4BE4-86DB-B15B9BE2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EAAA-C6F4-44E1-84B8-58D0AD8C299F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75B45-A4AD-4626-8BEC-CCFF0CF4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D2F94-29D7-40F5-AB35-751FAC35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B91-D41D-4253-8E0A-85BC5919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2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A62F2-DB93-4719-BD36-B5813869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20340-E46B-4C8E-AA49-901EC2BDA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5C7DA4-C2C5-4DAD-B200-6F4220892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CD5181-70C9-499B-91EE-34807E94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EAAA-C6F4-44E1-84B8-58D0AD8C299F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2B765-122D-402D-A387-D3994466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24E09-6E0C-49C4-A45A-8B453778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B91-D41D-4253-8E0A-85BC5919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5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7113C-4D97-4775-BCF6-346337C0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C9B74B-7593-44E7-A24F-F03203A77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E455F-6395-4AF3-B0D1-D0C1E7555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D681C5-B89A-40D9-8B0C-964065084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4A4997-9EEB-4EA1-A5F9-7E98F5FBB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FE1AC0-5720-41B9-9BE6-955BEDFF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EAAA-C6F4-44E1-84B8-58D0AD8C299F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61DADF-683F-4E93-AAEA-A236DDDD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BFEF16-BDF3-47EE-9695-9C96CE1B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B91-D41D-4253-8E0A-85BC5919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A1A75-8E80-4F00-B9D6-C68BA045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2F26D3-1052-49FC-8A8C-1F9DE184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EAAA-C6F4-44E1-84B8-58D0AD8C299F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C5D8EB-14C7-4CCC-BAD9-ED674B7D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EDDFC4-61D3-4A78-BAFB-A84B6E69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B91-D41D-4253-8E0A-85BC5919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65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95B9C3-895B-4B26-9975-309521EA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EAAA-C6F4-44E1-84B8-58D0AD8C299F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CF8023-1ABD-41CC-A055-7620FFDD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01420A-1D03-4FAA-839B-16509508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B91-D41D-4253-8E0A-85BC5919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4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33F64-214A-4C17-8FCD-3E7B5B49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24A90-A120-4F8A-91B9-9E5AA7327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96AB4C-F4D5-4825-8A5F-10CEDA16A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DCA174-0135-45FA-B8ED-15BE0E5D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EAAA-C6F4-44E1-84B8-58D0AD8C299F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3E763-1B0E-48B0-A8E9-E2058781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8E03E-5962-4E62-B7D1-B2636CEE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B91-D41D-4253-8E0A-85BC5919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8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5F4D2-67AF-4375-992F-765B8B4A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51CDF4-DC36-4479-99AE-539703FF0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C460DA-2D5D-4E07-8110-EF87C5AD8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20D796-D816-4F6F-AA33-CC770D43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EAAA-C6F4-44E1-84B8-58D0AD8C299F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DC16F-8139-4ACD-8590-C976530F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14F2F5-1B38-40AC-A4D0-903674D0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B91-D41D-4253-8E0A-85BC5919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1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F9B4E2-57EE-4ABB-972D-ABAA1114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DA5132-909E-4243-92EB-4C3033265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F7054-555D-40D7-BB9E-A59C43923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9EAAA-C6F4-44E1-84B8-58D0AD8C299F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4B477-AF4E-43C9-8031-CE2DCDD09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D394D-B969-4761-8A06-FE093D1A3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3B91-D41D-4253-8E0A-85BC5919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Songti SC" panose="02010600040101010101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Book Antiqua" panose="02040602050305030304" pitchFamily="18" charset="0"/>
          <a:ea typeface="Songti SC" panose="02010600040101010101" pitchFamily="2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Book Antiqua" panose="02040602050305030304" pitchFamily="18" charset="0"/>
          <a:ea typeface="Songti SC" panose="02010600040101010101" pitchFamily="2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Book Antiqua" panose="02040602050305030304" pitchFamily="18" charset="0"/>
          <a:ea typeface="Songti SC" panose="02010600040101010101" pitchFamily="2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Book Antiqua" panose="02040602050305030304" pitchFamily="18" charset="0"/>
          <a:ea typeface="Songti SC" panose="02010600040101010101" pitchFamily="2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Book Antiqua" panose="02040602050305030304" pitchFamily="18" charset="0"/>
          <a:ea typeface="Songti SC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mory_safet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4141-6039-47B4-8776-261E48981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Virtual Memory &amp;</a:t>
            </a:r>
            <a:r>
              <a:rPr lang="zh-CN" altLang="en-US" dirty="0"/>
              <a:t> </a:t>
            </a:r>
            <a:r>
              <a:rPr lang="en-US" altLang="zh-CN" dirty="0"/>
              <a:t>DMM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0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28E27-5F5C-4046-A2D2-DC0B3F88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B418D-C9AA-4722-84EA-B1209050F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普通文件（目录文件不能被</a:t>
            </a:r>
            <a:r>
              <a:rPr lang="en-US" altLang="zh-CN" dirty="0" err="1"/>
              <a:t>mmap</a:t>
            </a:r>
            <a:r>
              <a:rPr lang="zh-CN" altLang="en-US" dirty="0"/>
              <a:t>映射）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mmap</a:t>
            </a:r>
            <a:r>
              <a:rPr lang="en-US" altLang="zh-CN" dirty="0"/>
              <a:t> error: No such device</a:t>
            </a:r>
          </a:p>
          <a:p>
            <a:endParaRPr lang="en-US" altLang="zh-CN" dirty="0"/>
          </a:p>
          <a:p>
            <a:r>
              <a:rPr lang="zh-CN" altLang="en-US" dirty="0"/>
              <a:t>匿名文件（全是二进制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7D9672-CE20-47DC-A2EB-AD29F4FB9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46" y="2420267"/>
            <a:ext cx="6339362" cy="15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3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2A92F-B1F2-49BD-B996-2D2C7CAE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进程创建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0A0A9-FDD7-4EB3-80DF-3365184D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</a:p>
          <a:p>
            <a:pPr lvl="1"/>
            <a:r>
              <a:rPr lang="en-US" altLang="zh-CN" dirty="0"/>
              <a:t>COW(copy on write)</a:t>
            </a:r>
            <a:r>
              <a:rPr lang="zh-CN" altLang="en-US" dirty="0"/>
              <a:t>，借助</a:t>
            </a:r>
            <a:r>
              <a:rPr lang="en-US" altLang="zh-CN" dirty="0"/>
              <a:t>PTE</a:t>
            </a:r>
            <a:r>
              <a:rPr lang="zh-CN" altLang="en-US" dirty="0"/>
              <a:t>中的</a:t>
            </a:r>
            <a:r>
              <a:rPr lang="en-US" altLang="zh-CN" dirty="0"/>
              <a:t>R/W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zh-CN" altLang="en-US" dirty="0"/>
              <a:t>和</a:t>
            </a:r>
            <a:r>
              <a:rPr lang="en-US" altLang="zh-CN" dirty="0" err="1"/>
              <a:t>vm_area_struct</a:t>
            </a:r>
            <a:r>
              <a:rPr lang="zh-CN" altLang="en-US" dirty="0"/>
              <a:t>中的权限位实现</a:t>
            </a:r>
            <a:endParaRPr lang="en-US" altLang="zh-CN" dirty="0"/>
          </a:p>
          <a:p>
            <a:r>
              <a:rPr lang="en-US" altLang="zh-CN" dirty="0" err="1"/>
              <a:t>execve</a:t>
            </a:r>
            <a:endParaRPr lang="en-US" altLang="zh-CN" dirty="0"/>
          </a:p>
          <a:p>
            <a:pPr lvl="1"/>
            <a:r>
              <a:rPr lang="en-US" altLang="zh-CN" dirty="0"/>
              <a:t>lazy loading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EB24BADA-8EFE-0DF1-F153-701FDA3BD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713" y="2332504"/>
            <a:ext cx="4735287" cy="452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7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F9D9D3F-5AFD-44A6-8008-7F8847454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1" y="166034"/>
            <a:ext cx="11327906" cy="27279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9246EF3-47E3-4CF5-AC04-E9498ED78FCC}"/>
              </a:ext>
            </a:extLst>
          </p:cNvPr>
          <p:cNvSpPr/>
          <p:nvPr/>
        </p:nvSpPr>
        <p:spPr>
          <a:xfrm>
            <a:off x="7967354" y="1774372"/>
            <a:ext cx="2622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877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154F91D-298D-490B-B19E-A757F510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Memory Management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796934-18DF-4D84-8DB8-CC18E9A99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3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B3051-E1C8-40C7-AFC8-BB4A80E2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CF7F1-4A30-4A1F-BC80-6F60F094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最根本的是对象的生命周期，可能比它的创建者的生命周期要长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语言中有三种类型的生命周期：自动（栈中的对象）、动态（堆中的对象）、静态（</a:t>
            </a:r>
            <a:r>
              <a:rPr lang="en-US" altLang="zh-CN" dirty="0"/>
              <a:t>.data .</a:t>
            </a:r>
            <a:r>
              <a:rPr lang="en-US" altLang="zh-CN" dirty="0" err="1"/>
              <a:t>bss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变长对象</a:t>
            </a:r>
            <a:endParaRPr lang="en-US" altLang="zh-CN" dirty="0"/>
          </a:p>
          <a:p>
            <a:pPr lvl="1"/>
            <a:r>
              <a:rPr lang="zh-CN" altLang="en-US" dirty="0"/>
              <a:t>可以被放在变长栈帧中，但是不高效、不安全</a:t>
            </a:r>
            <a:endParaRPr lang="en-US" altLang="zh-CN" dirty="0"/>
          </a:p>
          <a:p>
            <a:pPr lvl="1"/>
            <a:r>
              <a:rPr lang="zh-CN" altLang="en-US" dirty="0"/>
              <a:t>大的对象可能会造成栈溢出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7426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7FBE3-9BBD-4964-8B99-D79C830C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182B8-3AA0-4970-A32F-498C892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malloc/</a:t>
            </a:r>
            <a:r>
              <a:rPr lang="en-US" altLang="zh-CN" dirty="0" err="1"/>
              <a:t>calloc</a:t>
            </a:r>
            <a:r>
              <a:rPr lang="en-US" altLang="zh-CN" dirty="0"/>
              <a:t>/</a:t>
            </a:r>
            <a:r>
              <a:rPr lang="en-US" altLang="zh-CN" dirty="0" err="1"/>
              <a:t>realloc</a:t>
            </a:r>
            <a:endParaRPr lang="en-US" altLang="zh-CN" dirty="0"/>
          </a:p>
          <a:p>
            <a:pPr lvl="1"/>
            <a:r>
              <a:rPr lang="en-US" altLang="zh-CN" dirty="0" err="1"/>
              <a:t>calloc</a:t>
            </a:r>
            <a:r>
              <a:rPr lang="zh-CN" altLang="en-US" dirty="0"/>
              <a:t>会初始化</a:t>
            </a:r>
            <a:endParaRPr lang="en-US" altLang="zh-CN" dirty="0"/>
          </a:p>
          <a:p>
            <a:pPr lvl="1"/>
            <a:r>
              <a:rPr lang="en-US" altLang="zh-CN" dirty="0"/>
              <a:t>C++ new</a:t>
            </a:r>
            <a:r>
              <a:rPr lang="zh-CN" altLang="en-US" dirty="0"/>
              <a:t>会初始化</a:t>
            </a:r>
            <a:endParaRPr lang="en-US" altLang="zh-CN" dirty="0"/>
          </a:p>
          <a:p>
            <a:r>
              <a:rPr lang="en-US" altLang="zh-CN" dirty="0"/>
              <a:t>free</a:t>
            </a:r>
          </a:p>
          <a:p>
            <a:r>
              <a:rPr lang="en-US" altLang="zh-CN" dirty="0" err="1"/>
              <a:t>brk</a:t>
            </a:r>
            <a:r>
              <a:rPr lang="en-US" altLang="zh-CN" dirty="0"/>
              <a:t>/</a:t>
            </a:r>
            <a:r>
              <a:rPr lang="en-US" altLang="zh-CN" dirty="0" err="1"/>
              <a:t>sbrk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11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F919C-BE11-4184-B4E3-B23706BC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动态内存管理的目标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AE089-C3A9-400C-BEA0-BB2315CE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最大化吞吐率</a:t>
            </a:r>
            <a:endParaRPr lang="en-US" altLang="zh-CN" dirty="0"/>
          </a:p>
          <a:p>
            <a:r>
              <a:rPr lang="zh-CN" altLang="en-US" dirty="0"/>
              <a:t>最大化内存利用率</a:t>
            </a:r>
            <a:endParaRPr lang="en-US" altLang="zh-CN" dirty="0"/>
          </a:p>
          <a:p>
            <a:pPr lvl="1"/>
            <a:r>
              <a:rPr lang="zh-CN" altLang="en-US" dirty="0"/>
              <a:t>碎片</a:t>
            </a:r>
            <a:endParaRPr lang="en-US" altLang="zh-CN" dirty="0"/>
          </a:p>
          <a:p>
            <a:pPr lvl="2"/>
            <a:r>
              <a:rPr lang="zh-CN" altLang="en-US" dirty="0"/>
              <a:t>内部碎片</a:t>
            </a:r>
            <a:endParaRPr lang="en-US" altLang="zh-CN" dirty="0"/>
          </a:p>
          <a:p>
            <a:pPr lvl="2"/>
            <a:r>
              <a:rPr lang="zh-CN" altLang="en-US" dirty="0"/>
              <a:t>外部碎片</a:t>
            </a:r>
          </a:p>
        </p:txBody>
      </p:sp>
    </p:spTree>
    <p:extLst>
      <p:ext uri="{BB962C8B-B14F-4D97-AF65-F5344CB8AC3E}">
        <p14:creationId xmlns:p14="http://schemas.microsoft.com/office/powerpoint/2010/main" val="3000004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CF2A7-40C6-4CC9-BC95-B362DF53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897A8-9016-4ABB-AB86-E030A9CA6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  <a:endParaRPr lang="en-US" altLang="zh-CN" dirty="0"/>
          </a:p>
          <a:p>
            <a:pPr lvl="1"/>
            <a:r>
              <a:rPr lang="zh-CN" altLang="en-US" dirty="0"/>
              <a:t>隐式链表</a:t>
            </a:r>
            <a:endParaRPr lang="en-US" altLang="zh-CN" dirty="0"/>
          </a:p>
          <a:p>
            <a:pPr lvl="1"/>
            <a:r>
              <a:rPr lang="zh-CN" altLang="en-US" dirty="0"/>
              <a:t>显示链表</a:t>
            </a:r>
            <a:endParaRPr lang="en-US" altLang="zh-CN" dirty="0"/>
          </a:p>
          <a:p>
            <a:pPr lvl="1"/>
            <a:r>
              <a:rPr lang="zh-CN" altLang="en-US" dirty="0"/>
              <a:t>分离链表</a:t>
            </a:r>
            <a:endParaRPr lang="en-US" altLang="zh-CN" dirty="0"/>
          </a:p>
          <a:p>
            <a:r>
              <a:rPr lang="zh-CN" altLang="en-US" dirty="0"/>
              <a:t>适配</a:t>
            </a:r>
            <a:endParaRPr lang="en-US" altLang="zh-CN" dirty="0"/>
          </a:p>
          <a:p>
            <a:pPr lvl="1"/>
            <a:r>
              <a:rPr lang="zh-CN" altLang="en-US" dirty="0"/>
              <a:t>首次适配</a:t>
            </a:r>
            <a:endParaRPr lang="en-US" altLang="zh-CN" dirty="0"/>
          </a:p>
          <a:p>
            <a:pPr lvl="1"/>
            <a:r>
              <a:rPr lang="zh-CN" altLang="en-US" dirty="0"/>
              <a:t>下次适配</a:t>
            </a:r>
            <a:endParaRPr lang="en-US" altLang="zh-CN" dirty="0"/>
          </a:p>
          <a:p>
            <a:pPr lvl="1"/>
            <a:r>
              <a:rPr lang="zh-CN" altLang="en-US" dirty="0"/>
              <a:t>最佳适配</a:t>
            </a:r>
            <a:endParaRPr lang="en-US" altLang="zh-CN" dirty="0"/>
          </a:p>
          <a:p>
            <a:r>
              <a:rPr lang="zh-CN" altLang="en-US" dirty="0"/>
              <a:t>伙伴系统：在固定大小的物理内存分配中很实用</a:t>
            </a:r>
          </a:p>
        </p:txBody>
      </p:sp>
    </p:spTree>
    <p:extLst>
      <p:ext uri="{BB962C8B-B14F-4D97-AF65-F5344CB8AC3E}">
        <p14:creationId xmlns:p14="http://schemas.microsoft.com/office/powerpoint/2010/main" val="3649595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2C51647-2230-46F2-95A1-F21ED5917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61" y="619913"/>
            <a:ext cx="7588078" cy="249038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5F9E247-52F4-4833-BECA-EFB45A79D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60" y="2737650"/>
            <a:ext cx="5109390" cy="36245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3A2682B-567F-467E-8601-0794FB7BB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59" y="3180562"/>
            <a:ext cx="7436083" cy="126273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531C7FA-8825-4DEA-93D0-03925DF11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44" y="4445812"/>
            <a:ext cx="4805392" cy="7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8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7441CF-84CF-40E1-B958-B8F4AE27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内存安全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2C046F7-66BE-4723-828B-FF9DE9E61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https://en.wikipedia.org/wiki/Memory_safety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分配、赋值、访问、释放</a:t>
            </a:r>
            <a:endParaRPr lang="en-US" altLang="zh-CN" dirty="0"/>
          </a:p>
          <a:p>
            <a:r>
              <a:rPr lang="zh-CN" altLang="en-US" dirty="0"/>
              <a:t>如果任何一个步骤出现错误，或者他们的顺序有错，就会产生内存不安全的情况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759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762702C-E369-440F-A510-DF363917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Memory: System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C0F947-510E-436A-939C-70A643686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33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28552-7823-4D23-A0B4-60DF8DC7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地址空间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49056-08FF-4FF6-8091-B1C35870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9875" cy="4351338"/>
          </a:xfrm>
        </p:spPr>
        <p:txBody>
          <a:bodyPr/>
          <a:lstStyle/>
          <a:p>
            <a:r>
              <a:rPr lang="zh-CN" altLang="en-US" dirty="0"/>
              <a:t>物理内存区域只是整个物理内存空间的一段，一般用于内核与</a:t>
            </a:r>
            <a:r>
              <a:rPr lang="en-US" altLang="zh-CN" dirty="0"/>
              <a:t>I/O</a:t>
            </a:r>
            <a:r>
              <a:rPr lang="zh-CN" altLang="en-US" dirty="0"/>
              <a:t>设备之间的交互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bss</a:t>
            </a:r>
            <a:r>
              <a:rPr lang="zh-CN" altLang="en-US" dirty="0"/>
              <a:t>除了未初始化的数据，还有初始化成</a:t>
            </a:r>
            <a:r>
              <a:rPr lang="en-US" altLang="zh-CN" dirty="0"/>
              <a:t>0</a:t>
            </a:r>
            <a:r>
              <a:rPr lang="zh-CN" altLang="en-US" dirty="0"/>
              <a:t>的数据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07F55E-A2A5-4C98-B92D-608DF377A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075" y="1258037"/>
            <a:ext cx="38957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8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75B50-8A57-4717-89C5-9B963129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虚拟内存区域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E9DC9-5B53-4850-8EC5-8ED9CF13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将虚拟内存组织成一些区域（也叫</a:t>
            </a:r>
            <a:r>
              <a:rPr lang="zh-CN" altLang="en-US" b="1" dirty="0"/>
              <a:t>段</a:t>
            </a:r>
            <a:r>
              <a:rPr lang="zh-CN" altLang="en-US" dirty="0"/>
              <a:t>）的集合</a:t>
            </a:r>
            <a:endParaRPr lang="en-US" altLang="zh-CN" dirty="0"/>
          </a:p>
          <a:p>
            <a:r>
              <a:rPr lang="zh-CN" altLang="en-US" dirty="0"/>
              <a:t>但是，硬件是不用段来管理的，这只是操作系统管理的一个方式</a:t>
            </a:r>
            <a:endParaRPr lang="en-US" altLang="zh-CN" dirty="0"/>
          </a:p>
          <a:p>
            <a:r>
              <a:rPr lang="zh-CN" altLang="en-US" dirty="0"/>
              <a:t>地址空间可以分页管理，也可以分段管理。但是，分段管理和这里的虚拟内存区域是不一样的，分段管理需要硬件和操作系统共同实现。</a:t>
            </a:r>
          </a:p>
        </p:txBody>
      </p:sp>
    </p:spTree>
    <p:extLst>
      <p:ext uri="{BB962C8B-B14F-4D97-AF65-F5344CB8AC3E}">
        <p14:creationId xmlns:p14="http://schemas.microsoft.com/office/powerpoint/2010/main" val="231570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3581B-E7CA-4F6B-B95A-7DD1C2E9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内存管理的数据结构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41A51-E711-4C93-9F91-77F274958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从程序员的角度来说，有两个重要的数据结构</a:t>
            </a:r>
            <a:endParaRPr lang="en-US" altLang="zh-CN" dirty="0"/>
          </a:p>
          <a:p>
            <a:pPr lvl="1"/>
            <a:r>
              <a:rPr lang="zh-CN" altLang="en-US" dirty="0"/>
              <a:t>页表</a:t>
            </a:r>
            <a:endParaRPr lang="en-US" altLang="zh-CN" dirty="0"/>
          </a:p>
          <a:p>
            <a:pPr lvl="1"/>
            <a:r>
              <a:rPr lang="en-US" altLang="zh-CN" dirty="0" err="1"/>
              <a:t>vm_area_struct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2B0BB-BD2F-1ADC-4EB7-07FA0140E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214" y="2420116"/>
            <a:ext cx="6957786" cy="44378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FDB9306-4847-3EC3-6560-5B44D0A04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15" y="2234463"/>
            <a:ext cx="3572259" cy="4690228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896FBDC-126D-9377-FB7D-A4D074334080}"/>
              </a:ext>
            </a:extLst>
          </p:cNvPr>
          <p:cNvCxnSpPr/>
          <p:nvPr/>
        </p:nvCxnSpPr>
        <p:spPr>
          <a:xfrm>
            <a:off x="3829050" y="2809875"/>
            <a:ext cx="1733550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03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3FA93-5E7E-40F3-BCCB-30321762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页故障的种类（</a:t>
            </a:r>
            <a:r>
              <a:rPr lang="en-US" altLang="zh-CN" dirty="0"/>
              <a:t>basic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39839-8E0A-443C-92E2-6E9408254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地址无效：如</a:t>
            </a:r>
            <a:r>
              <a:rPr lang="en-US" altLang="zh-CN" dirty="0"/>
              <a:t>NULL (0)</a:t>
            </a:r>
          </a:p>
          <a:p>
            <a:r>
              <a:rPr lang="zh-CN" altLang="en-US" dirty="0"/>
              <a:t>权限错误</a:t>
            </a:r>
            <a:endParaRPr lang="en-US" altLang="zh-CN" dirty="0"/>
          </a:p>
          <a:p>
            <a:pPr lvl="1"/>
            <a:r>
              <a:rPr lang="en-US" altLang="zh-CN" dirty="0"/>
              <a:t>R/W, XD, U/S</a:t>
            </a:r>
          </a:p>
          <a:p>
            <a:r>
              <a:rPr lang="zh-CN" altLang="en-US" dirty="0"/>
              <a:t>页面不在内存中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操作系统如何决定如何处理</a:t>
            </a:r>
            <a:r>
              <a:rPr lang="en-US" altLang="zh-CN" dirty="0"/>
              <a:t>Page Fault?</a:t>
            </a:r>
          </a:p>
        </p:txBody>
      </p:sp>
    </p:spTree>
    <p:extLst>
      <p:ext uri="{BB962C8B-B14F-4D97-AF65-F5344CB8AC3E}">
        <p14:creationId xmlns:p14="http://schemas.microsoft.com/office/powerpoint/2010/main" val="149028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14603-41CD-0F0D-8AD2-C87B789E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操作系统如何决定如何处理</a:t>
            </a:r>
            <a:r>
              <a:rPr lang="en-US" altLang="zh-CN" dirty="0"/>
              <a:t>Page Fault?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7F821-2CF9-EFAB-8F10-1E292DA37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以下只是部分简单的讲解用户状态的</a:t>
            </a:r>
            <a:r>
              <a:rPr lang="en-US" altLang="zh-CN" dirty="0"/>
              <a:t>PF(page fault)</a:t>
            </a:r>
            <a:r>
              <a:rPr lang="zh-CN" altLang="en-US" dirty="0"/>
              <a:t>应该如何处理，实际情况会更加复杂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首先，检查引发</a:t>
            </a:r>
            <a:r>
              <a:rPr lang="en-US" altLang="zh-CN" dirty="0"/>
              <a:t>PF</a:t>
            </a:r>
            <a:r>
              <a:rPr lang="zh-CN" altLang="en-US" dirty="0"/>
              <a:t>的地址</a:t>
            </a:r>
            <a:endParaRPr lang="en-US" altLang="zh-CN" dirty="0"/>
          </a:p>
          <a:p>
            <a:r>
              <a:rPr lang="zh-CN" altLang="en-US" dirty="0"/>
              <a:t>是否在地址映射范围中，</a:t>
            </a:r>
            <a:endParaRPr lang="en-US" altLang="zh-CN" dirty="0"/>
          </a:p>
          <a:p>
            <a:r>
              <a:rPr lang="zh-CN" altLang="en-US" dirty="0"/>
              <a:t>如果不在，说明地址非法，</a:t>
            </a:r>
            <a:endParaRPr lang="en-US" altLang="zh-CN" dirty="0"/>
          </a:p>
          <a:p>
            <a:r>
              <a:rPr lang="zh-CN" altLang="en-US" dirty="0"/>
              <a:t>杀死进程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FDD685D-760B-DC92-1320-8ED93F08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39" y="2286766"/>
            <a:ext cx="6957786" cy="443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14603-41CD-0F0D-8AD2-C87B789E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操作系统如何决定如何处理</a:t>
            </a:r>
            <a:r>
              <a:rPr lang="en-US" altLang="zh-CN" dirty="0"/>
              <a:t>Page Fault?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7F821-2CF9-EFAB-8F10-1E292DA37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如果合法，检查权限：</a:t>
            </a:r>
            <a:endParaRPr lang="en-US" altLang="zh-CN" dirty="0"/>
          </a:p>
          <a:p>
            <a:r>
              <a:rPr lang="en-US" altLang="zh-CN" dirty="0"/>
              <a:t>U/S(</a:t>
            </a:r>
            <a:r>
              <a:rPr lang="zh-CN" altLang="en-US" dirty="0"/>
              <a:t>是否为内核态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访问内核态，应该</a:t>
            </a:r>
            <a:r>
              <a:rPr lang="en-US" altLang="zh-CN" dirty="0"/>
              <a:t>kill</a:t>
            </a:r>
          </a:p>
          <a:p>
            <a:r>
              <a:rPr lang="en-US" altLang="zh-CN" dirty="0"/>
              <a:t>XD(</a:t>
            </a:r>
            <a:r>
              <a:rPr lang="zh-CN" altLang="en-US" dirty="0"/>
              <a:t>是否可执行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如果试图执行不可执行的地址，应该</a:t>
            </a:r>
            <a:r>
              <a:rPr lang="en-US" altLang="zh-CN" dirty="0"/>
              <a:t>kill</a:t>
            </a:r>
          </a:p>
          <a:p>
            <a:r>
              <a:rPr lang="en-US" altLang="zh-CN" dirty="0"/>
              <a:t>R/W(</a:t>
            </a:r>
            <a:r>
              <a:rPr lang="zh-CN" altLang="en-US" dirty="0"/>
              <a:t>是否可写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一般情况下，试图写入只读页，应该</a:t>
            </a:r>
            <a:r>
              <a:rPr lang="en-US" altLang="zh-CN" dirty="0"/>
              <a:t>kill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但如果是因为</a:t>
            </a:r>
            <a:r>
              <a:rPr lang="en-US" altLang="zh-CN" dirty="0"/>
              <a:t>COW</a:t>
            </a:r>
            <a:r>
              <a:rPr lang="zh-CN" altLang="en-US" dirty="0"/>
              <a:t>机制导致的</a:t>
            </a:r>
            <a:r>
              <a:rPr lang="en-US" altLang="zh-CN" dirty="0"/>
              <a:t>PF</a:t>
            </a:r>
            <a:r>
              <a:rPr lang="zh-CN" altLang="en-US" dirty="0"/>
              <a:t>，应该发生写时复制</a:t>
            </a:r>
            <a:endParaRPr lang="en-US" altLang="zh-CN" dirty="0"/>
          </a:p>
          <a:p>
            <a:r>
              <a:rPr lang="en-US" altLang="zh-CN" dirty="0"/>
              <a:t>P(</a:t>
            </a:r>
            <a:r>
              <a:rPr lang="zh-CN" altLang="en-US" dirty="0"/>
              <a:t>是否在内存中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因为该页不在内存而在磁盘上引发</a:t>
            </a:r>
            <a:r>
              <a:rPr lang="en-US" altLang="zh-CN" dirty="0"/>
              <a:t>PF</a:t>
            </a:r>
            <a:r>
              <a:rPr lang="zh-CN" altLang="en-US" dirty="0"/>
              <a:t>：从磁盘上读取该页</a:t>
            </a:r>
          </a:p>
        </p:txBody>
      </p:sp>
    </p:spTree>
    <p:extLst>
      <p:ext uri="{BB962C8B-B14F-4D97-AF65-F5344CB8AC3E}">
        <p14:creationId xmlns:p14="http://schemas.microsoft.com/office/powerpoint/2010/main" val="176848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A40B4-8447-4712-9A8D-9D62FFDC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段故障（</a:t>
            </a:r>
            <a:r>
              <a:rPr lang="en-US" altLang="zh-CN" dirty="0"/>
              <a:t>segmentation fault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33092-5C0B-4EF7-B6E0-786CFDE0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处理页故障时，如果是因为地址无效</a:t>
            </a:r>
            <a:r>
              <a:rPr lang="en-US" altLang="zh-CN" dirty="0"/>
              <a:t>/</a:t>
            </a:r>
            <a:r>
              <a:rPr lang="zh-CN" altLang="en-US" dirty="0"/>
              <a:t>权限错误需要杀死进程，实际上操作系统的做法是给进程发送</a:t>
            </a:r>
            <a:r>
              <a:rPr lang="en-US" altLang="zh-CN" dirty="0"/>
              <a:t>SIGSEGV</a:t>
            </a:r>
            <a:r>
              <a:rPr lang="zh-CN" altLang="en-US" dirty="0"/>
              <a:t>信号，大家看到的段错误一般是这个原因</a:t>
            </a:r>
            <a:endParaRPr lang="en-US" altLang="zh-CN" dirty="0"/>
          </a:p>
          <a:p>
            <a:pPr lvl="1"/>
            <a:r>
              <a:rPr lang="zh-CN" altLang="en-US" dirty="0"/>
              <a:t>地址无效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权限错误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5F6329-411A-44DA-BA5B-3F07198B7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75" y="2884961"/>
            <a:ext cx="3442064" cy="16678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49FE12-37C4-4E14-AD5A-E3C3A0F8F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43" y="4865100"/>
            <a:ext cx="3394744" cy="166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643</Words>
  <Application>Microsoft Office PowerPoint</Application>
  <PresentationFormat>宽屏</PresentationFormat>
  <Paragraphs>96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Microsoft YaHei UI</vt:lpstr>
      <vt:lpstr>等线</vt:lpstr>
      <vt:lpstr>Arial</vt:lpstr>
      <vt:lpstr>Book Antiqua</vt:lpstr>
      <vt:lpstr>Office 主题​​</vt:lpstr>
      <vt:lpstr>Virtual Memory &amp; DMM</vt:lpstr>
      <vt:lpstr>Virtual Memory: System</vt:lpstr>
      <vt:lpstr>Linux地址空间</vt:lpstr>
      <vt:lpstr>虚拟内存区域</vt:lpstr>
      <vt:lpstr>内存管理的数据结构</vt:lpstr>
      <vt:lpstr>页故障的种类（basic）</vt:lpstr>
      <vt:lpstr>操作系统如何决定如何处理Page Fault?</vt:lpstr>
      <vt:lpstr>操作系统如何决定如何处理Page Fault?</vt:lpstr>
      <vt:lpstr>段故障（segmentation fault）</vt:lpstr>
      <vt:lpstr>内存映射</vt:lpstr>
      <vt:lpstr>进程创建</vt:lpstr>
      <vt:lpstr>PowerPoint 演示文稿</vt:lpstr>
      <vt:lpstr>Dynamic Memory Management</vt:lpstr>
      <vt:lpstr>为什么要动态内存分配</vt:lpstr>
      <vt:lpstr>动态内存管理API</vt:lpstr>
      <vt:lpstr>动态内存管理的目标</vt:lpstr>
      <vt:lpstr>动态内存管理实现</vt:lpstr>
      <vt:lpstr>PowerPoint 演示文稿</vt:lpstr>
      <vt:lpstr>内存安全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</dc:title>
  <dc:creator>Andante Cantabile</dc:creator>
  <cp:lastModifiedBy>Sun Eugen</cp:lastModifiedBy>
  <cp:revision>44</cp:revision>
  <dcterms:created xsi:type="dcterms:W3CDTF">2021-12-04T01:19:58Z</dcterms:created>
  <dcterms:modified xsi:type="dcterms:W3CDTF">2022-11-30T09:44:37Z</dcterms:modified>
</cp:coreProperties>
</file>