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4" r:id="rId3"/>
    <p:sldId id="257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98" r:id="rId15"/>
    <p:sldId id="297" r:id="rId16"/>
    <p:sldId id="295" r:id="rId17"/>
    <p:sldId id="271" r:id="rId18"/>
    <p:sldId id="272" r:id="rId19"/>
    <p:sldId id="273" r:id="rId20"/>
    <p:sldId id="274" r:id="rId21"/>
    <p:sldId id="299" r:id="rId22"/>
    <p:sldId id="300" r:id="rId23"/>
    <p:sldId id="301" r:id="rId24"/>
    <p:sldId id="302" r:id="rId25"/>
    <p:sldId id="304" r:id="rId26"/>
    <p:sldId id="303" r:id="rId27"/>
    <p:sldId id="275" r:id="rId28"/>
    <p:sldId id="29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E6034-651E-2746-9C53-2469004A5630}" type="datetimeFigureOut">
              <a:rPr kumimoji="1" lang="zh-CN" altLang="en-US" smtClean="0"/>
              <a:t>2022/11/21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AB330-5B1A-3740-AB6F-8D954798AE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48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AB330-5B1A-3740-AB6F-8D954798AE8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90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AB330-5B1A-3740-AB6F-8D954798AE8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14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1FC86-B12B-4B83-AA85-BDEB79C00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A0B7E-2E67-4B92-AC52-3573F2D7B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77351-4F9A-40B8-B908-481C1B0E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45F3A-A9AD-4218-AE14-FED3FA7D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6A0D5-5DAA-4A70-9A66-DFDF8612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6ACF-ACE8-4571-95EA-91FEC607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9ED13-D6CB-49BE-9220-F52A127B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9F2CD-9F24-40B0-B6D8-4093DC6F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4098B-71B1-431F-BF92-883DE828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CDC6F-C24D-4A47-8F05-43B61371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4E0E66-8C7C-4B24-8DBF-3A8A39E5E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59930-75CD-47CA-B54B-9E5A9E03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1B7A2-8097-457A-9783-E56901C0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75DBA-00A3-4403-911D-0B8B483E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36CB9-EDA7-43ED-8F8D-BD7ECAEF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5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B76A-7260-4633-B443-2D238C2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4D98-96C1-4B37-AE05-B440A66C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1pPr>
            <a:lvl2pPr marL="4572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2pPr>
            <a:lvl3pPr marL="9144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3pPr>
            <a:lvl4pPr marL="13716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4pPr>
            <a:lvl5pPr marL="18288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B2C9B-B957-44C3-855F-94EF4B7D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9C21F-266C-4201-85F6-C47C27F8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7844B-571A-4190-8786-D4C8931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06492-5EB3-4570-A028-EE5706CE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ook Antiqua" panose="02040602050305030304" pitchFamily="18" charset="0"/>
                <a:ea typeface="SimSun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CCB88-0566-4269-9C8E-3BA2B9E2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036CD-0767-4B7D-B60B-E74ABCE5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D299E-55D3-43C6-8A3B-50E3A33C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071AF-1D7E-448D-8C04-C0F528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3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8869-2D58-4A33-A472-61CAB8B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79C0-C6B0-48C5-829E-EBC45BEC6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1pPr>
            <a:lvl2pPr marL="4572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2pPr>
            <a:lvl3pPr marL="9144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3pPr>
            <a:lvl4pPr marL="13716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4pPr>
            <a:lvl5pPr marL="18288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9117D-E93D-4E0F-818B-C2DB4ABF9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1pPr>
            <a:lvl2pPr marL="4572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2pPr>
            <a:lvl3pPr marL="9144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3pPr>
            <a:lvl4pPr marL="13716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4pPr>
            <a:lvl5pPr marL="1828800" indent="0">
              <a:buFontTx/>
              <a:buNone/>
              <a:defRPr>
                <a:latin typeface="Book Antiqua" panose="02040602050305030304" pitchFamily="18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5118B-ECBE-4487-BF38-2BC3AB4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EBC2-31B6-424D-AAA7-103A4C1E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1E7C1-8EF7-41B8-ACBA-7393CB27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754B-0F30-4E79-AB13-CF08F6C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CE9C6-644E-4078-9463-29CEB77C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1C007-B882-4994-B7F7-F0BECBE85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43A59F-8DE9-4AAC-86F7-A4E14DE7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7D074A-0894-4FA5-9EA2-DFD32F06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38F0DD-DE40-41B8-9EC0-9142CEEB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4205E-A9AE-4FDE-B138-BF2C0E5C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E72E45-8085-473D-99B1-58A24052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2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35D1-5280-4C6D-8551-F7EC6CCF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96B593-3CF6-444F-A59C-5755B79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0EDBA-4713-4855-BF18-6EC16BA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2347A-1EF7-41B0-B331-1943AFE5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FD2EB5-5F61-40E4-8B5C-361C6383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8AE97-3389-40DD-92F1-102555F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3EB66-D927-4BE1-AD26-E80F2BCB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72DD9-0372-4D52-99AB-1AF7DD7D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E0F03-F40D-467A-B314-C84D586B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8DA1E-09F4-418A-A64F-BE4BEF68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F92E4-6D68-4539-B0CE-A03FCF2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E3CB2-7DE9-4DE8-86AE-F497602C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21CDE-64EE-4094-BF83-F6D0093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72054-BC90-439C-AEE0-D96753C6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683B9E-C2A3-4835-A27D-936E6D75F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7D94C4-C0D3-45A0-B7F3-2F3D35921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5E684-8D21-4BD3-843E-E0880395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FE455-F36B-4748-BDF3-EE84957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E85F1-1714-4377-A716-1B75A633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A53D20-8E5B-47E7-A4D5-CC23BDE9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FBDB2-47FE-43CD-9ECA-550D491E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D62D-EB7A-455A-AE79-970A6625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1FD-2490-446E-84D0-38686FF1962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A1D10-345C-4C0E-96D3-C9614E22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D7695-9336-43BE-AC63-E113E406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D903-2E22-448E-B3AA-B0CA1C73A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607FE-0056-45DF-B2EC-2DD18317E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45" y="18265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Book Antiqua" panose="02040602050305030304" pitchFamily="18" charset="0"/>
                <a:cs typeface="Calibri" panose="020F0502020204030204" pitchFamily="34" charset="0"/>
              </a:rPr>
              <a:t>System Level I/O</a:t>
            </a:r>
            <a:br>
              <a:rPr lang="en-US" altLang="zh-CN" b="1" dirty="0">
                <a:latin typeface="Book Antiqua" panose="02040602050305030304" pitchFamily="18" charset="0"/>
                <a:cs typeface="Calibri" panose="020F0502020204030204" pitchFamily="34" charset="0"/>
              </a:rPr>
            </a:br>
            <a:r>
              <a:rPr lang="en-US" altLang="zh-CN" b="1" dirty="0">
                <a:latin typeface="Book Antiqua" panose="02040602050305030304" pitchFamily="18" charset="0"/>
                <a:cs typeface="Calibri" panose="020F0502020204030204" pitchFamily="34" charset="0"/>
              </a:rPr>
              <a:t>&amp; Virtual</a:t>
            </a:r>
            <a:r>
              <a:rPr lang="zh-CN" altLang="en-US" b="1" dirty="0">
                <a:latin typeface="Book Antiqua" panose="02040602050305030304" pitchFamily="18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Book Antiqua" panose="02040602050305030304" pitchFamily="18" charset="0"/>
                <a:cs typeface="Calibri" panose="020F0502020204030204" pitchFamily="34" charset="0"/>
              </a:rPr>
              <a:t>Memory</a:t>
            </a:r>
            <a:r>
              <a:rPr lang="zh-CN" altLang="en-US" b="1" dirty="0">
                <a:latin typeface="Book Antiqua" panose="02040602050305030304" pitchFamily="18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Book Antiqua" panose="02040602050305030304" pitchFamily="18" charset="0"/>
                <a:cs typeface="Calibri" panose="020F0502020204030204" pitchFamily="34" charset="0"/>
              </a:rPr>
              <a:t>I</a:t>
            </a:r>
            <a:endParaRPr lang="zh-CN" altLang="en-US" b="1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0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B5E036-38F4-4F91-A332-7CBCA51B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4A6F7-E959-4B01-98A1-96755303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将文件模型化为流（</a:t>
            </a:r>
            <a:r>
              <a:rPr lang="en-US" altLang="zh-CN" dirty="0"/>
              <a:t>stream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缓冲区（</a:t>
            </a:r>
            <a:r>
              <a:rPr lang="en-US" altLang="zh-CN" dirty="0"/>
              <a:t>buffer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全缓冲：磁盘文件</a:t>
            </a:r>
            <a:endParaRPr lang="en-US" altLang="zh-CN" dirty="0"/>
          </a:p>
          <a:p>
            <a:pPr lvl="1"/>
            <a:r>
              <a:rPr lang="zh-CN" altLang="en-US" dirty="0"/>
              <a:t>行缓冲：</a:t>
            </a:r>
            <a:r>
              <a:rPr lang="en-US" altLang="zh-CN" dirty="0"/>
              <a:t>stdin, 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pPr lvl="1"/>
            <a:r>
              <a:rPr lang="zh-CN" altLang="en-US" dirty="0"/>
              <a:t>无缓冲</a:t>
            </a:r>
          </a:p>
        </p:txBody>
      </p:sp>
    </p:spTree>
    <p:extLst>
      <p:ext uri="{BB962C8B-B14F-4D97-AF65-F5344CB8AC3E}">
        <p14:creationId xmlns:p14="http://schemas.microsoft.com/office/powerpoint/2010/main" val="351062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9E74-4923-404D-B421-F3FF812B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r>
              <a:rPr lang="en-US" altLang="zh-CN" dirty="0"/>
              <a:t> </a:t>
            </a:r>
            <a:r>
              <a:rPr lang="zh-CN" altLang="en-US" dirty="0"/>
              <a:t>缓冲区引起的问题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E13CD-B843-4607-9C19-AA28BF91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文件没有</a:t>
            </a:r>
            <a:r>
              <a:rPr lang="en-US" altLang="zh-CN" dirty="0"/>
              <a:t>close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非正常退出时，在缓冲区中的数据不会被自动刷新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信号安全：</a:t>
            </a:r>
            <a:endParaRPr lang="en-US" altLang="zh-CN" dirty="0"/>
          </a:p>
          <a:p>
            <a:pPr lvl="1"/>
            <a:r>
              <a:rPr lang="en-US" altLang="zh-CN" dirty="0" err="1"/>
              <a:t>printf</a:t>
            </a:r>
            <a:r>
              <a:rPr lang="zh-CN" altLang="en-US" dirty="0"/>
              <a:t>信号不安全，因为要获得缓冲区的锁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交替读写</a:t>
            </a:r>
            <a:endParaRPr lang="en-US" altLang="zh-CN" dirty="0"/>
          </a:p>
          <a:p>
            <a:pPr lvl="1"/>
            <a:r>
              <a:rPr lang="zh-CN" altLang="en-US" dirty="0"/>
              <a:t>在读和写之间必须刷新缓冲区，因为读和写共享相同的缓冲区，并且读和写之间不会自动刷新</a:t>
            </a:r>
            <a:endParaRPr lang="en-US" altLang="zh-CN" dirty="0"/>
          </a:p>
          <a:p>
            <a:pPr lvl="1"/>
            <a:r>
              <a:rPr lang="zh-CN" altLang="en-US" dirty="0"/>
              <a:t>取决于实现，</a:t>
            </a:r>
            <a:r>
              <a:rPr lang="en-US" altLang="zh-CN" dirty="0"/>
              <a:t>C</a:t>
            </a:r>
            <a:r>
              <a:rPr lang="zh-CN" altLang="en-US" dirty="0"/>
              <a:t>标准不保证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用一个文件不要用两个流去写，否则可能产生同步错误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85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14DC-33DF-4A91-BDF3-860B3201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03EFE-8EF4-4EE7-ABCC-F3F3C872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无缓冲</a:t>
            </a:r>
            <a:endParaRPr lang="en-US" altLang="zh-CN" dirty="0"/>
          </a:p>
          <a:p>
            <a:pPr lvl="1"/>
            <a:r>
              <a:rPr lang="en-US" altLang="zh-CN" dirty="0" err="1"/>
              <a:t>rio_readn</a:t>
            </a:r>
            <a:endParaRPr lang="en-US" altLang="zh-CN" dirty="0"/>
          </a:p>
          <a:p>
            <a:pPr lvl="1"/>
            <a:r>
              <a:rPr lang="en-US" altLang="zh-CN" dirty="0" err="1"/>
              <a:t>rio_written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带缓冲</a:t>
            </a:r>
            <a:endParaRPr lang="en-US" altLang="zh-CN" dirty="0"/>
          </a:p>
          <a:p>
            <a:pPr lvl="1"/>
            <a:r>
              <a:rPr lang="en-US" altLang="zh-CN" dirty="0" err="1"/>
              <a:t>rio_readinitb</a:t>
            </a:r>
            <a:endParaRPr lang="en-US" altLang="zh-CN" dirty="0"/>
          </a:p>
          <a:p>
            <a:pPr lvl="1"/>
            <a:r>
              <a:rPr lang="en-US" altLang="zh-CN" dirty="0" err="1"/>
              <a:t>rio_readlineb</a:t>
            </a:r>
            <a:r>
              <a:rPr lang="en-US" altLang="zh-CN" dirty="0"/>
              <a:t>/</a:t>
            </a:r>
            <a:r>
              <a:rPr lang="en-US" altLang="zh-CN" dirty="0" err="1"/>
              <a:t>rio_readnb</a:t>
            </a:r>
            <a:endParaRPr lang="en-US" altLang="zh-CN" dirty="0"/>
          </a:p>
          <a:p>
            <a:pPr lvl="1"/>
            <a:r>
              <a:rPr lang="en-US" altLang="zh-CN" dirty="0" err="1"/>
              <a:t>rio_readn</a:t>
            </a:r>
            <a:r>
              <a:rPr lang="en-US" altLang="zh-CN" dirty="0"/>
              <a:t>/</a:t>
            </a:r>
            <a:r>
              <a:rPr lang="en-US" altLang="zh-CN" dirty="0" err="1"/>
              <a:t>rio_writen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16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DE5F-1837-43EA-919B-F4D05BB7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</a:t>
            </a:r>
            <a:r>
              <a:rPr lang="en-US" altLang="zh-CN" dirty="0"/>
              <a:t> &amp; I/O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54071-8728-4128-BF3D-13351DE8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描述符表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文件表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v-node</a:t>
            </a:r>
            <a:r>
              <a:rPr lang="zh-CN" altLang="en-US" dirty="0"/>
              <a:t>表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8707BD-354C-2950-2E7D-ABE23F5A5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73" y="336550"/>
            <a:ext cx="5371214" cy="2575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A2C0C6-6FAF-BCB6-A7DF-DB71F5A4D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61" y="3057347"/>
            <a:ext cx="6557962" cy="37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DE5F-1837-43EA-919B-F4D05BB7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</a:t>
            </a:r>
            <a:r>
              <a:rPr lang="en-US" altLang="zh-CN" dirty="0"/>
              <a:t> &amp; I/O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54071-8728-4128-BF3D-13351DE8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I/O</a:t>
            </a:r>
            <a:r>
              <a:rPr lang="zh-CN" altLang="en-US" dirty="0"/>
              <a:t>重定向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dup</a:t>
            </a:r>
          </a:p>
          <a:p>
            <a:pPr marL="457200" lvl="1" indent="0">
              <a:buNone/>
            </a:pPr>
            <a:r>
              <a:rPr lang="en-US" altLang="zh-CN" dirty="0"/>
              <a:t>dup2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05CB15-2B6E-1994-5541-325CAC793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74" y="1825625"/>
            <a:ext cx="5371215" cy="23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7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63EF6F-D230-000E-BA58-082B42AC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4064"/>
            <a:ext cx="7772400" cy="49125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BEC1E1-CC66-1D8C-9895-4E844EB9ECB0}"/>
              </a:ext>
            </a:extLst>
          </p:cNvPr>
          <p:cNvSpPr txBox="1"/>
          <p:nvPr/>
        </p:nvSpPr>
        <p:spPr>
          <a:xfrm>
            <a:off x="2209800" y="5686097"/>
            <a:ext cx="706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﻿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【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答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】 </a:t>
            </a:r>
            <a:r>
              <a:rPr kumimoji="1" lang="en-US" altLang="zh-CN" dirty="0" err="1">
                <a:solidFill>
                  <a:srgbClr val="FF0000"/>
                </a:solidFill>
                <a:latin typeface="Book Antiqua" panose="02040602050305030304" pitchFamily="18" charset="0"/>
              </a:rPr>
              <a:t>abcabcabcabc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，是唯一的。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。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， </a:t>
            </a:r>
            <a:r>
              <a:rPr kumimoji="1" lang="en-US" altLang="zh-CN" dirty="0">
                <a:solidFill>
                  <a:srgbClr val="FF0000"/>
                </a:solidFill>
                <a:latin typeface="Book Antiqua" panose="02040602050305030304" pitchFamily="18" charset="0"/>
              </a:rPr>
              <a:t>b</a:t>
            </a:r>
            <a:r>
              <a:rPr kumimoji="1" lang="zh-CN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187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779EB-68F7-48BA-3474-4C89D7DB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Memory I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6365F-F3B5-66E9-F613-4695866FC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82C4-6C68-440C-96B2-F84E7CC1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7A2F0-23F7-4D65-9D08-D2F45A2B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分页机制</a:t>
            </a:r>
            <a:endParaRPr lang="en-US" altLang="zh-CN" dirty="0"/>
          </a:p>
          <a:p>
            <a:pPr lvl="1"/>
            <a:r>
              <a:rPr lang="zh-CN" altLang="en-US" dirty="0"/>
              <a:t>页表</a:t>
            </a:r>
            <a:endParaRPr lang="en-US" altLang="zh-CN" dirty="0"/>
          </a:p>
          <a:p>
            <a:pPr lvl="1"/>
            <a:r>
              <a:rPr lang="zh-CN" altLang="en-US" dirty="0"/>
              <a:t>页表条目</a:t>
            </a:r>
            <a:endParaRPr lang="en-US" altLang="zh-CN" dirty="0"/>
          </a:p>
          <a:p>
            <a:r>
              <a:rPr lang="zh-CN" altLang="en-US" dirty="0"/>
              <a:t>优化页表</a:t>
            </a:r>
            <a:endParaRPr lang="en-US" altLang="zh-CN" dirty="0"/>
          </a:p>
          <a:p>
            <a:pPr lvl="1"/>
            <a:r>
              <a:rPr lang="zh-CN" altLang="en-US" dirty="0"/>
              <a:t>时间优化：</a:t>
            </a:r>
            <a:r>
              <a:rPr lang="en-US" altLang="zh-CN" dirty="0"/>
              <a:t>TLB</a:t>
            </a:r>
          </a:p>
          <a:p>
            <a:pPr lvl="1"/>
            <a:r>
              <a:rPr lang="zh-CN" altLang="en-US" dirty="0"/>
              <a:t>空间优化：多级页表</a:t>
            </a:r>
          </a:p>
        </p:txBody>
      </p:sp>
    </p:spTree>
    <p:extLst>
      <p:ext uri="{BB962C8B-B14F-4D97-AF65-F5344CB8AC3E}">
        <p14:creationId xmlns:p14="http://schemas.microsoft.com/office/powerpoint/2010/main" val="30402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B05A2-7776-4CE6-A4FA-B650CCF6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BF514-CC29-4786-8983-01274A9B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虚拟内存的作用</a:t>
            </a:r>
            <a:endParaRPr lang="en-US" altLang="zh-CN" dirty="0"/>
          </a:p>
          <a:p>
            <a:pPr lvl="1"/>
            <a:r>
              <a:rPr lang="zh-CN" altLang="en-US" dirty="0"/>
              <a:t>内存保护的工具</a:t>
            </a:r>
            <a:endParaRPr lang="en-US" altLang="zh-CN" dirty="0"/>
          </a:p>
          <a:p>
            <a:pPr lvl="1"/>
            <a:r>
              <a:rPr lang="zh-CN" altLang="en-US" dirty="0"/>
              <a:t>简化链接和加载</a:t>
            </a:r>
            <a:endParaRPr lang="en-US" altLang="zh-CN" dirty="0"/>
          </a:p>
          <a:p>
            <a:pPr lvl="1"/>
            <a:r>
              <a:rPr lang="zh-CN" altLang="en-US" dirty="0"/>
              <a:t>简单的物理内存分配</a:t>
            </a:r>
            <a:endParaRPr lang="en-US" altLang="zh-CN" dirty="0"/>
          </a:p>
          <a:p>
            <a:pPr lvl="1"/>
            <a:r>
              <a:rPr lang="zh-CN" altLang="en-US" dirty="0"/>
              <a:t>共享内存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75585-9E99-3343-63A0-D220AE2E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2338914"/>
            <a:ext cx="8177212" cy="42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CA02D-FC4B-4891-A9BC-7E615B6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95AFF-6A1A-40AC-8B00-CB472EF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地址空间是操作系统提供的接口</a:t>
            </a:r>
            <a:endParaRPr lang="en-US" altLang="zh-CN" dirty="0"/>
          </a:p>
          <a:p>
            <a:r>
              <a:rPr lang="zh-CN" altLang="en-US" dirty="0"/>
              <a:t>分页是地址空间的实现</a:t>
            </a:r>
            <a:endParaRPr lang="en-US" altLang="zh-CN" dirty="0"/>
          </a:p>
          <a:p>
            <a:pPr lvl="1"/>
            <a:r>
              <a:rPr lang="zh-CN" altLang="en-US" dirty="0"/>
              <a:t>并不只有这一种实现方式</a:t>
            </a:r>
            <a:endParaRPr lang="en-US" altLang="zh-CN" dirty="0"/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将虚拟地址翻译为物理地址：使用</a:t>
            </a:r>
            <a:r>
              <a:rPr lang="zh-CN" altLang="en-US" dirty="0">
                <a:solidFill>
                  <a:srgbClr val="FF0000"/>
                </a:solidFill>
              </a:rPr>
              <a:t>页表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同样不是唯一的实现方式</a:t>
            </a:r>
          </a:p>
        </p:txBody>
      </p:sp>
    </p:spTree>
    <p:extLst>
      <p:ext uri="{BB962C8B-B14F-4D97-AF65-F5344CB8AC3E}">
        <p14:creationId xmlns:p14="http://schemas.microsoft.com/office/powerpoint/2010/main" val="278973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718F4-6F25-94E1-0E15-9C398CD5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Level I/O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16920-A363-E06B-6CDF-8EB0465A3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41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7877D-754B-46D8-8202-73EF7B70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438BF-EA10-4DF3-9C74-4EA1BF369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简单的页表：是页表条目（</a:t>
                </a:r>
                <a:r>
                  <a:rPr lang="en-US" altLang="zh-CN" dirty="0"/>
                  <a:t>PTE</a:t>
                </a:r>
                <a:r>
                  <a:rPr lang="zh-CN" altLang="en-US" dirty="0"/>
                  <a:t>）的数组</a:t>
                </a:r>
                <a:endParaRPr lang="en-US" altLang="zh-CN" dirty="0"/>
              </a:p>
              <a:p>
                <a:r>
                  <a:rPr lang="en-US" altLang="zh-CN" dirty="0"/>
                  <a:t>PTE</a:t>
                </a:r>
              </a:p>
              <a:p>
                <a:pPr lvl="1"/>
                <a:r>
                  <a:rPr lang="en-US" altLang="zh-CN" dirty="0"/>
                  <a:t>PTE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unsigned long</a:t>
                </a:r>
              </a:p>
              <a:p>
                <a:pPr lvl="1"/>
                <a:r>
                  <a:rPr lang="zh-CN" altLang="en-US" dirty="0"/>
                  <a:t>考虑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位地址空间，页大小为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。在现在的</a:t>
                </a:r>
                <a:r>
                  <a:rPr lang="en-US" altLang="zh-CN" dirty="0"/>
                  <a:t>Intel/AMD</a:t>
                </a:r>
                <a:r>
                  <a:rPr lang="zh-CN" altLang="en-US" dirty="0"/>
                  <a:t>架构中，地址空间大小为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，因此只有</a:t>
                </a:r>
                <a:r>
                  <a:rPr lang="en-US" altLang="zh-CN" dirty="0"/>
                  <a:t>36</a:t>
                </a:r>
                <a:r>
                  <a:rPr lang="zh-CN" altLang="en-US" dirty="0"/>
                  <a:t>位用于地址翻译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PTE</a:t>
                </a:r>
                <a:r>
                  <a:rPr lang="zh-CN" altLang="en-US" dirty="0"/>
                  <a:t>的其他位：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P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present</a:t>
                </a:r>
                <a:r>
                  <a:rPr lang="zh-CN" altLang="en-US" dirty="0"/>
                  <a:t>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当</a:t>
                </a:r>
                <a:r>
                  <a:rPr lang="en-US" altLang="zh-CN" dirty="0"/>
                  <a:t>P=1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R/W, U/S,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XD</a:t>
                </a:r>
                <a:r>
                  <a:rPr lang="zh-CN" altLang="en-US" dirty="0"/>
                  <a:t>位的功能？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当</a:t>
                </a:r>
                <a:r>
                  <a:rPr lang="en-US" altLang="zh-CN" dirty="0"/>
                  <a:t>P=0</a:t>
                </a:r>
                <a:r>
                  <a:rPr lang="zh-CN" altLang="en-US" dirty="0"/>
                  <a:t>时，可以被操作系统所用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438BF-EA10-4DF3-9C74-4EA1BF369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2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4451-B38A-CD4E-CDF7-5066A2F8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B95FF-7490-9A3F-6C29-0F69671E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1F90D-86E9-43F1-865C-C97C0376B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25625"/>
            <a:ext cx="6238875" cy="3522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D6FA4F-B801-C537-1D99-3F33FB2F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6" y="2141229"/>
            <a:ext cx="5371214" cy="25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CB2C-64E9-2176-42A4-D7E12BFF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页表的实现 </a:t>
            </a:r>
            <a:r>
              <a:rPr lang="en-US" altLang="zh-CN" dirty="0"/>
              <a:t>– </a:t>
            </a:r>
            <a:r>
              <a:rPr lang="zh-CN" altLang="en-US" dirty="0"/>
              <a:t>单级页表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CDF675D-69DC-8D13-413D-4EBB0DD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32DE47-D9A0-BA6D-A503-32149126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8419"/>
            <a:ext cx="8534400" cy="54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16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CB2C-64E9-2176-42A4-D7E12BFF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页表的实现 </a:t>
            </a:r>
            <a:r>
              <a:rPr lang="en-US" altLang="zh-CN" dirty="0"/>
              <a:t>– </a:t>
            </a:r>
            <a:r>
              <a:rPr lang="zh-CN" altLang="en-US" dirty="0"/>
              <a:t>共享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C3747A-5118-DD2E-A19D-4DEA1017A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050" y="1825625"/>
            <a:ext cx="7559900" cy="4351338"/>
          </a:xfrm>
        </p:spPr>
      </p:pic>
    </p:spTree>
    <p:extLst>
      <p:ext uri="{BB962C8B-B14F-4D97-AF65-F5344CB8AC3E}">
        <p14:creationId xmlns:p14="http://schemas.microsoft.com/office/powerpoint/2010/main" val="357425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CB2C-64E9-2176-42A4-D7E12BFF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页表的实现 </a:t>
            </a:r>
            <a:r>
              <a:rPr lang="en-US" altLang="zh-CN" dirty="0"/>
              <a:t>– </a:t>
            </a:r>
            <a:r>
              <a:rPr lang="zh-CN" altLang="en-US" dirty="0"/>
              <a:t>效果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60D9D-8A6F-0EBF-7D66-C371FF64E97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页表的实现 </a:t>
            </a:r>
            <a:r>
              <a:rPr lang="en-US" altLang="zh-CN" dirty="0"/>
              <a:t>– </a:t>
            </a:r>
            <a:r>
              <a:rPr lang="zh-CN" altLang="en-US" dirty="0"/>
              <a:t>单级页表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71DC9E-AAE9-B6C8-7CF5-3CD81CCF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8745EE-2BE3-6417-4000-526FC497B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430071"/>
            <a:ext cx="7739062" cy="52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5623-1329-41CF-CDED-EA96D3AC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单级页表的问题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C4125-E7FB-4DE2-157C-7D8C4A76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CB5AA-D87D-6480-B828-7B0D9067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25625"/>
            <a:ext cx="11258550" cy="35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9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AC396-ABE2-259C-B3A2-7032D20C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页表的实现 </a:t>
            </a:r>
            <a:r>
              <a:rPr lang="en-US" altLang="zh-CN" dirty="0"/>
              <a:t>– </a:t>
            </a:r>
            <a:r>
              <a:rPr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B94E4-CAFE-D4F0-153B-AF07B2E5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6F2BC2-8E87-1916-CC70-A1C992DF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19" y="1690688"/>
            <a:ext cx="896320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1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FA80A-D386-4603-826B-0B832849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页表优化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76AEB-9527-498A-97D4-BC16A9C1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时间优化：</a:t>
            </a:r>
            <a:r>
              <a:rPr lang="en-US" altLang="zh-CN" dirty="0"/>
              <a:t>TLB</a:t>
            </a:r>
          </a:p>
          <a:p>
            <a:pPr lvl="1"/>
            <a:r>
              <a:rPr lang="zh-CN" altLang="en-US" dirty="0"/>
              <a:t>本质上是一个</a:t>
            </a:r>
            <a:r>
              <a:rPr lang="en-US" altLang="zh-CN" dirty="0"/>
              <a:t>cache</a:t>
            </a:r>
            <a:r>
              <a:rPr lang="zh-CN" altLang="en-US" dirty="0"/>
              <a:t>，而不是</a:t>
            </a:r>
            <a:r>
              <a:rPr lang="en-US" altLang="zh-CN" dirty="0"/>
              <a:t>buffer</a:t>
            </a:r>
          </a:p>
          <a:p>
            <a:pPr lvl="1"/>
            <a:r>
              <a:rPr lang="zh-CN" altLang="en-US" dirty="0"/>
              <a:t>在内存空间切换时，</a:t>
            </a:r>
            <a:r>
              <a:rPr lang="en-US" altLang="zh-CN" dirty="0"/>
              <a:t>TLB</a:t>
            </a:r>
            <a:r>
              <a:rPr lang="zh-CN" altLang="en-US" dirty="0"/>
              <a:t>需要被刷新</a:t>
            </a:r>
            <a:endParaRPr lang="en-US" altLang="zh-CN" dirty="0"/>
          </a:p>
          <a:p>
            <a:pPr lvl="1"/>
            <a:r>
              <a:rPr lang="en-US" altLang="zh-CN" dirty="0"/>
              <a:t>L1 TLB, </a:t>
            </a:r>
            <a:r>
              <a:rPr lang="en-US" altLang="zh-CN" dirty="0" err="1"/>
              <a:t>i</a:t>
            </a:r>
            <a:r>
              <a:rPr lang="en-US" altLang="zh-CN" dirty="0"/>
              <a:t>-TLB, d-TLB, L2 unified TLB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空间优化：多级页表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CDAD0-B9A4-BCCD-1B85-FB9A11C55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7" y="3497915"/>
            <a:ext cx="5229991" cy="31534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7A8A79-7098-A27B-263C-6F2D111AF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" b="-1"/>
          <a:stretch/>
        </p:blipFill>
        <p:spPr>
          <a:xfrm>
            <a:off x="6769754" y="678645"/>
            <a:ext cx="5134304" cy="23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07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CA13F-25EA-4241-A293-F663923A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年期末第五题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8F72B-EB59-4323-90BD-F1F241B8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在进行地址翻译的过程中，操作系统需要借助页表</a:t>
            </a:r>
            <a:r>
              <a:rPr lang="en-US" altLang="zh-CN" dirty="0"/>
              <a:t>(Page Table) </a:t>
            </a:r>
            <a:r>
              <a:rPr lang="zh-CN" altLang="en-US" dirty="0"/>
              <a:t>的帮助。考虑一个</a:t>
            </a:r>
            <a:r>
              <a:rPr lang="en-US" altLang="zh-CN" dirty="0"/>
              <a:t>32</a:t>
            </a:r>
            <a:r>
              <a:rPr lang="zh-CN" altLang="en-US" dirty="0"/>
              <a:t>位的系统，页大小是</a:t>
            </a:r>
            <a:r>
              <a:rPr lang="en-US" altLang="zh-CN" dirty="0"/>
              <a:t>4KB</a:t>
            </a:r>
            <a:r>
              <a:rPr lang="zh-CN" altLang="en-US" dirty="0"/>
              <a:t>，页表项</a:t>
            </a:r>
            <a:r>
              <a:rPr lang="en-US" altLang="zh-CN" dirty="0"/>
              <a:t>(Page Table Entry)</a:t>
            </a:r>
            <a:r>
              <a:rPr lang="zh-CN" altLang="en-US" dirty="0"/>
              <a:t>大小是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(Byte)</a:t>
            </a:r>
            <a:r>
              <a:rPr lang="zh-CN" altLang="en-US" dirty="0"/>
              <a:t>，如果不使用多级页表，常驻内存的页表一共需要</a:t>
            </a:r>
            <a:r>
              <a:rPr lang="en-US" altLang="zh-CN" u="sng" dirty="0">
                <a:solidFill>
                  <a:srgbClr val="FF0000"/>
                </a:solidFill>
              </a:rPr>
              <a:t>1024</a:t>
            </a:r>
            <a:r>
              <a:rPr lang="zh-CN" altLang="en-US" dirty="0"/>
              <a:t>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考察计算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数量。如果总地址长度为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，一页的大小为</a:t>
            </a:r>
            <a:r>
              <a:rPr lang="en-US" altLang="zh-CN" dirty="0">
                <a:solidFill>
                  <a:srgbClr val="FF0000"/>
                </a:solidFill>
              </a:rPr>
              <a:t>2^b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数量为</a:t>
            </a:r>
            <a:r>
              <a:rPr lang="en-US" altLang="zh-CN" dirty="0">
                <a:solidFill>
                  <a:srgbClr val="FF0000"/>
                </a:solidFill>
              </a:rPr>
              <a:t>2^(l-b)</a:t>
            </a:r>
            <a:r>
              <a:rPr lang="zh-CN" altLang="en-US" dirty="0">
                <a:solidFill>
                  <a:srgbClr val="FF0000"/>
                </a:solidFill>
              </a:rPr>
              <a:t>。如果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的大小为</a:t>
            </a:r>
            <a:r>
              <a:rPr lang="en-US" altLang="zh-CN" dirty="0">
                <a:solidFill>
                  <a:srgbClr val="FF0000"/>
                </a:solidFill>
              </a:rPr>
              <a:t>2^t</a:t>
            </a:r>
            <a:r>
              <a:rPr lang="zh-CN" altLang="en-US" dirty="0">
                <a:solidFill>
                  <a:srgbClr val="FF0000"/>
                </a:solidFill>
              </a:rPr>
              <a:t>，则一页可以存</a:t>
            </a:r>
            <a:r>
              <a:rPr lang="en-US" altLang="zh-CN" dirty="0">
                <a:solidFill>
                  <a:srgbClr val="FF0000"/>
                </a:solidFill>
              </a:rPr>
              <a:t>2^(b-t)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。因此可知一共需要</a:t>
            </a:r>
            <a:r>
              <a:rPr lang="en-US" altLang="zh-CN" dirty="0">
                <a:solidFill>
                  <a:srgbClr val="FF0000"/>
                </a:solidFill>
              </a:rPr>
              <a:t>2^(l-b) / 2^(b-t) = 2^(l + t – 2b)</a:t>
            </a:r>
            <a:r>
              <a:rPr lang="zh-CN" altLang="en-US" dirty="0">
                <a:solidFill>
                  <a:srgbClr val="FF0000"/>
                </a:solidFill>
              </a:rPr>
              <a:t>页来存</a:t>
            </a:r>
            <a:r>
              <a:rPr lang="en-US" altLang="zh-CN" dirty="0">
                <a:solidFill>
                  <a:srgbClr val="FF0000"/>
                </a:solidFill>
              </a:rPr>
              <a:t>PTE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对于本题，</a:t>
            </a:r>
            <a:r>
              <a:rPr lang="en-US" altLang="zh-CN" dirty="0">
                <a:solidFill>
                  <a:srgbClr val="FF0000"/>
                </a:solidFill>
              </a:rPr>
              <a:t>l = 32, t = 2, b = 12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EC284-C071-4E5B-9F3D-21E1C2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9DE6A-98F9-40F1-8A31-2308A9D7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7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文件操作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open/close, read/write, seek…</a:t>
            </a:r>
          </a:p>
          <a:p>
            <a:pPr marL="457200" lvl="1" indent="0">
              <a:buNone/>
            </a:pPr>
            <a:r>
              <a:rPr lang="en-US" altLang="zh-CN" dirty="0"/>
              <a:t>stat</a:t>
            </a:r>
          </a:p>
          <a:p>
            <a:pPr marL="0" indent="0">
              <a:buNone/>
            </a:pPr>
            <a:r>
              <a:rPr lang="zh-CN" altLang="en-US" dirty="0"/>
              <a:t>文件类型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普通文件、目录文件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altLang="zh-CN" dirty="0"/>
              <a:t>I/O</a:t>
            </a:r>
            <a:r>
              <a:rPr lang="zh-CN" altLang="en-US" dirty="0"/>
              <a:t>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UNIX I/O</a:t>
            </a:r>
            <a:r>
              <a:rPr lang="zh-CN" altLang="en-US" dirty="0"/>
              <a:t>，标准</a:t>
            </a:r>
            <a:r>
              <a:rPr lang="en-US" altLang="zh-CN" dirty="0"/>
              <a:t>I/O</a:t>
            </a:r>
            <a:r>
              <a:rPr lang="zh-CN" altLang="en-US" dirty="0"/>
              <a:t>，</a:t>
            </a:r>
            <a:r>
              <a:rPr lang="en-US" altLang="zh-CN" dirty="0"/>
              <a:t>RIO…</a:t>
            </a:r>
          </a:p>
          <a:p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87246E-8FCC-0B77-74EB-1A8DED063328}"/>
              </a:ext>
            </a:extLst>
          </p:cNvPr>
          <p:cNvSpPr txBox="1">
            <a:spLocks/>
          </p:cNvSpPr>
          <p:nvPr/>
        </p:nvSpPr>
        <p:spPr>
          <a:xfrm>
            <a:off x="838200" y="45057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Book Antiqua" panose="02040602050305030304" pitchFamily="18" charset="0"/>
              </a:rPr>
              <a:t>共享文件</a:t>
            </a:r>
            <a:endParaRPr lang="en-US" altLang="zh-CN" dirty="0">
              <a:latin typeface="Book Antiqua" panose="0204060205030503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dirty="0">
                <a:latin typeface="Book Antiqua" panose="02040602050305030304" pitchFamily="18" charset="0"/>
              </a:rPr>
              <a:t>描述符表</a:t>
            </a:r>
            <a:endParaRPr lang="en-US" altLang="zh-CN" dirty="0">
              <a:latin typeface="Book Antiqua" panose="0204060205030503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dirty="0">
                <a:latin typeface="Book Antiqua" panose="02040602050305030304" pitchFamily="18" charset="0"/>
              </a:rPr>
              <a:t>打开文件表</a:t>
            </a:r>
            <a:endParaRPr lang="en-US" altLang="zh-CN" dirty="0">
              <a:latin typeface="Book Antiqua" panose="0204060205030503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>
                <a:latin typeface="Book Antiqua" panose="02040602050305030304" pitchFamily="18" charset="0"/>
              </a:rPr>
              <a:t>v-node</a:t>
            </a:r>
            <a:r>
              <a:rPr lang="zh-CN" altLang="en-US" dirty="0">
                <a:latin typeface="Book Antiqua" panose="02040602050305030304" pitchFamily="18" charset="0"/>
              </a:rPr>
              <a:t>表</a:t>
            </a:r>
            <a:endParaRPr lang="en-US" altLang="zh-CN" dirty="0">
              <a:latin typeface="Book Antiqua" panose="020406020503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Book Antiqua" panose="02040602050305030304" pitchFamily="18" charset="0"/>
              </a:rPr>
              <a:t>I/O</a:t>
            </a:r>
            <a:r>
              <a:rPr lang="zh-CN" altLang="en-US" dirty="0">
                <a:latin typeface="Book Antiqua" panose="02040602050305030304" pitchFamily="18" charset="0"/>
              </a:rPr>
              <a:t>重定向</a:t>
            </a:r>
          </a:p>
        </p:txBody>
      </p:sp>
    </p:spTree>
    <p:extLst>
      <p:ext uri="{BB962C8B-B14F-4D97-AF65-F5344CB8AC3E}">
        <p14:creationId xmlns:p14="http://schemas.microsoft.com/office/powerpoint/2010/main" val="423424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53DDE-4F67-4CDE-B94E-90221EF9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</p:spPr>
        <p:txBody>
          <a:bodyPr/>
          <a:lstStyle/>
          <a:p>
            <a:r>
              <a:rPr lang="en-US" altLang="zh-CN" b="1" dirty="0"/>
              <a:t>UNIX I/O – open/close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C9C95-3109-43C7-9AFA-8A7929FC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Open</a:t>
            </a:r>
          </a:p>
          <a:p>
            <a:pPr marL="457200" lvl="1" indent="0">
              <a:buNone/>
            </a:pPr>
            <a:r>
              <a:rPr lang="zh-CN" altLang="en-US" dirty="0"/>
              <a:t>路径名：绝对路径</a:t>
            </a:r>
            <a:r>
              <a:rPr lang="en-US" altLang="zh-CN" dirty="0"/>
              <a:t>/</a:t>
            </a:r>
            <a:r>
              <a:rPr lang="zh-CN" altLang="en-US" dirty="0"/>
              <a:t>相对路径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为什么要用相对路径？</a:t>
            </a:r>
            <a:r>
              <a:rPr lang="zh-CN" altLang="en-US" dirty="0"/>
              <a:t>方便、可移植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flags</a:t>
            </a:r>
          </a:p>
          <a:p>
            <a:pPr marL="914400" lvl="2" indent="0">
              <a:buNone/>
            </a:pPr>
            <a:r>
              <a:rPr lang="zh-CN" altLang="en-US" dirty="0"/>
              <a:t>读写权限：只读、只写、可读可写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写方式：</a:t>
            </a:r>
            <a:r>
              <a:rPr lang="en-US" altLang="zh-CN" dirty="0"/>
              <a:t>create, </a:t>
            </a:r>
            <a:r>
              <a:rPr lang="en-US" altLang="zh-CN" dirty="0" err="1"/>
              <a:t>trunc</a:t>
            </a:r>
            <a:r>
              <a:rPr lang="en-US" altLang="zh-CN" dirty="0"/>
              <a:t>, append</a:t>
            </a:r>
            <a:r>
              <a:rPr lang="zh-CN" altLang="en-US" dirty="0"/>
              <a:t>（在</a:t>
            </a:r>
            <a:r>
              <a:rPr lang="zh-CN" altLang="en-US" dirty="0">
                <a:solidFill>
                  <a:srgbClr val="FF0000"/>
                </a:solidFill>
              </a:rPr>
              <a:t>每次</a:t>
            </a:r>
            <a:r>
              <a:rPr lang="zh-CN" altLang="en-US" dirty="0"/>
              <a:t>写操作前，都要设置文件位置到文件末尾）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mode</a:t>
            </a:r>
          </a:p>
          <a:p>
            <a:pPr marL="914400" lvl="2" indent="0">
              <a:buNone/>
            </a:pPr>
            <a:r>
              <a:rPr lang="zh-CN" altLang="en-US" dirty="0"/>
              <a:t>对拥有者和其他人的权限，读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</a:t>
            </a:r>
            <a:r>
              <a:rPr lang="zh-CN" altLang="en-US" dirty="0"/>
              <a:t>执行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umask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01E7B36-FD37-514B-B050-0842C9A5DFAE}"/>
              </a:ext>
            </a:extLst>
          </p:cNvPr>
          <p:cNvSpPr txBox="1">
            <a:spLocks/>
          </p:cNvSpPr>
          <p:nvPr/>
        </p:nvSpPr>
        <p:spPr>
          <a:xfrm>
            <a:off x="838200" y="51521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Close</a:t>
            </a:r>
          </a:p>
          <a:p>
            <a:pPr marL="457200" lvl="1" indent="0">
              <a:buNone/>
            </a:pPr>
            <a:r>
              <a:rPr lang="zh-CN" altLang="en-US" dirty="0"/>
              <a:t>如果不</a:t>
            </a:r>
            <a:r>
              <a:rPr lang="en-US" altLang="zh-CN" dirty="0"/>
              <a:t>close</a:t>
            </a:r>
            <a:r>
              <a:rPr lang="zh-CN" altLang="en-US" dirty="0"/>
              <a:t>，会怎么样？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内存泄漏、在</a:t>
            </a:r>
            <a:r>
              <a:rPr lang="en-US" altLang="zh-CN" dirty="0" err="1"/>
              <a:t>stdio</a:t>
            </a:r>
            <a:r>
              <a:rPr lang="zh-CN" altLang="en-US" dirty="0"/>
              <a:t>上有缓冲区会引起错误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893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8F046-E426-43E2-93B7-B54E9DB9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UNIX I/O – read/write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BE24C-B6A8-4E0E-9145-8689FCC0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暴力复制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不足值：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读时遇到</a:t>
            </a:r>
            <a:r>
              <a:rPr lang="en-US" altLang="zh-CN" dirty="0"/>
              <a:t>EOF</a:t>
            </a:r>
          </a:p>
          <a:p>
            <a:pPr marL="457200" lvl="1" indent="0">
              <a:buNone/>
            </a:pPr>
            <a:r>
              <a:rPr lang="zh-CN" altLang="en-US" dirty="0"/>
              <a:t>从终端读文本行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读和写网络套接字</a:t>
            </a:r>
          </a:p>
        </p:txBody>
      </p:sp>
    </p:spTree>
    <p:extLst>
      <p:ext uri="{BB962C8B-B14F-4D97-AF65-F5344CB8AC3E}">
        <p14:creationId xmlns:p14="http://schemas.microsoft.com/office/powerpoint/2010/main" val="1197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4FB25-BE05-45B3-8C42-7E837F4B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– </a:t>
            </a:r>
            <a:r>
              <a:rPr lang="zh-CN" altLang="en-US" dirty="0"/>
              <a:t>普通文件和目录文件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7E7B5-BDE9-46B3-BDF1-ECD4A582C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普通文件</a:t>
            </a:r>
            <a:endParaRPr lang="en-US" altLang="zh-CN" dirty="0"/>
          </a:p>
          <a:p>
            <a:pPr lvl="1"/>
            <a:r>
              <a:rPr lang="en-US" altLang="zh-CN" dirty="0"/>
              <a:t>open/close</a:t>
            </a:r>
          </a:p>
          <a:p>
            <a:pPr lvl="1"/>
            <a:r>
              <a:rPr lang="en-US" altLang="zh-CN" dirty="0"/>
              <a:t>read/write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权限</a:t>
            </a:r>
            <a:endParaRPr lang="en-US" altLang="zh-CN" dirty="0"/>
          </a:p>
          <a:p>
            <a:pPr lvl="2"/>
            <a:r>
              <a:rPr lang="zh-CN" altLang="en-US" dirty="0"/>
              <a:t>可读</a:t>
            </a:r>
            <a:endParaRPr lang="en-US" altLang="zh-CN" dirty="0"/>
          </a:p>
          <a:p>
            <a:pPr lvl="2"/>
            <a:r>
              <a:rPr lang="zh-CN" altLang="en-US" dirty="0"/>
              <a:t>可写</a:t>
            </a:r>
            <a:endParaRPr lang="en-US" altLang="zh-CN" dirty="0"/>
          </a:p>
          <a:p>
            <a:pPr lvl="2"/>
            <a:r>
              <a:rPr lang="zh-CN" altLang="en-US" dirty="0"/>
              <a:t>可执行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5E35BAB-A052-40A3-AAE1-03F2DA00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目录文件</a:t>
            </a:r>
            <a:endParaRPr lang="en-US" altLang="zh-CN" dirty="0"/>
          </a:p>
          <a:p>
            <a:pPr lvl="1"/>
            <a:r>
              <a:rPr lang="en-US" altLang="zh-CN" dirty="0" err="1"/>
              <a:t>opendir</a:t>
            </a:r>
            <a:r>
              <a:rPr lang="en-US" altLang="zh-CN" dirty="0"/>
              <a:t>/</a:t>
            </a:r>
            <a:r>
              <a:rPr lang="en-US" altLang="zh-CN" dirty="0" err="1"/>
              <a:t>closedir</a:t>
            </a:r>
            <a:endParaRPr lang="en-US" altLang="zh-CN" dirty="0"/>
          </a:p>
          <a:p>
            <a:pPr lvl="1"/>
            <a:r>
              <a:rPr lang="en-US" altLang="zh-CN" dirty="0" err="1"/>
              <a:t>readdir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权限：</a:t>
            </a:r>
            <a:endParaRPr lang="en-US" altLang="zh-CN" dirty="0"/>
          </a:p>
          <a:p>
            <a:pPr lvl="2"/>
            <a:r>
              <a:rPr lang="zh-CN" altLang="en-US" dirty="0"/>
              <a:t>可读</a:t>
            </a:r>
            <a:endParaRPr lang="en-US" altLang="zh-CN" dirty="0"/>
          </a:p>
          <a:p>
            <a:pPr lvl="2"/>
            <a:r>
              <a:rPr lang="zh-CN" altLang="en-US" dirty="0"/>
              <a:t>可写</a:t>
            </a:r>
            <a:endParaRPr lang="en-US" altLang="zh-CN" dirty="0"/>
          </a:p>
          <a:p>
            <a:pPr lvl="2"/>
            <a:r>
              <a:rPr lang="zh-CN" altLang="en-US" dirty="0"/>
              <a:t>可执行</a:t>
            </a:r>
            <a:r>
              <a:rPr lang="en-US" altLang="zh-CN" dirty="0"/>
              <a:t>(cd)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2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DC9B0C-1A16-4083-A9EF-228A6875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- stat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581A16-AFDF-4DB6-8343-BC0EA68F3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stat/</a:t>
            </a:r>
            <a:r>
              <a:rPr lang="en-US" altLang="zh-CN" dirty="0" err="1"/>
              <a:t>fstat</a:t>
            </a:r>
            <a:endParaRPr lang="en-US" altLang="zh-CN" dirty="0"/>
          </a:p>
          <a:p>
            <a:pPr lvl="1"/>
            <a:r>
              <a:rPr lang="zh-CN" altLang="en-US" dirty="0"/>
              <a:t>头部数据和文件内容</a:t>
            </a:r>
            <a:endParaRPr lang="en-US" altLang="zh-CN" dirty="0"/>
          </a:p>
          <a:p>
            <a:pPr lvl="1"/>
            <a:r>
              <a:rPr lang="zh-CN" altLang="en-US" dirty="0"/>
              <a:t>依赖平台，所以</a:t>
            </a:r>
            <a:r>
              <a:rPr lang="en-US" altLang="zh-CN" dirty="0" err="1"/>
              <a:t>stdio</a:t>
            </a:r>
            <a:r>
              <a:rPr lang="zh-CN" altLang="en-US" dirty="0"/>
              <a:t>中没有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36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42B0-F504-4FE3-B73D-680B8E6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I/O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en-US" altLang="zh-CN" dirty="0" err="1"/>
              <a:t>stdio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DEC9CE-9FB3-403E-BE7A-C4CA9DA07A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UNIX I/O</a:t>
            </a:r>
          </a:p>
          <a:p>
            <a:pPr lvl="1"/>
            <a:r>
              <a:rPr lang="en-US" altLang="zh-CN" dirty="0"/>
              <a:t>open/close</a:t>
            </a:r>
          </a:p>
          <a:p>
            <a:pPr lvl="1"/>
            <a:r>
              <a:rPr lang="en-US" altLang="zh-CN" dirty="0"/>
              <a:t>read/write</a:t>
            </a:r>
          </a:p>
          <a:p>
            <a:pPr lvl="1"/>
            <a:r>
              <a:rPr lang="en-US" altLang="zh-CN" dirty="0" err="1"/>
              <a:t>lseek</a:t>
            </a:r>
            <a:endParaRPr lang="en-US" altLang="zh-CN" dirty="0"/>
          </a:p>
          <a:p>
            <a:pPr lvl="1"/>
            <a:r>
              <a:rPr lang="en-US" altLang="zh-CN" dirty="0"/>
              <a:t>dup/dup2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8F5E86-4102-4B81-AE60-D48590F15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endParaRPr lang="en-US" altLang="zh-CN" dirty="0"/>
          </a:p>
          <a:p>
            <a:pPr lvl="1"/>
            <a:r>
              <a:rPr lang="en-US" altLang="zh-CN" dirty="0" err="1"/>
              <a:t>fopen</a:t>
            </a:r>
            <a:r>
              <a:rPr lang="en-US" altLang="zh-CN" dirty="0"/>
              <a:t>/</a:t>
            </a:r>
            <a:r>
              <a:rPr lang="en-US" altLang="zh-CN" dirty="0" err="1"/>
              <a:t>fdopen</a:t>
            </a:r>
            <a:r>
              <a:rPr lang="en-US" altLang="zh-CN" dirty="0"/>
              <a:t>/</a:t>
            </a:r>
            <a:r>
              <a:rPr lang="en-US" altLang="zh-CN" dirty="0" err="1"/>
              <a:t>fclose</a:t>
            </a:r>
            <a:endParaRPr lang="en-US" altLang="zh-CN" dirty="0"/>
          </a:p>
          <a:p>
            <a:pPr lvl="1"/>
            <a:r>
              <a:rPr lang="en-US" altLang="zh-CN" dirty="0" err="1"/>
              <a:t>fscanf</a:t>
            </a:r>
            <a:r>
              <a:rPr lang="en-US" altLang="zh-CN" dirty="0"/>
              <a:t>/</a:t>
            </a:r>
            <a:r>
              <a:rPr lang="en-US" altLang="zh-CN" dirty="0" err="1"/>
              <a:t>fprintf</a:t>
            </a:r>
            <a:r>
              <a:rPr lang="en-US" altLang="zh-CN" dirty="0"/>
              <a:t>, </a:t>
            </a:r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2"/>
            <a:r>
              <a:rPr lang="en-US" altLang="zh-CN" dirty="0" err="1"/>
              <a:t>fread</a:t>
            </a:r>
            <a:r>
              <a:rPr lang="en-US" altLang="zh-CN" dirty="0"/>
              <a:t>/</a:t>
            </a:r>
            <a:r>
              <a:rPr lang="en-US" altLang="zh-CN" dirty="0" err="1"/>
              <a:t>fwrite</a:t>
            </a:r>
            <a:r>
              <a:rPr lang="zh-CN" altLang="en-US" dirty="0"/>
              <a:t>（较少用）</a:t>
            </a:r>
            <a:endParaRPr lang="en-US" altLang="zh-CN" dirty="0"/>
          </a:p>
          <a:p>
            <a:pPr lvl="1"/>
            <a:r>
              <a:rPr lang="en-US" altLang="zh-CN" dirty="0" err="1"/>
              <a:t>fseek</a:t>
            </a:r>
            <a:endParaRPr lang="en-US" altLang="zh-CN" dirty="0"/>
          </a:p>
          <a:p>
            <a:pPr lvl="1"/>
            <a:r>
              <a:rPr lang="en-US" altLang="zh-CN" dirty="0" err="1"/>
              <a:t>freopen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fflush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94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1AA08-EF7B-4986-AEDA-2A42D362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stdio</a:t>
            </a:r>
            <a:r>
              <a:rPr lang="en-US" altLang="zh-CN" dirty="0"/>
              <a:t>-mode</a:t>
            </a:r>
            <a:r>
              <a:rPr lang="zh-CN" altLang="en-US" dirty="0"/>
              <a:t>（常用）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4F6B6C-6BC0-4BC0-8CEB-EF95BE6D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“r”</a:t>
            </a:r>
            <a:r>
              <a:rPr lang="zh-CN" altLang="en-US" dirty="0"/>
              <a:t>：只读</a:t>
            </a:r>
            <a:endParaRPr lang="en-US" altLang="zh-CN" dirty="0"/>
          </a:p>
          <a:p>
            <a:r>
              <a:rPr lang="en-US" altLang="zh-CN" dirty="0"/>
              <a:t>“w”</a:t>
            </a:r>
            <a:r>
              <a:rPr lang="zh-CN" altLang="en-US" dirty="0"/>
              <a:t>：只写，截断</a:t>
            </a:r>
            <a:endParaRPr lang="en-US" altLang="zh-CN" dirty="0"/>
          </a:p>
          <a:p>
            <a:r>
              <a:rPr lang="en-US" altLang="zh-CN" dirty="0"/>
              <a:t>“a”</a:t>
            </a:r>
            <a:r>
              <a:rPr lang="zh-CN" altLang="en-US" dirty="0"/>
              <a:t>：附加</a:t>
            </a:r>
            <a:endParaRPr lang="en-US" altLang="zh-CN" dirty="0"/>
          </a:p>
          <a:p>
            <a:r>
              <a:rPr lang="en-US" altLang="zh-CN" dirty="0"/>
              <a:t>“r+”</a:t>
            </a:r>
            <a:r>
              <a:rPr lang="zh-CN" altLang="en-US" dirty="0"/>
              <a:t>：打开文本文件并更新</a:t>
            </a:r>
            <a:endParaRPr lang="en-US" altLang="zh-CN" dirty="0"/>
          </a:p>
          <a:p>
            <a:r>
              <a:rPr lang="en-US" altLang="zh-CN" dirty="0"/>
              <a:t>“w+”</a:t>
            </a:r>
            <a:r>
              <a:rPr lang="zh-CN" altLang="en-US" dirty="0"/>
              <a:t>：创建文本文件并更新，截断</a:t>
            </a:r>
            <a:endParaRPr lang="en-US" altLang="zh-CN" dirty="0"/>
          </a:p>
          <a:p>
            <a:r>
              <a:rPr lang="en-US" altLang="zh-CN" dirty="0"/>
              <a:t>“a+”</a:t>
            </a:r>
            <a:r>
              <a:rPr lang="zh-CN" altLang="en-US" dirty="0"/>
              <a:t>：附加并更新</a:t>
            </a:r>
            <a:endParaRPr lang="en-US" altLang="zh-CN" dirty="0"/>
          </a:p>
          <a:p>
            <a:r>
              <a:rPr lang="en-US" altLang="zh-CN" dirty="0"/>
              <a:t>“b”</a:t>
            </a:r>
            <a:r>
              <a:rPr lang="zh-CN" altLang="en-US" dirty="0"/>
              <a:t>：在上面的选项后加“</a:t>
            </a:r>
            <a:r>
              <a:rPr lang="en-US" altLang="zh-CN" dirty="0"/>
              <a:t>b</a:t>
            </a:r>
            <a:r>
              <a:rPr lang="zh-CN" altLang="en-US" dirty="0"/>
              <a:t>”，打开二进制文件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356711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975</Words>
  <Application>Microsoft Office PowerPoint</Application>
  <PresentationFormat>宽屏</PresentationFormat>
  <Paragraphs>167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Book Antiqua</vt:lpstr>
      <vt:lpstr>Cambria Math</vt:lpstr>
      <vt:lpstr>Office 主题​​</vt:lpstr>
      <vt:lpstr>System Level I/O &amp; Virtual Memory I</vt:lpstr>
      <vt:lpstr>System Level I/O</vt:lpstr>
      <vt:lpstr>Outline</vt:lpstr>
      <vt:lpstr>UNIX I/O – open/close</vt:lpstr>
      <vt:lpstr>UNIX I/O – read/write</vt:lpstr>
      <vt:lpstr>UNIX I/O – 普通文件和目录文件</vt:lpstr>
      <vt:lpstr>UNIX I/O - stat</vt:lpstr>
      <vt:lpstr>UNIX I/O v.s. stdio</vt:lpstr>
      <vt:lpstr>stdio-mode（常用）</vt:lpstr>
      <vt:lpstr>stdio</vt:lpstr>
      <vt:lpstr>stdio 缓冲区引起的问题</vt:lpstr>
      <vt:lpstr>RIO</vt:lpstr>
      <vt:lpstr>共享文件 &amp; I/O重定向</vt:lpstr>
      <vt:lpstr>共享文件 &amp; I/O重定向</vt:lpstr>
      <vt:lpstr>PowerPoint 演示文稿</vt:lpstr>
      <vt:lpstr>Virtual Memory I</vt:lpstr>
      <vt:lpstr>Outline</vt:lpstr>
      <vt:lpstr>虚拟内存</vt:lpstr>
      <vt:lpstr>分页</vt:lpstr>
      <vt:lpstr>页表</vt:lpstr>
      <vt:lpstr>页表</vt:lpstr>
      <vt:lpstr>页表的实现 – 单级页表(数组/树)</vt:lpstr>
      <vt:lpstr>页表的实现 – 共享</vt:lpstr>
      <vt:lpstr>页表的实现 – 效果</vt:lpstr>
      <vt:lpstr>单级页表的问题</vt:lpstr>
      <vt:lpstr>页表的实现 – 多级页表</vt:lpstr>
      <vt:lpstr>页表优化</vt:lpstr>
      <vt:lpstr>18年期末第五题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Level I/O</dc:title>
  <dc:creator>Andante Cantabile</dc:creator>
  <cp:lastModifiedBy>Sun Eugen</cp:lastModifiedBy>
  <cp:revision>27</cp:revision>
  <dcterms:created xsi:type="dcterms:W3CDTF">2021-12-04T00:11:41Z</dcterms:created>
  <dcterms:modified xsi:type="dcterms:W3CDTF">2022-11-23T10:14:45Z</dcterms:modified>
</cp:coreProperties>
</file>