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326" r:id="rId3"/>
    <p:sldId id="327" r:id="rId4"/>
    <p:sldId id="331" r:id="rId5"/>
    <p:sldId id="345" r:id="rId6"/>
    <p:sldId id="344" r:id="rId7"/>
    <p:sldId id="354" r:id="rId8"/>
    <p:sldId id="346" r:id="rId9"/>
    <p:sldId id="347" r:id="rId10"/>
    <p:sldId id="349" r:id="rId11"/>
    <p:sldId id="353" r:id="rId12"/>
    <p:sldId id="350" r:id="rId13"/>
    <p:sldId id="332" r:id="rId14"/>
    <p:sldId id="343" r:id="rId15"/>
    <p:sldId id="334" r:id="rId16"/>
    <p:sldId id="355" r:id="rId17"/>
    <p:sldId id="335" r:id="rId18"/>
    <p:sldId id="340" r:id="rId19"/>
    <p:sldId id="338" r:id="rId20"/>
    <p:sldId id="336" r:id="rId21"/>
    <p:sldId id="341" r:id="rId22"/>
    <p:sldId id="356" r:id="rId23"/>
  </p:sldIdLst>
  <p:sldSz cx="10945813" cy="6156325"/>
  <p:notesSz cx="6858000" cy="9144000"/>
  <p:defaultTextStyle>
    <a:defPPr>
      <a:defRPr lang="zh-CN"/>
    </a:defPPr>
    <a:lvl1pPr marL="0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10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1055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1265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475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2320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2530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3375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3585" algn="l" defTabSz="8210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0033CC"/>
    <a:srgbClr val="00CC99"/>
    <a:srgbClr val="33CC33"/>
    <a:srgbClr val="0000CC"/>
    <a:srgbClr val="009900"/>
    <a:srgbClr val="00FFFF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147" d="100"/>
          <a:sy n="147" d="100"/>
        </p:scale>
        <p:origin x="48" y="272"/>
      </p:cViewPr>
      <p:guideLst>
        <p:guide orient="horz" pos="1939"/>
        <p:guide pos="3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936" y="1912455"/>
            <a:ext cx="9303941" cy="13196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874" y="3488587"/>
            <a:ext cx="7662070" cy="1573283"/>
          </a:xfrm>
        </p:spPr>
        <p:txBody>
          <a:bodyPr/>
          <a:lstStyle>
            <a:lvl1pPr marL="0" indent="0" algn="ctr">
              <a:buNone/>
              <a:defRPr/>
            </a:lvl1pPr>
            <a:lvl2pPr marL="410210" indent="0" algn="ctr">
              <a:buNone/>
              <a:defRPr/>
            </a:lvl2pPr>
            <a:lvl3pPr marL="821055" indent="0" algn="ctr">
              <a:buNone/>
              <a:defRPr/>
            </a:lvl3pPr>
            <a:lvl4pPr marL="1231265" indent="0" algn="ctr">
              <a:buNone/>
              <a:defRPr/>
            </a:lvl4pPr>
            <a:lvl5pPr marL="1641475" indent="0" algn="ctr">
              <a:buNone/>
              <a:defRPr/>
            </a:lvl5pPr>
            <a:lvl6pPr marL="2052320" indent="0" algn="ctr">
              <a:buNone/>
              <a:defRPr/>
            </a:lvl6pPr>
            <a:lvl7pPr marL="2462530" indent="0" algn="ctr">
              <a:buNone/>
              <a:defRPr/>
            </a:lvl7pPr>
            <a:lvl8pPr marL="2873375" indent="0" algn="ctr">
              <a:buNone/>
              <a:defRPr/>
            </a:lvl8pPr>
            <a:lvl9pPr marL="328358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F8333-4156-4ACD-8C36-08A8AE6F0B1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5583-E9E7-4BDB-B545-5DD62B5B73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98895" y="547229"/>
            <a:ext cx="2325985" cy="49250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0937" y="547229"/>
            <a:ext cx="6795525" cy="49250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C059D-7481-45CF-B08A-8989B7E8D28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9D013-D165-48E4-A588-1DC665795FA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643" y="3956017"/>
            <a:ext cx="9303941" cy="122271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643" y="2609313"/>
            <a:ext cx="9303941" cy="1346696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210" indent="0">
              <a:buNone/>
              <a:defRPr sz="1600"/>
            </a:lvl2pPr>
            <a:lvl3pPr marL="821055" indent="0">
              <a:buNone/>
              <a:defRPr sz="1500"/>
            </a:lvl3pPr>
            <a:lvl4pPr marL="1231265" indent="0">
              <a:buNone/>
              <a:defRPr sz="1200"/>
            </a:lvl4pPr>
            <a:lvl5pPr marL="1641475" indent="0">
              <a:buNone/>
              <a:defRPr sz="1200"/>
            </a:lvl5pPr>
            <a:lvl6pPr marL="2052320" indent="0">
              <a:buNone/>
              <a:defRPr sz="1200"/>
            </a:lvl6pPr>
            <a:lvl7pPr marL="2462530" indent="0">
              <a:buNone/>
              <a:defRPr sz="1200"/>
            </a:lvl7pPr>
            <a:lvl8pPr marL="2873375" indent="0">
              <a:buNone/>
              <a:defRPr sz="1200"/>
            </a:lvl8pPr>
            <a:lvl9pPr marL="328358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3AF7-8674-4934-BE4F-2EB11214297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0936" y="1778498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4" y="1778498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B5122-EC58-40DF-A813-630F4374DB1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3" y="246542"/>
            <a:ext cx="9851232" cy="10260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3" y="1378049"/>
            <a:ext cx="48363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10" indent="0">
              <a:buNone/>
              <a:defRPr sz="1800" b="1"/>
            </a:lvl2pPr>
            <a:lvl3pPr marL="821055" indent="0">
              <a:buNone/>
              <a:defRPr sz="1600" b="1"/>
            </a:lvl3pPr>
            <a:lvl4pPr marL="1231265" indent="0">
              <a:buNone/>
              <a:defRPr sz="1500" b="1"/>
            </a:lvl4pPr>
            <a:lvl5pPr marL="1641475" indent="0">
              <a:buNone/>
              <a:defRPr sz="1500" b="1"/>
            </a:lvl5pPr>
            <a:lvl6pPr marL="2052320" indent="0">
              <a:buNone/>
              <a:defRPr sz="1500" b="1"/>
            </a:lvl6pPr>
            <a:lvl7pPr marL="2462530" indent="0">
              <a:buNone/>
              <a:defRPr sz="1500" b="1"/>
            </a:lvl7pPr>
            <a:lvl8pPr marL="2873375" indent="0">
              <a:buNone/>
              <a:defRPr sz="1500" b="1"/>
            </a:lvl8pPr>
            <a:lvl9pPr marL="328358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93" y="1952356"/>
            <a:ext cx="48363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0327" y="1378049"/>
            <a:ext cx="48382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10" indent="0">
              <a:buNone/>
              <a:defRPr sz="1800" b="1"/>
            </a:lvl2pPr>
            <a:lvl3pPr marL="821055" indent="0">
              <a:buNone/>
              <a:defRPr sz="1600" b="1"/>
            </a:lvl3pPr>
            <a:lvl4pPr marL="1231265" indent="0">
              <a:buNone/>
              <a:defRPr sz="1500" b="1"/>
            </a:lvl4pPr>
            <a:lvl5pPr marL="1641475" indent="0">
              <a:buNone/>
              <a:defRPr sz="1500" b="1"/>
            </a:lvl5pPr>
            <a:lvl6pPr marL="2052320" indent="0">
              <a:buNone/>
              <a:defRPr sz="1500" b="1"/>
            </a:lvl6pPr>
            <a:lvl7pPr marL="2462530" indent="0">
              <a:buNone/>
              <a:defRPr sz="1500" b="1"/>
            </a:lvl7pPr>
            <a:lvl8pPr marL="2873375" indent="0">
              <a:buNone/>
              <a:defRPr sz="1500" b="1"/>
            </a:lvl8pPr>
            <a:lvl9pPr marL="328358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0327" y="1952356"/>
            <a:ext cx="48382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B9A30-0B72-4A49-BF6E-24AA9B0D9C6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A1FBF-6811-4309-AE72-836DE370099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2092D-F095-4E96-9BB6-D19CD058A1F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6" y="245114"/>
            <a:ext cx="3601097" cy="10431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511" y="245118"/>
            <a:ext cx="6119014" cy="525425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296" y="1288272"/>
            <a:ext cx="3601097" cy="4211098"/>
          </a:xfrm>
        </p:spPr>
        <p:txBody>
          <a:bodyPr/>
          <a:lstStyle>
            <a:lvl1pPr marL="0" indent="0">
              <a:buNone/>
              <a:defRPr sz="1200"/>
            </a:lvl1pPr>
            <a:lvl2pPr marL="410210" indent="0">
              <a:buNone/>
              <a:defRPr sz="1000"/>
            </a:lvl2pPr>
            <a:lvl3pPr marL="821055" indent="0">
              <a:buNone/>
              <a:defRPr sz="900"/>
            </a:lvl3pPr>
            <a:lvl4pPr marL="1231265" indent="0">
              <a:buNone/>
              <a:defRPr sz="900"/>
            </a:lvl4pPr>
            <a:lvl5pPr marL="1641475" indent="0">
              <a:buNone/>
              <a:defRPr sz="900"/>
            </a:lvl5pPr>
            <a:lvl6pPr marL="2052320" indent="0">
              <a:buNone/>
              <a:defRPr sz="900"/>
            </a:lvl6pPr>
            <a:lvl7pPr marL="2462530" indent="0">
              <a:buNone/>
              <a:defRPr sz="900"/>
            </a:lvl7pPr>
            <a:lvl8pPr marL="2873375" indent="0">
              <a:buNone/>
              <a:defRPr sz="900"/>
            </a:lvl8pPr>
            <a:lvl9pPr marL="328358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69970-48C4-42A5-89C1-0242AACBA77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457" y="4309430"/>
            <a:ext cx="6567488" cy="5087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5457" y="550083"/>
            <a:ext cx="6567488" cy="3693795"/>
          </a:xfrm>
        </p:spPr>
        <p:txBody>
          <a:bodyPr/>
          <a:lstStyle>
            <a:lvl1pPr marL="0" indent="0">
              <a:buNone/>
              <a:defRPr sz="2900"/>
            </a:lvl1pPr>
            <a:lvl2pPr marL="410210" indent="0">
              <a:buNone/>
              <a:defRPr sz="2500"/>
            </a:lvl2pPr>
            <a:lvl3pPr marL="821055" indent="0">
              <a:buNone/>
              <a:defRPr sz="2200"/>
            </a:lvl3pPr>
            <a:lvl4pPr marL="1231265" indent="0">
              <a:buNone/>
              <a:defRPr sz="1800"/>
            </a:lvl4pPr>
            <a:lvl5pPr marL="1641475" indent="0">
              <a:buNone/>
              <a:defRPr sz="1800"/>
            </a:lvl5pPr>
            <a:lvl6pPr marL="2052320" indent="0">
              <a:buNone/>
              <a:defRPr sz="1800"/>
            </a:lvl6pPr>
            <a:lvl7pPr marL="2462530" indent="0">
              <a:buNone/>
              <a:defRPr sz="1800"/>
            </a:lvl7pPr>
            <a:lvl8pPr marL="2873375" indent="0">
              <a:buNone/>
              <a:defRPr sz="1800"/>
            </a:lvl8pPr>
            <a:lvl9pPr marL="3283585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5457" y="4818180"/>
            <a:ext cx="6567488" cy="722513"/>
          </a:xfrm>
        </p:spPr>
        <p:txBody>
          <a:bodyPr/>
          <a:lstStyle>
            <a:lvl1pPr marL="0" indent="0">
              <a:buNone/>
              <a:defRPr sz="1200"/>
            </a:lvl1pPr>
            <a:lvl2pPr marL="410210" indent="0">
              <a:buNone/>
              <a:defRPr sz="1000"/>
            </a:lvl2pPr>
            <a:lvl3pPr marL="821055" indent="0">
              <a:buNone/>
              <a:defRPr sz="900"/>
            </a:lvl3pPr>
            <a:lvl4pPr marL="1231265" indent="0">
              <a:buNone/>
              <a:defRPr sz="900"/>
            </a:lvl4pPr>
            <a:lvl5pPr marL="1641475" indent="0">
              <a:buNone/>
              <a:defRPr sz="900"/>
            </a:lvl5pPr>
            <a:lvl6pPr marL="2052320" indent="0">
              <a:buNone/>
              <a:defRPr sz="900"/>
            </a:lvl6pPr>
            <a:lvl7pPr marL="2462530" indent="0">
              <a:buNone/>
              <a:defRPr sz="900"/>
            </a:lvl7pPr>
            <a:lvl8pPr marL="2873375" indent="0">
              <a:buNone/>
              <a:defRPr sz="900"/>
            </a:lvl8pPr>
            <a:lvl9pPr marL="328358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E60C-8378-4EB7-9382-26F795DE559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0936" y="547233"/>
            <a:ext cx="9303941" cy="1026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090" tIns="41045" rIns="82090" bIns="4104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936" y="1778498"/>
            <a:ext cx="9303941" cy="3693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090" tIns="41045" rIns="82090" bIns="4104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0937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090" tIns="41045" rIns="82090" bIns="41045" numCol="1" anchor="t" anchorCtr="0" compatLnSpc="1"/>
          <a:lstStyle>
            <a:lvl1pPr defTabSz="821055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9822" y="5609096"/>
            <a:ext cx="3466174" cy="410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090" tIns="41045" rIns="82090" bIns="41045" numCol="1" anchor="t" anchorCtr="0" compatLnSpc="1"/>
          <a:lstStyle>
            <a:lvl1pPr algn="ctr" defTabSz="821055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4500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090" tIns="41045" rIns="82090" bIns="41045" numCol="1" anchor="t" anchorCtr="0" compatLnSpc="1"/>
          <a:lstStyle>
            <a:lvl1pPr algn="r" defTabSz="821055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fld id="{6E060F2E-5FD4-4FE5-B7CA-59F625F5C250}" type="slidenum">
              <a:rPr kumimoji="1" lang="en-US" altLang="zh-CN" smtClean="0">
                <a:solidFill>
                  <a:srgbClr val="000000"/>
                </a:solidFill>
              </a:rPr>
              <a:t>‹#›</a:t>
            </a:fld>
            <a:endParaRPr kumimoji="1"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1021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821055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231265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641475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07975" indent="-307975" algn="l" rtl="0" fontAlgn="base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56540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026160" indent="-205105" algn="l" rtl="0" fontAlgn="base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36370" indent="-205105" algn="l" rtl="0" fontAlgn="base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1847215" indent="-205105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257425" indent="-205105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635" indent="-205105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78480" indent="-205105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88690" indent="-205105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10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1055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265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475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320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530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375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3585" algn="l" defTabSz="8210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hyperlink" Target="http://image.baidu.com/i?ct=503316480&amp;z=0&amp;tn=baiduimagedetail&amp;word=%C0%EB%D7%D3%CD%A8%B5%C0&amp;in=29921&amp;cl=2&amp;cm=1&amp;sc=0&amp;lm=-1&amp;pn=33&amp;rn=1&amp;di=9060364305&amp;ln=1372&amp;fr=&amp;ic=0&amp;s=0" TargetMode="Externa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85180" y="866457"/>
            <a:ext cx="2354592" cy="6104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6410" tIns="43205" rIns="86410" bIns="43205">
            <a:spAutoFit/>
          </a:bodyPr>
          <a:lstStyle/>
          <a:p>
            <a:pPr defTabSz="864235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400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兴奋的发生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73" y="1828801"/>
            <a:ext cx="7365449" cy="41459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81785" y="4080778"/>
            <a:ext cx="14221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/>
              <a:t>静息电位</a:t>
            </a:r>
          </a:p>
        </p:txBody>
      </p:sp>
      <p:sp>
        <p:nvSpPr>
          <p:cNvPr id="8" name="矩形 7"/>
          <p:cNvSpPr/>
          <p:nvPr/>
        </p:nvSpPr>
        <p:spPr>
          <a:xfrm>
            <a:off x="9095956" y="3308107"/>
            <a:ext cx="111280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/>
              <a:t>阈电位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273646" y="1215154"/>
            <a:ext cx="4031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兴奋性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：受到刺激发生反应的能力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283171" y="1532837"/>
            <a:ext cx="3775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通常指产生动作电位的难易程度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3646" y="709354"/>
            <a:ext cx="4544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刺激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  引起机体反应的内外环境变化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91216" y="180636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产生动作电位的条件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73646" y="316847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刺激三要素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504133" y="316847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刺激强度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11735" y="345634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刺激持续时间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511736" y="374875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刺激强度变化率</a:t>
            </a:r>
          </a:p>
        </p:txBody>
      </p:sp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9942448" y="369379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阈电位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74" y="1419366"/>
            <a:ext cx="42767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73646" y="2112000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影响兴奋性的因素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57343" y="214324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静息电位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542911" y="243110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阈电位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542910" y="269047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主要去极化通道的状态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11269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22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216" y="180636"/>
            <a:ext cx="5201165" cy="3968232"/>
            <a:chOff x="91216" y="180636"/>
            <a:chExt cx="5201165" cy="3968232"/>
          </a:xfrm>
        </p:grpSpPr>
        <p:sp>
          <p:nvSpPr>
            <p:cNvPr id="8197" name="Text Box 2"/>
            <p:cNvSpPr txBox="1">
              <a:spLocks noChangeArrowheads="1"/>
            </p:cNvSpPr>
            <p:nvPr/>
          </p:nvSpPr>
          <p:spPr bwMode="auto">
            <a:xfrm>
              <a:off x="273646" y="1215154"/>
              <a:ext cx="40318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兴奋性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：受到刺激发生反应的能力</a:t>
              </a:r>
            </a:p>
          </p:txBody>
        </p:sp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1283171" y="1532837"/>
              <a:ext cx="37753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通常指产生动作电位的难易程度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73646" y="709354"/>
              <a:ext cx="45448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  引起机体反应的内外环境变化</a:t>
              </a:r>
            </a:p>
          </p:txBody>
        </p: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91216" y="180636"/>
              <a:ext cx="3416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产生动作电位的条件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73646" y="3168478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刺激三要素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504133" y="3168478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刺激强度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511735" y="345634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刺激持续时间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511736" y="3748758"/>
              <a:ext cx="19800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刺激强度变化率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73646" y="2112000"/>
              <a:ext cx="24929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影响兴奋性的因素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557343" y="2143241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静息电位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42911" y="2431106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阈电位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542910" y="2690470"/>
              <a:ext cx="274947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主要去极化通道的状态</a:t>
              </a:r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3" r="-30" b="23313"/>
          <a:stretch>
            <a:fillRect/>
          </a:stretch>
        </p:blipFill>
        <p:spPr bwMode="auto">
          <a:xfrm>
            <a:off x="5540096" y="909409"/>
            <a:ext cx="5076000" cy="445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C8FBB7-8059-A142-9844-3F89B792F8A3}"/>
              </a:ext>
            </a:extLst>
          </p:cNvPr>
          <p:cNvSpPr txBox="1"/>
          <p:nvPr/>
        </p:nvSpPr>
        <p:spPr>
          <a:xfrm>
            <a:off x="5680362" y="48952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钠离子通道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74" y="809297"/>
            <a:ext cx="5053898" cy="47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45221" y="4424191"/>
            <a:ext cx="18117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</a:rPr>
              <a:t>两倍基强度引起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</a:rPr>
              <a:t>兴奋所需时间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783075" y="4424599"/>
            <a:ext cx="18117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</a:rPr>
              <a:t>刺激时间足够长</a:t>
            </a:r>
          </a:p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</a:rPr>
              <a:t>的最小阈强度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3646" y="4250077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刺激强度－刺激时间关系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1216" y="180636"/>
            <a:ext cx="5201165" cy="3968232"/>
            <a:chOff x="91216" y="180636"/>
            <a:chExt cx="5201165" cy="3968232"/>
          </a:xfrm>
        </p:grpSpPr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273646" y="1215154"/>
              <a:ext cx="40318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兴奋性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：受到刺激发生反应的能力</a:t>
              </a: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1283171" y="1532837"/>
              <a:ext cx="37753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通常指产生动作电位的难易程度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73646" y="709354"/>
              <a:ext cx="45448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  引起机体反应的内外环境变化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91216" y="180636"/>
              <a:ext cx="3416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产生动作电位的条件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73646" y="3168478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刺激三要素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2504133" y="3168478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刺激强度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511735" y="345634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刺激持续时间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2511736" y="3748758"/>
              <a:ext cx="19800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刺激强度变化率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273646" y="2112000"/>
              <a:ext cx="24929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影响兴奋性的因素</a:t>
              </a:r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2557343" y="2143241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静息电位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542911" y="2431106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阈电位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2542910" y="2690470"/>
              <a:ext cx="274947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主要去极化通道的状态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0210" y="205211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动作电位的后效应</a:t>
            </a:r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276245" y="920121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兴奋性的变化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9890" y="1453539"/>
            <a:ext cx="2671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绝对不应期：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钠通道失活	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49890" y="2392777"/>
            <a:ext cx="43300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相对不应期：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ea typeface="楷体_GB2312" pitchFamily="49" charset="-122"/>
              </a:rPr>
              <a:t>钠通道未完全恢复钠电流弱，</a:t>
            </a:r>
            <a:endParaRPr lang="en-US" altLang="zh-CN" sz="1200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tabLst>
                <a:tab pos="810895" algn="l"/>
              </a:tabLst>
            </a:pPr>
            <a:r>
              <a:rPr lang="en-US" altLang="zh-CN" sz="1200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ea typeface="楷体_GB2312" pitchFamily="49" charset="-122"/>
              </a:rPr>
              <a:t>钾通道仍未关闭钾电流强	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endParaRPr lang="zh-CN" altLang="en-US" baseline="-250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05" y="205211"/>
            <a:ext cx="6889461" cy="579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752525" y="1905327"/>
            <a:ext cx="8800357" cy="2669166"/>
            <a:chOff x="396" y="713"/>
            <a:chExt cx="4631" cy="1873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396" y="713"/>
              <a:ext cx="66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作业：</a:t>
              </a:r>
            </a:p>
          </p:txBody>
        </p:sp>
        <p:sp>
          <p:nvSpPr>
            <p:cNvPr id="18438" name="Text Box 3"/>
            <p:cNvSpPr txBox="1">
              <a:spLocks noChangeArrowheads="1"/>
            </p:cNvSpPr>
            <p:nvPr/>
          </p:nvSpPr>
          <p:spPr bwMode="auto">
            <a:xfrm>
              <a:off x="672" y="1277"/>
              <a:ext cx="4355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</a:pP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20 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m 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球形细胞，因钠通道开放从－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70 mV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去极化到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+30 mV, </a:t>
              </a:r>
            </a:p>
            <a:p>
              <a:pPr eaLnBrk="1" hangingPunct="1">
                <a:lnSpc>
                  <a:spcPct val="160000"/>
                </a:lnSpc>
              </a:pP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如果不考虑其它转运电流，有多少个钠离子进入细胞？</a:t>
              </a:r>
            </a:p>
            <a:p>
              <a:pPr eaLnBrk="1" hangingPunct="1">
                <a:lnSpc>
                  <a:spcPct val="160000"/>
                </a:lnSpc>
              </a:pP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胞内钠浓度有多大改变？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	</a:t>
              </a:r>
              <a:endParaRPr lang="zh-CN" altLang="en-US" baseline="-25000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0210" y="205211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动作电位的后效应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76245" y="920121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跨膜离子浓度梯度的变化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16866" y="936930"/>
            <a:ext cx="41344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电压门控通道的研究方法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549015"/>
            <a:ext cx="5831267" cy="49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5" descr="hodg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7" y="2214390"/>
            <a:ext cx="1515091" cy="193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6" descr="hux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95" y="2214390"/>
            <a:ext cx="1525028" cy="193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81849" y="4213823"/>
            <a:ext cx="13805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A. L. Hodgkin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095380" y="4207553"/>
            <a:ext cx="1239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A. F. Huxley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214557" y="272079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电压钳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176742" y="4728948"/>
            <a:ext cx="3390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1963  </a:t>
            </a: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诺贝尔生理学和医学奖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97" y="1156772"/>
            <a:ext cx="6695429" cy="420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638505" y="3229221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钠通道</a:t>
            </a:r>
            <a:r>
              <a:rPr lang="en-US" altLang="zh-CN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b="1" baseline="-250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638505" y="946251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钾通道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2369694" y="2731870"/>
            <a:ext cx="1396731" cy="461725"/>
            <a:chOff x="1247" y="1917"/>
            <a:chExt cx="735" cy="324"/>
          </a:xfrm>
        </p:grpSpPr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1247" y="1917"/>
              <a:ext cx="73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g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K  </a:t>
              </a:r>
              <a:r>
                <a:rPr lang="en-US" altLang="zh-CN" sz="2400" dirty="0">
                  <a:solidFill>
                    <a:schemeClr val="bg1"/>
                  </a:solidFill>
                </a:rPr>
                <a:t>= g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K</a:t>
              </a:r>
              <a:r>
                <a:rPr lang="en-US" altLang="zh-CN" sz="2400" dirty="0">
                  <a:solidFill>
                    <a:schemeClr val="bg1"/>
                  </a:solidFill>
                </a:rPr>
                <a:t>n</a:t>
              </a:r>
              <a:r>
                <a:rPr lang="en-US" altLang="zh-CN" sz="2400" baseline="30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>
              <a:off x="1700" y="2008"/>
              <a:ext cx="18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438973" y="2214567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1-exp(-t/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</a:t>
            </a:r>
            <a:r>
              <a:rPr lang="en-US" altLang="zh-CN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) =</a:t>
            </a:r>
            <a:endParaRPr lang="en-US" altLang="zh-CN" sz="2400" baseline="30000" dirty="0">
              <a:solidFill>
                <a:schemeClr val="bg1"/>
              </a:solidFill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2367792" y="3336101"/>
            <a:ext cx="1818601" cy="461725"/>
            <a:chOff x="1246" y="2341"/>
            <a:chExt cx="957" cy="324"/>
          </a:xfrm>
        </p:grpSpPr>
        <p:sp>
          <p:nvSpPr>
            <p:cNvPr id="5138" name="Rectangle 22"/>
            <p:cNvSpPr>
              <a:spLocks noChangeArrowheads="1"/>
            </p:cNvSpPr>
            <p:nvPr/>
          </p:nvSpPr>
          <p:spPr bwMode="auto">
            <a:xfrm>
              <a:off x="1246" y="2341"/>
              <a:ext cx="95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Na  </a:t>
              </a:r>
              <a:r>
                <a:rPr lang="en-US" altLang="zh-CN" sz="2400">
                  <a:solidFill>
                    <a:schemeClr val="bg1"/>
                  </a:solidFill>
                </a:rPr>
                <a:t>= g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Na</a:t>
              </a:r>
              <a:r>
                <a:rPr lang="en-US" altLang="zh-CN" sz="2400">
                  <a:solidFill>
                    <a:schemeClr val="bg1"/>
                  </a:solidFill>
                </a:rPr>
                <a:t>m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3</a:t>
              </a:r>
              <a:r>
                <a:rPr lang="en-US" altLang="zh-CN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5139" name="Line 23"/>
            <p:cNvSpPr>
              <a:spLocks noChangeShapeType="1"/>
            </p:cNvSpPr>
            <p:nvPr/>
          </p:nvSpPr>
          <p:spPr bwMode="auto">
            <a:xfrm>
              <a:off x="1699" y="2432"/>
              <a:ext cx="18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Group 34"/>
          <p:cNvGrpSpPr/>
          <p:nvPr/>
        </p:nvGrpSpPr>
        <p:grpSpPr bwMode="auto">
          <a:xfrm>
            <a:off x="2369693" y="3983086"/>
            <a:ext cx="2249973" cy="979026"/>
            <a:chOff x="1247" y="2795"/>
            <a:chExt cx="1184" cy="687"/>
          </a:xfrm>
        </p:grpSpPr>
        <p:sp>
          <p:nvSpPr>
            <p:cNvPr id="5136" name="Rectangle 24"/>
            <p:cNvSpPr>
              <a:spLocks noChangeArrowheads="1"/>
            </p:cNvSpPr>
            <p:nvPr/>
          </p:nvSpPr>
          <p:spPr bwMode="auto">
            <a:xfrm>
              <a:off x="1247" y="2795"/>
              <a:ext cx="11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  </a:t>
              </a:r>
              <a:r>
                <a:rPr lang="en-US" altLang="zh-CN" sz="2400">
                  <a:solidFill>
                    <a:schemeClr val="bg1"/>
                  </a:solidFill>
                </a:rPr>
                <a:t>= 1-exp(-t/</a:t>
              </a:r>
              <a:r>
                <a:rPr lang="en-US" altLang="zh-CN" sz="2400">
                  <a:solidFill>
                    <a:schemeClr val="bg1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400" baseline="-25000">
                  <a:solidFill>
                    <a:schemeClr val="bg1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zh-CN" sz="240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US" altLang="zh-CN" sz="2400" baseline="30000">
                <a:solidFill>
                  <a:schemeClr val="bg1"/>
                </a:solidFill>
              </a:endParaRPr>
            </a:p>
          </p:txBody>
        </p:sp>
        <p:sp>
          <p:nvSpPr>
            <p:cNvPr id="5137" name="Rectangle 25"/>
            <p:cNvSpPr>
              <a:spLocks noChangeArrowheads="1"/>
            </p:cNvSpPr>
            <p:nvPr/>
          </p:nvSpPr>
          <p:spPr bwMode="auto">
            <a:xfrm>
              <a:off x="1247" y="3158"/>
              <a:ext cx="97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h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  </a:t>
              </a:r>
              <a:r>
                <a:rPr lang="en-US" altLang="zh-CN" sz="2400">
                  <a:solidFill>
                    <a:schemeClr val="bg1"/>
                  </a:solidFill>
                </a:rPr>
                <a:t>= exp(-t/</a:t>
              </a:r>
              <a:r>
                <a:rPr lang="en-US" altLang="zh-CN" sz="2400">
                  <a:solidFill>
                    <a:schemeClr val="bg1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400" baseline="-25000">
                  <a:solidFill>
                    <a:schemeClr val="bg1"/>
                  </a:solidFill>
                  <a:sym typeface="Symbol" panose="05050102010706020507" pitchFamily="18" charset="2"/>
                </a:rPr>
                <a:t>h</a:t>
              </a:r>
              <a:r>
                <a:rPr lang="en-US" altLang="zh-CN" sz="240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US" altLang="zh-CN" sz="2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5131" name="Text Box 26"/>
          <p:cNvSpPr txBox="1">
            <a:spLocks noChangeArrowheads="1"/>
          </p:cNvSpPr>
          <p:nvPr/>
        </p:nvSpPr>
        <p:spPr bwMode="auto">
          <a:xfrm>
            <a:off x="273646" y="360545"/>
            <a:ext cx="65694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电压门控通道的数学模型 </a:t>
            </a:r>
            <a:r>
              <a:rPr lang="en-US" altLang="zh-CN" sz="2800" dirty="0">
                <a:solidFill>
                  <a:srgbClr val="FFFF00"/>
                </a:solidFill>
                <a:ea typeface="黑体" panose="02010609060101010101" pitchFamily="2" charset="-122"/>
              </a:rPr>
              <a:t>( H – H </a:t>
            </a:r>
            <a:r>
              <a:rPr lang="zh-CN" altLang="en-US" sz="2800" dirty="0">
                <a:solidFill>
                  <a:srgbClr val="FFFF00"/>
                </a:solidFill>
                <a:ea typeface="黑体" panose="02010609060101010101" pitchFamily="2" charset="-122"/>
              </a:rPr>
              <a:t>模型）</a:t>
            </a:r>
          </a:p>
          <a:p>
            <a:pPr eaLnBrk="1" hangingPunct="1"/>
            <a:endParaRPr lang="en-US" altLang="zh-CN" sz="28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1" y="267204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7851" name="Object 27"/>
          <p:cNvGraphicFramePr>
            <a:graphicFrameLocks noChangeAspect="1"/>
          </p:cNvGraphicFramePr>
          <p:nvPr/>
        </p:nvGraphicFramePr>
        <p:xfrm>
          <a:off x="2455208" y="1388023"/>
          <a:ext cx="1723586" cy="65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2" name="公式" r:id="rId3" imgW="914400" imgH="462915" progId="Equation.3">
                  <p:embed/>
                </p:oleObj>
              </mc:Choice>
              <mc:Fallback>
                <p:oleObj name="公式" r:id="rId3" imgW="914400" imgH="462915" progId="Equation.3">
                  <p:embed/>
                  <p:pic>
                    <p:nvPicPr>
                      <p:cNvPr id="0" name="图片 101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08" y="1388023"/>
                        <a:ext cx="1723586" cy="655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30"/>
          <p:cNvSpPr>
            <a:spLocks noChangeArrowheads="1"/>
          </p:cNvSpPr>
          <p:nvPr/>
        </p:nvSpPr>
        <p:spPr bwMode="auto">
          <a:xfrm>
            <a:off x="1" y="268059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7853" name="Object 29"/>
          <p:cNvGraphicFramePr>
            <a:graphicFrameLocks noChangeAspect="1"/>
          </p:cNvGraphicFramePr>
          <p:nvPr/>
        </p:nvGraphicFramePr>
        <p:xfrm>
          <a:off x="2455206" y="1915302"/>
          <a:ext cx="2921025" cy="73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3" name="公式" r:id="rId5" imgW="1591945" imgH="440055" progId="Equation.3">
                  <p:embed/>
                </p:oleObj>
              </mc:Choice>
              <mc:Fallback>
                <p:oleObj name="公式" r:id="rId5" imgW="1591945" imgH="440055" progId="Equation.3">
                  <p:embed/>
                  <p:pic>
                    <p:nvPicPr>
                      <p:cNvPr id="0" name="图片 101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06" y="1915302"/>
                        <a:ext cx="2921025" cy="732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646107" y="150773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随机过程：</a:t>
            </a:r>
          </a:p>
        </p:txBody>
      </p:sp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66" y="871965"/>
            <a:ext cx="534616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5" grpId="0"/>
      <p:bldP spid="7785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0250" y="166735"/>
            <a:ext cx="274947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离子通道</a:t>
            </a:r>
            <a:r>
              <a:rPr lang="zh-CN" altLang="en-US" sz="3200" dirty="0">
                <a:solidFill>
                  <a:srgbClr val="FFFF00"/>
                </a:solidFill>
                <a:ea typeface="黑体" panose="02010609060101010101" pitchFamily="2" charset="-122"/>
              </a:rPr>
              <a:t>结构 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90" y="166735"/>
            <a:ext cx="7374152" cy="585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1" y="2498062"/>
            <a:ext cx="2733748" cy="27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/>
          <p:nvPr/>
        </p:nvSpPr>
        <p:spPr>
          <a:xfrm>
            <a:off x="217270" y="5467543"/>
            <a:ext cx="3112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Zang et al, </a:t>
            </a:r>
            <a:r>
              <a:rPr lang="en-US" altLang="zh-CN" i="1" dirty="0">
                <a:solidFill>
                  <a:schemeClr val="bg1"/>
                </a:solidFill>
              </a:rPr>
              <a:t>NATURE</a:t>
            </a:r>
            <a:r>
              <a:rPr lang="en-US" altLang="zh-CN" dirty="0">
                <a:solidFill>
                  <a:schemeClr val="bg1"/>
                </a:solidFill>
              </a:rPr>
              <a:t> 486:130, 2012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1100" y="815143"/>
            <a:ext cx="264687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个重复序列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亚基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1101" y="1204190"/>
            <a:ext cx="2686954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每个包含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Symbol" panose="05050102010706020507" pitchFamily="18" charset="2"/>
              </a:rPr>
              <a:t>螺旋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Symbol" panose="05050102010706020507" pitchFamily="18" charset="2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latin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Symbol" panose="05050102010706020507" pitchFamily="18" charset="2"/>
              </a:rPr>
              <a:t>个带正电荷，</a:t>
            </a:r>
            <a:endParaRPr lang="en-US" altLang="zh-CN" sz="2400" dirty="0">
              <a:solidFill>
                <a:schemeClr val="bg1"/>
              </a:solidFill>
              <a:latin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Symbol" panose="05050102010706020507" pitchFamily="18" charset="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Symbol" panose="05050102010706020507" pitchFamily="18" charset="2"/>
              </a:rPr>
              <a:t>电压感受器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842322" y="733519"/>
          <a:ext cx="4825834" cy="5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Image" r:id="rId3" imgW="3840480" imgH="4260850" progId="Photoshop.Image.6">
                  <p:embed/>
                </p:oleObj>
              </mc:Choice>
              <mc:Fallback>
                <p:oleObj name="Image" r:id="rId3" imgW="3840480" imgH="4260850" progId="Photoshop.Image.6">
                  <p:embed/>
                  <p:pic>
                    <p:nvPicPr>
                      <p:cNvPr id="0" name="图片 103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322" y="733519"/>
                        <a:ext cx="4825834" cy="5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603475" y="1133957"/>
            <a:ext cx="800219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CC3399"/>
                </a:solidFill>
                <a:ea typeface="黑体" panose="02010609060101010101" pitchFamily="2" charset="-122"/>
              </a:rPr>
              <a:t>电压</a:t>
            </a:r>
            <a:endParaRPr lang="en-US" altLang="zh-CN" dirty="0">
              <a:solidFill>
                <a:srgbClr val="CC3399"/>
              </a:solidFill>
              <a:ea typeface="黑体" panose="02010609060101010101" pitchFamily="2" charset="-122"/>
            </a:endParaRPr>
          </a:p>
          <a:p>
            <a:pPr algn="ctr"/>
            <a:r>
              <a:rPr lang="zh-CN" altLang="en-US" dirty="0">
                <a:solidFill>
                  <a:srgbClr val="CC3399"/>
                </a:solidFill>
                <a:ea typeface="黑体" panose="02010609060101010101" pitchFamily="2" charset="-122"/>
              </a:rPr>
              <a:t>感受器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3255239" y="2884353"/>
            <a:ext cx="2044739" cy="3362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离子选择器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250" y="166735"/>
            <a:ext cx="644278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离子通道的电压感受器与闸门电流</a:t>
            </a:r>
            <a:r>
              <a:rPr lang="zh-CN" altLang="en-US" sz="3200" dirty="0">
                <a:solidFill>
                  <a:srgbClr val="FFFF00"/>
                </a:solidFill>
                <a:ea typeface="黑体" panose="02010609060101010101" pitchFamily="2" charset="-122"/>
              </a:rPr>
              <a:t> </a:t>
            </a:r>
          </a:p>
        </p:txBody>
      </p:sp>
      <p:pic>
        <p:nvPicPr>
          <p:cNvPr id="74760" name="Picture 8" descr="Gating Curren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7" r="52190" b="74314"/>
          <a:stretch>
            <a:fillRect/>
          </a:stretch>
        </p:blipFill>
        <p:spPr bwMode="auto">
          <a:xfrm>
            <a:off x="5901891" y="1539631"/>
            <a:ext cx="4904582" cy="33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615962" y="1874364"/>
            <a:ext cx="2161385" cy="861683"/>
            <a:chOff x="3615962" y="1874364"/>
            <a:chExt cx="2161385" cy="861683"/>
          </a:xfrm>
        </p:grpSpPr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5060848" y="2170762"/>
              <a:ext cx="35915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5777347" y="2387461"/>
              <a:ext cx="0" cy="3347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 rot="16200000">
              <a:off x="5125088" y="2165792"/>
              <a:ext cx="58285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rot="16200000">
              <a:off x="5419167" y="2187883"/>
              <a:ext cx="288000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3615962" y="2401311"/>
              <a:ext cx="0" cy="3347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64104" y="1521219"/>
            <a:ext cx="4411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细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胞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131469" y="1038755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脂膜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061949" y="2235366"/>
            <a:ext cx="4411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蛋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白</a:t>
            </a:r>
          </a:p>
        </p:txBody>
      </p:sp>
      <p:sp>
        <p:nvSpPr>
          <p:cNvPr id="35" name="AutoShape 5"/>
          <p:cNvSpPr/>
          <p:nvPr/>
        </p:nvSpPr>
        <p:spPr bwMode="auto">
          <a:xfrm>
            <a:off x="944217" y="1254843"/>
            <a:ext cx="139722" cy="1538054"/>
          </a:xfrm>
          <a:prstGeom prst="leftBrace">
            <a:avLst>
              <a:gd name="adj1" fmla="val 127778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6"/>
          <p:cNvSpPr/>
          <p:nvPr/>
        </p:nvSpPr>
        <p:spPr bwMode="auto">
          <a:xfrm>
            <a:off x="1465250" y="2080926"/>
            <a:ext cx="140268" cy="1336704"/>
          </a:xfrm>
          <a:prstGeom prst="leftBrace">
            <a:avLst>
              <a:gd name="adj1" fmla="val 140799"/>
              <a:gd name="adj2" fmla="val 50954"/>
            </a:avLst>
          </a:prstGeom>
          <a:noFill/>
          <a:ln w="952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636138" y="1975712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605517" y="2644064"/>
            <a:ext cx="9541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离子泵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2619754" y="506289"/>
            <a:ext cx="3766402" cy="953376"/>
            <a:chOff x="3420" y="403"/>
            <a:chExt cx="1982" cy="669"/>
          </a:xfrm>
        </p:grpSpPr>
        <p:sp>
          <p:nvSpPr>
            <p:cNvPr id="12311" name="Rectangle 12"/>
            <p:cNvSpPr>
              <a:spLocks noChangeArrowheads="1"/>
            </p:cNvSpPr>
            <p:nvPr/>
          </p:nvSpPr>
          <p:spPr bwMode="auto">
            <a:xfrm>
              <a:off x="3420" y="783"/>
              <a:ext cx="50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膜电容</a:t>
              </a:r>
            </a:p>
          </p:txBody>
        </p:sp>
        <p:grpSp>
          <p:nvGrpSpPr>
            <p:cNvPr id="12312" name="Group 13"/>
            <p:cNvGrpSpPr/>
            <p:nvPr/>
          </p:nvGrpSpPr>
          <p:grpSpPr bwMode="auto">
            <a:xfrm>
              <a:off x="4447" y="663"/>
              <a:ext cx="136" cy="409"/>
              <a:chOff x="4286" y="618"/>
              <a:chExt cx="136" cy="454"/>
            </a:xfrm>
          </p:grpSpPr>
          <p:sp>
            <p:nvSpPr>
              <p:cNvPr id="12317" name="Line 14"/>
              <p:cNvSpPr>
                <a:spLocks noChangeShapeType="1"/>
              </p:cNvSpPr>
              <p:nvPr/>
            </p:nvSpPr>
            <p:spPr bwMode="auto">
              <a:xfrm rot="16200000">
                <a:off x="4059" y="845"/>
                <a:ext cx="454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15"/>
              <p:cNvSpPr>
                <a:spLocks noChangeShapeType="1"/>
              </p:cNvSpPr>
              <p:nvPr/>
            </p:nvSpPr>
            <p:spPr bwMode="auto">
              <a:xfrm rot="-5400000">
                <a:off x="4195" y="845"/>
                <a:ext cx="453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13" name="Line 16"/>
            <p:cNvSpPr>
              <a:spLocks noChangeShapeType="1"/>
            </p:cNvSpPr>
            <p:nvPr/>
          </p:nvSpPr>
          <p:spPr bwMode="auto">
            <a:xfrm>
              <a:off x="3881" y="890"/>
              <a:ext cx="54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17"/>
            <p:cNvSpPr>
              <a:spLocks noChangeShapeType="1"/>
            </p:cNvSpPr>
            <p:nvPr/>
          </p:nvSpPr>
          <p:spPr bwMode="auto">
            <a:xfrm>
              <a:off x="4583" y="890"/>
              <a:ext cx="54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Rectangle 18"/>
            <p:cNvSpPr>
              <a:spLocks noChangeArrowheads="1"/>
            </p:cNvSpPr>
            <p:nvPr/>
          </p:nvSpPr>
          <p:spPr bwMode="auto">
            <a:xfrm>
              <a:off x="3658" y="406"/>
              <a:ext cx="117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细胞外   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F/cm</a:t>
              </a:r>
              <a:r>
                <a:rPr lang="en-US" altLang="zh-CN" sz="2000" baseline="30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2316" name="Rectangle 19"/>
            <p:cNvSpPr>
              <a:spLocks noChangeArrowheads="1"/>
            </p:cNvSpPr>
            <p:nvPr/>
          </p:nvSpPr>
          <p:spPr bwMode="auto">
            <a:xfrm>
              <a:off x="4900" y="403"/>
              <a:ext cx="50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细胞内</a:t>
              </a: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2617851" y="1200297"/>
            <a:ext cx="3240016" cy="1454993"/>
            <a:chOff x="3419" y="890"/>
            <a:chExt cx="1705" cy="1021"/>
          </a:xfrm>
        </p:grpSpPr>
        <p:sp>
          <p:nvSpPr>
            <p:cNvPr id="12307" name="Line 26"/>
            <p:cNvSpPr>
              <a:spLocks noChangeShapeType="1"/>
            </p:cNvSpPr>
            <p:nvPr/>
          </p:nvSpPr>
          <p:spPr bwMode="auto">
            <a:xfrm>
              <a:off x="3888" y="1571"/>
              <a:ext cx="22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4" name="Group 21"/>
            <p:cNvGrpSpPr/>
            <p:nvPr/>
          </p:nvGrpSpPr>
          <p:grpSpPr bwMode="auto">
            <a:xfrm>
              <a:off x="3891" y="890"/>
              <a:ext cx="1233" cy="998"/>
              <a:chOff x="3891" y="890"/>
              <a:chExt cx="1233" cy="1814"/>
            </a:xfrm>
          </p:grpSpPr>
          <p:sp>
            <p:nvSpPr>
              <p:cNvPr id="12309" name="Line 22"/>
              <p:cNvSpPr>
                <a:spLocks noChangeShapeType="1"/>
              </p:cNvSpPr>
              <p:nvPr/>
            </p:nvSpPr>
            <p:spPr bwMode="auto">
              <a:xfrm flipH="1" flipV="1">
                <a:off x="3891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23"/>
              <p:cNvSpPr>
                <a:spLocks noChangeShapeType="1"/>
              </p:cNvSpPr>
              <p:nvPr/>
            </p:nvSpPr>
            <p:spPr bwMode="auto">
              <a:xfrm flipH="1" flipV="1">
                <a:off x="5124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5" name="Rectangle 24"/>
            <p:cNvSpPr>
              <a:spLocks noChangeArrowheads="1"/>
            </p:cNvSpPr>
            <p:nvPr/>
          </p:nvSpPr>
          <p:spPr bwMode="auto">
            <a:xfrm>
              <a:off x="3419" y="1414"/>
              <a:ext cx="502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99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膜电导</a:t>
              </a:r>
            </a:p>
            <a:p>
              <a:pPr algn="ctr"/>
              <a:endParaRPr lang="en-US" altLang="zh-CN" sz="2000" dirty="0">
                <a:solidFill>
                  <a:srgbClr val="FF99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6" name="Rectangle 25"/>
            <p:cNvSpPr>
              <a:spLocks noChangeArrowheads="1"/>
            </p:cNvSpPr>
            <p:nvPr/>
          </p:nvSpPr>
          <p:spPr bwMode="auto">
            <a:xfrm>
              <a:off x="4115" y="1480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8" name="Line 27"/>
            <p:cNvSpPr>
              <a:spLocks noChangeShapeType="1"/>
            </p:cNvSpPr>
            <p:nvPr/>
          </p:nvSpPr>
          <p:spPr bwMode="auto">
            <a:xfrm>
              <a:off x="4986" y="1571"/>
              <a:ext cx="13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5862949" y="953579"/>
            <a:ext cx="1521514" cy="20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dU/dt</a:t>
            </a:r>
            <a:r>
              <a:rPr lang="zh-CN" altLang="en-US" sz="110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110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1100" b="1" i="1" dirty="0" err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dQ</a:t>
            </a:r>
            <a:r>
              <a:rPr lang="en-US" altLang="zh-CN" sz="110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/dt</a:t>
            </a:r>
            <a:r>
              <a:rPr lang="zh-CN" altLang="en-US" sz="110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en-US" altLang="zh-CN" b="1" i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U-</a:t>
            </a:r>
            <a:r>
              <a:rPr lang="en-US" altLang="zh-CN" b="1" i="1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olidFill>
                  <a:srgbClr val="FF9900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+I</a:t>
            </a:r>
            <a:r>
              <a:rPr lang="zh-CN" altLang="en-US" sz="105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（方向性？）</a:t>
            </a:r>
            <a:r>
              <a:rPr lang="en-US" altLang="zh-CN" sz="105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2302" name="Rectangle 30"/>
          <p:cNvSpPr>
            <a:spLocks noChangeArrowheads="1"/>
          </p:cNvSpPr>
          <p:nvPr/>
        </p:nvSpPr>
        <p:spPr bwMode="auto">
          <a:xfrm>
            <a:off x="369864" y="169584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膜的电学性质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（重要）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0"/>
          <a:stretch>
            <a:fillRect/>
          </a:stretch>
        </p:blipFill>
        <p:spPr bwMode="auto">
          <a:xfrm>
            <a:off x="2708965" y="2882349"/>
            <a:ext cx="8013962" cy="30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450947" y="1091211"/>
            <a:ext cx="43536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解得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solidFill>
                  <a:srgbClr val="FF9900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[1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en-US" altLang="zh-CN" b="1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exp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t/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)]+</a:t>
            </a:r>
            <a:r>
              <a:rPr lang="en-US" altLang="zh-CN" b="1" i="1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lang="en-US" altLang="zh-CN" b="1" dirty="0">
              <a:solidFill>
                <a:srgbClr val="00FF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FFFF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膜时间常数</a:t>
            </a:r>
            <a:endParaRPr lang="en-US" altLang="zh-CN" dirty="0">
              <a:solidFill>
                <a:srgbClr val="FFFF0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FFFF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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solidFill>
                  <a:srgbClr val="FF9900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olidFill>
                  <a:srgbClr val="FF9900"/>
                </a:solidFill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5866" y="4592320"/>
            <a:ext cx="274402" cy="1828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6066" y="454464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位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266854" y="1765871"/>
            <a:ext cx="605928" cy="6608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4A45C37-9D7C-7146-B2BE-67D4AD299024}"/>
              </a:ext>
            </a:extLst>
          </p:cNvPr>
          <p:cNvSpPr txBox="1"/>
          <p:nvPr/>
        </p:nvSpPr>
        <p:spPr>
          <a:xfrm>
            <a:off x="6853067" y="23888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基尔霍夫定律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膜电位充当电源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A9BCB7A-07C6-FD4C-A49F-360DCE99176A}"/>
              </a:ext>
            </a:extLst>
          </p:cNvPr>
          <p:cNvCxnSpPr>
            <a:cxnSpLocks/>
          </p:cNvCxnSpPr>
          <p:nvPr/>
        </p:nvCxnSpPr>
        <p:spPr bwMode="auto">
          <a:xfrm flipV="1">
            <a:off x="8137236" y="3934691"/>
            <a:ext cx="628073" cy="757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350EAD-7C92-F149-89A7-32F0EE6DF12A}"/>
              </a:ext>
            </a:extLst>
          </p:cNvPr>
          <p:cNvCxnSpPr/>
          <p:nvPr/>
        </p:nvCxnSpPr>
        <p:spPr bwMode="auto">
          <a:xfrm>
            <a:off x="8876145" y="4128655"/>
            <a:ext cx="0" cy="563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1F34C75-45BC-1E40-9650-E06402BC9E33}"/>
              </a:ext>
            </a:extLst>
          </p:cNvPr>
          <p:cNvSpPr txBox="1"/>
          <p:nvPr/>
        </p:nvSpPr>
        <p:spPr>
          <a:xfrm>
            <a:off x="9217891" y="3985557"/>
            <a:ext cx="140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放电只剩下指数项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PatchClampNe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306" y="857895"/>
            <a:ext cx="2231472" cy="225731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0" name="Picture 4" descr="sakma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3" y="857895"/>
            <a:ext cx="1918298" cy="225874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630200" y="2731870"/>
            <a:ext cx="91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E. Neher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8441199" y="2709068"/>
            <a:ext cx="1085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B. Sakman</a:t>
            </a:r>
          </a:p>
        </p:txBody>
      </p:sp>
      <p:pic>
        <p:nvPicPr>
          <p:cNvPr id="86023" name="Picture 7" descr="091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03" y="3143717"/>
            <a:ext cx="4351721" cy="297270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07851" y="104032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离子通道的记录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/>
                <a:ea typeface="黑体" panose="02010609060101010101" pitchFamily="2" charset="-122"/>
              </a:rPr>
              <a:t>——</a:t>
            </a:r>
            <a:r>
              <a:rPr lang="zh-CN" altLang="en-US" sz="320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膜片钳技术  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421164" y="493077"/>
            <a:ext cx="3326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1991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诺贝尔生理学和医学奖</a:t>
            </a:r>
          </a:p>
        </p:txBody>
      </p:sp>
      <p:pic>
        <p:nvPicPr>
          <p:cNvPr id="86034" name="Picture 18" descr="2-19-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693132"/>
            <a:ext cx="4929416" cy="531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7852" y="79804"/>
            <a:ext cx="46987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离子通道的离子选择性  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02221" y="4026378"/>
            <a:ext cx="4247638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300" b="1" dirty="0">
                <a:solidFill>
                  <a:schemeClr val="bg1"/>
                </a:solidFill>
              </a:rPr>
              <a:t>非特异阳离子通道 </a:t>
            </a:r>
            <a:r>
              <a:rPr lang="zh-CN" altLang="en-US" sz="2400" b="1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K</a:t>
            </a:r>
            <a:endParaRPr lang="en-US" altLang="zh-CN" sz="2400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钾通道 		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&gt;&gt;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钠通道		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400" dirty="0">
                <a:solidFill>
                  <a:schemeClr val="bg1"/>
                </a:solidFill>
              </a:rPr>
              <a:t>&gt;&gt;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钙通道		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Ca</a:t>
            </a:r>
            <a:r>
              <a:rPr lang="en-US" altLang="zh-CN" sz="2400" dirty="0">
                <a:solidFill>
                  <a:schemeClr val="bg1"/>
                </a:solidFill>
              </a:rPr>
              <a:t>&gt;&gt;</a:t>
            </a:r>
            <a:r>
              <a:rPr lang="en-US" altLang="zh-CN" sz="2400" dirty="0" err="1">
                <a:solidFill>
                  <a:schemeClr val="bg1"/>
                </a:solidFill>
              </a:rPr>
              <a:t>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400" dirty="0" err="1">
                <a:solidFill>
                  <a:schemeClr val="bg1"/>
                </a:solidFill>
              </a:rPr>
              <a:t>,g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899898" y="368870"/>
            <a:ext cx="5888279" cy="3489521"/>
            <a:chOff x="3739106" y="2685171"/>
            <a:chExt cx="6376323" cy="3673085"/>
          </a:xfrm>
        </p:grpSpPr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3739106" y="2685171"/>
              <a:ext cx="6080940" cy="4859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氧笼：钾通道选择性的原子机制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39106" y="3185160"/>
              <a:ext cx="6376323" cy="3173096"/>
              <a:chOff x="3739106" y="3185160"/>
              <a:chExt cx="6376323" cy="3173096"/>
            </a:xfrm>
          </p:grpSpPr>
          <p:pic>
            <p:nvPicPr>
              <p:cNvPr id="38919" name="图片 1" descr="figure 11-23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031" r="5031"/>
              <a:stretch>
                <a:fillRect/>
              </a:stretch>
            </p:blipFill>
            <p:spPr bwMode="auto">
              <a:xfrm>
                <a:off x="6597380" y="3185161"/>
                <a:ext cx="3518049" cy="3173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5" descr="slide9_mackinn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5197" t="4193" r="25197"/>
              <a:stretch>
                <a:fillRect/>
              </a:stretch>
            </p:blipFill>
            <p:spPr bwMode="auto">
              <a:xfrm>
                <a:off x="3739106" y="3185160"/>
                <a:ext cx="2766972" cy="317309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</p:pic>
        </p:grpSp>
      </p:grpSp>
      <p:pic>
        <p:nvPicPr>
          <p:cNvPr id="11" name="Picture 6" descr="channe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9898" y="3912077"/>
            <a:ext cx="5935090" cy="21528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09595" y="3081080"/>
            <a:ext cx="2013693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R. MacKinnon</a:t>
            </a:r>
          </a:p>
          <a:p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  <a:p>
            <a:endParaRPr lang="en-US" altLang="zh-CN" sz="24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15" name="Picture 18" descr="u=2413092281,2386392644&amp;fm=0&amp;gp=0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1283" y="689520"/>
            <a:ext cx="2187262" cy="2411485"/>
          </a:xfrm>
          <a:prstGeom prst="rect">
            <a:avLst/>
          </a:prstGeom>
          <a:noFill/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39113" y="3368516"/>
            <a:ext cx="295465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年诺贝尔化学奖</a:t>
            </a:r>
          </a:p>
          <a:p>
            <a:endParaRPr lang="zh-CN" altLang="en-US" sz="2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7852" y="79806"/>
            <a:ext cx="46987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离子通道的离子选择性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99899" y="368872"/>
            <a:ext cx="5935091" cy="5696096"/>
            <a:chOff x="4899899" y="368872"/>
            <a:chExt cx="5935091" cy="5696096"/>
          </a:xfrm>
        </p:grpSpPr>
        <p:grpSp>
          <p:nvGrpSpPr>
            <p:cNvPr id="14" name="组合 13"/>
            <p:cNvGrpSpPr/>
            <p:nvPr/>
          </p:nvGrpSpPr>
          <p:grpSpPr>
            <a:xfrm>
              <a:off x="4899900" y="368872"/>
              <a:ext cx="5888279" cy="3489521"/>
              <a:chOff x="3739106" y="2685171"/>
              <a:chExt cx="6376323" cy="3673085"/>
            </a:xfrm>
          </p:grpSpPr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3739106" y="2685171"/>
                <a:ext cx="6080941" cy="4859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</a:rPr>
                  <a:t>氧笼：钾通道选择性的原子机制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3739106" y="3185160"/>
                <a:ext cx="6376323" cy="3173096"/>
                <a:chOff x="3739106" y="3185160"/>
                <a:chExt cx="6376323" cy="3173096"/>
              </a:xfrm>
            </p:grpSpPr>
            <p:pic>
              <p:nvPicPr>
                <p:cNvPr id="38919" name="图片 1" descr="figure 11-23a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5031" r="5031"/>
                <a:stretch>
                  <a:fillRect/>
                </a:stretch>
              </p:blipFill>
              <p:spPr bwMode="auto">
                <a:xfrm>
                  <a:off x="6597380" y="3185161"/>
                  <a:ext cx="3518049" cy="3173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" name="Picture 5" descr="slide9_mackinno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25197" t="4193" r="25197"/>
                <a:stretch>
                  <a:fillRect/>
                </a:stretch>
              </p:blipFill>
              <p:spPr bwMode="auto">
                <a:xfrm>
                  <a:off x="3739106" y="3185160"/>
                  <a:ext cx="2766972" cy="317309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</p:pic>
          </p:grpSp>
        </p:grpSp>
        <p:pic>
          <p:nvPicPr>
            <p:cNvPr id="11" name="Picture 6" descr="channel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99899" y="3912079"/>
              <a:ext cx="5935091" cy="215288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425095" y="1699264"/>
            <a:ext cx="3121341" cy="3038638"/>
          </a:xfrm>
          <a:prstGeom prst="rect">
            <a:avLst/>
          </a:prstGeom>
          <a:noFill/>
        </p:spPr>
        <p:txBody>
          <a:bodyPr vert="eaVert" wrap="none" lIns="97777" tIns="48888" rIns="97777" bIns="48888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早发白帝城</a:t>
            </a:r>
            <a:endParaRPr lang="en-US" altLang="zh-CN" sz="36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ts val="38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 白</a:t>
            </a:r>
          </a:p>
          <a:p>
            <a:pPr algn="ctr">
              <a:lnSpc>
                <a:spcPts val="38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朝辞白帝彩云间</a:t>
            </a:r>
            <a:endParaRPr lang="en-US" altLang="zh-CN" sz="3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ts val="38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千里江陵一日还</a:t>
            </a:r>
            <a:br>
              <a:rPr lang="zh-CN" altLang="en-US" sz="3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3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两岸猿声啼不住</a:t>
            </a:r>
            <a:endParaRPr lang="en-US" altLang="zh-CN" sz="3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ts val="38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轻舟已过万重山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545" r="55692" b="23084"/>
          <a:stretch>
            <a:fillRect/>
          </a:stretch>
        </p:blipFill>
        <p:spPr bwMode="auto">
          <a:xfrm>
            <a:off x="6184149" y="762158"/>
            <a:ext cx="4579841" cy="47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75791" y="673277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钠通道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b="1" baseline="-250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29635" y="1950471"/>
            <a:ext cx="5311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FF0000"/>
                </a:solidFill>
                <a:ea typeface="楷体_GB2312" pitchFamily="49" charset="-122"/>
              </a:rPr>
              <a:t>激活后不稳定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失活快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(~10</a:t>
            </a:r>
            <a:r>
              <a:rPr lang="en-US" altLang="zh-CN" baseline="30000" dirty="0">
                <a:solidFill>
                  <a:schemeClr val="bg1"/>
                </a:solidFill>
                <a:ea typeface="楷体_GB2312" pitchFamily="49" charset="-122"/>
              </a:rPr>
              <a:t>-3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，静息后才恢复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29636" y="2429295"/>
            <a:ext cx="3803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阻断剂：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TTX (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河豚毒素）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10296" y="1123164"/>
            <a:ext cx="6378758" cy="1171410"/>
            <a:chOff x="618" y="1075"/>
            <a:chExt cx="3200" cy="822"/>
          </a:xfrm>
        </p:grpSpPr>
        <p:sp>
          <p:nvSpPr>
            <p:cNvPr id="1042" name="Rectangle 6"/>
            <p:cNvSpPr>
              <a:spLocks noChangeArrowheads="1"/>
            </p:cNvSpPr>
            <p:nvPr/>
          </p:nvSpPr>
          <p:spPr bwMode="auto">
            <a:xfrm>
              <a:off x="618" y="1075"/>
              <a:ext cx="110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激活</a:t>
              </a:r>
              <a:r>
                <a:rPr lang="zh-CN" altLang="en-US" sz="2400" dirty="0">
                  <a:solidFill>
                    <a:srgbClr val="FF0000"/>
                  </a:solidFill>
                  <a:ea typeface="楷体_GB2312" pitchFamily="49" charset="-122"/>
                </a:rPr>
                <a:t>快 </a:t>
              </a: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(~10</a:t>
              </a:r>
              <a:r>
                <a:rPr lang="en-US" altLang="zh-CN" sz="2400" baseline="30000" dirty="0">
                  <a:solidFill>
                    <a:srgbClr val="FF0000"/>
                  </a:solidFill>
                  <a:ea typeface="楷体_GB2312" pitchFamily="49" charset="-122"/>
                </a:rPr>
                <a:t>-3 </a:t>
              </a: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s)</a:t>
              </a:r>
            </a:p>
          </p:txBody>
        </p:sp>
        <p:sp>
          <p:nvSpPr>
            <p:cNvPr id="1043" name="Rectangle 7"/>
            <p:cNvSpPr>
              <a:spLocks noChangeArrowheads="1"/>
            </p:cNvSpPr>
            <p:nvPr/>
          </p:nvSpPr>
          <p:spPr bwMode="auto">
            <a:xfrm>
              <a:off x="762" y="1314"/>
              <a:ext cx="305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tabLst>
                  <a:tab pos="1139825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阈电位：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-50 mV (</a:t>
              </a:r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神经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)~ -70 mV (</a:t>
              </a:r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心脏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)</a:t>
              </a:r>
              <a:endParaRPr lang="zh-CN" altLang="en-US" sz="2400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>
                <a:tabLst>
                  <a:tab pos="1139825" algn="l"/>
                </a:tabLst>
              </a:pPr>
              <a:endParaRPr lang="zh-CN" altLang="en-US" sz="2400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27366" y="3042274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钾通道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3" name="Group 9"/>
          <p:cNvGrpSpPr/>
          <p:nvPr/>
        </p:nvGrpSpPr>
        <p:grpSpPr bwMode="auto">
          <a:xfrm>
            <a:off x="620420" y="3512267"/>
            <a:ext cx="3559289" cy="813715"/>
            <a:chOff x="624" y="2889"/>
            <a:chExt cx="1873" cy="571"/>
          </a:xfrm>
        </p:grpSpPr>
        <p:sp>
          <p:nvSpPr>
            <p:cNvPr id="1040" name="Text Box 10"/>
            <p:cNvSpPr txBox="1">
              <a:spLocks noChangeArrowheads="1"/>
            </p:cNvSpPr>
            <p:nvPr/>
          </p:nvSpPr>
          <p:spPr bwMode="auto">
            <a:xfrm>
              <a:off x="624" y="2889"/>
              <a:ext cx="187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激活</a:t>
              </a:r>
              <a:r>
                <a:rPr lang="zh-CN" altLang="en-US" dirty="0">
                  <a:solidFill>
                    <a:srgbClr val="FF0000"/>
                  </a:solidFill>
                  <a:ea typeface="楷体_GB2312" pitchFamily="49" charset="-122"/>
                </a:rPr>
                <a:t>较快（ </a:t>
              </a:r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</a:rPr>
                <a:t>10</a:t>
              </a:r>
              <a:r>
                <a:rPr lang="en-US" altLang="zh-CN" baseline="30000" dirty="0">
                  <a:solidFill>
                    <a:srgbClr val="FF0000"/>
                  </a:solidFill>
                  <a:ea typeface="楷体_GB2312" pitchFamily="49" charset="-122"/>
                </a:rPr>
                <a:t>-3</a:t>
              </a:r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</a:rPr>
                <a:t> ~ 10</a:t>
              </a:r>
              <a:r>
                <a:rPr lang="en-US" altLang="zh-CN" baseline="30000" dirty="0">
                  <a:solidFill>
                    <a:srgbClr val="FF0000"/>
                  </a:solidFill>
                  <a:ea typeface="楷体_GB2312" pitchFamily="49" charset="-122"/>
                </a:rPr>
                <a:t>-2 </a:t>
              </a:r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</a:rPr>
                <a:t>s</a:t>
              </a:r>
              <a:r>
                <a:rPr lang="zh-CN" altLang="en-US" dirty="0">
                  <a:solidFill>
                    <a:srgbClr val="FF0000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041" name="Text Box 11"/>
            <p:cNvSpPr txBox="1">
              <a:spLocks noChangeArrowheads="1"/>
            </p:cNvSpPr>
            <p:nvPr/>
          </p:nvSpPr>
          <p:spPr bwMode="auto">
            <a:xfrm>
              <a:off x="786" y="3136"/>
              <a:ext cx="14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阈电位：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~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－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40mV</a:t>
              </a:r>
            </a:p>
          </p:txBody>
        </p:sp>
      </p:grp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49202" y="4752747"/>
            <a:ext cx="3478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阻断剂：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TEA (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四乙铵）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46775" y="4322101"/>
            <a:ext cx="3482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失活慢（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  <a:ea typeface="楷体_GB2312" pitchFamily="49" charset="-122"/>
              </a:rPr>
              <a:t>-2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 ~ 10</a:t>
            </a:r>
            <a:r>
              <a:rPr lang="en-US" altLang="zh-CN" sz="2400" baseline="30000" dirty="0">
                <a:solidFill>
                  <a:srgbClr val="FF0000"/>
                </a:solidFill>
                <a:ea typeface="楷体_GB2312" pitchFamily="49" charset="-122"/>
              </a:rPr>
              <a:t>-1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036" name="Text Box 16"/>
          <p:cNvSpPr txBox="1">
            <a:spLocks noChangeArrowheads="1"/>
          </p:cNvSpPr>
          <p:nvPr/>
        </p:nvSpPr>
        <p:spPr bwMode="auto">
          <a:xfrm>
            <a:off x="8782888" y="762158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 Box 26"/>
          <p:cNvSpPr txBox="1">
            <a:spLocks noChangeArrowheads="1"/>
          </p:cNvSpPr>
          <p:nvPr/>
        </p:nvSpPr>
        <p:spPr bwMode="auto">
          <a:xfrm>
            <a:off x="174492" y="132250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两种主要电压门控通道的性质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568BF-A80E-984A-8840-0F6FCA3C0FE7}"/>
              </a:ext>
            </a:extLst>
          </p:cNvPr>
          <p:cNvSpPr txBox="1"/>
          <p:nvPr/>
        </p:nvSpPr>
        <p:spPr>
          <a:xfrm>
            <a:off x="1509129" y="5393246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讨论神经电位时一般不考虑钾通道失活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utoUpdateAnimBg="0"/>
      <p:bldP spid="79884" grpId="0" autoUpdateAnimBg="0"/>
      <p:bldP spid="798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82431" y="957651"/>
            <a:ext cx="5674640" cy="4628645"/>
            <a:chOff x="624" y="672"/>
            <a:chExt cx="3130" cy="3248"/>
          </a:xfrm>
        </p:grpSpPr>
        <p:sp>
          <p:nvSpPr>
            <p:cNvPr id="13352" name="AutoShape 3"/>
            <p:cNvSpPr>
              <a:spLocks noChangeArrowheads="1"/>
            </p:cNvSpPr>
            <p:nvPr/>
          </p:nvSpPr>
          <p:spPr bwMode="auto">
            <a:xfrm>
              <a:off x="2746" y="672"/>
              <a:ext cx="1008" cy="3248"/>
            </a:xfrm>
            <a:prstGeom prst="downArrow">
              <a:avLst>
                <a:gd name="adj1" fmla="val 100000"/>
                <a:gd name="adj2" fmla="val 70723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400"/>
            </a:p>
          </p:txBody>
        </p:sp>
        <p:sp>
          <p:nvSpPr>
            <p:cNvPr id="13353" name="Text Box 4"/>
            <p:cNvSpPr txBox="1">
              <a:spLocks noChangeArrowheads="1"/>
            </p:cNvSpPr>
            <p:nvPr/>
          </p:nvSpPr>
          <p:spPr bwMode="auto">
            <a:xfrm>
              <a:off x="624" y="1296"/>
              <a:ext cx="2125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2. 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达到阈值</a:t>
              </a:r>
              <a:r>
                <a:rPr lang="zh-CN" altLang="en-US" sz="1100" b="1" dirty="0">
                  <a:solidFill>
                    <a:srgbClr val="FF0000"/>
                  </a:solidFill>
                  <a:ea typeface="楷体_GB2312" pitchFamily="49" charset="-122"/>
                </a:rPr>
                <a:t>（</a:t>
              </a:r>
              <a:r>
                <a:rPr lang="en-US" altLang="zh-CN" sz="1100" b="1" dirty="0">
                  <a:solidFill>
                    <a:srgbClr val="FF0000"/>
                  </a:solidFill>
                  <a:ea typeface="楷体_GB2312" pitchFamily="49" charset="-122"/>
                </a:rPr>
                <a:t>-50</a:t>
              </a:r>
              <a:r>
                <a:rPr lang="zh-CN" altLang="en-US" sz="1100" b="1" dirty="0">
                  <a:solidFill>
                    <a:srgbClr val="FF0000"/>
                  </a:solidFill>
                  <a:ea typeface="楷体_GB2312" pitchFamily="49" charset="-122"/>
                </a:rPr>
                <a:t>）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,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钠通道激活</a:t>
              </a:r>
              <a:endParaRPr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eaLnBrk="1" hangingPunct="1"/>
              <a:r>
                <a:rPr lang="zh-CN" altLang="en-US" sz="1050" b="1" dirty="0">
                  <a:solidFill>
                    <a:srgbClr val="FF0000"/>
                  </a:solidFill>
                  <a:ea typeface="楷体_GB2312" pitchFamily="49" charset="-122"/>
                </a:rPr>
                <a:t>（电阻变小了，</a:t>
              </a:r>
              <a:r>
                <a:rPr lang="en-US" altLang="zh-CN" sz="1050" b="1" dirty="0">
                  <a:solidFill>
                    <a:srgbClr val="FF0000"/>
                  </a:solidFill>
                  <a:ea typeface="楷体_GB2312" pitchFamily="49" charset="-122"/>
                </a:rPr>
                <a:t>Na+</a:t>
              </a:r>
              <a:r>
                <a:rPr lang="zh-CN" altLang="en-US" sz="1050" b="1" dirty="0">
                  <a:solidFill>
                    <a:srgbClr val="FF0000"/>
                  </a:solidFill>
                  <a:ea typeface="楷体_GB2312" pitchFamily="49" charset="-122"/>
                </a:rPr>
                <a:t>内流，轨迹加速上升）</a:t>
              </a:r>
              <a:endParaRPr lang="zh-CN" altLang="en-US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3354" name="Rectangle 5"/>
            <p:cNvSpPr>
              <a:spLocks noChangeArrowheads="1"/>
            </p:cNvSpPr>
            <p:nvPr/>
          </p:nvSpPr>
          <p:spPr bwMode="auto">
            <a:xfrm>
              <a:off x="2945" y="1284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去极化</a:t>
              </a:r>
            </a:p>
          </p:txBody>
        </p:sp>
      </p:grp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99153" y="176763"/>
            <a:ext cx="682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动作电位的发生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（如果只有快通道参加） 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82432" y="68384"/>
            <a:ext cx="10035113" cy="2924277"/>
            <a:chOff x="624" y="48"/>
            <a:chExt cx="5713" cy="2052"/>
          </a:xfrm>
        </p:grpSpPr>
        <p:sp>
          <p:nvSpPr>
            <p:cNvPr id="13345" name="Text Box 8"/>
            <p:cNvSpPr txBox="1">
              <a:spLocks noChangeArrowheads="1"/>
            </p:cNvSpPr>
            <p:nvPr/>
          </p:nvSpPr>
          <p:spPr bwMode="auto">
            <a:xfrm>
              <a:off x="624" y="1776"/>
              <a:ext cx="204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3. </a:t>
              </a:r>
              <a:r>
                <a:rPr lang="en-US" altLang="zh-CN" b="1" dirty="0">
                  <a:solidFill>
                    <a:srgbClr val="FFFF00"/>
                  </a:solidFill>
                  <a:ea typeface="楷体_GB2312" pitchFamily="49" charset="-122"/>
                </a:rPr>
                <a:t>Hodgkin</a:t>
              </a:r>
              <a:r>
                <a:rPr lang="zh-CN" altLang="en-US" b="1" dirty="0">
                  <a:solidFill>
                    <a:srgbClr val="FFFF00"/>
                  </a:solidFill>
                  <a:ea typeface="楷体_GB2312" pitchFamily="49" charset="-122"/>
                </a:rPr>
                <a:t>循环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 （正反馈）</a:t>
              </a:r>
            </a:p>
          </p:txBody>
        </p:sp>
        <p:sp>
          <p:nvSpPr>
            <p:cNvPr id="13346" name="Rectangle 9"/>
            <p:cNvSpPr>
              <a:spLocks noChangeArrowheads="1"/>
            </p:cNvSpPr>
            <p:nvPr/>
          </p:nvSpPr>
          <p:spPr bwMode="auto">
            <a:xfrm>
              <a:off x="4618" y="48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去极化</a:t>
              </a:r>
            </a:p>
          </p:txBody>
        </p:sp>
        <p:sp>
          <p:nvSpPr>
            <p:cNvPr id="13347" name="Rectangle 10"/>
            <p:cNvSpPr>
              <a:spLocks noChangeArrowheads="1"/>
            </p:cNvSpPr>
            <p:nvPr/>
          </p:nvSpPr>
          <p:spPr bwMode="auto">
            <a:xfrm>
              <a:off x="4562" y="672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钠通道激活</a:t>
              </a:r>
            </a:p>
          </p:txBody>
        </p:sp>
        <p:sp>
          <p:nvSpPr>
            <p:cNvPr id="13348" name="Rectangle 11"/>
            <p:cNvSpPr>
              <a:spLocks noChangeArrowheads="1"/>
            </p:cNvSpPr>
            <p:nvPr/>
          </p:nvSpPr>
          <p:spPr bwMode="auto">
            <a:xfrm>
              <a:off x="5426" y="374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钠电导增加</a:t>
              </a:r>
            </a:p>
          </p:txBody>
        </p:sp>
        <p:sp>
          <p:nvSpPr>
            <p:cNvPr id="13349" name="Line 12"/>
            <p:cNvSpPr>
              <a:spLocks noChangeShapeType="1"/>
            </p:cNvSpPr>
            <p:nvPr/>
          </p:nvSpPr>
          <p:spPr bwMode="auto">
            <a:xfrm>
              <a:off x="4950" y="384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350" name="Line 13"/>
            <p:cNvSpPr>
              <a:spLocks noChangeShapeType="1"/>
            </p:cNvSpPr>
            <p:nvPr/>
          </p:nvSpPr>
          <p:spPr bwMode="auto">
            <a:xfrm flipV="1">
              <a:off x="5430" y="624"/>
              <a:ext cx="24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351" name="Line 14"/>
            <p:cNvSpPr>
              <a:spLocks noChangeShapeType="1"/>
            </p:cNvSpPr>
            <p:nvPr/>
          </p:nvSpPr>
          <p:spPr bwMode="auto">
            <a:xfrm flipH="1" flipV="1">
              <a:off x="5286" y="144"/>
              <a:ext cx="1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182431" y="1080203"/>
            <a:ext cx="5502274" cy="475974"/>
            <a:chOff x="624" y="758"/>
            <a:chExt cx="3071" cy="334"/>
          </a:xfrm>
        </p:grpSpPr>
        <p:sp>
          <p:nvSpPr>
            <p:cNvPr id="13343" name="Text Box 16"/>
            <p:cNvSpPr txBox="1">
              <a:spLocks noChangeArrowheads="1"/>
            </p:cNvSpPr>
            <p:nvPr/>
          </p:nvSpPr>
          <p:spPr bwMode="auto">
            <a:xfrm>
              <a:off x="624" y="758"/>
              <a:ext cx="172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1. 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刺激产生</a:t>
              </a:r>
              <a:r>
                <a:rPr lang="zh-CN" altLang="en-US" b="1" dirty="0">
                  <a:solidFill>
                    <a:srgbClr val="FFFF00"/>
                  </a:solidFill>
                  <a:ea typeface="楷体_GB2312" pitchFamily="49" charset="-122"/>
                </a:rPr>
                <a:t>电紧张电位</a:t>
              </a:r>
            </a:p>
          </p:txBody>
        </p:sp>
        <p:sp>
          <p:nvSpPr>
            <p:cNvPr id="13344" name="Rectangle 17"/>
            <p:cNvSpPr>
              <a:spLocks noChangeArrowheads="1"/>
            </p:cNvSpPr>
            <p:nvPr/>
          </p:nvSpPr>
          <p:spPr bwMode="auto">
            <a:xfrm>
              <a:off x="2784" y="768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阈下去极化</a:t>
              </a:r>
            </a:p>
          </p:txBody>
        </p:sp>
      </p:grp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4539199" y="2560862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超射</a:t>
            </a: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182431" y="2897182"/>
            <a:ext cx="5326787" cy="1463554"/>
            <a:chOff x="624" y="2033"/>
            <a:chExt cx="2882" cy="1027"/>
          </a:xfrm>
        </p:grpSpPr>
        <p:sp>
          <p:nvSpPr>
            <p:cNvPr id="13331" name="Text Box 20"/>
            <p:cNvSpPr txBox="1">
              <a:spLocks noChangeArrowheads="1"/>
            </p:cNvSpPr>
            <p:nvPr/>
          </p:nvSpPr>
          <p:spPr bwMode="auto">
            <a:xfrm>
              <a:off x="624" y="2448"/>
              <a:ext cx="92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4. I</a:t>
              </a:r>
              <a:r>
                <a:rPr lang="en-US" altLang="zh-CN" b="1" baseline="-25000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zh-CN" altLang="en-US" b="1">
                  <a:solidFill>
                    <a:schemeClr val="bg1"/>
                  </a:solidFill>
                  <a:ea typeface="楷体_GB2312" pitchFamily="49" charset="-122"/>
                </a:rPr>
                <a:t>超过</a:t>
              </a:r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>
                  <a:solidFill>
                    <a:schemeClr val="bg1"/>
                  </a:solidFill>
                  <a:ea typeface="楷体_GB2312" pitchFamily="49" charset="-122"/>
                </a:rPr>
                <a:t>Na</a:t>
              </a:r>
            </a:p>
          </p:txBody>
        </p:sp>
        <p:grpSp>
          <p:nvGrpSpPr>
            <p:cNvPr id="13332" name="Group 21"/>
            <p:cNvGrpSpPr/>
            <p:nvPr/>
          </p:nvGrpSpPr>
          <p:grpSpPr bwMode="auto">
            <a:xfrm>
              <a:off x="1681" y="2033"/>
              <a:ext cx="773" cy="489"/>
              <a:chOff x="2268" y="2033"/>
              <a:chExt cx="773" cy="489"/>
            </a:xfrm>
          </p:grpSpPr>
          <p:sp>
            <p:nvSpPr>
              <p:cNvPr id="13340" name="Rectangle 22"/>
              <p:cNvSpPr>
                <a:spLocks noChangeArrowheads="1"/>
              </p:cNvSpPr>
              <p:nvPr/>
            </p:nvSpPr>
            <p:spPr bwMode="auto">
              <a:xfrm>
                <a:off x="2268" y="2198"/>
                <a:ext cx="77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ea typeface="楷体_GB2312" pitchFamily="49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bg1"/>
                    </a:solidFill>
                    <a:ea typeface="楷体_GB2312" pitchFamily="49" charset="-122"/>
                  </a:rPr>
                  <a:t>K	</a:t>
                </a:r>
                <a:r>
                  <a:rPr lang="en-US" altLang="zh-CN" sz="2400" b="1" dirty="0" err="1">
                    <a:solidFill>
                      <a:schemeClr val="bg1"/>
                    </a:solidFill>
                    <a:ea typeface="楷体_GB2312" pitchFamily="49" charset="-122"/>
                  </a:rPr>
                  <a:t>E</a:t>
                </a:r>
                <a:r>
                  <a:rPr lang="en-US" altLang="zh-CN" sz="2400" b="1" baseline="-25000" dirty="0" err="1">
                    <a:solidFill>
                      <a:schemeClr val="bg1"/>
                    </a:solidFill>
                    <a:ea typeface="楷体_GB2312" pitchFamily="49" charset="-122"/>
                  </a:rPr>
                  <a:t>Na</a:t>
                </a:r>
                <a:endParaRPr lang="en-US" altLang="zh-CN" sz="2400" b="1" baseline="-25000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41" name="Rectangle 23"/>
              <p:cNvSpPr>
                <a:spLocks noChangeArrowheads="1"/>
              </p:cNvSpPr>
              <p:nvPr/>
            </p:nvSpPr>
            <p:spPr bwMode="auto">
              <a:xfrm>
                <a:off x="2491" y="2033"/>
                <a:ext cx="30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chemeClr val="bg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400" b="1" baseline="-25000" dirty="0" err="1">
                    <a:solidFill>
                      <a:schemeClr val="bg1"/>
                    </a:solidFill>
                    <a:ea typeface="楷体_GB2312" pitchFamily="49" charset="-122"/>
                  </a:rPr>
                  <a:t>m</a:t>
                </a:r>
                <a:endParaRPr lang="en-US" altLang="zh-CN" sz="2400" b="1" baseline="-25000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42" name="Line 24"/>
              <p:cNvSpPr>
                <a:spLocks noChangeShapeType="1"/>
              </p:cNvSpPr>
              <p:nvPr/>
            </p:nvSpPr>
            <p:spPr bwMode="auto">
              <a:xfrm>
                <a:off x="2480" y="236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3333" name="Rectangle 25"/>
            <p:cNvSpPr>
              <a:spLocks noChangeArrowheads="1"/>
            </p:cNvSpPr>
            <p:nvPr/>
          </p:nvSpPr>
          <p:spPr bwMode="auto">
            <a:xfrm>
              <a:off x="1665" y="2486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钾通道激活</a:t>
              </a:r>
            </a:p>
          </p:txBody>
        </p:sp>
        <p:sp>
          <p:nvSpPr>
            <p:cNvPr id="13334" name="Rectangle 26"/>
            <p:cNvSpPr>
              <a:spLocks noChangeArrowheads="1"/>
            </p:cNvSpPr>
            <p:nvPr/>
          </p:nvSpPr>
          <p:spPr bwMode="auto">
            <a:xfrm>
              <a:off x="1665" y="2736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钠通道失活</a:t>
              </a:r>
            </a:p>
          </p:txBody>
        </p:sp>
        <p:grpSp>
          <p:nvGrpSpPr>
            <p:cNvPr id="13335" name="Group 27"/>
            <p:cNvGrpSpPr/>
            <p:nvPr/>
          </p:nvGrpSpPr>
          <p:grpSpPr bwMode="auto">
            <a:xfrm>
              <a:off x="1488" y="2304"/>
              <a:ext cx="192" cy="576"/>
              <a:chOff x="1824" y="2304"/>
              <a:chExt cx="384" cy="576"/>
            </a:xfrm>
          </p:grpSpPr>
          <p:sp>
            <p:nvSpPr>
              <p:cNvPr id="13337" name="Line 28"/>
              <p:cNvSpPr>
                <a:spLocks noChangeShapeType="1"/>
              </p:cNvSpPr>
              <p:nvPr/>
            </p:nvSpPr>
            <p:spPr bwMode="auto">
              <a:xfrm flipV="1">
                <a:off x="1824" y="2304"/>
                <a:ext cx="384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38" name="Line 2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39" name="Line 30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3336" name="Rectangle 31"/>
            <p:cNvSpPr>
              <a:spLocks noChangeArrowheads="1"/>
            </p:cNvSpPr>
            <p:nvPr/>
          </p:nvSpPr>
          <p:spPr bwMode="auto">
            <a:xfrm>
              <a:off x="2920" y="2486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复极化</a:t>
              </a:r>
            </a:p>
          </p:txBody>
        </p:sp>
      </p:grpSp>
      <p:grpSp>
        <p:nvGrpSpPr>
          <p:cNvPr id="8" name="Group 32"/>
          <p:cNvGrpSpPr/>
          <p:nvPr/>
        </p:nvGrpSpPr>
        <p:grpSpPr bwMode="auto">
          <a:xfrm>
            <a:off x="182431" y="4431986"/>
            <a:ext cx="5308123" cy="1228415"/>
            <a:chOff x="624" y="3110"/>
            <a:chExt cx="2868" cy="862"/>
          </a:xfrm>
        </p:grpSpPr>
        <p:sp>
          <p:nvSpPr>
            <p:cNvPr id="13322" name="Text Box 33"/>
            <p:cNvSpPr txBox="1">
              <a:spLocks noChangeArrowheads="1"/>
            </p:cNvSpPr>
            <p:nvPr/>
          </p:nvSpPr>
          <p:spPr bwMode="auto">
            <a:xfrm>
              <a:off x="624" y="3360"/>
              <a:ext cx="62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5. </a:t>
              </a:r>
              <a:r>
                <a:rPr lang="zh-CN" altLang="en-US" b="1">
                  <a:solidFill>
                    <a:schemeClr val="bg1"/>
                  </a:solidFill>
                  <a:ea typeface="楷体_GB2312" pitchFamily="49" charset="-122"/>
                </a:rPr>
                <a:t>恢复 </a:t>
              </a:r>
            </a:p>
          </p:txBody>
        </p:sp>
        <p:grpSp>
          <p:nvGrpSpPr>
            <p:cNvPr id="13323" name="Group 34"/>
            <p:cNvGrpSpPr/>
            <p:nvPr/>
          </p:nvGrpSpPr>
          <p:grpSpPr bwMode="auto">
            <a:xfrm>
              <a:off x="1248" y="3216"/>
              <a:ext cx="288" cy="576"/>
              <a:chOff x="1824" y="2304"/>
              <a:chExt cx="384" cy="576"/>
            </a:xfrm>
          </p:grpSpPr>
          <p:sp>
            <p:nvSpPr>
              <p:cNvPr id="13328" name="Line 35"/>
              <p:cNvSpPr>
                <a:spLocks noChangeShapeType="1"/>
              </p:cNvSpPr>
              <p:nvPr/>
            </p:nvSpPr>
            <p:spPr bwMode="auto">
              <a:xfrm flipV="1">
                <a:off x="1824" y="2304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29" name="Line 36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30" name="Line 37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3324" name="Rectangle 38"/>
            <p:cNvSpPr>
              <a:spLocks noChangeArrowheads="1"/>
            </p:cNvSpPr>
            <p:nvPr/>
          </p:nvSpPr>
          <p:spPr bwMode="auto">
            <a:xfrm>
              <a:off x="1584" y="3120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钠通道复活</a:t>
              </a:r>
            </a:p>
          </p:txBody>
        </p:sp>
        <p:sp>
          <p:nvSpPr>
            <p:cNvPr id="13325" name="Rectangle 39"/>
            <p:cNvSpPr>
              <a:spLocks noChangeArrowheads="1"/>
            </p:cNvSpPr>
            <p:nvPr/>
          </p:nvSpPr>
          <p:spPr bwMode="auto">
            <a:xfrm>
              <a:off x="1584" y="3398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钾通道关闭</a:t>
              </a:r>
            </a:p>
          </p:txBody>
        </p:sp>
        <p:sp>
          <p:nvSpPr>
            <p:cNvPr id="13326" name="Rectangle 40"/>
            <p:cNvSpPr>
              <a:spLocks noChangeArrowheads="1"/>
            </p:cNvSpPr>
            <p:nvPr/>
          </p:nvSpPr>
          <p:spPr bwMode="auto">
            <a:xfrm>
              <a:off x="1584" y="3648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钠钾泵转运</a:t>
              </a:r>
            </a:p>
          </p:txBody>
        </p:sp>
        <p:sp>
          <p:nvSpPr>
            <p:cNvPr id="13327" name="Rectangle 41"/>
            <p:cNvSpPr>
              <a:spLocks noChangeArrowheads="1"/>
            </p:cNvSpPr>
            <p:nvPr/>
          </p:nvSpPr>
          <p:spPr bwMode="auto">
            <a:xfrm>
              <a:off x="2906" y="3110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后电位</a:t>
              </a:r>
            </a:p>
          </p:txBody>
        </p:sp>
      </p:grp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74" y="1419366"/>
            <a:ext cx="42767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动作电位的传导机制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02770" y="993882"/>
            <a:ext cx="40051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局部电流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引发邻区去极化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达到阈值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钠通道、钾通道相继激活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邻区产生动作电位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95341" y="4019261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是否可往回传？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r="1650"/>
          <a:stretch>
            <a:fillRect/>
          </a:stretch>
        </p:blipFill>
        <p:spPr bwMode="auto">
          <a:xfrm>
            <a:off x="4270256" y="271529"/>
            <a:ext cx="6552000" cy="560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BA54FC-A886-774B-9ACB-BE444B2002CE}"/>
              </a:ext>
            </a:extLst>
          </p:cNvPr>
          <p:cNvSpPr txBox="1"/>
          <p:nvPr/>
        </p:nvSpPr>
        <p:spPr>
          <a:xfrm>
            <a:off x="4407876" y="35332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复杂的物理化学过程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DD9526-FBAD-9546-95AC-165CFF26C0DF}"/>
              </a:ext>
            </a:extLst>
          </p:cNvPr>
          <p:cNvSpPr txBox="1"/>
          <p:nvPr/>
        </p:nvSpPr>
        <p:spPr>
          <a:xfrm>
            <a:off x="582706" y="4688541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不会，钠通道激活后失活导致不应期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roup 11"/>
          <p:cNvGrpSpPr/>
          <p:nvPr/>
        </p:nvGrpSpPr>
        <p:grpSpPr bwMode="auto">
          <a:xfrm>
            <a:off x="883142" y="2270776"/>
            <a:ext cx="2343087" cy="3102390"/>
            <a:chOff x="3891" y="890"/>
            <a:chExt cx="1233" cy="1814"/>
          </a:xfrm>
        </p:grpSpPr>
        <p:sp>
          <p:nvSpPr>
            <p:cNvPr id="2093" name="Line 12"/>
            <p:cNvSpPr>
              <a:spLocks noChangeShapeType="1"/>
            </p:cNvSpPr>
            <p:nvPr/>
          </p:nvSpPr>
          <p:spPr bwMode="auto">
            <a:xfrm flipH="1" flipV="1">
              <a:off x="3891" y="890"/>
              <a:ext cx="0" cy="18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13"/>
            <p:cNvSpPr>
              <a:spLocks noChangeShapeType="1"/>
            </p:cNvSpPr>
            <p:nvPr/>
          </p:nvSpPr>
          <p:spPr bwMode="auto">
            <a:xfrm flipH="1" flipV="1">
              <a:off x="5124" y="890"/>
              <a:ext cx="0" cy="18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446716" y="2087085"/>
            <a:ext cx="1140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膜电容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063" name="Group 15"/>
          <p:cNvGrpSpPr/>
          <p:nvPr/>
        </p:nvGrpSpPr>
        <p:grpSpPr bwMode="auto">
          <a:xfrm>
            <a:off x="1939717" y="1947285"/>
            <a:ext cx="258443" cy="582855"/>
            <a:chOff x="4286" y="618"/>
            <a:chExt cx="136" cy="454"/>
          </a:xfrm>
        </p:grpSpPr>
        <p:sp>
          <p:nvSpPr>
            <p:cNvPr id="2091" name="Line 16"/>
            <p:cNvSpPr>
              <a:spLocks noChangeShapeType="1"/>
            </p:cNvSpPr>
            <p:nvPr/>
          </p:nvSpPr>
          <p:spPr bwMode="auto">
            <a:xfrm rot="-5400000">
              <a:off x="4059" y="845"/>
              <a:ext cx="45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17"/>
            <p:cNvSpPr>
              <a:spLocks noChangeShapeType="1"/>
            </p:cNvSpPr>
            <p:nvPr/>
          </p:nvSpPr>
          <p:spPr bwMode="auto">
            <a:xfrm rot="-5400000">
              <a:off x="4195" y="845"/>
              <a:ext cx="453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864139" y="2270776"/>
            <a:ext cx="103567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2198159" y="2270776"/>
            <a:ext cx="103567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Rectangle 20"/>
          <p:cNvSpPr>
            <a:spLocks noChangeArrowheads="1"/>
          </p:cNvSpPr>
          <p:nvPr/>
        </p:nvSpPr>
        <p:spPr bwMode="auto">
          <a:xfrm>
            <a:off x="425358" y="1584109"/>
            <a:ext cx="22252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细胞外  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F/cm</a:t>
            </a:r>
            <a:r>
              <a:rPr lang="en-US" altLang="zh-CN" sz="2000" baseline="30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67" name="Rectangle 21"/>
          <p:cNvSpPr>
            <a:spLocks noChangeArrowheads="1"/>
          </p:cNvSpPr>
          <p:nvPr/>
        </p:nvSpPr>
        <p:spPr bwMode="auto">
          <a:xfrm>
            <a:off x="2738306" y="1568434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细胞内</a:t>
            </a:r>
          </a:p>
        </p:txBody>
      </p:sp>
      <p:sp>
        <p:nvSpPr>
          <p:cNvPr id="2068" name="Rectangle 22"/>
          <p:cNvSpPr>
            <a:spLocks noChangeArrowheads="1"/>
          </p:cNvSpPr>
          <p:nvPr/>
        </p:nvSpPr>
        <p:spPr bwMode="auto">
          <a:xfrm>
            <a:off x="3455871" y="2558785"/>
            <a:ext cx="2852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膜电阻率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000" b="1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欧姆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米</a:t>
            </a:r>
            <a:r>
              <a:rPr lang="en-US" altLang="zh-CN" sz="6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600" dirty="0">
                <a:solidFill>
                  <a:srgbClr val="FF0000"/>
                </a:solidFill>
                <a:latin typeface="宋体" panose="02010600030101010101" pitchFamily="2" charset="-122"/>
              </a:rPr>
              <a:t>轴突直径越大、长度越大膜电阻越小，表征绝缘性</a:t>
            </a:r>
            <a:r>
              <a:rPr lang="en-US" altLang="zh-CN" sz="600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>
            <a:off x="1508345" y="2779059"/>
            <a:ext cx="1121186" cy="257939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70" name="Line 24"/>
          <p:cNvSpPr>
            <a:spLocks noChangeShapeType="1"/>
          </p:cNvSpPr>
          <p:nvPr/>
        </p:nvSpPr>
        <p:spPr bwMode="auto">
          <a:xfrm>
            <a:off x="858437" y="2908741"/>
            <a:ext cx="60430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Line 25"/>
          <p:cNvSpPr>
            <a:spLocks noChangeShapeType="1"/>
          </p:cNvSpPr>
          <p:nvPr/>
        </p:nvSpPr>
        <p:spPr bwMode="auto">
          <a:xfrm>
            <a:off x="2644733" y="2908741"/>
            <a:ext cx="60430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46"/>
          <p:cNvGrpSpPr/>
          <p:nvPr/>
        </p:nvGrpSpPr>
        <p:grpSpPr bwMode="auto">
          <a:xfrm>
            <a:off x="858450" y="3121922"/>
            <a:ext cx="4518069" cy="2974111"/>
            <a:chOff x="6156325" y="2708298"/>
            <a:chExt cx="3774341" cy="3313090"/>
          </a:xfrm>
        </p:grpSpPr>
        <p:grpSp>
          <p:nvGrpSpPr>
            <p:cNvPr id="2077" name="Group 26"/>
            <p:cNvGrpSpPr/>
            <p:nvPr/>
          </p:nvGrpSpPr>
          <p:grpSpPr bwMode="auto">
            <a:xfrm>
              <a:off x="7059613" y="3429000"/>
              <a:ext cx="215900" cy="649288"/>
              <a:chOff x="4286" y="618"/>
              <a:chExt cx="136" cy="454"/>
            </a:xfrm>
          </p:grpSpPr>
          <p:sp>
            <p:nvSpPr>
              <p:cNvPr id="2089" name="Line 27"/>
              <p:cNvSpPr>
                <a:spLocks noChangeShapeType="1"/>
              </p:cNvSpPr>
              <p:nvPr/>
            </p:nvSpPr>
            <p:spPr bwMode="auto">
              <a:xfrm rot="-5400000">
                <a:off x="4059" y="845"/>
                <a:ext cx="454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0" name="Line 28"/>
              <p:cNvSpPr>
                <a:spLocks noChangeShapeType="1"/>
              </p:cNvSpPr>
              <p:nvPr/>
            </p:nvSpPr>
            <p:spPr bwMode="auto">
              <a:xfrm rot="-5400000">
                <a:off x="4195" y="845"/>
                <a:ext cx="453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8" name="Line 29"/>
            <p:cNvSpPr>
              <a:spLocks noChangeShapeType="1"/>
            </p:cNvSpPr>
            <p:nvPr/>
          </p:nvSpPr>
          <p:spPr bwMode="auto">
            <a:xfrm>
              <a:off x="7275513" y="3789363"/>
              <a:ext cx="86518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Rectangle 30"/>
            <p:cNvSpPr>
              <a:spLocks noChangeArrowheads="1"/>
            </p:cNvSpPr>
            <p:nvPr/>
          </p:nvSpPr>
          <p:spPr bwMode="auto">
            <a:xfrm>
              <a:off x="6699250" y="4437063"/>
              <a:ext cx="936625" cy="287337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0" name="Line 31"/>
            <p:cNvSpPr>
              <a:spLocks noChangeShapeType="1"/>
            </p:cNvSpPr>
            <p:nvPr/>
          </p:nvSpPr>
          <p:spPr bwMode="auto">
            <a:xfrm>
              <a:off x="6156325" y="4581525"/>
              <a:ext cx="5048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32"/>
            <p:cNvSpPr>
              <a:spLocks noChangeShapeType="1"/>
            </p:cNvSpPr>
            <p:nvPr/>
          </p:nvSpPr>
          <p:spPr bwMode="auto">
            <a:xfrm>
              <a:off x="7648575" y="4581525"/>
              <a:ext cx="5048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33"/>
            <p:cNvSpPr>
              <a:spLocks noChangeShapeType="1"/>
            </p:cNvSpPr>
            <p:nvPr/>
          </p:nvSpPr>
          <p:spPr bwMode="auto">
            <a:xfrm>
              <a:off x="6156325" y="3789363"/>
              <a:ext cx="8651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34"/>
            <p:cNvSpPr>
              <a:spLocks noChangeArrowheads="1"/>
            </p:cNvSpPr>
            <p:nvPr/>
          </p:nvSpPr>
          <p:spPr bwMode="auto">
            <a:xfrm rot="16200000" flipH="1">
              <a:off x="7718425" y="3017853"/>
              <a:ext cx="835009" cy="2159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miter lim="800000"/>
            </a:ln>
          </p:spPr>
          <p:txBody>
            <a:bodyPr vert="eaVert"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84" name="Group 35"/>
            <p:cNvGrpSpPr/>
            <p:nvPr/>
          </p:nvGrpSpPr>
          <p:grpSpPr bwMode="auto">
            <a:xfrm>
              <a:off x="6172200" y="4797425"/>
              <a:ext cx="1957388" cy="1223963"/>
              <a:chOff x="3891" y="890"/>
              <a:chExt cx="1233" cy="1814"/>
            </a:xfrm>
          </p:grpSpPr>
          <p:sp>
            <p:nvSpPr>
              <p:cNvPr id="2087" name="Line 36"/>
              <p:cNvSpPr>
                <a:spLocks noChangeShapeType="1"/>
              </p:cNvSpPr>
              <p:nvPr/>
            </p:nvSpPr>
            <p:spPr bwMode="auto">
              <a:xfrm flipH="1" flipV="1">
                <a:off x="3891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Line 37"/>
              <p:cNvSpPr>
                <a:spLocks noChangeShapeType="1"/>
              </p:cNvSpPr>
              <p:nvPr/>
            </p:nvSpPr>
            <p:spPr bwMode="auto">
              <a:xfrm flipH="1" flipV="1">
                <a:off x="5124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5" name="Rectangle 38"/>
            <p:cNvSpPr>
              <a:spLocks noChangeArrowheads="1"/>
            </p:cNvSpPr>
            <p:nvPr/>
          </p:nvSpPr>
          <p:spPr bwMode="auto">
            <a:xfrm rot="16200000" flipH="1">
              <a:off x="7718425" y="5106988"/>
              <a:ext cx="835025" cy="2159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miter lim="800000"/>
            </a:ln>
          </p:spPr>
          <p:txBody>
            <a:bodyPr vert="eaVert"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6" name="Rectangle 39"/>
            <p:cNvSpPr>
              <a:spLocks noChangeArrowheads="1"/>
            </p:cNvSpPr>
            <p:nvPr/>
          </p:nvSpPr>
          <p:spPr bwMode="auto">
            <a:xfrm>
              <a:off x="8205599" y="2869545"/>
              <a:ext cx="1725067" cy="788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轴向电阻率</a:t>
              </a:r>
              <a:r>
                <a:rPr lang="zh-CN" altLang="en-US" sz="200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（轴突的轴浆和细胞外液）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sz="2000" b="1" baseline="-25000" dirty="0">
                  <a:solidFill>
                    <a:srgbClr val="FFFFFF"/>
                  </a:solidFill>
                  <a:latin typeface="Arial" panose="020B0604020202020204" pitchFamily="34" charset="0"/>
                </a:rPr>
                <a:t>L</a:t>
              </a:r>
            </a:p>
            <a:p>
              <a:pPr lvl="0" algn="ctr"/>
              <a:r>
                <a:rPr lang="zh-CN" altLang="en-US" sz="2000" b="1" baseline="-250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欧姆</a:t>
              </a:r>
              <a:r>
                <a:rPr lang="en-US" altLang="zh-CN" sz="2000" b="1" baseline="-250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/</a:t>
              </a:r>
              <a:r>
                <a:rPr lang="zh-CN" altLang="en-US" sz="2000" b="1" baseline="-250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米</a:t>
              </a:r>
              <a:endParaRPr lang="zh-CN" altLang="en-US" sz="2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254345" y="719059"/>
            <a:ext cx="6189317" cy="645560"/>
            <a:chOff x="1241" y="3683"/>
            <a:chExt cx="3257" cy="453"/>
          </a:xfrm>
        </p:grpSpPr>
        <p:sp>
          <p:nvSpPr>
            <p:cNvPr id="2075" name="Text Box 41"/>
            <p:cNvSpPr txBox="1">
              <a:spLocks noChangeArrowheads="1"/>
            </p:cNvSpPr>
            <p:nvPr/>
          </p:nvSpPr>
          <p:spPr bwMode="auto">
            <a:xfrm>
              <a:off x="1241" y="3683"/>
              <a:ext cx="325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   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b="1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= 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="1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0  </a:t>
              </a:r>
              <a:r>
                <a:rPr lang="en-US" altLang="zh-CN" b="1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exp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(-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x/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)   </a:t>
              </a:r>
              <a:r>
                <a:rPr lang="zh-CN" altLang="en-US" dirty="0">
                  <a:solidFill>
                    <a:srgbClr val="FFFF00"/>
                  </a:solidFill>
                  <a:ea typeface="黑体" panose="02010609060101010101" pitchFamily="2" charset="-122"/>
                  <a:sym typeface="+mn-ea"/>
                </a:rPr>
                <a:t>长度常数 </a:t>
              </a:r>
              <a:r>
                <a:rPr lang="zh-CN" altLang="en-US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=  </a:t>
              </a:r>
              <a:r>
                <a:rPr lang="en-US" altLang="zh-CN" b="1" i="1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m</a:t>
              </a:r>
              <a:r>
                <a:rPr lang="en-US" altLang="zh-CN" b="1" i="1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/ </a:t>
              </a:r>
              <a:r>
                <a:rPr lang="en-US" altLang="zh-CN" b="1" i="1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2076" name="Line 42"/>
            <p:cNvSpPr>
              <a:spLocks noChangeShapeType="1"/>
            </p:cNvSpPr>
            <p:nvPr/>
          </p:nvSpPr>
          <p:spPr bwMode="auto">
            <a:xfrm>
              <a:off x="3775" y="379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86" y="1111191"/>
            <a:ext cx="4317113" cy="471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758515" y="1163781"/>
            <a:ext cx="2416046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【</a:t>
            </a:r>
            <a:r>
              <a:rPr lang="zh-CN" altLang="en-US" sz="24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如何导出？</a:t>
            </a:r>
            <a:r>
              <a:rPr lang="en-US" altLang="zh-CN" sz="24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】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轴突的电缆性质与动作电位的传导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41348-8175-0846-B0CB-C6D391C0C751}"/>
              </a:ext>
            </a:extLst>
          </p:cNvPr>
          <p:cNvSpPr txBox="1"/>
          <p:nvPr/>
        </p:nvSpPr>
        <p:spPr>
          <a:xfrm>
            <a:off x="2333515" y="277906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rgbClr val="FF0000"/>
                </a:solidFill>
              </a:rPr>
              <a:t>此处应有一个电池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4B979-D64E-214E-B0D3-AC93F1C177B2}"/>
              </a:ext>
            </a:extLst>
          </p:cNvPr>
          <p:cNvSpPr txBox="1"/>
          <p:nvPr/>
        </p:nvSpPr>
        <p:spPr>
          <a:xfrm>
            <a:off x="3500679" y="41299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微元法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3297FF-0D2F-3D45-82CE-FDDE174D2EFF}"/>
              </a:ext>
            </a:extLst>
          </p:cNvPr>
          <p:cNvSpPr txBox="1"/>
          <p:nvPr/>
        </p:nvSpPr>
        <p:spPr>
          <a:xfrm>
            <a:off x="3802027" y="4926334"/>
            <a:ext cx="225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作业：忽略电容，解电位差和距离的关系（答案见上）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0"/>
          <p:cNvGrpSpPr/>
          <p:nvPr/>
        </p:nvGrpSpPr>
        <p:grpSpPr bwMode="auto">
          <a:xfrm>
            <a:off x="254345" y="719059"/>
            <a:ext cx="6240625" cy="646985"/>
            <a:chOff x="1241" y="3683"/>
            <a:chExt cx="3284" cy="454"/>
          </a:xfrm>
        </p:grpSpPr>
        <p:sp>
          <p:nvSpPr>
            <p:cNvPr id="2075" name="Text Box 41"/>
            <p:cNvSpPr txBox="1">
              <a:spLocks noChangeArrowheads="1"/>
            </p:cNvSpPr>
            <p:nvPr/>
          </p:nvSpPr>
          <p:spPr bwMode="auto">
            <a:xfrm>
              <a:off x="1241" y="3683"/>
              <a:ext cx="328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b="1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= 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="1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0  </a:t>
              </a:r>
              <a:r>
                <a:rPr lang="en-US" altLang="zh-CN" b="1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exp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(-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x/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)   </a:t>
              </a:r>
              <a:r>
                <a:rPr lang="zh-CN" altLang="en-US" dirty="0">
                  <a:solidFill>
                    <a:srgbClr val="FFFF00"/>
                  </a:solidFill>
                  <a:ea typeface="黑体" panose="02010609060101010101" pitchFamily="2" charset="-122"/>
                </a:rPr>
                <a:t>长度常数 </a:t>
              </a:r>
              <a:r>
                <a:rPr lang="zh-CN" altLang="en-US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=  </a:t>
              </a:r>
              <a:r>
                <a:rPr lang="en-US" altLang="zh-CN" b="1" i="1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m</a:t>
              </a:r>
              <a:r>
                <a:rPr lang="en-US" altLang="zh-CN" b="1" i="1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 i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/ </a:t>
              </a:r>
              <a:r>
                <a:rPr lang="en-US" altLang="zh-CN" b="1" i="1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 dirty="0" err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    </a:t>
              </a:r>
            </a:p>
          </p:txBody>
        </p:sp>
        <p:sp>
          <p:nvSpPr>
            <p:cNvPr id="2076" name="Line 42"/>
            <p:cNvSpPr>
              <a:spLocks noChangeShapeType="1"/>
            </p:cNvSpPr>
            <p:nvPr/>
          </p:nvSpPr>
          <p:spPr bwMode="auto">
            <a:xfrm>
              <a:off x="3775" y="379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91" y="692804"/>
            <a:ext cx="4687770" cy="511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758515" y="1163781"/>
            <a:ext cx="2416046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【</a:t>
            </a:r>
            <a:r>
              <a:rPr lang="zh-CN" altLang="en-US" sz="24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如何导出？</a:t>
            </a:r>
            <a:r>
              <a:rPr lang="en-US" altLang="zh-CN" sz="2400" dirty="0">
                <a:solidFill>
                  <a:srgbClr val="00FF00"/>
                </a:solidFill>
                <a:ea typeface="楷体_GB2312" pitchFamily="49" charset="-122"/>
                <a:sym typeface="Symbol" panose="05050102010706020507" pitchFamily="18" charset="2"/>
              </a:rPr>
              <a:t>】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轴突的电缆性质与动作电位的传导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37035" y="167786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传导速度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787693" y="1697819"/>
            <a:ext cx="965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  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57231" y="2292982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提高传导速度的策略：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3535693" y="2268500"/>
            <a:ext cx="55015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0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0" baseline="-25000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endParaRPr lang="en-US" altLang="zh-CN" sz="2400" b="0" baseline="-25000" dirty="0">
              <a:solidFill>
                <a:schemeClr val="bg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en-US" altLang="zh-CN" sz="2400" b="0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0" baseline="-25000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m</a:t>
            </a:r>
            <a:endParaRPr lang="en-US" altLang="zh-CN" sz="2400" b="0" dirty="0">
              <a:solidFill>
                <a:schemeClr val="bg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7" y="3099497"/>
            <a:ext cx="4577037" cy="2708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59A088-9163-AD41-9CDD-7A0BB9C04C0E}"/>
              </a:ext>
            </a:extLst>
          </p:cNvPr>
          <p:cNvSpPr txBox="1"/>
          <p:nvPr/>
        </p:nvSpPr>
        <p:spPr>
          <a:xfrm>
            <a:off x="2967808" y="3134796"/>
            <a:ext cx="3153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FF0000"/>
                </a:solidFill>
              </a:rPr>
              <a:t>枪乌贼大轴突：</a:t>
            </a:r>
            <a:r>
              <a:rPr kumimoji="1" lang="en-US" altLang="zh-CN" sz="1100" dirty="0">
                <a:solidFill>
                  <a:srgbClr val="FF0000"/>
                </a:solidFill>
              </a:rPr>
              <a:t>1mm</a:t>
            </a:r>
            <a:r>
              <a:rPr kumimoji="1" lang="zh-CN" altLang="en-US" sz="1100" dirty="0">
                <a:solidFill>
                  <a:srgbClr val="FF0000"/>
                </a:solidFill>
              </a:rPr>
              <a:t>粗，提高速度的效率很低，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需要巨大的体积支撑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F20FBB-4692-6B47-BD72-E1FE2D225A31}"/>
              </a:ext>
            </a:extLst>
          </p:cNvPr>
          <p:cNvSpPr txBox="1"/>
          <p:nvPr/>
        </p:nvSpPr>
        <p:spPr>
          <a:xfrm>
            <a:off x="4621283" y="249203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err="1">
                <a:solidFill>
                  <a:srgbClr val="FF0000"/>
                </a:solidFill>
              </a:rPr>
              <a:t>Rl</a:t>
            </a:r>
            <a:r>
              <a:rPr kumimoji="1" lang="zh-CN" altLang="en-US" sz="900" dirty="0">
                <a:solidFill>
                  <a:srgbClr val="FF0000"/>
                </a:solidFill>
              </a:rPr>
              <a:t>与轴突周长一次关系</a:t>
            </a:r>
            <a:endParaRPr kumimoji="1" lang="en-US" altLang="zh-CN" sz="900" dirty="0">
              <a:solidFill>
                <a:srgbClr val="FF0000"/>
              </a:solidFill>
            </a:endParaRPr>
          </a:p>
          <a:p>
            <a:r>
              <a:rPr kumimoji="1" lang="en-US" altLang="zh-CN" sz="900" dirty="0">
                <a:solidFill>
                  <a:srgbClr val="FF0000"/>
                </a:solidFill>
              </a:rPr>
              <a:t>Rm</a:t>
            </a:r>
            <a:r>
              <a:rPr kumimoji="1" lang="zh-CN" altLang="en-US" sz="900" dirty="0">
                <a:solidFill>
                  <a:srgbClr val="FF0000"/>
                </a:solidFill>
              </a:rPr>
              <a:t>与直径二次关系？？？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79414" y="798868"/>
            <a:ext cx="4411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神经髓鞘 使 </a:t>
            </a:r>
            <a:r>
              <a:rPr lang="en-US" altLang="zh-CN" sz="2400" b="1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1" baseline="-25000" dirty="0" err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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，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 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  </a:t>
            </a:r>
            <a:r>
              <a:rPr lang="en-US" altLang="zh-CN" sz="2400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v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46362" y="1225415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朗飞氏结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67294" y="180000"/>
            <a:ext cx="3981160" cy="1368000"/>
            <a:chOff x="6367294" y="180000"/>
            <a:chExt cx="3981160" cy="1368000"/>
          </a:xfrm>
        </p:grpSpPr>
        <p:pic>
          <p:nvPicPr>
            <p:cNvPr id="7579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" t="50031" r="153" b="742"/>
            <a:stretch>
              <a:fillRect/>
            </a:stretch>
          </p:blipFill>
          <p:spPr bwMode="auto">
            <a:xfrm>
              <a:off x="6367294" y="180000"/>
              <a:ext cx="3981160" cy="1368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6513950" y="1124513"/>
              <a:ext cx="1991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钠通道免疫组化</a:t>
              </a:r>
            </a:p>
          </p:txBody>
        </p:sp>
      </p:grp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1724678"/>
            <a:ext cx="10020738" cy="434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髓鞘与跳跃传导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88F76-3796-D548-B56F-7A9F7446AC93}"/>
              </a:ext>
            </a:extLst>
          </p:cNvPr>
          <p:cNvSpPr txBox="1"/>
          <p:nvPr/>
        </p:nvSpPr>
        <p:spPr>
          <a:xfrm>
            <a:off x="3441581" y="29754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可认为脊索动物开始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CD3CA8-0AFB-374A-8F40-56EADFAFB393}"/>
              </a:ext>
            </a:extLst>
          </p:cNvPr>
          <p:cNvSpPr txBox="1"/>
          <p:nvPr/>
        </p:nvSpPr>
        <p:spPr>
          <a:xfrm>
            <a:off x="3143795" y="13485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增强绝缘性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D0A6CF-E309-1444-BF0A-D4A39BA9C678}"/>
              </a:ext>
            </a:extLst>
          </p:cNvPr>
          <p:cNvSpPr txBox="1"/>
          <p:nvPr/>
        </p:nvSpPr>
        <p:spPr>
          <a:xfrm>
            <a:off x="5338085" y="1509234"/>
            <a:ext cx="5843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FF0000"/>
                </a:solidFill>
              </a:rPr>
              <a:t>有</a:t>
            </a:r>
            <a:r>
              <a:rPr kumimoji="1" lang="en-US" altLang="zh-CN" sz="1100" dirty="0">
                <a:solidFill>
                  <a:srgbClr val="FF0000"/>
                </a:solidFill>
              </a:rPr>
              <a:t>Schwann</a:t>
            </a:r>
            <a:r>
              <a:rPr kumimoji="1" lang="zh-CN" altLang="en-US" sz="1100" dirty="0">
                <a:solidFill>
                  <a:srgbClr val="FF0000"/>
                </a:solidFill>
              </a:rPr>
              <a:t>细胞缠绕的地方压根不长通道（不发生动作电位），使得</a:t>
            </a:r>
            <a:r>
              <a:rPr kumimoji="1" lang="en-US" altLang="zh-CN" sz="1100" dirty="0">
                <a:solidFill>
                  <a:srgbClr val="FF0000"/>
                </a:solidFill>
              </a:rPr>
              <a:t>Rm</a:t>
            </a:r>
            <a:r>
              <a:rPr kumimoji="1" lang="zh-CN" altLang="en-US" sz="1100" dirty="0">
                <a:solidFill>
                  <a:srgbClr val="FF0000"/>
                </a:solidFill>
              </a:rPr>
              <a:t>增加了几个数量级；</a:t>
            </a:r>
            <a:endParaRPr kumimoji="1" lang="en-US" altLang="zh-CN" sz="1100" dirty="0">
              <a:solidFill>
                <a:srgbClr val="FF0000"/>
              </a:solidFill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</a:rPr>
              <a:t>钠通道在</a:t>
            </a:r>
            <a:r>
              <a:rPr kumimoji="1" lang="en-US" altLang="zh-CN" sz="1100" dirty="0">
                <a:solidFill>
                  <a:srgbClr val="FF0000"/>
                </a:solidFill>
              </a:rPr>
              <a:t>Ranvier</a:t>
            </a:r>
            <a:r>
              <a:rPr kumimoji="1" lang="zh-CN" altLang="en-US" sz="1100" dirty="0">
                <a:solidFill>
                  <a:srgbClr val="FF0000"/>
                </a:solidFill>
              </a:rPr>
              <a:t>结大量表达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4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52525" y="56005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动作电位特点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1786296" y="2257319"/>
            <a:ext cx="3954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全或无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意味着有正反馈和负反馈过程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786296" y="278251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可传播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786296" y="328337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不衰减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（前两者可推出）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795798" y="376220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不应期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24173E-D891-DE48-99FB-3A4E492A2B03}"/>
              </a:ext>
            </a:extLst>
          </p:cNvPr>
          <p:cNvSpPr txBox="1"/>
          <p:nvPr/>
        </p:nvSpPr>
        <p:spPr>
          <a:xfrm>
            <a:off x="4955177" y="1162466"/>
            <a:ext cx="472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Connexon</a:t>
            </a:r>
            <a:r>
              <a:rPr kumimoji="1" lang="zh-CN" altLang="en-US" dirty="0">
                <a:solidFill>
                  <a:srgbClr val="FF0000"/>
                </a:solidFill>
              </a:rPr>
              <a:t> 孔道允许较小分子（离子、</a:t>
            </a:r>
            <a:r>
              <a:rPr kumimoji="1" lang="en-US" altLang="zh-CN" dirty="0">
                <a:solidFill>
                  <a:srgbClr val="FF0000"/>
                </a:solidFill>
              </a:rPr>
              <a:t>ATP…</a:t>
            </a:r>
            <a:r>
              <a:rPr kumimoji="1" lang="zh-CN" altLang="en-US" dirty="0">
                <a:solidFill>
                  <a:srgbClr val="FF0000"/>
                </a:solidFill>
              </a:rPr>
              <a:t>）通过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心肌细胞，神经元之间，视网膜细胞之间</a:t>
            </a:r>
            <a:r>
              <a:rPr kumimoji="1" lang="en-US" altLang="zh-CN" dirty="0">
                <a:solidFill>
                  <a:srgbClr val="FF0000"/>
                </a:solidFill>
              </a:rPr>
              <a:t>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AC579B-319C-0D47-8146-2B46A5870FCF}"/>
              </a:ext>
            </a:extLst>
          </p:cNvPr>
          <p:cNvSpPr txBox="1"/>
          <p:nvPr/>
        </p:nvSpPr>
        <p:spPr>
          <a:xfrm>
            <a:off x="5994564" y="2459645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定向突触传递：一对一传播（运动神经元和骨骼肌）</a:t>
            </a:r>
            <a:endParaRPr kumimoji="1" lang="en-US" altLang="zh-CN" dirty="0"/>
          </a:p>
          <a:p>
            <a:r>
              <a:rPr kumimoji="1" lang="zh-CN" altLang="en-US" dirty="0"/>
              <a:t>远距分泌：内分泌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1255</Words>
  <Application>Microsoft Macintosh PowerPoint</Application>
  <PresentationFormat>自定义</PresentationFormat>
  <Paragraphs>217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华文行楷</vt:lpstr>
      <vt:lpstr>楷体</vt:lpstr>
      <vt:lpstr>宋体</vt:lpstr>
      <vt:lpstr>Arial</vt:lpstr>
      <vt:lpstr>Symbol</vt:lpstr>
      <vt:lpstr>Times New Roman</vt:lpstr>
      <vt:lpstr>默认设计模板</vt:lpstr>
      <vt:lpstr>公式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shengl</dc:title>
  <dc:creator>Administrator</dc:creator>
  <cp:lastModifiedBy>刘 沛雨</cp:lastModifiedBy>
  <cp:revision>69</cp:revision>
  <dcterms:created xsi:type="dcterms:W3CDTF">2014-09-14T13:30:00Z</dcterms:created>
  <dcterms:modified xsi:type="dcterms:W3CDTF">2023-03-03T01:52:37Z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7B9966A79432412CAEDE161C5F7D4FC6</vt:lpwstr>
  </property>
  <property fmtid="{D5CDD505-2E9C-101B-9397-08002B2CF9AE}" pid="3" name="KSOProductBuildVer">
    <vt:lpwstr>2052-11.1.0.11045</vt:lpwstr>
  </property>
</Properties>
</file>