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326" r:id="rId3"/>
    <p:sldId id="327" r:id="rId4"/>
    <p:sldId id="331" r:id="rId5"/>
    <p:sldId id="349" r:id="rId6"/>
    <p:sldId id="353" r:id="rId7"/>
    <p:sldId id="332" r:id="rId8"/>
    <p:sldId id="387" r:id="rId9"/>
  </p:sldIdLst>
  <p:sldSz cx="10945813" cy="6156325"/>
  <p:notesSz cx="6858000" cy="9144000"/>
  <p:defaultTextStyle>
    <a:defPPr>
      <a:defRPr lang="zh-CN"/>
    </a:defPPr>
    <a:lvl1pPr marL="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44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89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1341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787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2234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268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312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357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0033CC"/>
    <a:srgbClr val="00CC99"/>
    <a:srgbClr val="33CC33"/>
    <a:srgbClr val="0000CC"/>
    <a:srgbClr val="009900"/>
    <a:srgbClr val="00FF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-1878" y="-1056"/>
      </p:cViewPr>
      <p:guideLst>
        <p:guide orient="horz" pos="1939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6" y="1912455"/>
            <a:ext cx="9303941" cy="13196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4" y="3488587"/>
            <a:ext cx="7662070" cy="1573283"/>
          </a:xfrm>
        </p:spPr>
        <p:txBody>
          <a:bodyPr/>
          <a:lstStyle>
            <a:lvl1pPr marL="0" indent="0" algn="ctr">
              <a:buNone/>
              <a:defRPr/>
            </a:lvl1pPr>
            <a:lvl2pPr marL="410448" indent="0" algn="ctr">
              <a:buNone/>
              <a:defRPr/>
            </a:lvl2pPr>
            <a:lvl3pPr marL="820894" indent="0" algn="ctr">
              <a:buNone/>
              <a:defRPr/>
            </a:lvl3pPr>
            <a:lvl4pPr marL="1231342" indent="0" algn="ctr">
              <a:buNone/>
              <a:defRPr/>
            </a:lvl4pPr>
            <a:lvl5pPr marL="1641788" indent="0" algn="ctr">
              <a:buNone/>
              <a:defRPr/>
            </a:lvl5pPr>
            <a:lvl6pPr marL="2052236" indent="0" algn="ctr">
              <a:buNone/>
              <a:defRPr/>
            </a:lvl6pPr>
            <a:lvl7pPr marL="2462684" indent="0" algn="ctr">
              <a:buNone/>
              <a:defRPr/>
            </a:lvl7pPr>
            <a:lvl8pPr marL="2873131" indent="0" algn="ctr">
              <a:buNone/>
              <a:defRPr/>
            </a:lvl8pPr>
            <a:lvl9pPr marL="32835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F8333-4156-4ACD-8C36-08A8AE6F0B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5583-E9E7-4BDB-B545-5DD62B5B73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98895" y="547229"/>
            <a:ext cx="2325985" cy="49250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0937" y="547229"/>
            <a:ext cx="6795525" cy="49250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C059D-7481-45CF-B08A-8989B7E8D2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D013-D165-48E4-A588-1DC665795F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3" y="3956017"/>
            <a:ext cx="9303941" cy="122271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3" y="2609313"/>
            <a:ext cx="9303941" cy="1346696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448" indent="0">
              <a:buNone/>
              <a:defRPr sz="1600"/>
            </a:lvl2pPr>
            <a:lvl3pPr marL="820894" indent="0">
              <a:buNone/>
              <a:defRPr sz="1500"/>
            </a:lvl3pPr>
            <a:lvl4pPr marL="1231342" indent="0">
              <a:buNone/>
              <a:defRPr sz="1200"/>
            </a:lvl4pPr>
            <a:lvl5pPr marL="1641788" indent="0">
              <a:buNone/>
              <a:defRPr sz="1200"/>
            </a:lvl5pPr>
            <a:lvl6pPr marL="2052236" indent="0">
              <a:buNone/>
              <a:defRPr sz="1200"/>
            </a:lvl6pPr>
            <a:lvl7pPr marL="2462684" indent="0">
              <a:buNone/>
              <a:defRPr sz="1200"/>
            </a:lvl7pPr>
            <a:lvl8pPr marL="2873131" indent="0">
              <a:buNone/>
              <a:defRPr sz="1200"/>
            </a:lvl8pPr>
            <a:lvl9pPr marL="32835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3AF7-8674-4934-BE4F-2EB1121429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0936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4" y="1778498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B5122-EC58-40DF-A813-630F4374DB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3" y="246542"/>
            <a:ext cx="9851232" cy="10260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3" y="1378049"/>
            <a:ext cx="48363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3" y="1952356"/>
            <a:ext cx="48363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7" y="1378049"/>
            <a:ext cx="48382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7" y="1952356"/>
            <a:ext cx="48382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B9A30-0B72-4A49-BF6E-24AA9B0D9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1FBF-6811-4309-AE72-836DE37009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2092D-F095-4E96-9BB6-D19CD058A1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6" y="245114"/>
            <a:ext cx="3601097" cy="10431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11" y="245118"/>
            <a:ext cx="6119014" cy="525425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6" y="1288272"/>
            <a:ext cx="3601097" cy="4211098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69970-48C4-42A5-89C1-0242AACBA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7" y="4309430"/>
            <a:ext cx="6567488" cy="5087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7" y="550083"/>
            <a:ext cx="6567488" cy="3693795"/>
          </a:xfrm>
        </p:spPr>
        <p:txBody>
          <a:bodyPr/>
          <a:lstStyle>
            <a:lvl1pPr marL="0" indent="0">
              <a:buNone/>
              <a:defRPr sz="2900"/>
            </a:lvl1pPr>
            <a:lvl2pPr marL="410448" indent="0">
              <a:buNone/>
              <a:defRPr sz="2500"/>
            </a:lvl2pPr>
            <a:lvl3pPr marL="820894" indent="0">
              <a:buNone/>
              <a:defRPr sz="2200"/>
            </a:lvl3pPr>
            <a:lvl4pPr marL="1231342" indent="0">
              <a:buNone/>
              <a:defRPr sz="1800"/>
            </a:lvl4pPr>
            <a:lvl5pPr marL="1641788" indent="0">
              <a:buNone/>
              <a:defRPr sz="1800"/>
            </a:lvl5pPr>
            <a:lvl6pPr marL="2052236" indent="0">
              <a:buNone/>
              <a:defRPr sz="1800"/>
            </a:lvl6pPr>
            <a:lvl7pPr marL="2462684" indent="0">
              <a:buNone/>
              <a:defRPr sz="1800"/>
            </a:lvl7pPr>
            <a:lvl8pPr marL="2873131" indent="0">
              <a:buNone/>
              <a:defRPr sz="1800"/>
            </a:lvl8pPr>
            <a:lvl9pPr marL="32835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7" y="4818180"/>
            <a:ext cx="6567488" cy="722513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E60C-8378-4EB7-9382-26F795DE55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0936" y="547233"/>
            <a:ext cx="9303941" cy="10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936" y="1778498"/>
            <a:ext cx="9303941" cy="36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0937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2" y="5609096"/>
            <a:ext cx="3466174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ct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0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6E060F2E-5FD4-4FE5-B7CA-59F625F5C250}" type="slidenum">
              <a:rPr kumimoji="1" lang="en-US" altLang="zh-CN" smtClean="0">
                <a:solidFill>
                  <a:srgbClr val="000000"/>
                </a:solidFill>
              </a:rPr>
              <a:pPr/>
              <a:t>‹#›</a:t>
            </a:fld>
            <a:endParaRPr kumimoji="1" lang="en-US" altLang="zh-CN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1044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820894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231342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64178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07836" indent="-307836" algn="l" rtl="0" fontAlgn="base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66977" indent="-25653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26119" indent="-205224" algn="l" rtl="0" fontAlgn="base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36565" indent="-205224" algn="l" rtl="0" fontAlgn="base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1847013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257459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07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78354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88801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44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89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342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78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236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68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131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357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85180" y="866457"/>
            <a:ext cx="2354592" cy="6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410" tIns="43205" rIns="86410" bIns="43205">
            <a:spAutoFit/>
          </a:bodyPr>
          <a:lstStyle/>
          <a:p>
            <a:pPr defTabSz="864099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兴奋的发生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73" y="1828801"/>
            <a:ext cx="7365449" cy="41459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81785" y="4080778"/>
            <a:ext cx="14221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静息电位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9095956" y="3308107"/>
            <a:ext cx="111280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阈电位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15962" y="1874364"/>
            <a:ext cx="2161385" cy="861683"/>
            <a:chOff x="3615962" y="1874364"/>
            <a:chExt cx="2161385" cy="861683"/>
          </a:xfrm>
        </p:grpSpPr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5060848" y="2170762"/>
              <a:ext cx="35915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5777347" y="2387461"/>
              <a:ext cx="0" cy="3347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rot="16200000">
              <a:off x="5125088" y="2165792"/>
              <a:ext cx="58285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rot="16200000">
              <a:off x="5419167" y="2187883"/>
              <a:ext cx="288000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3615962" y="2401311"/>
              <a:ext cx="0" cy="3347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64104" y="1521219"/>
            <a:ext cx="4411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胞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131469" y="1038755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脂膜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061949" y="2235366"/>
            <a:ext cx="4411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蛋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白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AutoShape 5"/>
          <p:cNvSpPr>
            <a:spLocks/>
          </p:cNvSpPr>
          <p:nvPr/>
        </p:nvSpPr>
        <p:spPr bwMode="auto">
          <a:xfrm>
            <a:off x="944217" y="1254843"/>
            <a:ext cx="139722" cy="1538054"/>
          </a:xfrm>
          <a:prstGeom prst="leftBrace">
            <a:avLst>
              <a:gd name="adj1" fmla="val 1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6"/>
          <p:cNvSpPr>
            <a:spLocks/>
          </p:cNvSpPr>
          <p:nvPr/>
        </p:nvSpPr>
        <p:spPr bwMode="auto">
          <a:xfrm>
            <a:off x="1465250" y="2080926"/>
            <a:ext cx="140268" cy="1336704"/>
          </a:xfrm>
          <a:prstGeom prst="leftBrace">
            <a:avLst>
              <a:gd name="adj1" fmla="val 140799"/>
              <a:gd name="adj2" fmla="val 50954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636138" y="1975712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通道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605517" y="2644064"/>
            <a:ext cx="9541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离子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泵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19754" y="506289"/>
            <a:ext cx="3766402" cy="953376"/>
            <a:chOff x="3420" y="403"/>
            <a:chExt cx="1982" cy="669"/>
          </a:xfrm>
        </p:grpSpPr>
        <p:sp>
          <p:nvSpPr>
            <p:cNvPr id="12311" name="Rectangle 12"/>
            <p:cNvSpPr>
              <a:spLocks noChangeArrowheads="1"/>
            </p:cNvSpPr>
            <p:nvPr/>
          </p:nvSpPr>
          <p:spPr bwMode="auto">
            <a:xfrm>
              <a:off x="3420" y="783"/>
              <a:ext cx="50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膜电容</a:t>
              </a:r>
            </a:p>
          </p:txBody>
        </p:sp>
        <p:grpSp>
          <p:nvGrpSpPr>
            <p:cNvPr id="12312" name="Group 13"/>
            <p:cNvGrpSpPr>
              <a:grpSpLocks/>
            </p:cNvGrpSpPr>
            <p:nvPr/>
          </p:nvGrpSpPr>
          <p:grpSpPr bwMode="auto">
            <a:xfrm>
              <a:off x="4447" y="663"/>
              <a:ext cx="136" cy="409"/>
              <a:chOff x="4286" y="618"/>
              <a:chExt cx="136" cy="454"/>
            </a:xfrm>
          </p:grpSpPr>
          <p:sp>
            <p:nvSpPr>
              <p:cNvPr id="12317" name="Line 14"/>
              <p:cNvSpPr>
                <a:spLocks noChangeShapeType="1"/>
              </p:cNvSpPr>
              <p:nvPr/>
            </p:nvSpPr>
            <p:spPr bwMode="auto">
              <a:xfrm rot="16200000">
                <a:off x="4059" y="845"/>
                <a:ext cx="454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5"/>
              <p:cNvSpPr>
                <a:spLocks noChangeShapeType="1"/>
              </p:cNvSpPr>
              <p:nvPr/>
            </p:nvSpPr>
            <p:spPr bwMode="auto">
              <a:xfrm rot="-5400000">
                <a:off x="4195" y="845"/>
                <a:ext cx="453" cy="0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13" name="Line 16"/>
            <p:cNvSpPr>
              <a:spLocks noChangeShapeType="1"/>
            </p:cNvSpPr>
            <p:nvPr/>
          </p:nvSpPr>
          <p:spPr bwMode="auto">
            <a:xfrm>
              <a:off x="3881" y="890"/>
              <a:ext cx="54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17"/>
            <p:cNvSpPr>
              <a:spLocks noChangeShapeType="1"/>
            </p:cNvSpPr>
            <p:nvPr/>
          </p:nvSpPr>
          <p:spPr bwMode="auto">
            <a:xfrm>
              <a:off x="4583" y="890"/>
              <a:ext cx="54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Rectangle 18"/>
            <p:cNvSpPr>
              <a:spLocks noChangeArrowheads="1"/>
            </p:cNvSpPr>
            <p:nvPr/>
          </p:nvSpPr>
          <p:spPr bwMode="auto">
            <a:xfrm>
              <a:off x="3658" y="406"/>
              <a:ext cx="117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细胞外   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F/cm</a:t>
              </a:r>
              <a:r>
                <a:rPr lang="en-US" altLang="zh-CN" sz="2000" baseline="30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2316" name="Rectangle 19"/>
            <p:cNvSpPr>
              <a:spLocks noChangeArrowheads="1"/>
            </p:cNvSpPr>
            <p:nvPr/>
          </p:nvSpPr>
          <p:spPr bwMode="auto">
            <a:xfrm>
              <a:off x="4900" y="403"/>
              <a:ext cx="50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细胞内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17851" y="1200297"/>
            <a:ext cx="3240016" cy="1454993"/>
            <a:chOff x="3419" y="890"/>
            <a:chExt cx="1705" cy="1021"/>
          </a:xfrm>
        </p:grpSpPr>
        <p:sp>
          <p:nvSpPr>
            <p:cNvPr id="12307" name="Line 26"/>
            <p:cNvSpPr>
              <a:spLocks noChangeShapeType="1"/>
            </p:cNvSpPr>
            <p:nvPr/>
          </p:nvSpPr>
          <p:spPr bwMode="auto">
            <a:xfrm>
              <a:off x="3888" y="1571"/>
              <a:ext cx="22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4" name="Group 21"/>
            <p:cNvGrpSpPr>
              <a:grpSpLocks/>
            </p:cNvGrpSpPr>
            <p:nvPr/>
          </p:nvGrpSpPr>
          <p:grpSpPr bwMode="auto">
            <a:xfrm>
              <a:off x="3891" y="890"/>
              <a:ext cx="1233" cy="998"/>
              <a:chOff x="3891" y="890"/>
              <a:chExt cx="1233" cy="1814"/>
            </a:xfrm>
          </p:grpSpPr>
          <p:sp>
            <p:nvSpPr>
              <p:cNvPr id="12309" name="Line 22"/>
              <p:cNvSpPr>
                <a:spLocks noChangeShapeType="1"/>
              </p:cNvSpPr>
              <p:nvPr/>
            </p:nvSpPr>
            <p:spPr bwMode="auto">
              <a:xfrm flipH="1" flipV="1">
                <a:off x="3891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Line 23"/>
              <p:cNvSpPr>
                <a:spLocks noChangeShapeType="1"/>
              </p:cNvSpPr>
              <p:nvPr/>
            </p:nvSpPr>
            <p:spPr bwMode="auto">
              <a:xfrm flipH="1" flipV="1">
                <a:off x="5124" y="890"/>
                <a:ext cx="0" cy="181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5" name="Rectangle 24"/>
            <p:cNvSpPr>
              <a:spLocks noChangeArrowheads="1"/>
            </p:cNvSpPr>
            <p:nvPr/>
          </p:nvSpPr>
          <p:spPr bwMode="auto">
            <a:xfrm>
              <a:off x="3419" y="1414"/>
              <a:ext cx="502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9900"/>
                  </a:solidFill>
                  <a:latin typeface="黑体" pitchFamily="2" charset="-122"/>
                  <a:ea typeface="黑体" pitchFamily="2" charset="-122"/>
                </a:rPr>
                <a:t>膜电导</a:t>
              </a:r>
            </a:p>
            <a:p>
              <a:pPr algn="ctr"/>
              <a:endParaRPr lang="en-US" altLang="zh-CN" sz="2000" dirty="0">
                <a:solidFill>
                  <a:srgbClr val="FF9900"/>
                </a:solidFill>
                <a:latin typeface="宋体" charset="-122"/>
              </a:endParaRPr>
            </a:p>
          </p:txBody>
        </p:sp>
        <p:sp>
          <p:nvSpPr>
            <p:cNvPr id="12306" name="Rectangle 25"/>
            <p:cNvSpPr>
              <a:spLocks noChangeArrowheads="1"/>
            </p:cNvSpPr>
            <p:nvPr/>
          </p:nvSpPr>
          <p:spPr bwMode="auto">
            <a:xfrm>
              <a:off x="4115" y="1480"/>
              <a:ext cx="590" cy="181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9900"/>
                </a:solidFill>
                <a:latin typeface="Arial" charset="0"/>
              </a:endParaRPr>
            </a:p>
          </p:txBody>
        </p:sp>
        <p:sp>
          <p:nvSpPr>
            <p:cNvPr id="12308" name="Line 27"/>
            <p:cNvSpPr>
              <a:spLocks noChangeShapeType="1"/>
            </p:cNvSpPr>
            <p:nvPr/>
          </p:nvSpPr>
          <p:spPr bwMode="auto">
            <a:xfrm>
              <a:off x="4986" y="1571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862949" y="953579"/>
            <a:ext cx="1521514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i="1" dirty="0" smtClean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dU/</a:t>
            </a:r>
            <a:r>
              <a:rPr lang="en-US" altLang="zh-CN" b="1" i="1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dt</a:t>
            </a:r>
            <a:endParaRPr lang="en-US" altLang="zh-CN" b="1" i="1" dirty="0">
              <a:solidFill>
                <a:schemeClr val="bg1"/>
              </a:solidFill>
              <a:ea typeface="楷体_GB2312" pitchFamily="49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+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U-</a:t>
            </a:r>
            <a:r>
              <a:rPr lang="en-US" altLang="zh-CN" b="1" i="1" dirty="0" smtClean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="1" baseline="-25000" dirty="0" smtClean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b="1" i="1" dirty="0" smtClean="0">
                <a:solidFill>
                  <a:srgbClr val="FF9900"/>
                </a:solidFill>
                <a:ea typeface="楷体_GB2312" pitchFamily="49" charset="-122"/>
                <a:sym typeface="Symbol" pitchFamily="18" charset="2"/>
              </a:rPr>
              <a:t>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I</a:t>
            </a:r>
            <a:endParaRPr lang="en-US" altLang="zh-CN" b="1" i="1" dirty="0">
              <a:solidFill>
                <a:srgbClr val="FF0000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2302" name="Rectangle 30"/>
          <p:cNvSpPr>
            <a:spLocks noChangeArrowheads="1"/>
          </p:cNvSpPr>
          <p:nvPr/>
        </p:nvSpPr>
        <p:spPr bwMode="auto">
          <a:xfrm>
            <a:off x="369864" y="169584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膜的电学性质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0"/>
          <a:stretch/>
        </p:blipFill>
        <p:spPr bwMode="auto">
          <a:xfrm>
            <a:off x="2708966" y="2882349"/>
            <a:ext cx="8013801" cy="30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441711" y="1091211"/>
            <a:ext cx="4353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i="1" dirty="0" smtClean="0">
                <a:solidFill>
                  <a:srgbClr val="FF9900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[1</a:t>
            </a:r>
            <a:r>
              <a:rPr lang="zh-CN" altLang="en-US" b="1" i="1" dirty="0" smtClean="0">
                <a:solidFill>
                  <a:schemeClr val="bg1"/>
                </a:solidFill>
                <a:ea typeface="楷体_GB2312" pitchFamily="49" charset="-122"/>
                <a:sym typeface="Symbol"/>
              </a:rPr>
              <a:t></a:t>
            </a:r>
            <a:r>
              <a:rPr lang="en-US" altLang="zh-CN" b="1" dirty="0" err="1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exp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b="1" i="1" dirty="0" smtClean="0">
                <a:solidFill>
                  <a:schemeClr val="bg1"/>
                </a:solidFill>
                <a:ea typeface="楷体_GB2312" pitchFamily="49" charset="-122"/>
                <a:sym typeface="Symbol"/>
              </a:rPr>
              <a:t>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t/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)]+</a:t>
            </a:r>
            <a:r>
              <a:rPr lang="en-US" altLang="zh-CN" b="1" i="1" dirty="0" smtClean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="1" baseline="-25000" dirty="0" smtClean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0</a:t>
            </a:r>
            <a:endParaRPr lang="en-US" altLang="zh-CN" b="1" dirty="0">
              <a:solidFill>
                <a:srgbClr val="00FF00"/>
              </a:solidFill>
              <a:ea typeface="楷体_GB2312" pitchFamily="49" charset="-122"/>
              <a:sym typeface="Symbol" pitchFamily="18" charset="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ea typeface="楷体_GB2312" pitchFamily="49" charset="-122"/>
              <a:sym typeface="Symbol" pitchFamily="18" charset="2"/>
            </a:endParaRPr>
          </a:p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黑体" pitchFamily="2" charset="-122"/>
                <a:sym typeface="Symbol" pitchFamily="18" charset="2"/>
              </a:rPr>
              <a:t>膜时间常数</a:t>
            </a:r>
            <a:endParaRPr lang="en-US" altLang="zh-CN" dirty="0" smtClean="0">
              <a:solidFill>
                <a:srgbClr val="FFFF00"/>
              </a:solidFill>
              <a:ea typeface="黑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  <a:ea typeface="黑体" pitchFamily="2" charset="-122"/>
                <a:sym typeface="Symbol" pitchFamily="18" charset="2"/>
              </a:rPr>
              <a:t>	</a:t>
            </a:r>
            <a:r>
              <a:rPr lang="zh-CN" altLang="en-US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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b="1" i="1" dirty="0" smtClean="0">
                <a:solidFill>
                  <a:srgbClr val="FF9900"/>
                </a:solidFill>
                <a:ea typeface="楷体_GB2312" pitchFamily="49" charset="-122"/>
                <a:sym typeface="Symbol" pitchFamily="18" charset="2"/>
              </a:rPr>
              <a:t>R</a:t>
            </a:r>
            <a:r>
              <a:rPr lang="en-US" altLang="zh-CN" b="1" i="1" dirty="0" smtClean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b="1" i="1" dirty="0" smtClean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/</a:t>
            </a:r>
            <a:r>
              <a:rPr lang="en-US" altLang="zh-CN" b="1" i="1" dirty="0" smtClean="0">
                <a:solidFill>
                  <a:srgbClr val="FF9900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b="1" i="1" dirty="0" smtClean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    </a:t>
            </a:r>
            <a:endParaRPr lang="en-US" altLang="zh-CN" b="1" i="1" dirty="0">
              <a:solidFill>
                <a:schemeClr val="bg1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15866" y="4592320"/>
            <a:ext cx="274402" cy="1828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6066" y="454464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位</a:t>
            </a:r>
            <a:endParaRPr lang="zh-CN" altLang="en-US" sz="1400" b="1" dirty="0"/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266854" y="1765871"/>
            <a:ext cx="605928" cy="6608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22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/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75791" y="673277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钠通道</a:t>
            </a:r>
            <a:r>
              <a:rPr lang="en-US" altLang="zh-CN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b="1" baseline="-250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29635" y="1950471"/>
            <a:ext cx="4387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失活快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(~10</a:t>
            </a:r>
            <a:r>
              <a:rPr lang="en-US" altLang="zh-CN" baseline="30000" dirty="0">
                <a:solidFill>
                  <a:schemeClr val="bg1"/>
                </a:solidFill>
                <a:ea typeface="楷体_GB2312" pitchFamily="49" charset="-122"/>
              </a:rPr>
              <a:t>-3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，静息后才恢复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29636" y="2429295"/>
            <a:ext cx="3803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阻断剂：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TTX (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河豚毒素）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296" y="1123164"/>
            <a:ext cx="6378758" cy="1171410"/>
            <a:chOff x="618" y="1075"/>
            <a:chExt cx="3200" cy="822"/>
          </a:xfrm>
        </p:grpSpPr>
        <p:sp>
          <p:nvSpPr>
            <p:cNvPr id="1042" name="Rectangle 6"/>
            <p:cNvSpPr>
              <a:spLocks noChangeArrowheads="1"/>
            </p:cNvSpPr>
            <p:nvPr/>
          </p:nvSpPr>
          <p:spPr bwMode="auto">
            <a:xfrm>
              <a:off x="618" y="1075"/>
              <a:ext cx="110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激活快 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(~10</a:t>
              </a:r>
              <a:r>
                <a:rPr lang="en-US" altLang="zh-CN" sz="2400" baseline="30000" dirty="0">
                  <a:solidFill>
                    <a:schemeClr val="bg1"/>
                  </a:solidFill>
                  <a:ea typeface="楷体_GB2312" pitchFamily="49" charset="-122"/>
                </a:rPr>
                <a:t>-3 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s)</a:t>
              </a:r>
            </a:p>
          </p:txBody>
        </p:sp>
        <p:sp>
          <p:nvSpPr>
            <p:cNvPr id="1043" name="Rectangle 7"/>
            <p:cNvSpPr>
              <a:spLocks noChangeArrowheads="1"/>
            </p:cNvSpPr>
            <p:nvPr/>
          </p:nvSpPr>
          <p:spPr bwMode="auto">
            <a:xfrm>
              <a:off x="762" y="1314"/>
              <a:ext cx="305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tabLst>
                  <a:tab pos="1139825" algn="l"/>
                </a:tabLst>
              </a:pP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阈电位</a:t>
              </a:r>
              <a:r>
                <a:rPr lang="zh-CN" altLang="en-US" sz="2400" dirty="0" smtClean="0">
                  <a:solidFill>
                    <a:schemeClr val="bg1"/>
                  </a:solidFill>
                  <a:ea typeface="楷体_GB2312" pitchFamily="49" charset="-122"/>
                </a:rPr>
                <a:t>：</a:t>
              </a:r>
              <a:r>
                <a:rPr lang="en-US" altLang="zh-CN" sz="2400" dirty="0" smtClean="0">
                  <a:solidFill>
                    <a:schemeClr val="bg1"/>
                  </a:solidFill>
                  <a:ea typeface="楷体_GB2312" pitchFamily="49" charset="-122"/>
                </a:rPr>
                <a:t>-50 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mV (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神</a:t>
              </a:r>
              <a:r>
                <a:rPr lang="zh-CN" altLang="en-US" sz="2400" dirty="0" smtClean="0">
                  <a:solidFill>
                    <a:schemeClr val="bg1"/>
                  </a:solidFill>
                  <a:ea typeface="楷体_GB2312" pitchFamily="49" charset="-122"/>
                </a:rPr>
                <a:t>经</a:t>
              </a:r>
              <a:r>
                <a:rPr lang="en-US" altLang="zh-CN" sz="2400" dirty="0" smtClean="0">
                  <a:solidFill>
                    <a:schemeClr val="bg1"/>
                  </a:solidFill>
                  <a:ea typeface="楷体_GB2312" pitchFamily="49" charset="-122"/>
                </a:rPr>
                <a:t>)~ -70 </a:t>
              </a:r>
              <a:r>
                <a:rPr lang="en-US" altLang="zh-CN" sz="2400" dirty="0">
                  <a:solidFill>
                    <a:schemeClr val="bg1"/>
                  </a:solidFill>
                  <a:ea typeface="楷体_GB2312" pitchFamily="49" charset="-122"/>
                </a:rPr>
                <a:t>mV (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49" charset="-122"/>
                </a:rPr>
                <a:t>心</a:t>
              </a:r>
              <a:r>
                <a:rPr lang="zh-CN" altLang="en-US" sz="2400" dirty="0" smtClean="0">
                  <a:solidFill>
                    <a:schemeClr val="bg1"/>
                  </a:solidFill>
                  <a:ea typeface="楷体_GB2312" pitchFamily="49" charset="-122"/>
                </a:rPr>
                <a:t>脏</a:t>
              </a:r>
              <a:r>
                <a:rPr lang="en-US" altLang="zh-CN" sz="2400" dirty="0" smtClean="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  <a:endParaRPr lang="zh-CN" altLang="en-US" sz="2400" dirty="0">
                <a:solidFill>
                  <a:schemeClr val="bg1"/>
                </a:solidFill>
                <a:ea typeface="楷体_GB2312" pitchFamily="49" charset="-122"/>
              </a:endParaRPr>
            </a:p>
            <a:p>
              <a:pPr>
                <a:tabLst>
                  <a:tab pos="1139825" algn="l"/>
                </a:tabLst>
              </a:pPr>
              <a:endParaRPr lang="zh-CN" altLang="en-US" sz="2400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227366" y="3042274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钾通道</a:t>
            </a:r>
            <a:r>
              <a:rPr lang="en-US" altLang="zh-CN" dirty="0">
                <a:solidFill>
                  <a:schemeClr val="bg1"/>
                </a:solidFill>
                <a:latin typeface="宋体" charset="-122"/>
              </a:rPr>
              <a:t>: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20420" y="3512267"/>
            <a:ext cx="3559289" cy="813715"/>
            <a:chOff x="624" y="2889"/>
            <a:chExt cx="1873" cy="571"/>
          </a:xfrm>
        </p:grpSpPr>
        <p:sp>
          <p:nvSpPr>
            <p:cNvPr id="1040" name="Text Box 10"/>
            <p:cNvSpPr txBox="1">
              <a:spLocks noChangeArrowheads="1"/>
            </p:cNvSpPr>
            <p:nvPr/>
          </p:nvSpPr>
          <p:spPr bwMode="auto">
            <a:xfrm>
              <a:off x="624" y="2889"/>
              <a:ext cx="18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激活较快（ 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10</a:t>
              </a:r>
              <a:r>
                <a:rPr lang="en-US" altLang="zh-CN" baseline="30000" dirty="0">
                  <a:solidFill>
                    <a:schemeClr val="bg1"/>
                  </a:solidFill>
                  <a:ea typeface="楷体_GB2312" pitchFamily="49" charset="-122"/>
                </a:rPr>
                <a:t>-3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 ~ 10</a:t>
              </a:r>
              <a:r>
                <a:rPr lang="en-US" altLang="zh-CN" baseline="30000" dirty="0">
                  <a:solidFill>
                    <a:schemeClr val="bg1"/>
                  </a:solidFill>
                  <a:ea typeface="楷体_GB2312" pitchFamily="49" charset="-122"/>
                </a:rPr>
                <a:t>-2 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041" name="Text Box 11"/>
            <p:cNvSpPr txBox="1">
              <a:spLocks noChangeArrowheads="1"/>
            </p:cNvSpPr>
            <p:nvPr/>
          </p:nvSpPr>
          <p:spPr bwMode="auto">
            <a:xfrm>
              <a:off x="786" y="3136"/>
              <a:ext cx="14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阈电位：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~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－</a:t>
              </a:r>
              <a:r>
                <a:rPr lang="en-US" altLang="zh-CN" dirty="0">
                  <a:solidFill>
                    <a:schemeClr val="bg1"/>
                  </a:solidFill>
                  <a:ea typeface="楷体_GB2312" pitchFamily="49" charset="-122"/>
                </a:rPr>
                <a:t>40mV</a:t>
              </a:r>
            </a:p>
          </p:txBody>
        </p:sp>
      </p:grp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49202" y="4752747"/>
            <a:ext cx="3478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阻断剂：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TEA (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四乙铵）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46775" y="4322101"/>
            <a:ext cx="3482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失活慢（ 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chemeClr val="bg1"/>
                </a:solidFill>
                <a:ea typeface="楷体_GB2312" pitchFamily="49" charset="-122"/>
              </a:rPr>
              <a:t>-2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 ~ 10</a:t>
            </a:r>
            <a:r>
              <a:rPr lang="en-US" altLang="zh-CN" sz="2400" baseline="30000" dirty="0">
                <a:solidFill>
                  <a:schemeClr val="bg1"/>
                </a:solidFill>
                <a:ea typeface="楷体_GB2312" pitchFamily="49" charset="-122"/>
              </a:rPr>
              <a:t>-1 </a:t>
            </a:r>
            <a:r>
              <a:rPr lang="en-US" altLang="zh-CN" sz="2400" dirty="0">
                <a:solidFill>
                  <a:schemeClr val="bg1"/>
                </a:solidFill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36" name="Text Box 16"/>
          <p:cNvSpPr txBox="1">
            <a:spLocks noChangeArrowheads="1"/>
          </p:cNvSpPr>
          <p:nvPr/>
        </p:nvSpPr>
        <p:spPr bwMode="auto">
          <a:xfrm>
            <a:off x="8782888" y="762158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5 </a:t>
            </a:r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ms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26"/>
          <p:cNvSpPr txBox="1">
            <a:spLocks noChangeArrowheads="1"/>
          </p:cNvSpPr>
          <p:nvPr/>
        </p:nvSpPr>
        <p:spPr bwMode="auto">
          <a:xfrm>
            <a:off x="174492" y="132250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两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种主要电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压门控通道的性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质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  <p:bldP spid="79884" grpId="0" autoUpdateAnimBg="0"/>
      <p:bldP spid="798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431" y="957651"/>
            <a:ext cx="5674640" cy="4628645"/>
            <a:chOff x="624" y="672"/>
            <a:chExt cx="3130" cy="3248"/>
          </a:xfrm>
        </p:grpSpPr>
        <p:sp>
          <p:nvSpPr>
            <p:cNvPr id="13352" name="AutoShape 3"/>
            <p:cNvSpPr>
              <a:spLocks noChangeArrowheads="1"/>
            </p:cNvSpPr>
            <p:nvPr/>
          </p:nvSpPr>
          <p:spPr bwMode="auto">
            <a:xfrm>
              <a:off x="2746" y="672"/>
              <a:ext cx="1008" cy="3248"/>
            </a:xfrm>
            <a:prstGeom prst="downArrow">
              <a:avLst>
                <a:gd name="adj1" fmla="val 100000"/>
                <a:gd name="adj2" fmla="val 70723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400"/>
            </a:p>
          </p:txBody>
        </p:sp>
        <p:sp>
          <p:nvSpPr>
            <p:cNvPr id="13353" name="Text Box 4"/>
            <p:cNvSpPr txBox="1">
              <a:spLocks noChangeArrowheads="1"/>
            </p:cNvSpPr>
            <p:nvPr/>
          </p:nvSpPr>
          <p:spPr bwMode="auto">
            <a:xfrm>
              <a:off x="624" y="1296"/>
              <a:ext cx="176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2. 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达到阈值</a:t>
              </a:r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钠通道激活</a:t>
              </a:r>
            </a:p>
          </p:txBody>
        </p:sp>
        <p:sp>
          <p:nvSpPr>
            <p:cNvPr id="13354" name="Rectangle 5"/>
            <p:cNvSpPr>
              <a:spLocks noChangeArrowheads="1"/>
            </p:cNvSpPr>
            <p:nvPr/>
          </p:nvSpPr>
          <p:spPr bwMode="auto">
            <a:xfrm>
              <a:off x="2945" y="1284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去极化</a:t>
              </a:r>
            </a:p>
          </p:txBody>
        </p:sp>
      </p:grp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99153" y="176763"/>
            <a:ext cx="682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动作电位的发生</a:t>
            </a:r>
            <a:r>
              <a:rPr lang="zh-CN" altLang="en-US" sz="2800" dirty="0">
                <a:solidFill>
                  <a:schemeClr val="bg1"/>
                </a:solidFill>
                <a:latin typeface="宋体" charset="-122"/>
              </a:rPr>
              <a:t>（如果只有快通道参加）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432" y="68384"/>
            <a:ext cx="10035113" cy="2924277"/>
            <a:chOff x="624" y="48"/>
            <a:chExt cx="5713" cy="2052"/>
          </a:xfrm>
        </p:grpSpPr>
        <p:sp>
          <p:nvSpPr>
            <p:cNvPr id="13345" name="Text Box 8"/>
            <p:cNvSpPr txBox="1">
              <a:spLocks noChangeArrowheads="1"/>
            </p:cNvSpPr>
            <p:nvPr/>
          </p:nvSpPr>
          <p:spPr bwMode="auto">
            <a:xfrm>
              <a:off x="624" y="1776"/>
              <a:ext cx="204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3. </a:t>
              </a:r>
              <a:r>
                <a:rPr lang="en-US" altLang="zh-CN" b="1" dirty="0">
                  <a:solidFill>
                    <a:srgbClr val="FFFF00"/>
                  </a:solidFill>
                  <a:ea typeface="楷体_GB2312" pitchFamily="49" charset="-122"/>
                </a:rPr>
                <a:t>Hodgkin</a:t>
              </a:r>
              <a:r>
                <a:rPr lang="zh-CN" altLang="en-US" b="1" dirty="0">
                  <a:solidFill>
                    <a:srgbClr val="FFFF00"/>
                  </a:solidFill>
                  <a:ea typeface="楷体_GB2312" pitchFamily="49" charset="-122"/>
                </a:rPr>
                <a:t>循环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 （正反馈）</a:t>
              </a:r>
            </a:p>
          </p:txBody>
        </p:sp>
        <p:sp>
          <p:nvSpPr>
            <p:cNvPr id="13346" name="Rectangle 9"/>
            <p:cNvSpPr>
              <a:spLocks noChangeArrowheads="1"/>
            </p:cNvSpPr>
            <p:nvPr/>
          </p:nvSpPr>
          <p:spPr bwMode="auto">
            <a:xfrm>
              <a:off x="4618" y="48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去极化</a:t>
              </a:r>
            </a:p>
          </p:txBody>
        </p:sp>
        <p:sp>
          <p:nvSpPr>
            <p:cNvPr id="13347" name="Rectangle 10"/>
            <p:cNvSpPr>
              <a:spLocks noChangeArrowheads="1"/>
            </p:cNvSpPr>
            <p:nvPr/>
          </p:nvSpPr>
          <p:spPr bwMode="auto">
            <a:xfrm>
              <a:off x="4562" y="672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钠通道激活</a:t>
              </a:r>
            </a:p>
          </p:txBody>
        </p:sp>
        <p:sp>
          <p:nvSpPr>
            <p:cNvPr id="13348" name="Rectangle 11"/>
            <p:cNvSpPr>
              <a:spLocks noChangeArrowheads="1"/>
            </p:cNvSpPr>
            <p:nvPr/>
          </p:nvSpPr>
          <p:spPr bwMode="auto">
            <a:xfrm>
              <a:off x="5426" y="374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钠电导增加</a:t>
              </a:r>
            </a:p>
          </p:txBody>
        </p:sp>
        <p:sp>
          <p:nvSpPr>
            <p:cNvPr id="13349" name="Line 12"/>
            <p:cNvSpPr>
              <a:spLocks noChangeShapeType="1"/>
            </p:cNvSpPr>
            <p:nvPr/>
          </p:nvSpPr>
          <p:spPr bwMode="auto">
            <a:xfrm>
              <a:off x="4950" y="384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350" name="Line 13"/>
            <p:cNvSpPr>
              <a:spLocks noChangeShapeType="1"/>
            </p:cNvSpPr>
            <p:nvPr/>
          </p:nvSpPr>
          <p:spPr bwMode="auto">
            <a:xfrm flipV="1">
              <a:off x="5430" y="624"/>
              <a:ext cx="24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3351" name="Line 14"/>
            <p:cNvSpPr>
              <a:spLocks noChangeShapeType="1"/>
            </p:cNvSpPr>
            <p:nvPr/>
          </p:nvSpPr>
          <p:spPr bwMode="auto">
            <a:xfrm flipH="1" flipV="1">
              <a:off x="5286" y="144"/>
              <a:ext cx="1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2431" y="1080203"/>
            <a:ext cx="5502274" cy="475974"/>
            <a:chOff x="624" y="758"/>
            <a:chExt cx="3071" cy="334"/>
          </a:xfrm>
        </p:grpSpPr>
        <p:sp>
          <p:nvSpPr>
            <p:cNvPr id="13343" name="Text Box 16"/>
            <p:cNvSpPr txBox="1">
              <a:spLocks noChangeArrowheads="1"/>
            </p:cNvSpPr>
            <p:nvPr/>
          </p:nvSpPr>
          <p:spPr bwMode="auto">
            <a:xfrm>
              <a:off x="624" y="758"/>
              <a:ext cx="172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1. </a:t>
              </a:r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刺激产生</a:t>
              </a:r>
              <a:r>
                <a:rPr lang="zh-CN" altLang="en-US" b="1" dirty="0">
                  <a:solidFill>
                    <a:srgbClr val="FFFF00"/>
                  </a:solidFill>
                  <a:ea typeface="楷体_GB2312" pitchFamily="49" charset="-122"/>
                </a:rPr>
                <a:t>电紧张电位</a:t>
              </a:r>
            </a:p>
          </p:txBody>
        </p:sp>
        <p:sp>
          <p:nvSpPr>
            <p:cNvPr id="13344" name="Rectangle 17"/>
            <p:cNvSpPr>
              <a:spLocks noChangeArrowheads="1"/>
            </p:cNvSpPr>
            <p:nvPr/>
          </p:nvSpPr>
          <p:spPr bwMode="auto">
            <a:xfrm>
              <a:off x="2784" y="76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阈下去极化</a:t>
              </a:r>
            </a:p>
          </p:txBody>
        </p:sp>
      </p:grp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539199" y="2560862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超射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2431" y="2897182"/>
            <a:ext cx="5326787" cy="1463554"/>
            <a:chOff x="624" y="2033"/>
            <a:chExt cx="2882" cy="1027"/>
          </a:xfrm>
        </p:grpSpPr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624" y="2448"/>
              <a:ext cx="92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4. I</a:t>
              </a:r>
              <a:r>
                <a:rPr lang="en-US" altLang="zh-CN" b="1" baseline="-25000">
                  <a:solidFill>
                    <a:schemeClr val="bg1"/>
                  </a:solidFill>
                  <a:ea typeface="楷体_GB2312" pitchFamily="49" charset="-122"/>
                </a:rPr>
                <a:t>K</a:t>
              </a:r>
              <a:r>
                <a:rPr lang="zh-CN" altLang="en-US" b="1">
                  <a:solidFill>
                    <a:schemeClr val="bg1"/>
                  </a:solidFill>
                  <a:ea typeface="楷体_GB2312" pitchFamily="49" charset="-122"/>
                </a:rPr>
                <a:t>超过</a:t>
              </a:r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>
                  <a:solidFill>
                    <a:schemeClr val="bg1"/>
                  </a:solidFill>
                  <a:ea typeface="楷体_GB2312" pitchFamily="49" charset="-122"/>
                </a:rPr>
                <a:t>Na</a:t>
              </a:r>
            </a:p>
          </p:txBody>
        </p:sp>
        <p:grpSp>
          <p:nvGrpSpPr>
            <p:cNvPr id="13332" name="Group 21"/>
            <p:cNvGrpSpPr>
              <a:grpSpLocks/>
            </p:cNvGrpSpPr>
            <p:nvPr/>
          </p:nvGrpSpPr>
          <p:grpSpPr bwMode="auto">
            <a:xfrm>
              <a:off x="1681" y="2033"/>
              <a:ext cx="773" cy="489"/>
              <a:chOff x="2268" y="2033"/>
              <a:chExt cx="773" cy="489"/>
            </a:xfrm>
          </p:grpSpPr>
          <p:sp>
            <p:nvSpPr>
              <p:cNvPr id="13340" name="Rectangle 22"/>
              <p:cNvSpPr>
                <a:spLocks noChangeArrowheads="1"/>
              </p:cNvSpPr>
              <p:nvPr/>
            </p:nvSpPr>
            <p:spPr bwMode="auto">
              <a:xfrm>
                <a:off x="2268" y="2198"/>
                <a:ext cx="77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chemeClr val="bg1"/>
                    </a:solidFill>
                    <a:ea typeface="楷体_GB2312" pitchFamily="49" charset="-122"/>
                  </a:rPr>
                  <a:t>E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ea typeface="楷体_GB2312" pitchFamily="49" charset="-122"/>
                  </a:rPr>
                  <a:t>K	</a:t>
                </a:r>
                <a:r>
                  <a:rPr lang="en-US" altLang="zh-CN" sz="2400" b="1">
                    <a:solidFill>
                      <a:schemeClr val="bg1"/>
                    </a:solidFill>
                    <a:ea typeface="楷体_GB2312" pitchFamily="49" charset="-122"/>
                  </a:rPr>
                  <a:t>E</a:t>
                </a:r>
                <a:r>
                  <a:rPr lang="en-US" altLang="zh-CN" sz="2400" b="1" baseline="-25000">
                    <a:solidFill>
                      <a:schemeClr val="bg1"/>
                    </a:solidFill>
                    <a:ea typeface="楷体_GB2312" pitchFamily="49" charset="-122"/>
                  </a:rPr>
                  <a:t>Na</a:t>
                </a:r>
              </a:p>
            </p:txBody>
          </p:sp>
          <p:sp>
            <p:nvSpPr>
              <p:cNvPr id="13341" name="Rectangle 23"/>
              <p:cNvSpPr>
                <a:spLocks noChangeArrowheads="1"/>
              </p:cNvSpPr>
              <p:nvPr/>
            </p:nvSpPr>
            <p:spPr bwMode="auto">
              <a:xfrm>
                <a:off x="2491" y="2033"/>
                <a:ext cx="305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chemeClr val="bg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400" b="1" baseline="-25000" dirty="0" err="1">
                    <a:solidFill>
                      <a:schemeClr val="bg1"/>
                    </a:solidFill>
                    <a:ea typeface="楷体_GB2312" pitchFamily="49" charset="-122"/>
                  </a:rPr>
                  <a:t>m</a:t>
                </a:r>
                <a:endParaRPr lang="en-US" altLang="zh-CN" sz="2400" b="1" baseline="-25000" dirty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2" name="Line 24"/>
              <p:cNvSpPr>
                <a:spLocks noChangeShapeType="1"/>
              </p:cNvSpPr>
              <p:nvPr/>
            </p:nvSpPr>
            <p:spPr bwMode="auto">
              <a:xfrm>
                <a:off x="2480" y="236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33" name="Rectangle 25"/>
            <p:cNvSpPr>
              <a:spLocks noChangeArrowheads="1"/>
            </p:cNvSpPr>
            <p:nvPr/>
          </p:nvSpPr>
          <p:spPr bwMode="auto">
            <a:xfrm>
              <a:off x="1665" y="2486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钾通道激活</a:t>
              </a:r>
            </a:p>
          </p:txBody>
        </p:sp>
        <p:sp>
          <p:nvSpPr>
            <p:cNvPr id="13334" name="Rectangle 26"/>
            <p:cNvSpPr>
              <a:spLocks noChangeArrowheads="1"/>
            </p:cNvSpPr>
            <p:nvPr/>
          </p:nvSpPr>
          <p:spPr bwMode="auto">
            <a:xfrm>
              <a:off x="1665" y="2736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钠通道失活</a:t>
              </a:r>
            </a:p>
          </p:txBody>
        </p:sp>
        <p:grpSp>
          <p:nvGrpSpPr>
            <p:cNvPr id="13335" name="Group 27"/>
            <p:cNvGrpSpPr>
              <a:grpSpLocks/>
            </p:cNvGrpSpPr>
            <p:nvPr/>
          </p:nvGrpSpPr>
          <p:grpSpPr bwMode="auto">
            <a:xfrm>
              <a:off x="1488" y="2304"/>
              <a:ext cx="192" cy="576"/>
              <a:chOff x="1824" y="2304"/>
              <a:chExt cx="384" cy="576"/>
            </a:xfrm>
          </p:grpSpPr>
          <p:sp>
            <p:nvSpPr>
              <p:cNvPr id="13337" name="Line 28"/>
              <p:cNvSpPr>
                <a:spLocks noChangeShapeType="1"/>
              </p:cNvSpPr>
              <p:nvPr/>
            </p:nvSpPr>
            <p:spPr bwMode="auto">
              <a:xfrm flipV="1">
                <a:off x="1824" y="2304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8" name="Line 2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9" name="Line 30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36" name="Rectangle 31"/>
            <p:cNvSpPr>
              <a:spLocks noChangeArrowheads="1"/>
            </p:cNvSpPr>
            <p:nvPr/>
          </p:nvSpPr>
          <p:spPr bwMode="auto">
            <a:xfrm>
              <a:off x="2920" y="2486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复极化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82431" y="4431986"/>
            <a:ext cx="5308123" cy="1228415"/>
            <a:chOff x="624" y="3110"/>
            <a:chExt cx="2868" cy="862"/>
          </a:xfrm>
        </p:grpSpPr>
        <p:sp>
          <p:nvSpPr>
            <p:cNvPr id="13322" name="Text Box 33"/>
            <p:cNvSpPr txBox="1">
              <a:spLocks noChangeArrowheads="1"/>
            </p:cNvSpPr>
            <p:nvPr/>
          </p:nvSpPr>
          <p:spPr bwMode="auto">
            <a:xfrm>
              <a:off x="624" y="3360"/>
              <a:ext cx="62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ea typeface="楷体_GB2312" pitchFamily="49" charset="-122"/>
                </a:rPr>
                <a:t>5. </a:t>
              </a:r>
              <a:r>
                <a:rPr lang="zh-CN" altLang="en-US" b="1">
                  <a:solidFill>
                    <a:schemeClr val="bg1"/>
                  </a:solidFill>
                  <a:ea typeface="楷体_GB2312" pitchFamily="49" charset="-122"/>
                </a:rPr>
                <a:t>恢复 </a:t>
              </a:r>
            </a:p>
          </p:txBody>
        </p:sp>
        <p:grpSp>
          <p:nvGrpSpPr>
            <p:cNvPr id="13323" name="Group 34"/>
            <p:cNvGrpSpPr>
              <a:grpSpLocks/>
            </p:cNvGrpSpPr>
            <p:nvPr/>
          </p:nvGrpSpPr>
          <p:grpSpPr bwMode="auto">
            <a:xfrm>
              <a:off x="1248" y="3216"/>
              <a:ext cx="288" cy="576"/>
              <a:chOff x="1824" y="2304"/>
              <a:chExt cx="384" cy="576"/>
            </a:xfrm>
          </p:grpSpPr>
          <p:sp>
            <p:nvSpPr>
              <p:cNvPr id="13328" name="Line 35"/>
              <p:cNvSpPr>
                <a:spLocks noChangeShapeType="1"/>
              </p:cNvSpPr>
              <p:nvPr/>
            </p:nvSpPr>
            <p:spPr bwMode="auto">
              <a:xfrm flipV="1">
                <a:off x="1824" y="2304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29" name="Line 36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3330" name="Line 37"/>
              <p:cNvSpPr>
                <a:spLocks noChangeShapeType="1"/>
              </p:cNvSpPr>
              <p:nvPr/>
            </p:nvSpPr>
            <p:spPr bwMode="auto">
              <a:xfrm>
                <a:off x="1824" y="2736"/>
                <a:ext cx="38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3324" name="Rectangle 38"/>
            <p:cNvSpPr>
              <a:spLocks noChangeArrowheads="1"/>
            </p:cNvSpPr>
            <p:nvPr/>
          </p:nvSpPr>
          <p:spPr bwMode="auto">
            <a:xfrm>
              <a:off x="1584" y="3120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钠通道复活</a:t>
              </a:r>
            </a:p>
          </p:txBody>
        </p:sp>
        <p:sp>
          <p:nvSpPr>
            <p:cNvPr id="13325" name="Rectangle 39"/>
            <p:cNvSpPr>
              <a:spLocks noChangeArrowheads="1"/>
            </p:cNvSpPr>
            <p:nvPr/>
          </p:nvSpPr>
          <p:spPr bwMode="auto">
            <a:xfrm>
              <a:off x="1584" y="339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钾通道关闭</a:t>
              </a:r>
            </a:p>
          </p:txBody>
        </p:sp>
        <p:sp>
          <p:nvSpPr>
            <p:cNvPr id="13326" name="Rectangle 40"/>
            <p:cNvSpPr>
              <a:spLocks noChangeArrowheads="1"/>
            </p:cNvSpPr>
            <p:nvPr/>
          </p:nvSpPr>
          <p:spPr bwMode="auto">
            <a:xfrm>
              <a:off x="1584" y="3648"/>
              <a:ext cx="91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楷体_GB2312" pitchFamily="49" charset="-122"/>
                </a:rPr>
                <a:t>钠钾泵转运</a:t>
              </a:r>
            </a:p>
          </p:txBody>
        </p:sp>
        <p:sp>
          <p:nvSpPr>
            <p:cNvPr id="13327" name="Rectangle 41"/>
            <p:cNvSpPr>
              <a:spLocks noChangeArrowheads="1"/>
            </p:cNvSpPr>
            <p:nvPr/>
          </p:nvSpPr>
          <p:spPr bwMode="auto">
            <a:xfrm>
              <a:off x="2906" y="3110"/>
              <a:ext cx="5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后电位</a:t>
              </a:r>
            </a:p>
          </p:txBody>
        </p:sp>
      </p:grp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74" y="1419366"/>
            <a:ext cx="42767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8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273646" y="1215154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兴奋性</a:t>
            </a:r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：受到刺激发生反应的能力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283171" y="1532837"/>
            <a:ext cx="3775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通常指产生动作电位的难易程度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3646" y="709354"/>
            <a:ext cx="4544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刺激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  引</a:t>
            </a:r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起机体反应的内外环境变化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91216" y="180636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产生动作电位的条件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73646" y="316847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刺激三要素</a:t>
            </a:r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504133" y="316847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刺激强度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11735" y="345634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刺激持续时间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511736" y="374875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刺激强度变化率</a:t>
            </a:r>
          </a:p>
        </p:txBody>
      </p:sp>
      <p:sp>
        <p:nvSpPr>
          <p:cNvPr id="8212" name="Rectangle 21"/>
          <p:cNvSpPr>
            <a:spLocks noChangeArrowheads="1"/>
          </p:cNvSpPr>
          <p:nvPr/>
        </p:nvSpPr>
        <p:spPr bwMode="auto">
          <a:xfrm>
            <a:off x="9942448" y="369379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505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阈电位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74" y="1419366"/>
            <a:ext cx="42767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73646" y="2112000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影响兴奋性的因素</a:t>
            </a:r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557343" y="214324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静息电位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542911" y="243110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阈电位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542910" y="269047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主要去极化通道的状态</a:t>
            </a:r>
          </a:p>
        </p:txBody>
      </p:sp>
    </p:spTree>
    <p:extLst>
      <p:ext uri="{BB962C8B-B14F-4D97-AF65-F5344CB8AC3E}">
        <p14:creationId xmlns:p14="http://schemas.microsoft.com/office/powerpoint/2010/main" val="22353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11269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22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216" y="180636"/>
            <a:ext cx="5201165" cy="3968232"/>
            <a:chOff x="91216" y="180636"/>
            <a:chExt cx="5201165" cy="3968232"/>
          </a:xfrm>
        </p:grpSpPr>
        <p:sp>
          <p:nvSpPr>
            <p:cNvPr id="8197" name="Text Box 2"/>
            <p:cNvSpPr txBox="1">
              <a:spLocks noChangeArrowheads="1"/>
            </p:cNvSpPr>
            <p:nvPr/>
          </p:nvSpPr>
          <p:spPr bwMode="auto">
            <a:xfrm>
              <a:off x="273646" y="1215154"/>
              <a:ext cx="40318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兴奋性</a:t>
              </a: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：受到刺激发生反应的能力</a:t>
              </a:r>
            </a:p>
          </p:txBody>
        </p:sp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1283171" y="1532837"/>
              <a:ext cx="37753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通常指产生动作电位的难易程度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73646" y="709354"/>
              <a:ext cx="45448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刺激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  引</a:t>
              </a: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起机体反应的内外环境变化</a:t>
              </a:r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91216" y="180636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产生动作电位的条件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73646" y="3168478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刺激三要素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504133" y="316847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刺激强度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511735" y="3456343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刺激持续时间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511736" y="3748758"/>
              <a:ext cx="19800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刺激强度变化率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73646" y="2112000"/>
              <a:ext cx="24929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影响兴奋性的因素</a:t>
              </a:r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：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557343" y="2143241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静息电位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542911" y="2431106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阈电位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542910" y="2690470"/>
              <a:ext cx="27494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主要去极化通道的状态</a:t>
              </a:r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3" r="-30" b="23313"/>
          <a:stretch/>
        </p:blipFill>
        <p:spPr bwMode="auto">
          <a:xfrm>
            <a:off x="5540096" y="909409"/>
            <a:ext cx="5076000" cy="445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7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0210" y="205211"/>
            <a:ext cx="23391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动作电位后</a:t>
            </a:r>
            <a:endParaRPr lang="en-US" altLang="zh-CN" sz="2800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兴奋性的变化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9890" y="1453539"/>
            <a:ext cx="2671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绝对不应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期：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钠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通道失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活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549890" y="2392777"/>
            <a:ext cx="35009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相对不应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期：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钠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电流弱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tabLst>
                <a:tab pos="811213" algn="l"/>
              </a:tabLst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钾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电流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强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		</a:t>
            </a:r>
            <a:endParaRPr lang="zh-CN" altLang="en-US" baseline="-250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05" y="205211"/>
            <a:ext cx="6889461" cy="579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52525" y="1016079"/>
            <a:ext cx="7451135" cy="2372750"/>
            <a:chOff x="396" y="713"/>
            <a:chExt cx="3921" cy="1665"/>
          </a:xfrm>
        </p:grpSpPr>
        <p:sp>
          <p:nvSpPr>
            <p:cNvPr id="17410" name="Text Box 2"/>
            <p:cNvSpPr txBox="1">
              <a:spLocks noChangeArrowheads="1"/>
            </p:cNvSpPr>
            <p:nvPr/>
          </p:nvSpPr>
          <p:spPr bwMode="auto">
            <a:xfrm>
              <a:off x="396" y="713"/>
              <a:ext cx="66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作业：</a:t>
              </a:r>
            </a:p>
          </p:txBody>
        </p:sp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672" y="1277"/>
              <a:ext cx="3645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</a:rPr>
                <a:t>20 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m </a:t>
              </a: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球形细胞，因钠通道开放从－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70 mV</a:t>
              </a: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去极化到</a:t>
              </a:r>
              <a:r>
                <a:rPr lang="en-US" altLang="zh-CN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+30 mV, 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如果不考虑其它转运电流，有多少个钠离子进入细胞？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  <a:sym typeface="Symbol" pitchFamily="18" charset="2"/>
                </a:rPr>
                <a:t>胞内钠浓度有多大改变？</a:t>
              </a:r>
              <a:r>
                <a:rPr lang="zh-CN" altLang="en-US" sz="2000" dirty="0">
                  <a:solidFill>
                    <a:schemeClr val="bg1"/>
                  </a:solidFill>
                  <a:ea typeface="楷体_GB2312" pitchFamily="49" charset="-122"/>
                </a:rPr>
                <a:t>	</a:t>
              </a:r>
              <a:endParaRPr lang="zh-CN" altLang="en-US" sz="2000" baseline="-25000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30220" y="410422"/>
            <a:ext cx="5159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动作电</a:t>
            </a:r>
            <a:r>
              <a:rPr lang="zh-CN" altLang="en-US" sz="2000" dirty="0" smtClean="0">
                <a:solidFill>
                  <a:schemeClr val="bg1"/>
                </a:solidFill>
                <a:ea typeface="楷体_GB2312" pitchFamily="49" charset="-122"/>
              </a:rPr>
              <a:t>位后跨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膜离子浓度梯度的变化		</a:t>
            </a:r>
            <a:endParaRPr lang="zh-CN" altLang="en-US" sz="2000" baseline="-25000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6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611</Words>
  <Application>Microsoft Office PowerPoint</Application>
  <PresentationFormat>自定义</PresentationFormat>
  <Paragraphs>98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shengl</dc:title>
  <dc:creator>Administrator</dc:creator>
  <cp:lastModifiedBy>WangSQ</cp:lastModifiedBy>
  <cp:revision>73</cp:revision>
  <dcterms:created xsi:type="dcterms:W3CDTF">2014-09-14T13:30:46Z</dcterms:created>
  <dcterms:modified xsi:type="dcterms:W3CDTF">2023-02-27T13:08:38Z</dcterms:modified>
</cp:coreProperties>
</file>