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1" r:id="rId2"/>
    <p:sldId id="274" r:id="rId3"/>
    <p:sldId id="275" r:id="rId4"/>
    <p:sldId id="276" r:id="rId5"/>
    <p:sldId id="288" r:id="rId6"/>
    <p:sldId id="291" r:id="rId7"/>
    <p:sldId id="280" r:id="rId8"/>
    <p:sldId id="287" r:id="rId9"/>
    <p:sldId id="267" r:id="rId10"/>
    <p:sldId id="268" r:id="rId11"/>
    <p:sldId id="269" r:id="rId12"/>
    <p:sldId id="270" r:id="rId13"/>
    <p:sldId id="271" r:id="rId14"/>
    <p:sldId id="289" r:id="rId15"/>
    <p:sldId id="273" r:id="rId16"/>
    <p:sldId id="290" r:id="rId17"/>
    <p:sldId id="332" r:id="rId18"/>
  </p:sldIdLst>
  <p:sldSz cx="10945813" cy="6156325"/>
  <p:notesSz cx="6858000" cy="9144000"/>
  <p:defaultTextStyle>
    <a:defPPr>
      <a:defRPr lang="zh-CN"/>
    </a:defPPr>
    <a:lvl1pPr marL="0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448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893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1341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787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2234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2680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3128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3573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3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CC"/>
    <a:srgbClr val="00FF00"/>
    <a:srgbClr val="FF6699"/>
    <a:srgbClr val="00CC99"/>
    <a:srgbClr val="33CC33"/>
    <a:srgbClr val="009900"/>
    <a:srgbClr val="00FFFF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56" y="-84"/>
      </p:cViewPr>
      <p:guideLst>
        <p:guide orient="horz" pos="1939"/>
        <p:guide pos="3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B609-5234-4386-8D66-1467969D434B}" type="datetimeFigureOut">
              <a:rPr lang="zh-CN" altLang="en-US" smtClean="0"/>
              <a:pPr/>
              <a:t>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21246-D1D9-45E3-A085-3D0D5062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0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1246-D1D9-45E3-A085-3D0D5062B87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1246-D1D9-45E3-A085-3D0D5062B87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937" y="1912455"/>
            <a:ext cx="9303941" cy="13196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874" y="3488588"/>
            <a:ext cx="7662070" cy="1573283"/>
          </a:xfrm>
        </p:spPr>
        <p:txBody>
          <a:bodyPr/>
          <a:lstStyle>
            <a:lvl1pPr marL="0" indent="0" algn="ctr">
              <a:buNone/>
              <a:defRPr/>
            </a:lvl1pPr>
            <a:lvl2pPr marL="410448" indent="0" algn="ctr">
              <a:buNone/>
              <a:defRPr/>
            </a:lvl2pPr>
            <a:lvl3pPr marL="820894" indent="0" algn="ctr">
              <a:buNone/>
              <a:defRPr/>
            </a:lvl3pPr>
            <a:lvl4pPr marL="1231342" indent="0" algn="ctr">
              <a:buNone/>
              <a:defRPr/>
            </a:lvl4pPr>
            <a:lvl5pPr marL="1641788" indent="0" algn="ctr">
              <a:buNone/>
              <a:defRPr/>
            </a:lvl5pPr>
            <a:lvl6pPr marL="2052236" indent="0" algn="ctr">
              <a:buNone/>
              <a:defRPr/>
            </a:lvl6pPr>
            <a:lvl7pPr marL="2462684" indent="0" algn="ctr">
              <a:buNone/>
              <a:defRPr/>
            </a:lvl7pPr>
            <a:lvl8pPr marL="2873131" indent="0" algn="ctr">
              <a:buNone/>
              <a:defRPr/>
            </a:lvl8pPr>
            <a:lvl9pPr marL="32835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F8333-4156-4ACD-8C36-08A8AE6F0B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D5583-E9E7-4BDB-B545-5DD62B5B73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98896" y="547229"/>
            <a:ext cx="2325985" cy="49250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0938" y="547229"/>
            <a:ext cx="6795525" cy="49250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C059D-7481-45CF-B08A-8989B7E8D28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9D013-D165-48E4-A588-1DC665795F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644" y="3956018"/>
            <a:ext cx="9303941" cy="122271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4644" y="2609313"/>
            <a:ext cx="9303941" cy="1346696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448" indent="0">
              <a:buNone/>
              <a:defRPr sz="1600"/>
            </a:lvl2pPr>
            <a:lvl3pPr marL="820894" indent="0">
              <a:buNone/>
              <a:defRPr sz="1500"/>
            </a:lvl3pPr>
            <a:lvl4pPr marL="1231342" indent="0">
              <a:buNone/>
              <a:defRPr sz="1200"/>
            </a:lvl4pPr>
            <a:lvl5pPr marL="1641788" indent="0">
              <a:buNone/>
              <a:defRPr sz="1200"/>
            </a:lvl5pPr>
            <a:lvl6pPr marL="2052236" indent="0">
              <a:buNone/>
              <a:defRPr sz="1200"/>
            </a:lvl6pPr>
            <a:lvl7pPr marL="2462684" indent="0">
              <a:buNone/>
              <a:defRPr sz="1200"/>
            </a:lvl7pPr>
            <a:lvl8pPr marL="2873131" indent="0">
              <a:buNone/>
              <a:defRPr sz="1200"/>
            </a:lvl8pPr>
            <a:lvl9pPr marL="32835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D3AF7-8674-4934-BE4F-2EB1121429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0936" y="1778499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4124" y="1778499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B5122-EC58-40DF-A813-630F4374DB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4" y="246542"/>
            <a:ext cx="9851232" cy="10260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294" y="1378049"/>
            <a:ext cx="48363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448" indent="0">
              <a:buNone/>
              <a:defRPr sz="1800" b="1"/>
            </a:lvl2pPr>
            <a:lvl3pPr marL="820894" indent="0">
              <a:buNone/>
              <a:defRPr sz="1600" b="1"/>
            </a:lvl3pPr>
            <a:lvl4pPr marL="1231342" indent="0">
              <a:buNone/>
              <a:defRPr sz="1500" b="1"/>
            </a:lvl4pPr>
            <a:lvl5pPr marL="1641788" indent="0">
              <a:buNone/>
              <a:defRPr sz="1500" b="1"/>
            </a:lvl5pPr>
            <a:lvl6pPr marL="2052236" indent="0">
              <a:buNone/>
              <a:defRPr sz="1500" b="1"/>
            </a:lvl6pPr>
            <a:lvl7pPr marL="2462684" indent="0">
              <a:buNone/>
              <a:defRPr sz="1500" b="1"/>
            </a:lvl7pPr>
            <a:lvl8pPr marL="2873131" indent="0">
              <a:buNone/>
              <a:defRPr sz="1500" b="1"/>
            </a:lvl8pPr>
            <a:lvl9pPr marL="3283578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294" y="1952356"/>
            <a:ext cx="48363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60328" y="1378049"/>
            <a:ext cx="48382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448" indent="0">
              <a:buNone/>
              <a:defRPr sz="1800" b="1"/>
            </a:lvl2pPr>
            <a:lvl3pPr marL="820894" indent="0">
              <a:buNone/>
              <a:defRPr sz="1600" b="1"/>
            </a:lvl3pPr>
            <a:lvl4pPr marL="1231342" indent="0">
              <a:buNone/>
              <a:defRPr sz="1500" b="1"/>
            </a:lvl4pPr>
            <a:lvl5pPr marL="1641788" indent="0">
              <a:buNone/>
              <a:defRPr sz="1500" b="1"/>
            </a:lvl5pPr>
            <a:lvl6pPr marL="2052236" indent="0">
              <a:buNone/>
              <a:defRPr sz="1500" b="1"/>
            </a:lvl6pPr>
            <a:lvl7pPr marL="2462684" indent="0">
              <a:buNone/>
              <a:defRPr sz="1500" b="1"/>
            </a:lvl7pPr>
            <a:lvl8pPr marL="2873131" indent="0">
              <a:buNone/>
              <a:defRPr sz="1500" b="1"/>
            </a:lvl8pPr>
            <a:lvl9pPr marL="3283578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60328" y="1952356"/>
            <a:ext cx="48382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B9A30-0B72-4A49-BF6E-24AA9B0D9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A1FBF-6811-4309-AE72-836DE37009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2092D-F095-4E96-9BB6-D19CD058A1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6" y="245114"/>
            <a:ext cx="3601097" cy="10431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511" y="245119"/>
            <a:ext cx="6119014" cy="525425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296" y="1288272"/>
            <a:ext cx="3601097" cy="4211098"/>
          </a:xfrm>
        </p:spPr>
        <p:txBody>
          <a:bodyPr/>
          <a:lstStyle>
            <a:lvl1pPr marL="0" indent="0">
              <a:buNone/>
              <a:defRPr sz="1200"/>
            </a:lvl1pPr>
            <a:lvl2pPr marL="410448" indent="0">
              <a:buNone/>
              <a:defRPr sz="1000"/>
            </a:lvl2pPr>
            <a:lvl3pPr marL="820894" indent="0">
              <a:buNone/>
              <a:defRPr sz="900"/>
            </a:lvl3pPr>
            <a:lvl4pPr marL="1231342" indent="0">
              <a:buNone/>
              <a:defRPr sz="900"/>
            </a:lvl4pPr>
            <a:lvl5pPr marL="1641788" indent="0">
              <a:buNone/>
              <a:defRPr sz="900"/>
            </a:lvl5pPr>
            <a:lvl6pPr marL="2052236" indent="0">
              <a:buNone/>
              <a:defRPr sz="900"/>
            </a:lvl6pPr>
            <a:lvl7pPr marL="2462684" indent="0">
              <a:buNone/>
              <a:defRPr sz="900"/>
            </a:lvl7pPr>
            <a:lvl8pPr marL="2873131" indent="0">
              <a:buNone/>
              <a:defRPr sz="900"/>
            </a:lvl8pPr>
            <a:lvl9pPr marL="328357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69970-48C4-42A5-89C1-0242AACBA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5457" y="4309431"/>
            <a:ext cx="6567488" cy="50875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5457" y="550084"/>
            <a:ext cx="6567488" cy="3693795"/>
          </a:xfrm>
        </p:spPr>
        <p:txBody>
          <a:bodyPr/>
          <a:lstStyle>
            <a:lvl1pPr marL="0" indent="0">
              <a:buNone/>
              <a:defRPr sz="2900"/>
            </a:lvl1pPr>
            <a:lvl2pPr marL="410448" indent="0">
              <a:buNone/>
              <a:defRPr sz="2500"/>
            </a:lvl2pPr>
            <a:lvl3pPr marL="820894" indent="0">
              <a:buNone/>
              <a:defRPr sz="2200"/>
            </a:lvl3pPr>
            <a:lvl4pPr marL="1231342" indent="0">
              <a:buNone/>
              <a:defRPr sz="1800"/>
            </a:lvl4pPr>
            <a:lvl5pPr marL="1641788" indent="0">
              <a:buNone/>
              <a:defRPr sz="1800"/>
            </a:lvl5pPr>
            <a:lvl6pPr marL="2052236" indent="0">
              <a:buNone/>
              <a:defRPr sz="1800"/>
            </a:lvl6pPr>
            <a:lvl7pPr marL="2462684" indent="0">
              <a:buNone/>
              <a:defRPr sz="1800"/>
            </a:lvl7pPr>
            <a:lvl8pPr marL="2873131" indent="0">
              <a:buNone/>
              <a:defRPr sz="1800"/>
            </a:lvl8pPr>
            <a:lvl9pPr marL="32835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5457" y="4818180"/>
            <a:ext cx="6567488" cy="722513"/>
          </a:xfrm>
        </p:spPr>
        <p:txBody>
          <a:bodyPr/>
          <a:lstStyle>
            <a:lvl1pPr marL="0" indent="0">
              <a:buNone/>
              <a:defRPr sz="1200"/>
            </a:lvl1pPr>
            <a:lvl2pPr marL="410448" indent="0">
              <a:buNone/>
              <a:defRPr sz="1000"/>
            </a:lvl2pPr>
            <a:lvl3pPr marL="820894" indent="0">
              <a:buNone/>
              <a:defRPr sz="900"/>
            </a:lvl3pPr>
            <a:lvl4pPr marL="1231342" indent="0">
              <a:buNone/>
              <a:defRPr sz="900"/>
            </a:lvl4pPr>
            <a:lvl5pPr marL="1641788" indent="0">
              <a:buNone/>
              <a:defRPr sz="900"/>
            </a:lvl5pPr>
            <a:lvl6pPr marL="2052236" indent="0">
              <a:buNone/>
              <a:defRPr sz="900"/>
            </a:lvl6pPr>
            <a:lvl7pPr marL="2462684" indent="0">
              <a:buNone/>
              <a:defRPr sz="900"/>
            </a:lvl7pPr>
            <a:lvl8pPr marL="2873131" indent="0">
              <a:buNone/>
              <a:defRPr sz="900"/>
            </a:lvl8pPr>
            <a:lvl9pPr marL="328357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E60C-8378-4EB7-9382-26F795DE559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0937" y="547234"/>
            <a:ext cx="9303941" cy="102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937" y="1778499"/>
            <a:ext cx="9303941" cy="369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0938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9823" y="5609096"/>
            <a:ext cx="3466174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algn="ctr"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4500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algn="r"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fld id="{6E060F2E-5FD4-4FE5-B7CA-59F625F5C250}" type="slidenum">
              <a:rPr kumimoji="1" lang="en-US" altLang="zh-CN" smtClean="0">
                <a:solidFill>
                  <a:srgbClr val="000000"/>
                </a:solidFill>
              </a:rPr>
              <a:pPr/>
              <a:t>‹#›</a:t>
            </a:fld>
            <a:endParaRPr kumimoji="1"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10448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820894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231342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641788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07836" indent="-307836" algn="l" rtl="0" fontAlgn="base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66977" indent="-256530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2pPr>
      <a:lvl3pPr marL="1026119" indent="-205224" algn="l" rtl="0" fontAlgn="base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36565" indent="-205224" algn="l" rtl="0" fontAlgn="base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1847013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257459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67907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78354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488801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44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894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342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78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236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684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131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357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3587" y="724460"/>
            <a:ext cx="387798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心肌和骨骼肌细胞</a:t>
            </a:r>
            <a:endParaRPr kumimoji="1" lang="en-US" altLang="zh-CN" sz="3600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的兴奋与收缩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84061" y="701179"/>
            <a:ext cx="5491770" cy="4824412"/>
            <a:chOff x="4958384" y="701179"/>
            <a:chExt cx="4294020" cy="482441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4958384" y="701179"/>
              <a:ext cx="4286250" cy="4824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5009184" y="1542554"/>
              <a:ext cx="4149725" cy="366395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975103" y="1814913"/>
              <a:ext cx="3875088" cy="23971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76" y="8"/>
                </a:cxn>
                <a:cxn ang="0">
                  <a:pos x="912" y="8"/>
                </a:cxn>
                <a:cxn ang="0">
                  <a:pos x="1056" y="56"/>
                </a:cxn>
                <a:cxn ang="0">
                  <a:pos x="1104" y="152"/>
                </a:cxn>
                <a:cxn ang="0">
                  <a:pos x="1152" y="392"/>
                </a:cxn>
                <a:cxn ang="0">
                  <a:pos x="1152" y="1304"/>
                </a:cxn>
                <a:cxn ang="0">
                  <a:pos x="1392" y="1544"/>
                </a:cxn>
                <a:cxn ang="0">
                  <a:pos x="1632" y="1400"/>
                </a:cxn>
                <a:cxn ang="0">
                  <a:pos x="1680" y="488"/>
                </a:cxn>
                <a:cxn ang="0">
                  <a:pos x="1728" y="248"/>
                </a:cxn>
                <a:cxn ang="0">
                  <a:pos x="1872" y="56"/>
                </a:cxn>
                <a:cxn ang="0">
                  <a:pos x="2304" y="8"/>
                </a:cxn>
                <a:cxn ang="0">
                  <a:pos x="3360" y="8"/>
                </a:cxn>
                <a:cxn ang="0">
                  <a:pos x="3744" y="8"/>
                </a:cxn>
              </a:cxnLst>
              <a:rect l="0" t="0" r="r" b="b"/>
              <a:pathLst>
                <a:path w="3744" h="1576">
                  <a:moveTo>
                    <a:pt x="0" y="8"/>
                  </a:moveTo>
                  <a:cubicBezTo>
                    <a:pt x="212" y="8"/>
                    <a:pt x="424" y="8"/>
                    <a:pt x="576" y="8"/>
                  </a:cubicBezTo>
                  <a:cubicBezTo>
                    <a:pt x="728" y="8"/>
                    <a:pt x="832" y="0"/>
                    <a:pt x="912" y="8"/>
                  </a:cubicBezTo>
                  <a:cubicBezTo>
                    <a:pt x="992" y="16"/>
                    <a:pt x="1024" y="32"/>
                    <a:pt x="1056" y="56"/>
                  </a:cubicBezTo>
                  <a:cubicBezTo>
                    <a:pt x="1088" y="80"/>
                    <a:pt x="1088" y="96"/>
                    <a:pt x="1104" y="152"/>
                  </a:cubicBezTo>
                  <a:cubicBezTo>
                    <a:pt x="1120" y="208"/>
                    <a:pt x="1144" y="200"/>
                    <a:pt x="1152" y="392"/>
                  </a:cubicBezTo>
                  <a:cubicBezTo>
                    <a:pt x="1160" y="584"/>
                    <a:pt x="1112" y="1112"/>
                    <a:pt x="1152" y="1304"/>
                  </a:cubicBezTo>
                  <a:cubicBezTo>
                    <a:pt x="1192" y="1496"/>
                    <a:pt x="1312" y="1528"/>
                    <a:pt x="1392" y="1544"/>
                  </a:cubicBezTo>
                  <a:cubicBezTo>
                    <a:pt x="1472" y="1560"/>
                    <a:pt x="1584" y="1576"/>
                    <a:pt x="1632" y="1400"/>
                  </a:cubicBezTo>
                  <a:cubicBezTo>
                    <a:pt x="1680" y="1224"/>
                    <a:pt x="1664" y="680"/>
                    <a:pt x="1680" y="488"/>
                  </a:cubicBezTo>
                  <a:cubicBezTo>
                    <a:pt x="1696" y="296"/>
                    <a:pt x="1696" y="320"/>
                    <a:pt x="1728" y="248"/>
                  </a:cubicBezTo>
                  <a:cubicBezTo>
                    <a:pt x="1760" y="176"/>
                    <a:pt x="1776" y="96"/>
                    <a:pt x="1872" y="56"/>
                  </a:cubicBezTo>
                  <a:cubicBezTo>
                    <a:pt x="1968" y="16"/>
                    <a:pt x="2056" y="16"/>
                    <a:pt x="2304" y="8"/>
                  </a:cubicBezTo>
                  <a:cubicBezTo>
                    <a:pt x="2552" y="0"/>
                    <a:pt x="3120" y="8"/>
                    <a:pt x="3360" y="8"/>
                  </a:cubicBezTo>
                  <a:cubicBezTo>
                    <a:pt x="3600" y="8"/>
                    <a:pt x="3680" y="8"/>
                    <a:pt x="3744" y="8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6223872">
              <a:off x="6511015" y="2899073"/>
              <a:ext cx="354013" cy="565150"/>
            </a:xfrm>
            <a:prstGeom prst="ellipse">
              <a:avLst/>
            </a:prstGeom>
            <a:solidFill>
              <a:srgbClr val="9966FF"/>
            </a:solidFill>
            <a:ln w="12700">
              <a:solidFill>
                <a:srgbClr val="99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16223872">
              <a:off x="6676282" y="2879608"/>
              <a:ext cx="0" cy="58578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419009" y="2576016"/>
              <a:ext cx="1312863" cy="1574800"/>
            </a:xfrm>
            <a:custGeom>
              <a:avLst/>
              <a:gdLst/>
              <a:ahLst/>
              <a:cxnLst>
                <a:cxn ang="0">
                  <a:pos x="1352" y="304"/>
                </a:cxn>
                <a:cxn ang="0">
                  <a:pos x="968" y="304"/>
                </a:cxn>
                <a:cxn ang="0">
                  <a:pos x="872" y="256"/>
                </a:cxn>
                <a:cxn ang="0">
                  <a:pos x="776" y="112"/>
                </a:cxn>
                <a:cxn ang="0">
                  <a:pos x="584" y="16"/>
                </a:cxn>
                <a:cxn ang="0">
                  <a:pos x="392" y="16"/>
                </a:cxn>
                <a:cxn ang="0">
                  <a:pos x="248" y="64"/>
                </a:cxn>
                <a:cxn ang="0">
                  <a:pos x="104" y="208"/>
                </a:cxn>
                <a:cxn ang="0">
                  <a:pos x="56" y="352"/>
                </a:cxn>
                <a:cxn ang="0">
                  <a:pos x="8" y="832"/>
                </a:cxn>
                <a:cxn ang="0">
                  <a:pos x="104" y="1312"/>
                </a:cxn>
                <a:cxn ang="0">
                  <a:pos x="440" y="1600"/>
                </a:cxn>
                <a:cxn ang="0">
                  <a:pos x="776" y="1504"/>
                </a:cxn>
                <a:cxn ang="0">
                  <a:pos x="920" y="1312"/>
                </a:cxn>
                <a:cxn ang="0">
                  <a:pos x="968" y="1264"/>
                </a:cxn>
                <a:cxn ang="0">
                  <a:pos x="1352" y="1264"/>
                </a:cxn>
                <a:cxn ang="0">
                  <a:pos x="1592" y="1264"/>
                </a:cxn>
              </a:cxnLst>
              <a:rect l="0" t="0" r="r" b="b"/>
              <a:pathLst>
                <a:path w="1592" h="1632">
                  <a:moveTo>
                    <a:pt x="1352" y="304"/>
                  </a:moveTo>
                  <a:cubicBezTo>
                    <a:pt x="1200" y="308"/>
                    <a:pt x="1048" y="312"/>
                    <a:pt x="968" y="304"/>
                  </a:cubicBezTo>
                  <a:cubicBezTo>
                    <a:pt x="888" y="296"/>
                    <a:pt x="904" y="288"/>
                    <a:pt x="872" y="256"/>
                  </a:cubicBezTo>
                  <a:cubicBezTo>
                    <a:pt x="840" y="224"/>
                    <a:pt x="824" y="152"/>
                    <a:pt x="776" y="112"/>
                  </a:cubicBezTo>
                  <a:cubicBezTo>
                    <a:pt x="728" y="72"/>
                    <a:pt x="648" y="32"/>
                    <a:pt x="584" y="16"/>
                  </a:cubicBezTo>
                  <a:cubicBezTo>
                    <a:pt x="520" y="0"/>
                    <a:pt x="448" y="8"/>
                    <a:pt x="392" y="16"/>
                  </a:cubicBezTo>
                  <a:cubicBezTo>
                    <a:pt x="336" y="24"/>
                    <a:pt x="296" y="32"/>
                    <a:pt x="248" y="64"/>
                  </a:cubicBezTo>
                  <a:cubicBezTo>
                    <a:pt x="200" y="96"/>
                    <a:pt x="136" y="160"/>
                    <a:pt x="104" y="208"/>
                  </a:cubicBezTo>
                  <a:cubicBezTo>
                    <a:pt x="72" y="256"/>
                    <a:pt x="72" y="248"/>
                    <a:pt x="56" y="352"/>
                  </a:cubicBezTo>
                  <a:cubicBezTo>
                    <a:pt x="40" y="456"/>
                    <a:pt x="0" y="672"/>
                    <a:pt x="8" y="832"/>
                  </a:cubicBezTo>
                  <a:cubicBezTo>
                    <a:pt x="16" y="992"/>
                    <a:pt x="32" y="1184"/>
                    <a:pt x="104" y="1312"/>
                  </a:cubicBezTo>
                  <a:cubicBezTo>
                    <a:pt x="176" y="1440"/>
                    <a:pt x="328" y="1568"/>
                    <a:pt x="440" y="1600"/>
                  </a:cubicBezTo>
                  <a:cubicBezTo>
                    <a:pt x="552" y="1632"/>
                    <a:pt x="696" y="1552"/>
                    <a:pt x="776" y="1504"/>
                  </a:cubicBezTo>
                  <a:cubicBezTo>
                    <a:pt x="856" y="1456"/>
                    <a:pt x="888" y="1352"/>
                    <a:pt x="920" y="1312"/>
                  </a:cubicBezTo>
                  <a:cubicBezTo>
                    <a:pt x="952" y="1272"/>
                    <a:pt x="896" y="1272"/>
                    <a:pt x="968" y="1264"/>
                  </a:cubicBezTo>
                  <a:cubicBezTo>
                    <a:pt x="1040" y="1256"/>
                    <a:pt x="1248" y="1264"/>
                    <a:pt x="1352" y="1264"/>
                  </a:cubicBezTo>
                  <a:cubicBezTo>
                    <a:pt x="1456" y="1264"/>
                    <a:pt x="1560" y="1264"/>
                    <a:pt x="1592" y="1264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7211047" y="3022104"/>
              <a:ext cx="463550" cy="525462"/>
              <a:chOff x="1723" y="1194"/>
              <a:chExt cx="207" cy="212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723" y="1194"/>
                <a:ext cx="69" cy="21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1769" y="1255"/>
                <a:ext cx="138" cy="9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723" y="1302"/>
                <a:ext cx="207" cy="0"/>
              </a:xfrm>
              <a:prstGeom prst="line">
                <a:avLst/>
              </a:prstGeom>
              <a:noFill/>
              <a:ln w="508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615859" y="3077666"/>
              <a:ext cx="5667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FF0000"/>
                  </a:solidFill>
                </a:rPr>
                <a:t>Ca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143591" y="2389868"/>
              <a:ext cx="9223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tx2"/>
                  </a:solidFill>
                </a:rPr>
                <a:t>L-type </a:t>
              </a:r>
              <a:r>
                <a:rPr lang="en-US" altLang="zh-CN" sz="1800" dirty="0" err="1">
                  <a:solidFill>
                    <a:schemeClr val="tx2"/>
                  </a:solidFill>
                </a:rPr>
                <a:t>Ca</a:t>
              </a:r>
              <a:r>
                <a:rPr lang="en-US" altLang="zh-CN" sz="1800" dirty="0">
                  <a:solidFill>
                    <a:schemeClr val="tx2"/>
                  </a:solidFill>
                </a:rPr>
                <a:t> channel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944744" y="3542997"/>
              <a:ext cx="99615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tx2"/>
                  </a:solidFill>
                </a:rPr>
                <a:t>Ryanodine receptor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974259" y="1771154"/>
              <a:ext cx="536575" cy="0"/>
            </a:xfrm>
            <a:prstGeom prst="line">
              <a:avLst/>
            </a:prstGeom>
            <a:noFill/>
            <a:ln w="2540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995022" y="1793379"/>
              <a:ext cx="836612" cy="7937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529672" y="1499691"/>
              <a:ext cx="714961" cy="3736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5645364" y="4034929"/>
              <a:ext cx="12906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tx2"/>
                  </a:solidFill>
                </a:rPr>
                <a:t>T-tubule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7198347" y="3288804"/>
              <a:ext cx="4318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5961146" y="969466"/>
              <a:ext cx="1257829" cy="2205038"/>
              <a:chOff x="906" y="326"/>
              <a:chExt cx="563" cy="952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358" y="1276"/>
                <a:ext cx="111" cy="2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906" y="326"/>
                <a:ext cx="295" cy="372"/>
              </a:xfrm>
              <a:custGeom>
                <a:avLst/>
                <a:gdLst/>
                <a:ahLst/>
                <a:cxnLst>
                  <a:cxn ang="0">
                    <a:pos x="0" y="536"/>
                  </a:cxn>
                  <a:cxn ang="0">
                    <a:pos x="96" y="536"/>
                  </a:cxn>
                  <a:cxn ang="0">
                    <a:pos x="96" y="56"/>
                  </a:cxn>
                  <a:cxn ang="0">
                    <a:pos x="144" y="200"/>
                  </a:cxn>
                  <a:cxn ang="0">
                    <a:pos x="336" y="392"/>
                  </a:cxn>
                  <a:cxn ang="0">
                    <a:pos x="384" y="584"/>
                  </a:cxn>
                  <a:cxn ang="0">
                    <a:pos x="528" y="584"/>
                  </a:cxn>
                </a:cxnLst>
                <a:rect l="0" t="0" r="r" b="b"/>
                <a:pathLst>
                  <a:path w="528" h="616">
                    <a:moveTo>
                      <a:pt x="0" y="536"/>
                    </a:moveTo>
                    <a:cubicBezTo>
                      <a:pt x="40" y="576"/>
                      <a:pt x="80" y="616"/>
                      <a:pt x="96" y="536"/>
                    </a:cubicBezTo>
                    <a:cubicBezTo>
                      <a:pt x="112" y="456"/>
                      <a:pt x="88" y="112"/>
                      <a:pt x="96" y="56"/>
                    </a:cubicBezTo>
                    <a:cubicBezTo>
                      <a:pt x="104" y="0"/>
                      <a:pt x="104" y="144"/>
                      <a:pt x="144" y="200"/>
                    </a:cubicBezTo>
                    <a:cubicBezTo>
                      <a:pt x="184" y="256"/>
                      <a:pt x="296" y="328"/>
                      <a:pt x="336" y="392"/>
                    </a:cubicBezTo>
                    <a:cubicBezTo>
                      <a:pt x="376" y="456"/>
                      <a:pt x="352" y="552"/>
                      <a:pt x="384" y="584"/>
                    </a:cubicBezTo>
                    <a:cubicBezTo>
                      <a:pt x="416" y="616"/>
                      <a:pt x="512" y="584"/>
                      <a:pt x="528" y="58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48670" y="3026260"/>
              <a:ext cx="130373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tx2"/>
                  </a:solidFill>
                </a:rPr>
                <a:t>Sarcoplasmic reticulum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36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127355" y="-992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肌纤维结构功能</a:t>
            </a: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1139491" y="189727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肌纤维</a:t>
            </a:r>
          </a:p>
        </p:txBody>
      </p:sp>
      <p:sp>
        <p:nvSpPr>
          <p:cNvPr id="75" name="AutoShape 4"/>
          <p:cNvSpPr>
            <a:spLocks/>
          </p:cNvSpPr>
          <p:nvPr/>
        </p:nvSpPr>
        <p:spPr bwMode="auto">
          <a:xfrm>
            <a:off x="2051083" y="568835"/>
            <a:ext cx="207789" cy="3000732"/>
          </a:xfrm>
          <a:prstGeom prst="leftBrace">
            <a:avLst>
              <a:gd name="adj1" fmla="val 12661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180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299090" y="37553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膜</a:t>
            </a: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2299090" y="328629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质</a:t>
            </a:r>
          </a:p>
        </p:txBody>
      </p: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2171735" y="2693581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肌原纤维</a:t>
            </a:r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2299090" y="202697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细胞核</a:t>
            </a:r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2299090" y="130305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细胞器</a:t>
            </a:r>
          </a:p>
        </p:txBody>
      </p:sp>
      <p:grpSp>
        <p:nvGrpSpPr>
          <p:cNvPr id="81" name="Group 10"/>
          <p:cNvGrpSpPr>
            <a:grpSpLocks/>
          </p:cNvGrpSpPr>
          <p:nvPr/>
        </p:nvGrpSpPr>
        <p:grpSpPr bwMode="auto">
          <a:xfrm>
            <a:off x="6158189" y="698280"/>
            <a:ext cx="847915" cy="355927"/>
            <a:chOff x="3696" y="463"/>
            <a:chExt cx="506" cy="236"/>
          </a:xfrm>
        </p:grpSpPr>
        <p:sp>
          <p:nvSpPr>
            <p:cNvPr id="82" name="AutoShape 11"/>
            <p:cNvSpPr>
              <a:spLocks/>
            </p:cNvSpPr>
            <p:nvPr/>
          </p:nvSpPr>
          <p:spPr bwMode="auto">
            <a:xfrm>
              <a:off x="3696" y="463"/>
              <a:ext cx="48" cy="235"/>
            </a:xfrm>
            <a:prstGeom prst="rightBrace">
              <a:avLst>
                <a:gd name="adj1" fmla="val 35069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3724" y="475"/>
              <a:ext cx="47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三联管</a:t>
              </a:r>
            </a:p>
          </p:txBody>
        </p:sp>
      </p:grpSp>
      <p:sp>
        <p:nvSpPr>
          <p:cNvPr id="84" name="Rectangle 13"/>
          <p:cNvSpPr>
            <a:spLocks noChangeArrowheads="1"/>
          </p:cNvSpPr>
          <p:nvPr/>
        </p:nvSpPr>
        <p:spPr bwMode="auto">
          <a:xfrm>
            <a:off x="1199817" y="376437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结缔组织膜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80435" y="17524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肉</a:t>
            </a: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703803" y="1013487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肌腱</a:t>
            </a:r>
          </a:p>
        </p:txBody>
      </p: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643477" y="267095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腹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7612716" y="1592621"/>
            <a:ext cx="5647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6FF66"/>
                </a:solidFill>
                <a:latin typeface="Arial" charset="0"/>
                <a:ea typeface="黑体" pitchFamily="2" charset="-122"/>
              </a:rPr>
              <a:t>ATP</a:t>
            </a:r>
          </a:p>
        </p:txBody>
      </p:sp>
      <p:grpSp>
        <p:nvGrpSpPr>
          <p:cNvPr id="91" name="Group 20"/>
          <p:cNvGrpSpPr>
            <a:grpSpLocks/>
          </p:cNvGrpSpPr>
          <p:nvPr/>
        </p:nvGrpSpPr>
        <p:grpSpPr bwMode="auto">
          <a:xfrm>
            <a:off x="4388629" y="289567"/>
            <a:ext cx="3239170" cy="435860"/>
            <a:chOff x="2620" y="182"/>
            <a:chExt cx="1933" cy="289"/>
          </a:xfrm>
        </p:grpSpPr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2620" y="222"/>
              <a:ext cx="54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  </a:t>
              </a:r>
              <a:r>
                <a:rPr lang="zh-CN" altLang="en-US" sz="1600" dirty="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钠通道</a:t>
              </a: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3168" y="247"/>
              <a:ext cx="84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钾～  钠钾泵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984" y="182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钙通道</a:t>
              </a:r>
            </a:p>
          </p:txBody>
        </p:sp>
      </p:grpSp>
      <p:pic>
        <p:nvPicPr>
          <p:cNvPr id="95" name="Picture 24"/>
          <p:cNvPicPr>
            <a:picLocks noChangeAspect="1" noChangeArrowheads="1"/>
          </p:cNvPicPr>
          <p:nvPr/>
        </p:nvPicPr>
        <p:blipFill>
          <a:blip r:embed="rId2" cstate="print"/>
          <a:srcRect l="6749" t="51974" r="33742" b="4726"/>
          <a:stretch>
            <a:fillRect/>
          </a:stretch>
        </p:blipFill>
        <p:spPr bwMode="auto">
          <a:xfrm>
            <a:off x="5376470" y="2152694"/>
            <a:ext cx="5710859" cy="405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6" name="Group 25"/>
          <p:cNvGrpSpPr>
            <a:grpSpLocks/>
          </p:cNvGrpSpPr>
          <p:nvPr/>
        </p:nvGrpSpPr>
        <p:grpSpPr bwMode="auto">
          <a:xfrm>
            <a:off x="7036266" y="615328"/>
            <a:ext cx="1466256" cy="653034"/>
            <a:chOff x="4220" y="408"/>
            <a:chExt cx="875" cy="433"/>
          </a:xfrm>
        </p:grpSpPr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4220" y="576"/>
              <a:ext cx="87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钙释放通道</a:t>
              </a:r>
            </a:p>
          </p:txBody>
        </p:sp>
        <p:sp>
          <p:nvSpPr>
            <p:cNvPr id="98" name="Line 27"/>
            <p:cNvSpPr>
              <a:spLocks noChangeShapeType="1"/>
            </p:cNvSpPr>
            <p:nvPr/>
          </p:nvSpPr>
          <p:spPr bwMode="auto">
            <a:xfrm>
              <a:off x="4368" y="432"/>
              <a:ext cx="0" cy="144"/>
            </a:xfrm>
            <a:prstGeom prst="line">
              <a:avLst/>
            </a:prstGeom>
            <a:noFill/>
            <a:ln w="28575" cmpd="sng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9" name="Rectangle 28"/>
            <p:cNvSpPr>
              <a:spLocks noChangeArrowheads="1"/>
            </p:cNvSpPr>
            <p:nvPr/>
          </p:nvSpPr>
          <p:spPr bwMode="auto">
            <a:xfrm>
              <a:off x="4342" y="408"/>
              <a:ext cx="54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构象</a:t>
              </a:r>
              <a:r>
                <a:rPr lang="en-US" altLang="zh-CN" dirty="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/</a:t>
              </a:r>
              <a:r>
                <a:rPr lang="en-US" altLang="zh-CN" dirty="0" err="1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Ca</a:t>
              </a:r>
              <a:endParaRPr lang="en-US" altLang="zh-CN" dirty="0">
                <a:solidFill>
                  <a:srgbClr val="FFFF00"/>
                </a:solidFill>
                <a:latin typeface="Arial" charset="0"/>
                <a:ea typeface="黑体" pitchFamily="2" charset="-122"/>
              </a:endParaRPr>
            </a:p>
            <a:p>
              <a:endParaRPr lang="en-US" altLang="zh-CN" dirty="0">
                <a:solidFill>
                  <a:srgbClr val="FFFF00"/>
                </a:solidFill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100" name="Group 29"/>
          <p:cNvGrpSpPr>
            <a:grpSpLocks/>
          </p:cNvGrpSpPr>
          <p:nvPr/>
        </p:nvGrpSpPr>
        <p:grpSpPr bwMode="auto">
          <a:xfrm>
            <a:off x="6962534" y="1230661"/>
            <a:ext cx="512771" cy="544447"/>
            <a:chOff x="4176" y="816"/>
            <a:chExt cx="306" cy="361"/>
          </a:xfrm>
        </p:grpSpPr>
        <p:sp>
          <p:nvSpPr>
            <p:cNvPr id="101" name="Line 30"/>
            <p:cNvSpPr>
              <a:spLocks noChangeShapeType="1"/>
            </p:cNvSpPr>
            <p:nvPr/>
          </p:nvSpPr>
          <p:spPr bwMode="auto">
            <a:xfrm>
              <a:off x="4368" y="816"/>
              <a:ext cx="0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Rectangle 31"/>
            <p:cNvSpPr>
              <a:spLocks noChangeArrowheads="1"/>
            </p:cNvSpPr>
            <p:nvPr/>
          </p:nvSpPr>
          <p:spPr bwMode="auto">
            <a:xfrm>
              <a:off x="4176" y="912"/>
              <a:ext cx="30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err="1">
                  <a:solidFill>
                    <a:srgbClr val="00FF00"/>
                  </a:solidFill>
                  <a:latin typeface="Arial" charset="0"/>
                  <a:ea typeface="黑体" pitchFamily="2" charset="-122"/>
                </a:rPr>
                <a:t>Ca</a:t>
              </a:r>
              <a:endParaRPr lang="en-US" altLang="zh-CN" sz="2000" dirty="0">
                <a:solidFill>
                  <a:srgbClr val="00FF00"/>
                </a:solidFill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103" name="Group 32"/>
          <p:cNvGrpSpPr>
            <a:grpSpLocks/>
          </p:cNvGrpSpPr>
          <p:nvPr/>
        </p:nvGrpSpPr>
        <p:grpSpPr bwMode="auto">
          <a:xfrm>
            <a:off x="7760182" y="381566"/>
            <a:ext cx="1012136" cy="1306069"/>
            <a:chOff x="4512" y="215"/>
            <a:chExt cx="604" cy="866"/>
          </a:xfrm>
        </p:grpSpPr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4700" y="816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钙泵</a:t>
              </a:r>
            </a:p>
          </p:txBody>
        </p:sp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4512" y="215"/>
              <a:ext cx="60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钠钙交换</a:t>
              </a:r>
            </a:p>
          </p:txBody>
        </p:sp>
        <p:sp>
          <p:nvSpPr>
            <p:cNvPr id="106" name="Line 35"/>
            <p:cNvSpPr>
              <a:spLocks noChangeShapeType="1"/>
            </p:cNvSpPr>
            <p:nvPr/>
          </p:nvSpPr>
          <p:spPr bwMode="auto">
            <a:xfrm>
              <a:off x="4512" y="960"/>
              <a:ext cx="192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Line 36"/>
            <p:cNvSpPr>
              <a:spLocks noChangeShapeType="1"/>
            </p:cNvSpPr>
            <p:nvPr/>
          </p:nvSpPr>
          <p:spPr bwMode="auto">
            <a:xfrm flipV="1">
              <a:off x="4512" y="432"/>
              <a:ext cx="288" cy="480"/>
            </a:xfrm>
            <a:prstGeom prst="line">
              <a:avLst/>
            </a:prstGeom>
            <a:noFill/>
            <a:ln w="38100" cmpd="sng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8" name="Group 37"/>
          <p:cNvGrpSpPr>
            <a:grpSpLocks/>
          </p:cNvGrpSpPr>
          <p:nvPr/>
        </p:nvGrpSpPr>
        <p:grpSpPr bwMode="auto">
          <a:xfrm>
            <a:off x="8886847" y="202095"/>
            <a:ext cx="965216" cy="1775108"/>
            <a:chOff x="5116" y="144"/>
            <a:chExt cx="576" cy="1177"/>
          </a:xfrm>
        </p:grpSpPr>
        <p:sp>
          <p:nvSpPr>
            <p:cNvPr id="109" name="Rectangle 38"/>
            <p:cNvSpPr>
              <a:spLocks noChangeArrowheads="1"/>
            </p:cNvSpPr>
            <p:nvPr/>
          </p:nvSpPr>
          <p:spPr bwMode="auto">
            <a:xfrm>
              <a:off x="5276" y="144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兴奋</a:t>
              </a:r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5116" y="586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钙释放</a:t>
              </a:r>
              <a:endPara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1" name="Rectangle 40"/>
            <p:cNvSpPr>
              <a:spLocks noChangeArrowheads="1"/>
            </p:cNvSpPr>
            <p:nvPr/>
          </p:nvSpPr>
          <p:spPr bwMode="auto">
            <a:xfrm>
              <a:off x="5116" y="826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钙摄取</a:t>
              </a:r>
              <a:endPara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2" name="Rectangle 41"/>
            <p:cNvSpPr>
              <a:spLocks noChangeArrowheads="1"/>
            </p:cNvSpPr>
            <p:nvPr/>
          </p:nvSpPr>
          <p:spPr bwMode="auto">
            <a:xfrm>
              <a:off x="5276" y="1056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供能</a:t>
              </a:r>
              <a:endPara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113" name="Rectangle 42"/>
          <p:cNvSpPr>
            <a:spLocks noChangeArrowheads="1"/>
          </p:cNvSpPr>
          <p:nvPr/>
        </p:nvSpPr>
        <p:spPr bwMode="auto">
          <a:xfrm>
            <a:off x="3539124" y="2762594"/>
            <a:ext cx="184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4" name="Group 43"/>
          <p:cNvGrpSpPr>
            <a:grpSpLocks/>
          </p:cNvGrpSpPr>
          <p:nvPr/>
        </p:nvGrpSpPr>
        <p:grpSpPr bwMode="auto">
          <a:xfrm>
            <a:off x="3378256" y="2693584"/>
            <a:ext cx="1033921" cy="399664"/>
            <a:chOff x="2016" y="1786"/>
            <a:chExt cx="617" cy="265"/>
          </a:xfrm>
        </p:grpSpPr>
        <p:sp>
          <p:nvSpPr>
            <p:cNvPr id="116" name="AutoShape 45"/>
            <p:cNvSpPr>
              <a:spLocks/>
            </p:cNvSpPr>
            <p:nvPr/>
          </p:nvSpPr>
          <p:spPr bwMode="auto">
            <a:xfrm>
              <a:off x="2016" y="1800"/>
              <a:ext cx="48" cy="244"/>
            </a:xfrm>
            <a:prstGeom prst="leftBrace">
              <a:avLst>
                <a:gd name="adj1" fmla="val 64062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46"/>
            <p:cNvSpPr>
              <a:spLocks noChangeArrowheads="1"/>
            </p:cNvSpPr>
            <p:nvPr/>
          </p:nvSpPr>
          <p:spPr bwMode="auto">
            <a:xfrm>
              <a:off x="2064" y="1786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肌小节</a:t>
              </a:r>
            </a:p>
          </p:txBody>
        </p:sp>
      </p:grpSp>
      <p:grpSp>
        <p:nvGrpSpPr>
          <p:cNvPr id="118" name="Group 47"/>
          <p:cNvGrpSpPr>
            <a:grpSpLocks/>
          </p:cNvGrpSpPr>
          <p:nvPr/>
        </p:nvGrpSpPr>
        <p:grpSpPr bwMode="auto">
          <a:xfrm>
            <a:off x="3297820" y="1028568"/>
            <a:ext cx="5223225" cy="3005771"/>
            <a:chOff x="1968" y="682"/>
            <a:chExt cx="3117" cy="1993"/>
          </a:xfrm>
        </p:grpSpPr>
        <p:grpSp>
          <p:nvGrpSpPr>
            <p:cNvPr id="119" name="Group 48"/>
            <p:cNvGrpSpPr>
              <a:grpSpLocks/>
            </p:cNvGrpSpPr>
            <p:nvPr/>
          </p:nvGrpSpPr>
          <p:grpSpPr bwMode="auto">
            <a:xfrm>
              <a:off x="1968" y="682"/>
              <a:ext cx="665" cy="654"/>
              <a:chOff x="1968" y="682"/>
              <a:chExt cx="665" cy="654"/>
            </a:xfrm>
          </p:grpSpPr>
          <p:sp>
            <p:nvSpPr>
              <p:cNvPr id="122" name="AutoShape 49"/>
              <p:cNvSpPr>
                <a:spLocks/>
              </p:cNvSpPr>
              <p:nvPr/>
            </p:nvSpPr>
            <p:spPr bwMode="auto">
              <a:xfrm>
                <a:off x="1968" y="812"/>
                <a:ext cx="76" cy="406"/>
              </a:xfrm>
              <a:prstGeom prst="leftBrace">
                <a:avLst>
                  <a:gd name="adj1" fmla="val 42654"/>
                  <a:gd name="adj2" fmla="val 51491"/>
                </a:avLst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endParaRPr lang="zh-CN" altLang="zh-CN" sz="3200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2064" y="890"/>
                <a:ext cx="569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... 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线粒体</a:t>
                </a:r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2064" y="682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肌质网</a:t>
                </a:r>
              </a:p>
            </p:txBody>
          </p:sp>
        </p:grp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>
              <a:off x="2640" y="1248"/>
              <a:ext cx="1779" cy="1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>
              <a:off x="2928" y="1056"/>
              <a:ext cx="2157" cy="16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5" name="Group 54"/>
          <p:cNvGrpSpPr>
            <a:grpSpLocks/>
          </p:cNvGrpSpPr>
          <p:nvPr/>
        </p:nvGrpSpPr>
        <p:grpSpPr bwMode="auto">
          <a:xfrm>
            <a:off x="4368606" y="897358"/>
            <a:ext cx="4038488" cy="2155166"/>
            <a:chOff x="2607" y="595"/>
            <a:chExt cx="2410" cy="1429"/>
          </a:xfrm>
        </p:grpSpPr>
        <p:grpSp>
          <p:nvGrpSpPr>
            <p:cNvPr id="126" name="Group 55"/>
            <p:cNvGrpSpPr>
              <a:grpSpLocks/>
            </p:cNvGrpSpPr>
            <p:nvPr/>
          </p:nvGrpSpPr>
          <p:grpSpPr bwMode="auto">
            <a:xfrm>
              <a:off x="2607" y="595"/>
              <a:ext cx="1054" cy="491"/>
              <a:chOff x="2607" y="595"/>
              <a:chExt cx="1054" cy="491"/>
            </a:xfrm>
          </p:grpSpPr>
          <p:sp>
            <p:nvSpPr>
              <p:cNvPr id="128" name="Rectangle 56"/>
              <p:cNvSpPr>
                <a:spLocks noChangeArrowheads="1"/>
              </p:cNvSpPr>
              <p:nvPr/>
            </p:nvSpPr>
            <p:spPr bwMode="auto">
              <a:xfrm>
                <a:off x="2684" y="821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纵行～</a:t>
                </a:r>
              </a:p>
            </p:txBody>
          </p:sp>
          <p:sp>
            <p:nvSpPr>
              <p:cNvPr id="129" name="Rectangle 57"/>
              <p:cNvSpPr>
                <a:spLocks noChangeArrowheads="1"/>
              </p:cNvSpPr>
              <p:nvPr/>
            </p:nvSpPr>
            <p:spPr bwMode="auto">
              <a:xfrm>
                <a:off x="2684" y="595"/>
                <a:ext cx="97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连接～</a:t>
                </a: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侧囊</a:t>
                </a: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130" name="AutoShape 58"/>
              <p:cNvSpPr>
                <a:spLocks/>
              </p:cNvSpPr>
              <p:nvPr/>
            </p:nvSpPr>
            <p:spPr bwMode="auto">
              <a:xfrm>
                <a:off x="2607" y="706"/>
                <a:ext cx="96" cy="240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7" name="Line 59"/>
            <p:cNvSpPr>
              <a:spLocks noChangeShapeType="1"/>
            </p:cNvSpPr>
            <p:nvPr/>
          </p:nvSpPr>
          <p:spPr bwMode="auto">
            <a:xfrm>
              <a:off x="3592" y="872"/>
              <a:ext cx="1425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1" name="Group 60"/>
          <p:cNvGrpSpPr>
            <a:grpSpLocks/>
          </p:cNvGrpSpPr>
          <p:nvPr/>
        </p:nvGrpSpPr>
        <p:grpSpPr bwMode="auto">
          <a:xfrm>
            <a:off x="3291118" y="144784"/>
            <a:ext cx="4938352" cy="3067605"/>
            <a:chOff x="1964" y="96"/>
            <a:chExt cx="2947" cy="2034"/>
          </a:xfrm>
        </p:grpSpPr>
        <p:grpSp>
          <p:nvGrpSpPr>
            <p:cNvPr id="132" name="Group 61"/>
            <p:cNvGrpSpPr>
              <a:grpSpLocks/>
            </p:cNvGrpSpPr>
            <p:nvPr/>
          </p:nvGrpSpPr>
          <p:grpSpPr bwMode="auto">
            <a:xfrm>
              <a:off x="1964" y="96"/>
              <a:ext cx="1237" cy="514"/>
              <a:chOff x="1964" y="96"/>
              <a:chExt cx="1237" cy="514"/>
            </a:xfrm>
          </p:grpSpPr>
          <p:sp>
            <p:nvSpPr>
              <p:cNvPr id="134" name="AutoShape 62"/>
              <p:cNvSpPr>
                <a:spLocks/>
              </p:cNvSpPr>
              <p:nvPr/>
            </p:nvSpPr>
            <p:spPr bwMode="auto">
              <a:xfrm>
                <a:off x="1964" y="236"/>
                <a:ext cx="100" cy="240"/>
              </a:xfrm>
              <a:prstGeom prst="leftBrace">
                <a:avLst>
                  <a:gd name="adj1" fmla="val 25667"/>
                  <a:gd name="adj2" fmla="val 51491"/>
                </a:avLst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endParaRPr lang="zh-CN" altLang="zh-CN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5" name="Rectangle 63"/>
              <p:cNvSpPr>
                <a:spLocks noChangeArrowheads="1"/>
              </p:cNvSpPr>
              <p:nvPr/>
            </p:nvSpPr>
            <p:spPr bwMode="auto">
              <a:xfrm>
                <a:off x="2064" y="96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表面膜</a:t>
                </a:r>
              </a:p>
            </p:txBody>
          </p:sp>
          <p:sp>
            <p:nvSpPr>
              <p:cNvPr id="136" name="Rectangle 64"/>
              <p:cNvSpPr>
                <a:spLocks noChangeArrowheads="1"/>
              </p:cNvSpPr>
              <p:nvPr/>
            </p:nvSpPr>
            <p:spPr bwMode="auto">
              <a:xfrm>
                <a:off x="2064" y="345"/>
                <a:ext cx="113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横管</a:t>
                </a: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(T</a:t>
                </a:r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ransverse</a:t>
                </a:r>
                <a:r>
                  <a:rPr lang="zh-CN" altLang="en-US" sz="16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管</a:t>
                </a: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)</a:t>
                </a:r>
              </a:p>
            </p:txBody>
          </p:sp>
        </p:grpSp>
        <p:sp>
          <p:nvSpPr>
            <p:cNvPr id="133" name="Line 65"/>
            <p:cNvSpPr>
              <a:spLocks noChangeShapeType="1"/>
            </p:cNvSpPr>
            <p:nvPr/>
          </p:nvSpPr>
          <p:spPr bwMode="auto">
            <a:xfrm>
              <a:off x="2928" y="528"/>
              <a:ext cx="1983" cy="160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7" name="Group 66"/>
          <p:cNvGrpSpPr>
            <a:grpSpLocks/>
          </p:cNvGrpSpPr>
          <p:nvPr/>
        </p:nvGrpSpPr>
        <p:grpSpPr bwMode="auto">
          <a:xfrm>
            <a:off x="4383685" y="2229067"/>
            <a:ext cx="1042299" cy="1378462"/>
            <a:chOff x="2616" y="1478"/>
            <a:chExt cx="622" cy="914"/>
          </a:xfrm>
        </p:grpSpPr>
        <p:sp>
          <p:nvSpPr>
            <p:cNvPr id="139" name="AutoShape 68"/>
            <p:cNvSpPr>
              <a:spLocks/>
            </p:cNvSpPr>
            <p:nvPr/>
          </p:nvSpPr>
          <p:spPr bwMode="auto">
            <a:xfrm>
              <a:off x="2616" y="1692"/>
              <a:ext cx="100" cy="515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2669" y="2127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粗肌丝</a:t>
              </a:r>
            </a:p>
          </p:txBody>
        </p:sp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2669" y="1478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细肌丝</a:t>
              </a:r>
            </a:p>
          </p:txBody>
        </p:sp>
      </p:grpSp>
      <p:pic>
        <p:nvPicPr>
          <p:cNvPr id="142" name="Picture 71"/>
          <p:cNvPicPr>
            <a:picLocks noChangeAspect="1" noChangeArrowheads="1"/>
          </p:cNvPicPr>
          <p:nvPr/>
        </p:nvPicPr>
        <p:blipFill>
          <a:blip r:embed="rId3" cstate="print"/>
          <a:srcRect l="40489" t="28349"/>
          <a:stretch>
            <a:fillRect/>
          </a:stretch>
        </p:blipFill>
        <p:spPr bwMode="auto">
          <a:xfrm>
            <a:off x="1625624" y="3711509"/>
            <a:ext cx="3671506" cy="244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" name="Rectangle 72"/>
          <p:cNvSpPr>
            <a:spLocks noChangeArrowheads="1"/>
          </p:cNvSpPr>
          <p:nvPr/>
        </p:nvSpPr>
        <p:spPr bwMode="auto">
          <a:xfrm>
            <a:off x="4360419" y="5663155"/>
            <a:ext cx="2518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 dirty="0">
                <a:latin typeface="Arial" charset="0"/>
                <a:ea typeface="黑体" pitchFamily="2" charset="-122"/>
              </a:rPr>
              <a:t>心肌   骨骼肌</a:t>
            </a:r>
          </a:p>
        </p:txBody>
      </p:sp>
      <p:sp>
        <p:nvSpPr>
          <p:cNvPr id="71" name="AutoShape 18"/>
          <p:cNvSpPr>
            <a:spLocks/>
          </p:cNvSpPr>
          <p:nvPr/>
        </p:nvSpPr>
        <p:spPr bwMode="auto">
          <a:xfrm>
            <a:off x="496014" y="1316627"/>
            <a:ext cx="209465" cy="169366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  <p:sp>
        <p:nvSpPr>
          <p:cNvPr id="72" name="AutoShape 14"/>
          <p:cNvSpPr>
            <a:spLocks/>
          </p:cNvSpPr>
          <p:nvPr/>
        </p:nvSpPr>
        <p:spPr bwMode="auto">
          <a:xfrm>
            <a:off x="1010460" y="2140084"/>
            <a:ext cx="248007" cy="185805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92933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18"/>
          <p:cNvSpPr>
            <a:spLocks/>
          </p:cNvSpPr>
          <p:nvPr/>
        </p:nvSpPr>
        <p:spPr bwMode="auto">
          <a:xfrm>
            <a:off x="496014" y="1316627"/>
            <a:ext cx="209465" cy="169366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41" name="AutoShape 14"/>
          <p:cNvSpPr>
            <a:spLocks/>
          </p:cNvSpPr>
          <p:nvPr/>
        </p:nvSpPr>
        <p:spPr bwMode="auto">
          <a:xfrm>
            <a:off x="1010460" y="2140084"/>
            <a:ext cx="248007" cy="185805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27355" y="-992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肌纤维结构功能</a:t>
            </a: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1139491" y="189727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肌纤维</a:t>
            </a:r>
          </a:p>
        </p:txBody>
      </p:sp>
      <p:sp>
        <p:nvSpPr>
          <p:cNvPr id="72" name="AutoShape 4"/>
          <p:cNvSpPr>
            <a:spLocks/>
          </p:cNvSpPr>
          <p:nvPr/>
        </p:nvSpPr>
        <p:spPr bwMode="auto">
          <a:xfrm>
            <a:off x="2051083" y="568835"/>
            <a:ext cx="207789" cy="3000732"/>
          </a:xfrm>
          <a:prstGeom prst="leftBrace">
            <a:avLst>
              <a:gd name="adj1" fmla="val 12661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180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2299090" y="37553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膜</a:t>
            </a: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2299090" y="328629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质</a:t>
            </a:r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2171735" y="2693581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肌原纤维</a:t>
            </a:r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2299090" y="202697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细胞核</a:t>
            </a: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2299090" y="130305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细胞器</a:t>
            </a:r>
          </a:p>
        </p:txBody>
      </p:sp>
      <p:sp>
        <p:nvSpPr>
          <p:cNvPr id="78" name="AutoShape 10"/>
          <p:cNvSpPr>
            <a:spLocks/>
          </p:cNvSpPr>
          <p:nvPr/>
        </p:nvSpPr>
        <p:spPr bwMode="auto">
          <a:xfrm>
            <a:off x="3291117" y="356169"/>
            <a:ext cx="167572" cy="361474"/>
          </a:xfrm>
          <a:prstGeom prst="leftBrace">
            <a:avLst>
              <a:gd name="adj1" fmla="val 25667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auto">
          <a:xfrm>
            <a:off x="3458689" y="14478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表面膜</a:t>
            </a: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3458689" y="520317"/>
            <a:ext cx="19059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横管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(T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ransverse</a:t>
            </a:r>
            <a:r>
              <a:rPr lang="zh-CN" altLang="en-US" sz="16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管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81" name="AutoShape 13"/>
          <p:cNvSpPr>
            <a:spLocks/>
          </p:cNvSpPr>
          <p:nvPr/>
        </p:nvSpPr>
        <p:spPr bwMode="auto">
          <a:xfrm>
            <a:off x="3297820" y="1225015"/>
            <a:ext cx="127355" cy="613053"/>
          </a:xfrm>
          <a:prstGeom prst="leftBrace">
            <a:avLst>
              <a:gd name="adj1" fmla="val 4265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32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3458689" y="1342266"/>
            <a:ext cx="954107" cy="6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...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线粒体</a:t>
            </a: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458689" y="10285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肌质网</a:t>
            </a:r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4497637" y="123820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纵行～</a:t>
            </a:r>
          </a:p>
        </p:txBody>
      </p:sp>
      <p:sp>
        <p:nvSpPr>
          <p:cNvPr id="85" name="Rectangle 17"/>
          <p:cNvSpPr>
            <a:spLocks noChangeArrowheads="1"/>
          </p:cNvSpPr>
          <p:nvPr/>
        </p:nvSpPr>
        <p:spPr bwMode="auto">
          <a:xfrm>
            <a:off x="4497637" y="897358"/>
            <a:ext cx="1637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连接～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侧囊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86" name="AutoShape 20"/>
          <p:cNvSpPr>
            <a:spLocks/>
          </p:cNvSpPr>
          <p:nvPr/>
        </p:nvSpPr>
        <p:spPr bwMode="auto">
          <a:xfrm>
            <a:off x="3378254" y="2715434"/>
            <a:ext cx="80435" cy="368022"/>
          </a:xfrm>
          <a:prstGeom prst="leftBrace">
            <a:avLst>
              <a:gd name="adj1" fmla="val 6406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" name="Rectangle 21"/>
          <p:cNvSpPr>
            <a:spLocks noChangeArrowheads="1"/>
          </p:cNvSpPr>
          <p:nvPr/>
        </p:nvSpPr>
        <p:spPr bwMode="auto">
          <a:xfrm>
            <a:off x="3458689" y="269358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肌小节</a:t>
            </a: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4472501" y="320786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粗肌丝</a:t>
            </a:r>
          </a:p>
        </p:txBody>
      </p:sp>
      <p:sp>
        <p:nvSpPr>
          <p:cNvPr id="90" name="Rectangle 24"/>
          <p:cNvSpPr>
            <a:spLocks noChangeArrowheads="1"/>
          </p:cNvSpPr>
          <p:nvPr/>
        </p:nvSpPr>
        <p:spPr bwMode="auto">
          <a:xfrm>
            <a:off x="4472501" y="2229067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细肌丝</a:t>
            </a: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8888606" y="1882189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钙受体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2" name="AutoShape 26"/>
          <p:cNvSpPr>
            <a:spLocks/>
          </p:cNvSpPr>
          <p:nvPr/>
        </p:nvSpPr>
        <p:spPr bwMode="auto">
          <a:xfrm>
            <a:off x="4368607" y="1065006"/>
            <a:ext cx="160869" cy="361474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" name="Rectangle 27"/>
          <p:cNvSpPr>
            <a:spLocks noChangeArrowheads="1"/>
          </p:cNvSpPr>
          <p:nvPr/>
        </p:nvSpPr>
        <p:spPr bwMode="auto">
          <a:xfrm>
            <a:off x="1199817" y="376437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结缔组织膜</a:t>
            </a: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80435" y="17524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肉</a:t>
            </a: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703803" y="1013487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肌腱</a:t>
            </a:r>
          </a:p>
        </p:txBody>
      </p:sp>
      <p:sp>
        <p:nvSpPr>
          <p:cNvPr id="96" name="Rectangle 30"/>
          <p:cNvSpPr>
            <a:spLocks noChangeArrowheads="1"/>
          </p:cNvSpPr>
          <p:nvPr/>
        </p:nvSpPr>
        <p:spPr bwMode="auto">
          <a:xfrm>
            <a:off x="643477" y="267095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腹</a:t>
            </a:r>
          </a:p>
        </p:txBody>
      </p:sp>
      <p:pic>
        <p:nvPicPr>
          <p:cNvPr id="99" name="Picture 33"/>
          <p:cNvPicPr>
            <a:picLocks noChangeAspect="1" noChangeArrowheads="1"/>
          </p:cNvPicPr>
          <p:nvPr/>
        </p:nvPicPr>
        <p:blipFill>
          <a:blip r:embed="rId2" cstate="print"/>
          <a:srcRect b="51974"/>
          <a:stretch>
            <a:fillRect/>
          </a:stretch>
        </p:blipFill>
        <p:spPr bwMode="auto">
          <a:xfrm>
            <a:off x="160869" y="3619594"/>
            <a:ext cx="9249983" cy="253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0" name="Group 34"/>
          <p:cNvGrpSpPr>
            <a:grpSpLocks/>
          </p:cNvGrpSpPr>
          <p:nvPr/>
        </p:nvGrpSpPr>
        <p:grpSpPr bwMode="auto">
          <a:xfrm>
            <a:off x="5469553" y="2533715"/>
            <a:ext cx="1357334" cy="1665013"/>
            <a:chOff x="3264" y="1680"/>
            <a:chExt cx="810" cy="1104"/>
          </a:xfrm>
        </p:grpSpPr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3352" y="1680"/>
              <a:ext cx="7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肌动蛋白</a:t>
              </a:r>
            </a:p>
          </p:txBody>
        </p:sp>
        <p:sp>
          <p:nvSpPr>
            <p:cNvPr id="102" name="Line 36"/>
            <p:cNvSpPr>
              <a:spLocks noChangeShapeType="1"/>
            </p:cNvSpPr>
            <p:nvPr/>
          </p:nvSpPr>
          <p:spPr bwMode="auto">
            <a:xfrm flipH="1">
              <a:off x="3264" y="1920"/>
              <a:ext cx="192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" name="Group 37"/>
          <p:cNvGrpSpPr>
            <a:grpSpLocks/>
          </p:cNvGrpSpPr>
          <p:nvPr/>
        </p:nvGrpSpPr>
        <p:grpSpPr bwMode="auto">
          <a:xfrm>
            <a:off x="5583504" y="2229067"/>
            <a:ext cx="1736047" cy="1752486"/>
            <a:chOff x="3332" y="1478"/>
            <a:chExt cx="1036" cy="1162"/>
          </a:xfrm>
        </p:grpSpPr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3332" y="1478"/>
              <a:ext cx="87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原肌球蛋白</a:t>
              </a:r>
            </a:p>
          </p:txBody>
        </p:sp>
        <p:sp>
          <p:nvSpPr>
            <p:cNvPr id="105" name="Line 39"/>
            <p:cNvSpPr>
              <a:spLocks noChangeShapeType="1"/>
            </p:cNvSpPr>
            <p:nvPr/>
          </p:nvSpPr>
          <p:spPr bwMode="auto">
            <a:xfrm>
              <a:off x="4176" y="1728"/>
              <a:ext cx="192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6" name="Group 40"/>
          <p:cNvGrpSpPr>
            <a:grpSpLocks/>
          </p:cNvGrpSpPr>
          <p:nvPr/>
        </p:nvGrpSpPr>
        <p:grpSpPr bwMode="auto">
          <a:xfrm>
            <a:off x="5409226" y="1882189"/>
            <a:ext cx="1417660" cy="2026972"/>
            <a:chOff x="3228" y="1248"/>
            <a:chExt cx="846" cy="1344"/>
          </a:xfrm>
        </p:grpSpPr>
        <p:sp>
          <p:nvSpPr>
            <p:cNvPr id="107" name="Rectangle 41"/>
            <p:cNvSpPr>
              <a:spLocks noChangeArrowheads="1"/>
            </p:cNvSpPr>
            <p:nvPr/>
          </p:nvSpPr>
          <p:spPr bwMode="auto">
            <a:xfrm>
              <a:off x="3352" y="1248"/>
              <a:ext cx="7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肌钙蛋白</a:t>
              </a:r>
            </a:p>
          </p:txBody>
        </p:sp>
        <p:sp>
          <p:nvSpPr>
            <p:cNvPr id="108" name="AutoShape 42"/>
            <p:cNvSpPr>
              <a:spLocks/>
            </p:cNvSpPr>
            <p:nvPr/>
          </p:nvSpPr>
          <p:spPr bwMode="auto">
            <a:xfrm>
              <a:off x="3228" y="1388"/>
              <a:ext cx="140" cy="429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43"/>
            <p:cNvSpPr>
              <a:spLocks noChangeShapeType="1"/>
            </p:cNvSpPr>
            <p:nvPr/>
          </p:nvSpPr>
          <p:spPr bwMode="auto">
            <a:xfrm>
              <a:off x="3840" y="1488"/>
              <a:ext cx="192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0" name="AutoShape 69"/>
          <p:cNvSpPr>
            <a:spLocks noChangeArrowheads="1"/>
          </p:cNvSpPr>
          <p:nvPr/>
        </p:nvSpPr>
        <p:spPr bwMode="auto">
          <a:xfrm rot="5271979">
            <a:off x="6676153" y="1533733"/>
            <a:ext cx="651527" cy="476071"/>
          </a:xfrm>
          <a:custGeom>
            <a:avLst/>
            <a:gdLst>
              <a:gd name="G0" fmla="+- -166777 0 0"/>
              <a:gd name="G1" fmla="+- -5898241 0 0"/>
              <a:gd name="G2" fmla="+- -166777 0 -5898241"/>
              <a:gd name="G3" fmla="+- 10800 0 0"/>
              <a:gd name="G4" fmla="+- 0 0 -16677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008 0 0"/>
              <a:gd name="G9" fmla="+- 0 0 -5898241"/>
              <a:gd name="G10" fmla="+- 9008 0 2700"/>
              <a:gd name="G11" fmla="cos G10 -166777"/>
              <a:gd name="G12" fmla="sin G10 -166777"/>
              <a:gd name="G13" fmla="cos 13500 -166777"/>
              <a:gd name="G14" fmla="sin 13500 -166777"/>
              <a:gd name="G15" fmla="+- G11 10800 0"/>
              <a:gd name="G16" fmla="+- G12 10800 0"/>
              <a:gd name="G17" fmla="+- G13 10800 0"/>
              <a:gd name="G18" fmla="+- G14 10800 0"/>
              <a:gd name="G19" fmla="*/ 9008 1 2"/>
              <a:gd name="G20" fmla="+- G19 5400 0"/>
              <a:gd name="G21" fmla="cos G20 -166777"/>
              <a:gd name="G22" fmla="sin G20 -166777"/>
              <a:gd name="G23" fmla="+- G21 10800 0"/>
              <a:gd name="G24" fmla="+- G12 G23 G22"/>
              <a:gd name="G25" fmla="+- G22 G23 G11"/>
              <a:gd name="G26" fmla="cos 10800 -166777"/>
              <a:gd name="G27" fmla="sin 10800 -166777"/>
              <a:gd name="G28" fmla="cos 9008 -166777"/>
              <a:gd name="G29" fmla="sin 9008 -16677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8241"/>
              <a:gd name="G36" fmla="sin G34 -5898241"/>
              <a:gd name="G37" fmla="+/ -5898241 -16677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008 G39"/>
              <a:gd name="G43" fmla="sin 900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265 w 21600"/>
              <a:gd name="T5" fmla="*/ 2995 h 21600"/>
              <a:gd name="T6" fmla="*/ 10799 w 21600"/>
              <a:gd name="T7" fmla="*/ 896 h 21600"/>
              <a:gd name="T8" fmla="*/ 17026 w 21600"/>
              <a:gd name="T9" fmla="*/ 4290 h 21600"/>
              <a:gd name="T10" fmla="*/ 24286 w 21600"/>
              <a:gd name="T11" fmla="*/ 10200 h 21600"/>
              <a:gd name="T12" fmla="*/ 20853 w 21600"/>
              <a:gd name="T13" fmla="*/ 13953 h 21600"/>
              <a:gd name="T14" fmla="*/ 17101 w 21600"/>
              <a:gd name="T15" fmla="*/ 1051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799" y="10400"/>
                </a:moveTo>
                <a:cubicBezTo>
                  <a:pt x="19585" y="5585"/>
                  <a:pt x="15619" y="1792"/>
                  <a:pt x="10800" y="1792"/>
                </a:cubicBezTo>
                <a:cubicBezTo>
                  <a:pt x="10799" y="1791"/>
                  <a:pt x="10799" y="1792"/>
                  <a:pt x="10799" y="1792"/>
                </a:cubicBezTo>
                <a:lnTo>
                  <a:pt x="10799" y="0"/>
                </a:lnTo>
                <a:cubicBezTo>
                  <a:pt x="10799" y="0"/>
                  <a:pt x="10799" y="-1"/>
                  <a:pt x="10800" y="0"/>
                </a:cubicBezTo>
                <a:cubicBezTo>
                  <a:pt x="16578" y="0"/>
                  <a:pt x="21332" y="4547"/>
                  <a:pt x="21589" y="10320"/>
                </a:cubicBezTo>
                <a:lnTo>
                  <a:pt x="24286" y="10200"/>
                </a:lnTo>
                <a:lnTo>
                  <a:pt x="20853" y="13953"/>
                </a:lnTo>
                <a:lnTo>
                  <a:pt x="17101" y="10519"/>
                </a:lnTo>
                <a:lnTo>
                  <a:pt x="19799" y="10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" name="AutoShape 70"/>
          <p:cNvSpPr>
            <a:spLocks noChangeArrowheads="1"/>
          </p:cNvSpPr>
          <p:nvPr/>
        </p:nvSpPr>
        <p:spPr bwMode="auto">
          <a:xfrm rot="5271979">
            <a:off x="6964865" y="2042739"/>
            <a:ext cx="366484" cy="476071"/>
          </a:xfrm>
          <a:custGeom>
            <a:avLst/>
            <a:gdLst>
              <a:gd name="G0" fmla="+- 139547 0 0"/>
              <a:gd name="G1" fmla="+- 10946052 0 0"/>
              <a:gd name="G2" fmla="+- 139547 0 10946052"/>
              <a:gd name="G3" fmla="+- 10800 0 0"/>
              <a:gd name="G4" fmla="+- 0 0 13954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24 0 0"/>
              <a:gd name="G9" fmla="+- 0 0 10946052"/>
              <a:gd name="G10" fmla="+- 7724 0 2700"/>
              <a:gd name="G11" fmla="cos G10 139547"/>
              <a:gd name="G12" fmla="sin G10 139547"/>
              <a:gd name="G13" fmla="cos 13500 139547"/>
              <a:gd name="G14" fmla="sin 13500 139547"/>
              <a:gd name="G15" fmla="+- G11 10800 0"/>
              <a:gd name="G16" fmla="+- G12 10800 0"/>
              <a:gd name="G17" fmla="+- G13 10800 0"/>
              <a:gd name="G18" fmla="+- G14 10800 0"/>
              <a:gd name="G19" fmla="*/ 7724 1 2"/>
              <a:gd name="G20" fmla="+- G19 5400 0"/>
              <a:gd name="G21" fmla="cos G20 139547"/>
              <a:gd name="G22" fmla="sin G20 139547"/>
              <a:gd name="G23" fmla="+- G21 10800 0"/>
              <a:gd name="G24" fmla="+- G12 G23 G22"/>
              <a:gd name="G25" fmla="+- G22 G23 G11"/>
              <a:gd name="G26" fmla="cos 10800 139547"/>
              <a:gd name="G27" fmla="sin 10800 139547"/>
              <a:gd name="G28" fmla="cos 7724 139547"/>
              <a:gd name="G29" fmla="sin 7724 13954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0946052"/>
              <a:gd name="G36" fmla="sin G34 10946052"/>
              <a:gd name="G37" fmla="+/ 10946052 13954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24 G39"/>
              <a:gd name="G43" fmla="sin 772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779 w 21600"/>
              <a:gd name="T5" fmla="*/ 48 h 21600"/>
              <a:gd name="T6" fmla="*/ 1774 w 21600"/>
              <a:gd name="T7" fmla="*/ 12879 h 21600"/>
              <a:gd name="T8" fmla="*/ 10069 w 21600"/>
              <a:gd name="T9" fmla="*/ 3110 h 21600"/>
              <a:gd name="T10" fmla="*/ 24290 w 21600"/>
              <a:gd name="T11" fmla="*/ 11301 h 21600"/>
              <a:gd name="T12" fmla="*/ 19897 w 21600"/>
              <a:gd name="T13" fmla="*/ 15379 h 21600"/>
              <a:gd name="T14" fmla="*/ 15820 w 21600"/>
              <a:gd name="T15" fmla="*/ 1098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18" y="11086"/>
                </a:moveTo>
                <a:cubicBezTo>
                  <a:pt x="18522" y="10991"/>
                  <a:pt x="18524" y="10895"/>
                  <a:pt x="18524" y="10800"/>
                </a:cubicBezTo>
                <a:cubicBezTo>
                  <a:pt x="18524" y="6534"/>
                  <a:pt x="15065" y="3076"/>
                  <a:pt x="10800" y="3076"/>
                </a:cubicBezTo>
                <a:cubicBezTo>
                  <a:pt x="6534" y="3076"/>
                  <a:pt x="3076" y="6534"/>
                  <a:pt x="3076" y="10800"/>
                </a:cubicBezTo>
                <a:cubicBezTo>
                  <a:pt x="3075" y="11383"/>
                  <a:pt x="3142" y="11965"/>
                  <a:pt x="3273" y="12534"/>
                </a:cubicBezTo>
                <a:lnTo>
                  <a:pt x="275" y="13225"/>
                </a:lnTo>
                <a:cubicBezTo>
                  <a:pt x="92" y="12429"/>
                  <a:pt x="0" y="1161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933"/>
                  <a:pt x="21597" y="11067"/>
                  <a:pt x="21592" y="11201"/>
                </a:cubicBezTo>
                <a:lnTo>
                  <a:pt x="24290" y="11301"/>
                </a:lnTo>
                <a:lnTo>
                  <a:pt x="19897" y="15379"/>
                </a:lnTo>
                <a:lnTo>
                  <a:pt x="15820" y="10986"/>
                </a:lnTo>
                <a:lnTo>
                  <a:pt x="18518" y="11086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2" name="Group 123"/>
          <p:cNvGrpSpPr>
            <a:grpSpLocks/>
          </p:cNvGrpSpPr>
          <p:nvPr/>
        </p:nvGrpSpPr>
        <p:grpSpPr bwMode="auto">
          <a:xfrm>
            <a:off x="4390390" y="202095"/>
            <a:ext cx="5462852" cy="1775108"/>
            <a:chOff x="2620" y="134"/>
            <a:chExt cx="3260" cy="1177"/>
          </a:xfrm>
        </p:grpSpPr>
        <p:grpSp>
          <p:nvGrpSpPr>
            <p:cNvPr id="113" name="Group 98"/>
            <p:cNvGrpSpPr>
              <a:grpSpLocks/>
            </p:cNvGrpSpPr>
            <p:nvPr/>
          </p:nvGrpSpPr>
          <p:grpSpPr bwMode="auto">
            <a:xfrm>
              <a:off x="3676" y="463"/>
              <a:ext cx="506" cy="236"/>
              <a:chOff x="3696" y="463"/>
              <a:chExt cx="506" cy="236"/>
            </a:xfrm>
          </p:grpSpPr>
          <p:sp>
            <p:nvSpPr>
              <p:cNvPr id="136" name="AutoShape 99"/>
              <p:cNvSpPr>
                <a:spLocks/>
              </p:cNvSpPr>
              <p:nvPr/>
            </p:nvSpPr>
            <p:spPr bwMode="auto">
              <a:xfrm>
                <a:off x="3696" y="463"/>
                <a:ext cx="48" cy="235"/>
              </a:xfrm>
              <a:prstGeom prst="rightBrace">
                <a:avLst>
                  <a:gd name="adj1" fmla="val 35069"/>
                  <a:gd name="adj2" fmla="val 50000"/>
                </a:avLst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" name="Rectangle 100"/>
              <p:cNvSpPr>
                <a:spLocks noChangeArrowheads="1"/>
              </p:cNvSpPr>
              <p:nvPr/>
            </p:nvSpPr>
            <p:spPr bwMode="auto">
              <a:xfrm>
                <a:off x="3724" y="475"/>
                <a:ext cx="478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三联管</a:t>
                </a:r>
              </a:p>
            </p:txBody>
          </p:sp>
        </p:grpSp>
        <p:sp>
          <p:nvSpPr>
            <p:cNvPr id="114" name="Rectangle 101"/>
            <p:cNvSpPr>
              <a:spLocks noChangeArrowheads="1"/>
            </p:cNvSpPr>
            <p:nvPr/>
          </p:nvSpPr>
          <p:spPr bwMode="auto">
            <a:xfrm>
              <a:off x="4544" y="1056"/>
              <a:ext cx="337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ATP</a:t>
              </a:r>
            </a:p>
          </p:txBody>
        </p:sp>
        <p:grpSp>
          <p:nvGrpSpPr>
            <p:cNvPr id="115" name="Group 102"/>
            <p:cNvGrpSpPr>
              <a:grpSpLocks/>
            </p:cNvGrpSpPr>
            <p:nvPr/>
          </p:nvGrpSpPr>
          <p:grpSpPr bwMode="auto">
            <a:xfrm>
              <a:off x="2620" y="192"/>
              <a:ext cx="1933" cy="289"/>
              <a:chOff x="2620" y="182"/>
              <a:chExt cx="1933" cy="289"/>
            </a:xfrm>
          </p:grpSpPr>
          <p:sp>
            <p:nvSpPr>
              <p:cNvPr id="133" name="Rectangle 103"/>
              <p:cNvSpPr>
                <a:spLocks noChangeArrowheads="1"/>
              </p:cNvSpPr>
              <p:nvPr/>
            </p:nvSpPr>
            <p:spPr bwMode="auto">
              <a:xfrm>
                <a:off x="2620" y="222"/>
                <a:ext cx="546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  </a:t>
                </a:r>
                <a:r>
                  <a:rPr lang="zh-CN" altLang="en-US" sz="1600" dirty="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钠通道</a:t>
                </a:r>
              </a:p>
            </p:txBody>
          </p:sp>
          <p:sp>
            <p:nvSpPr>
              <p:cNvPr id="134" name="Rectangle 104"/>
              <p:cNvSpPr>
                <a:spLocks noChangeArrowheads="1"/>
              </p:cNvSpPr>
              <p:nvPr/>
            </p:nvSpPr>
            <p:spPr bwMode="auto">
              <a:xfrm>
                <a:off x="3168" y="247"/>
                <a:ext cx="845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钾～  钠钾泵</a:t>
                </a:r>
              </a:p>
            </p:txBody>
          </p:sp>
          <p:sp>
            <p:nvSpPr>
              <p:cNvPr id="135" name="Rectangle 105"/>
              <p:cNvSpPr>
                <a:spLocks noChangeArrowheads="1"/>
              </p:cNvSpPr>
              <p:nvPr/>
            </p:nvSpPr>
            <p:spPr bwMode="auto">
              <a:xfrm>
                <a:off x="3984" y="182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钙通道</a:t>
                </a:r>
              </a:p>
            </p:txBody>
          </p:sp>
        </p:grpSp>
        <p:grpSp>
          <p:nvGrpSpPr>
            <p:cNvPr id="116" name="Group 106"/>
            <p:cNvGrpSpPr>
              <a:grpSpLocks/>
            </p:cNvGrpSpPr>
            <p:nvPr/>
          </p:nvGrpSpPr>
          <p:grpSpPr bwMode="auto">
            <a:xfrm>
              <a:off x="4200" y="408"/>
              <a:ext cx="875" cy="433"/>
              <a:chOff x="4220" y="408"/>
              <a:chExt cx="875" cy="433"/>
            </a:xfrm>
          </p:grpSpPr>
          <p:sp>
            <p:nvSpPr>
              <p:cNvPr id="130" name="Rectangle 107"/>
              <p:cNvSpPr>
                <a:spLocks noChangeArrowheads="1"/>
              </p:cNvSpPr>
              <p:nvPr/>
            </p:nvSpPr>
            <p:spPr bwMode="auto">
              <a:xfrm>
                <a:off x="4220" y="576"/>
                <a:ext cx="875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钙释放通道</a:t>
                </a:r>
              </a:p>
            </p:txBody>
          </p:sp>
          <p:sp>
            <p:nvSpPr>
              <p:cNvPr id="131" name="Line 108"/>
              <p:cNvSpPr>
                <a:spLocks noChangeShapeType="1"/>
              </p:cNvSpPr>
              <p:nvPr/>
            </p:nvSpPr>
            <p:spPr bwMode="auto">
              <a:xfrm>
                <a:off x="4368" y="432"/>
                <a:ext cx="0" cy="144"/>
              </a:xfrm>
              <a:prstGeom prst="line">
                <a:avLst/>
              </a:prstGeom>
              <a:noFill/>
              <a:ln w="28575" cmpd="sng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" name="Rectangle 109"/>
              <p:cNvSpPr>
                <a:spLocks noChangeArrowheads="1"/>
              </p:cNvSpPr>
              <p:nvPr/>
            </p:nvSpPr>
            <p:spPr bwMode="auto">
              <a:xfrm>
                <a:off x="4342" y="408"/>
                <a:ext cx="546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构象</a:t>
                </a:r>
                <a:r>
                  <a:rPr lang="en-US" altLang="zh-CN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/</a:t>
                </a:r>
                <a:r>
                  <a:rPr lang="en-US" altLang="zh-CN" dirty="0" err="1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Ca</a:t>
                </a:r>
                <a:endParaRPr lang="en-US" altLang="zh-CN" dirty="0">
                  <a:solidFill>
                    <a:srgbClr val="FFFF00"/>
                  </a:solidFill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solidFill>
                    <a:srgbClr val="FFFF00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117" name="Group 110"/>
            <p:cNvGrpSpPr>
              <a:grpSpLocks/>
            </p:cNvGrpSpPr>
            <p:nvPr/>
          </p:nvGrpSpPr>
          <p:grpSpPr bwMode="auto">
            <a:xfrm>
              <a:off x="4156" y="816"/>
              <a:ext cx="306" cy="361"/>
              <a:chOff x="4176" y="816"/>
              <a:chExt cx="306" cy="361"/>
            </a:xfrm>
          </p:grpSpPr>
          <p:sp>
            <p:nvSpPr>
              <p:cNvPr id="128" name="Line 111"/>
              <p:cNvSpPr>
                <a:spLocks noChangeShapeType="1"/>
              </p:cNvSpPr>
              <p:nvPr/>
            </p:nvSpPr>
            <p:spPr bwMode="auto">
              <a:xfrm>
                <a:off x="4368" y="816"/>
                <a:ext cx="0" cy="192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112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306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err="1">
                    <a:solidFill>
                      <a:srgbClr val="00FF00"/>
                    </a:solidFill>
                    <a:latin typeface="Arial" charset="0"/>
                    <a:ea typeface="黑体" pitchFamily="2" charset="-122"/>
                  </a:rPr>
                  <a:t>Ca</a:t>
                </a:r>
                <a:endParaRPr lang="en-US" altLang="zh-CN" sz="2000" dirty="0">
                  <a:solidFill>
                    <a:srgbClr val="00FF00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4632" y="253"/>
              <a:ext cx="604" cy="866"/>
              <a:chOff x="4512" y="215"/>
              <a:chExt cx="604" cy="866"/>
            </a:xfrm>
          </p:grpSpPr>
          <p:sp>
            <p:nvSpPr>
              <p:cNvPr id="124" name="Rectangle 114"/>
              <p:cNvSpPr>
                <a:spLocks noChangeArrowheads="1"/>
              </p:cNvSpPr>
              <p:nvPr/>
            </p:nvSpPr>
            <p:spPr bwMode="auto">
              <a:xfrm>
                <a:off x="4700" y="816"/>
                <a:ext cx="416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钙泵</a:t>
                </a:r>
              </a:p>
            </p:txBody>
          </p:sp>
          <p:sp>
            <p:nvSpPr>
              <p:cNvPr id="125" name="Rectangle 115"/>
              <p:cNvSpPr>
                <a:spLocks noChangeArrowheads="1"/>
              </p:cNvSpPr>
              <p:nvPr/>
            </p:nvSpPr>
            <p:spPr bwMode="auto">
              <a:xfrm>
                <a:off x="4512" y="215"/>
                <a:ext cx="60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钠钙交换</a:t>
                </a:r>
              </a:p>
            </p:txBody>
          </p:sp>
          <p:sp>
            <p:nvSpPr>
              <p:cNvPr id="126" name="Line 11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117"/>
              <p:cNvSpPr>
                <a:spLocks noChangeShapeType="1"/>
              </p:cNvSpPr>
              <p:nvPr/>
            </p:nvSpPr>
            <p:spPr bwMode="auto">
              <a:xfrm flipV="1">
                <a:off x="4512" y="432"/>
                <a:ext cx="288" cy="480"/>
              </a:xfrm>
              <a:prstGeom prst="line">
                <a:avLst/>
              </a:prstGeom>
              <a:noFill/>
              <a:ln w="28575" cmpd="sng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9" name="Group 118"/>
            <p:cNvGrpSpPr>
              <a:grpSpLocks/>
            </p:cNvGrpSpPr>
            <p:nvPr/>
          </p:nvGrpSpPr>
          <p:grpSpPr bwMode="auto">
            <a:xfrm>
              <a:off x="5304" y="134"/>
              <a:ext cx="576" cy="1177"/>
              <a:chOff x="5256" y="144"/>
              <a:chExt cx="576" cy="1177"/>
            </a:xfrm>
          </p:grpSpPr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5416" y="144"/>
                <a:ext cx="416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兴奋</a:t>
                </a:r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5256" y="586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钙释放</a:t>
                </a:r>
                <a:endParaRPr lang="zh-CN" altLang="en-US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5256" y="826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钙摄取</a:t>
                </a:r>
                <a:endPara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5416" y="1056"/>
                <a:ext cx="416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供能</a:t>
                </a:r>
                <a:endParaRPr lang="zh-CN" altLang="en-US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</p:grpSp>
      <p:sp>
        <p:nvSpPr>
          <p:cNvPr id="138" name="AutoShape 68"/>
          <p:cNvSpPr>
            <a:spLocks/>
          </p:cNvSpPr>
          <p:nvPr/>
        </p:nvSpPr>
        <p:spPr bwMode="auto">
          <a:xfrm>
            <a:off x="4383685" y="2551814"/>
            <a:ext cx="167572" cy="776705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42" name="Group 32"/>
          <p:cNvGrpSpPr>
            <a:grpSpLocks/>
          </p:cNvGrpSpPr>
          <p:nvPr/>
        </p:nvGrpSpPr>
        <p:grpSpPr bwMode="auto">
          <a:xfrm>
            <a:off x="7161137" y="2240531"/>
            <a:ext cx="1179708" cy="360000"/>
            <a:chOff x="4351" y="816"/>
            <a:chExt cx="704" cy="224"/>
          </a:xfrm>
        </p:grpSpPr>
        <p:sp>
          <p:nvSpPr>
            <p:cNvPr id="143" name="Rectangle 33"/>
            <p:cNvSpPr>
              <a:spLocks noChangeArrowheads="1"/>
            </p:cNvSpPr>
            <p:nvPr/>
          </p:nvSpPr>
          <p:spPr bwMode="auto">
            <a:xfrm>
              <a:off x="4700" y="816"/>
              <a:ext cx="35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位移</a:t>
              </a:r>
            </a:p>
          </p:txBody>
        </p:sp>
        <p:sp>
          <p:nvSpPr>
            <p:cNvPr id="145" name="Line 35"/>
            <p:cNvSpPr>
              <a:spLocks noChangeShapeType="1"/>
            </p:cNvSpPr>
            <p:nvPr/>
          </p:nvSpPr>
          <p:spPr bwMode="auto">
            <a:xfrm flipV="1">
              <a:off x="4351" y="944"/>
              <a:ext cx="353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" name="Group 65"/>
          <p:cNvGrpSpPr>
            <a:grpSpLocks/>
          </p:cNvGrpSpPr>
          <p:nvPr/>
        </p:nvGrpSpPr>
        <p:grpSpPr bwMode="auto">
          <a:xfrm>
            <a:off x="5442742" y="3200322"/>
            <a:ext cx="1270196" cy="399663"/>
            <a:chOff x="3248" y="2122"/>
            <a:chExt cx="758" cy="265"/>
          </a:xfrm>
        </p:grpSpPr>
        <p:sp>
          <p:nvSpPr>
            <p:cNvPr id="148" name="AutoShape 66"/>
            <p:cNvSpPr>
              <a:spLocks/>
            </p:cNvSpPr>
            <p:nvPr/>
          </p:nvSpPr>
          <p:spPr bwMode="auto">
            <a:xfrm>
              <a:off x="3248" y="2136"/>
              <a:ext cx="96" cy="24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auto">
            <a:xfrm>
              <a:off x="3284" y="2122"/>
              <a:ext cx="7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肌球蛋白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6482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utoUpdateAnimBg="0"/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utoShape 18"/>
          <p:cNvSpPr>
            <a:spLocks/>
          </p:cNvSpPr>
          <p:nvPr/>
        </p:nvSpPr>
        <p:spPr bwMode="auto">
          <a:xfrm>
            <a:off x="496014" y="1316627"/>
            <a:ext cx="209465" cy="169366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80" name="AutoShape 14"/>
          <p:cNvSpPr>
            <a:spLocks/>
          </p:cNvSpPr>
          <p:nvPr/>
        </p:nvSpPr>
        <p:spPr bwMode="auto">
          <a:xfrm>
            <a:off x="1010460" y="2140084"/>
            <a:ext cx="248007" cy="185805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127355" y="-992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肌纤维结构功能</a:t>
            </a:r>
          </a:p>
        </p:txBody>
      </p:sp>
      <p:sp>
        <p:nvSpPr>
          <p:cNvPr id="91" name="Rectangle 3"/>
          <p:cNvSpPr>
            <a:spLocks noChangeArrowheads="1"/>
          </p:cNvSpPr>
          <p:nvPr/>
        </p:nvSpPr>
        <p:spPr bwMode="auto">
          <a:xfrm>
            <a:off x="1139491" y="189727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肌纤维</a:t>
            </a:r>
          </a:p>
        </p:txBody>
      </p:sp>
      <p:sp>
        <p:nvSpPr>
          <p:cNvPr id="92" name="AutoShape 4"/>
          <p:cNvSpPr>
            <a:spLocks/>
          </p:cNvSpPr>
          <p:nvPr/>
        </p:nvSpPr>
        <p:spPr bwMode="auto">
          <a:xfrm>
            <a:off x="2051083" y="568835"/>
            <a:ext cx="207789" cy="3000732"/>
          </a:xfrm>
          <a:prstGeom prst="leftBrace">
            <a:avLst>
              <a:gd name="adj1" fmla="val 12661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180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2299090" y="37553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膜</a:t>
            </a:r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2299090" y="328629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质</a:t>
            </a:r>
          </a:p>
        </p:txBody>
      </p:sp>
      <p:sp>
        <p:nvSpPr>
          <p:cNvPr id="95" name="Rectangle 7"/>
          <p:cNvSpPr>
            <a:spLocks noChangeArrowheads="1"/>
          </p:cNvSpPr>
          <p:nvPr/>
        </p:nvSpPr>
        <p:spPr bwMode="auto">
          <a:xfrm>
            <a:off x="2171735" y="2693581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肌原纤维</a:t>
            </a:r>
          </a:p>
        </p:txBody>
      </p:sp>
      <p:sp>
        <p:nvSpPr>
          <p:cNvPr id="96" name="Rectangle 8"/>
          <p:cNvSpPr>
            <a:spLocks noChangeArrowheads="1"/>
          </p:cNvSpPr>
          <p:nvPr/>
        </p:nvSpPr>
        <p:spPr bwMode="auto">
          <a:xfrm>
            <a:off x="2299090" y="202697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细胞核</a:t>
            </a:r>
          </a:p>
        </p:txBody>
      </p:sp>
      <p:sp>
        <p:nvSpPr>
          <p:cNvPr id="97" name="Rectangle 9"/>
          <p:cNvSpPr>
            <a:spLocks noChangeArrowheads="1"/>
          </p:cNvSpPr>
          <p:nvPr/>
        </p:nvSpPr>
        <p:spPr bwMode="auto">
          <a:xfrm>
            <a:off x="2299090" y="130305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细胞器</a:t>
            </a:r>
          </a:p>
        </p:txBody>
      </p:sp>
      <p:sp>
        <p:nvSpPr>
          <p:cNvPr id="98" name="AutoShape 10"/>
          <p:cNvSpPr>
            <a:spLocks/>
          </p:cNvSpPr>
          <p:nvPr/>
        </p:nvSpPr>
        <p:spPr bwMode="auto">
          <a:xfrm>
            <a:off x="3291117" y="356169"/>
            <a:ext cx="167572" cy="361474"/>
          </a:xfrm>
          <a:prstGeom prst="leftBrace">
            <a:avLst>
              <a:gd name="adj1" fmla="val 25667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3458689" y="14478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表面膜</a:t>
            </a:r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3458689" y="520317"/>
            <a:ext cx="19059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横管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(T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ransverse</a:t>
            </a:r>
            <a:r>
              <a:rPr lang="zh-CN" altLang="en-US" sz="16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管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01" name="AutoShape 13"/>
          <p:cNvSpPr>
            <a:spLocks/>
          </p:cNvSpPr>
          <p:nvPr/>
        </p:nvSpPr>
        <p:spPr bwMode="auto">
          <a:xfrm>
            <a:off x="3297820" y="1225015"/>
            <a:ext cx="127355" cy="613053"/>
          </a:xfrm>
          <a:prstGeom prst="leftBrace">
            <a:avLst>
              <a:gd name="adj1" fmla="val 4265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32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3458689" y="1342266"/>
            <a:ext cx="954107" cy="6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...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线粒体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3458689" y="10285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肌质网</a:t>
            </a:r>
          </a:p>
        </p:txBody>
      </p:sp>
      <p:sp>
        <p:nvSpPr>
          <p:cNvPr id="104" name="Rectangle 16"/>
          <p:cNvSpPr>
            <a:spLocks noChangeArrowheads="1"/>
          </p:cNvSpPr>
          <p:nvPr/>
        </p:nvSpPr>
        <p:spPr bwMode="auto">
          <a:xfrm>
            <a:off x="4497637" y="123820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纵行～</a:t>
            </a: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4497637" y="897358"/>
            <a:ext cx="1637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连接～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侧囊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06" name="AutoShape 20"/>
          <p:cNvSpPr>
            <a:spLocks/>
          </p:cNvSpPr>
          <p:nvPr/>
        </p:nvSpPr>
        <p:spPr bwMode="auto">
          <a:xfrm>
            <a:off x="3378254" y="2715434"/>
            <a:ext cx="80435" cy="368022"/>
          </a:xfrm>
          <a:prstGeom prst="leftBrace">
            <a:avLst>
              <a:gd name="adj1" fmla="val 6406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7" name="Rectangle 21"/>
          <p:cNvSpPr>
            <a:spLocks noChangeArrowheads="1"/>
          </p:cNvSpPr>
          <p:nvPr/>
        </p:nvSpPr>
        <p:spPr bwMode="auto">
          <a:xfrm>
            <a:off x="3458689" y="269358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肌小节</a:t>
            </a:r>
          </a:p>
        </p:txBody>
      </p:sp>
      <p:sp>
        <p:nvSpPr>
          <p:cNvPr id="108" name="Rectangle 22"/>
          <p:cNvSpPr>
            <a:spLocks noChangeArrowheads="1"/>
          </p:cNvSpPr>
          <p:nvPr/>
        </p:nvSpPr>
        <p:spPr bwMode="auto">
          <a:xfrm>
            <a:off x="5617019" y="1882189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肌钙蛋白</a:t>
            </a:r>
          </a:p>
        </p:txBody>
      </p:sp>
      <p:sp>
        <p:nvSpPr>
          <p:cNvPr id="110" name="Rectangle 24"/>
          <p:cNvSpPr>
            <a:spLocks noChangeArrowheads="1"/>
          </p:cNvSpPr>
          <p:nvPr/>
        </p:nvSpPr>
        <p:spPr bwMode="auto">
          <a:xfrm>
            <a:off x="5583504" y="2229067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原肌球蛋白</a:t>
            </a:r>
          </a:p>
        </p:txBody>
      </p:sp>
      <p:sp>
        <p:nvSpPr>
          <p:cNvPr id="111" name="Rectangle 25"/>
          <p:cNvSpPr>
            <a:spLocks noChangeArrowheads="1"/>
          </p:cNvSpPr>
          <p:nvPr/>
        </p:nvSpPr>
        <p:spPr bwMode="auto">
          <a:xfrm>
            <a:off x="5617019" y="2533716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肌动蛋白</a:t>
            </a:r>
          </a:p>
        </p:txBody>
      </p:sp>
      <p:sp>
        <p:nvSpPr>
          <p:cNvPr id="112" name="AutoShape 26"/>
          <p:cNvSpPr>
            <a:spLocks/>
          </p:cNvSpPr>
          <p:nvPr/>
        </p:nvSpPr>
        <p:spPr bwMode="auto">
          <a:xfrm>
            <a:off x="4368607" y="1065006"/>
            <a:ext cx="160869" cy="361474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1199817" y="376437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结缔组织膜</a:t>
            </a:r>
          </a:p>
        </p:txBody>
      </p:sp>
      <p:sp>
        <p:nvSpPr>
          <p:cNvPr id="114" name="Rectangle 28"/>
          <p:cNvSpPr>
            <a:spLocks noChangeArrowheads="1"/>
          </p:cNvSpPr>
          <p:nvPr/>
        </p:nvSpPr>
        <p:spPr bwMode="auto">
          <a:xfrm>
            <a:off x="80435" y="17524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肉</a:t>
            </a:r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703803" y="1013487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肌腱</a:t>
            </a:r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643477" y="267095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腹</a:t>
            </a:r>
          </a:p>
        </p:txBody>
      </p:sp>
      <p:pic>
        <p:nvPicPr>
          <p:cNvPr id="119" name="Picture 60"/>
          <p:cNvPicPr>
            <a:picLocks noChangeAspect="1" noChangeArrowheads="1"/>
          </p:cNvPicPr>
          <p:nvPr/>
        </p:nvPicPr>
        <p:blipFill>
          <a:blip r:embed="rId2" cstate="print"/>
          <a:srcRect t="28349" b="14175"/>
          <a:stretch>
            <a:fillRect/>
          </a:stretch>
        </p:blipFill>
        <p:spPr bwMode="auto">
          <a:xfrm>
            <a:off x="160869" y="3112850"/>
            <a:ext cx="9249983" cy="318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0" name="Rectangle 61"/>
          <p:cNvSpPr>
            <a:spLocks noChangeArrowheads="1"/>
          </p:cNvSpPr>
          <p:nvPr/>
        </p:nvSpPr>
        <p:spPr bwMode="auto">
          <a:xfrm>
            <a:off x="4374209" y="3081102"/>
            <a:ext cx="5036643" cy="490592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3" name="Rectangle 64"/>
          <p:cNvSpPr>
            <a:spLocks noChangeArrowheads="1"/>
          </p:cNvSpPr>
          <p:nvPr/>
        </p:nvSpPr>
        <p:spPr bwMode="auto">
          <a:xfrm>
            <a:off x="4472501" y="2229067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细肌丝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472501" y="3200322"/>
            <a:ext cx="2240437" cy="407654"/>
            <a:chOff x="4472501" y="3200322"/>
            <a:chExt cx="2240437" cy="407654"/>
          </a:xfrm>
        </p:grpSpPr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4472501" y="3207866"/>
              <a:ext cx="9541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粗肌丝</a:t>
              </a:r>
            </a:p>
          </p:txBody>
        </p:sp>
        <p:grpSp>
          <p:nvGrpSpPr>
            <p:cNvPr id="124" name="Group 65"/>
            <p:cNvGrpSpPr>
              <a:grpSpLocks/>
            </p:cNvGrpSpPr>
            <p:nvPr/>
          </p:nvGrpSpPr>
          <p:grpSpPr bwMode="auto">
            <a:xfrm>
              <a:off x="5442742" y="3200322"/>
              <a:ext cx="1270196" cy="399663"/>
              <a:chOff x="3248" y="2122"/>
              <a:chExt cx="758" cy="265"/>
            </a:xfrm>
          </p:grpSpPr>
          <p:sp>
            <p:nvSpPr>
              <p:cNvPr id="125" name="AutoShape 66"/>
              <p:cNvSpPr>
                <a:spLocks/>
              </p:cNvSpPr>
              <p:nvPr/>
            </p:nvSpPr>
            <p:spPr bwMode="auto">
              <a:xfrm>
                <a:off x="3248" y="2136"/>
                <a:ext cx="96" cy="240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Rectangle 67"/>
              <p:cNvSpPr>
                <a:spLocks noChangeArrowheads="1"/>
              </p:cNvSpPr>
              <p:nvPr/>
            </p:nvSpPr>
            <p:spPr bwMode="auto">
              <a:xfrm>
                <a:off x="3284" y="2122"/>
                <a:ext cx="722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肌球蛋白</a:t>
                </a:r>
              </a:p>
            </p:txBody>
          </p:sp>
        </p:grpSp>
      </p:grpSp>
      <p:sp>
        <p:nvSpPr>
          <p:cNvPr id="127" name="Rectangle 68"/>
          <p:cNvSpPr>
            <a:spLocks noChangeArrowheads="1"/>
          </p:cNvSpPr>
          <p:nvPr/>
        </p:nvSpPr>
        <p:spPr bwMode="auto">
          <a:xfrm>
            <a:off x="6714175" y="3539740"/>
            <a:ext cx="2696677" cy="729116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8" name="Group 69"/>
          <p:cNvGrpSpPr>
            <a:grpSpLocks/>
          </p:cNvGrpSpPr>
          <p:nvPr/>
        </p:nvGrpSpPr>
        <p:grpSpPr bwMode="auto">
          <a:xfrm>
            <a:off x="6689480" y="2924330"/>
            <a:ext cx="1255115" cy="1200498"/>
            <a:chOff x="3992" y="1939"/>
            <a:chExt cx="749" cy="796"/>
          </a:xfrm>
        </p:grpSpPr>
        <p:sp>
          <p:nvSpPr>
            <p:cNvPr id="129" name="AutoShape 70"/>
            <p:cNvSpPr>
              <a:spLocks/>
            </p:cNvSpPr>
            <p:nvPr/>
          </p:nvSpPr>
          <p:spPr bwMode="auto">
            <a:xfrm>
              <a:off x="3992" y="2121"/>
              <a:ext cx="96" cy="242"/>
            </a:xfrm>
            <a:prstGeom prst="leftBrace">
              <a:avLst>
                <a:gd name="adj1" fmla="val 29167"/>
                <a:gd name="adj2" fmla="val 5238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Rectangle 71"/>
            <p:cNvSpPr>
              <a:spLocks noChangeArrowheads="1"/>
            </p:cNvSpPr>
            <p:nvPr/>
          </p:nvSpPr>
          <p:spPr bwMode="auto">
            <a:xfrm>
              <a:off x="4036" y="1939"/>
              <a:ext cx="70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轻链</a:t>
              </a:r>
              <a:r>
                <a:rPr lang="en-US" altLang="zh-CN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(X4)</a:t>
              </a:r>
            </a:p>
          </p:txBody>
        </p:sp>
        <p:sp>
          <p:nvSpPr>
            <p:cNvPr id="131" name="Rectangle 72"/>
            <p:cNvSpPr>
              <a:spLocks noChangeArrowheads="1"/>
            </p:cNvSpPr>
            <p:nvPr/>
          </p:nvSpPr>
          <p:spPr bwMode="auto">
            <a:xfrm>
              <a:off x="4036" y="2266"/>
              <a:ext cx="416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重链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(X2)</a:t>
              </a:r>
            </a:p>
          </p:txBody>
        </p:sp>
      </p:grpSp>
      <p:grpSp>
        <p:nvGrpSpPr>
          <p:cNvPr id="132" name="Group 118"/>
          <p:cNvGrpSpPr>
            <a:grpSpLocks/>
          </p:cNvGrpSpPr>
          <p:nvPr/>
        </p:nvGrpSpPr>
        <p:grpSpPr bwMode="auto">
          <a:xfrm>
            <a:off x="8018332" y="3052525"/>
            <a:ext cx="802671" cy="399664"/>
            <a:chOff x="4785" y="2024"/>
            <a:chExt cx="479" cy="265"/>
          </a:xfrm>
        </p:grpSpPr>
        <p:sp>
          <p:nvSpPr>
            <p:cNvPr id="133" name="Rectangle 74"/>
            <p:cNvSpPr>
              <a:spLocks noChangeArrowheads="1"/>
            </p:cNvSpPr>
            <p:nvPr/>
          </p:nvSpPr>
          <p:spPr bwMode="auto">
            <a:xfrm>
              <a:off x="4848" y="2024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横桥</a:t>
              </a:r>
            </a:p>
          </p:txBody>
        </p:sp>
        <p:sp>
          <p:nvSpPr>
            <p:cNvPr id="134" name="AutoShape 77"/>
            <p:cNvSpPr>
              <a:spLocks/>
            </p:cNvSpPr>
            <p:nvPr/>
          </p:nvSpPr>
          <p:spPr bwMode="auto">
            <a:xfrm>
              <a:off x="4785" y="2042"/>
              <a:ext cx="106" cy="238"/>
            </a:xfrm>
            <a:prstGeom prst="rightBrace">
              <a:avLst>
                <a:gd name="adj1" fmla="val 35714"/>
                <a:gd name="adj2" fmla="val 50000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" name="Rectangle 78"/>
          <p:cNvSpPr>
            <a:spLocks noChangeArrowheads="1"/>
          </p:cNvSpPr>
          <p:nvPr/>
        </p:nvSpPr>
        <p:spPr bwMode="auto">
          <a:xfrm>
            <a:off x="9136034" y="2693581"/>
            <a:ext cx="51612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肌丝滑行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7440196" y="3257632"/>
            <a:ext cx="574772" cy="993880"/>
            <a:chOff x="4440" y="2160"/>
            <a:chExt cx="343" cy="659"/>
          </a:xfrm>
        </p:grpSpPr>
        <p:sp>
          <p:nvSpPr>
            <p:cNvPr id="137" name="AutoShape 80"/>
            <p:cNvSpPr>
              <a:spLocks/>
            </p:cNvSpPr>
            <p:nvPr/>
          </p:nvSpPr>
          <p:spPr bwMode="auto">
            <a:xfrm>
              <a:off x="4440" y="2359"/>
              <a:ext cx="120" cy="246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Rectangle 81"/>
            <p:cNvSpPr>
              <a:spLocks noChangeArrowheads="1"/>
            </p:cNvSpPr>
            <p:nvPr/>
          </p:nvSpPr>
          <p:spPr bwMode="auto">
            <a:xfrm>
              <a:off x="4520" y="2160"/>
              <a:ext cx="26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头</a:t>
              </a:r>
            </a:p>
          </p:txBody>
        </p:sp>
        <p:sp>
          <p:nvSpPr>
            <p:cNvPr id="139" name="Rectangle 82"/>
            <p:cNvSpPr>
              <a:spLocks noChangeArrowheads="1"/>
            </p:cNvSpPr>
            <p:nvPr/>
          </p:nvSpPr>
          <p:spPr bwMode="auto">
            <a:xfrm>
              <a:off x="4512" y="2362"/>
              <a:ext cx="26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颈</a:t>
              </a:r>
            </a:p>
          </p:txBody>
        </p:sp>
        <p:sp>
          <p:nvSpPr>
            <p:cNvPr id="140" name="Rectangle 83"/>
            <p:cNvSpPr>
              <a:spLocks noChangeArrowheads="1"/>
            </p:cNvSpPr>
            <p:nvPr/>
          </p:nvSpPr>
          <p:spPr bwMode="auto">
            <a:xfrm>
              <a:off x="4500" y="2554"/>
              <a:ext cx="26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尾</a:t>
              </a:r>
            </a:p>
          </p:txBody>
        </p:sp>
      </p:grpSp>
      <p:sp>
        <p:nvSpPr>
          <p:cNvPr id="145" name="AutoShape 88"/>
          <p:cNvSpPr>
            <a:spLocks noChangeArrowheads="1"/>
          </p:cNvSpPr>
          <p:nvPr/>
        </p:nvSpPr>
        <p:spPr bwMode="auto">
          <a:xfrm rot="5151402" flipH="1">
            <a:off x="7074332" y="2213730"/>
            <a:ext cx="674457" cy="1759523"/>
          </a:xfrm>
          <a:custGeom>
            <a:avLst/>
            <a:gdLst>
              <a:gd name="G0" fmla="+- -341082 0 0"/>
              <a:gd name="G1" fmla="+- -5694663 0 0"/>
              <a:gd name="G2" fmla="+- -341082 0 -5694663"/>
              <a:gd name="G3" fmla="+- 10800 0 0"/>
              <a:gd name="G4" fmla="+- 0 0 -34108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800 0 0"/>
              <a:gd name="G9" fmla="+- 0 0 -5694663"/>
              <a:gd name="G10" fmla="+- 9800 0 2700"/>
              <a:gd name="G11" fmla="cos G10 -341082"/>
              <a:gd name="G12" fmla="sin G10 -341082"/>
              <a:gd name="G13" fmla="cos 13500 -341082"/>
              <a:gd name="G14" fmla="sin 13500 -341082"/>
              <a:gd name="G15" fmla="+- G11 10800 0"/>
              <a:gd name="G16" fmla="+- G12 10800 0"/>
              <a:gd name="G17" fmla="+- G13 10800 0"/>
              <a:gd name="G18" fmla="+- G14 10800 0"/>
              <a:gd name="G19" fmla="*/ 9800 1 2"/>
              <a:gd name="G20" fmla="+- G19 5400 0"/>
              <a:gd name="G21" fmla="cos G20 -341082"/>
              <a:gd name="G22" fmla="sin G20 -341082"/>
              <a:gd name="G23" fmla="+- G21 10800 0"/>
              <a:gd name="G24" fmla="+- G12 G23 G22"/>
              <a:gd name="G25" fmla="+- G22 G23 G11"/>
              <a:gd name="G26" fmla="cos 10800 -341082"/>
              <a:gd name="G27" fmla="sin 10800 -341082"/>
              <a:gd name="G28" fmla="cos 9800 -341082"/>
              <a:gd name="G29" fmla="sin 9800 -34108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694663"/>
              <a:gd name="G36" fmla="sin G34 -5694663"/>
              <a:gd name="G37" fmla="+/ -5694663 -34108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800 G39"/>
              <a:gd name="G43" fmla="sin 9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295 w 21600"/>
              <a:gd name="T5" fmla="*/ 3024 h 21600"/>
              <a:gd name="T6" fmla="*/ 11358 w 21600"/>
              <a:gd name="T7" fmla="*/ 515 h 21600"/>
              <a:gd name="T8" fmla="*/ 17601 w 21600"/>
              <a:gd name="T9" fmla="*/ 3744 h 21600"/>
              <a:gd name="T10" fmla="*/ 24244 w 21600"/>
              <a:gd name="T11" fmla="*/ 9575 h 21600"/>
              <a:gd name="T12" fmla="*/ 21347 w 21600"/>
              <a:gd name="T13" fmla="*/ 13052 h 21600"/>
              <a:gd name="T14" fmla="*/ 17870 w 21600"/>
              <a:gd name="T15" fmla="*/ 1015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559" y="9911"/>
                </a:moveTo>
                <a:cubicBezTo>
                  <a:pt x="20118" y="5065"/>
                  <a:pt x="16189" y="1278"/>
                  <a:pt x="11331" y="1014"/>
                </a:cubicBezTo>
                <a:lnTo>
                  <a:pt x="11385" y="15"/>
                </a:lnTo>
                <a:cubicBezTo>
                  <a:pt x="16739" y="306"/>
                  <a:pt x="21069" y="4480"/>
                  <a:pt x="21555" y="9820"/>
                </a:cubicBezTo>
                <a:lnTo>
                  <a:pt x="24244" y="9575"/>
                </a:lnTo>
                <a:lnTo>
                  <a:pt x="21347" y="13052"/>
                </a:lnTo>
                <a:lnTo>
                  <a:pt x="17870" y="10155"/>
                </a:lnTo>
                <a:lnTo>
                  <a:pt x="20559" y="991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46" name="Group 116"/>
          <p:cNvGrpSpPr>
            <a:grpSpLocks/>
          </p:cNvGrpSpPr>
          <p:nvPr/>
        </p:nvGrpSpPr>
        <p:grpSpPr bwMode="auto">
          <a:xfrm>
            <a:off x="4390390" y="202094"/>
            <a:ext cx="5462852" cy="2079758"/>
            <a:chOff x="2620" y="134"/>
            <a:chExt cx="3260" cy="1379"/>
          </a:xfrm>
        </p:grpSpPr>
        <p:sp>
          <p:nvSpPr>
            <p:cNvPr id="147" name="Rectangle 34"/>
            <p:cNvSpPr>
              <a:spLocks noChangeArrowheads="1"/>
            </p:cNvSpPr>
            <p:nvPr/>
          </p:nvSpPr>
          <p:spPr bwMode="auto">
            <a:xfrm>
              <a:off x="5304" y="1248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钙受体</a:t>
              </a:r>
              <a:endParaRPr lang="zh-CN" altLang="en-US" sz="2000" dirty="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148" name="Group 90"/>
            <p:cNvGrpSpPr>
              <a:grpSpLocks/>
            </p:cNvGrpSpPr>
            <p:nvPr/>
          </p:nvGrpSpPr>
          <p:grpSpPr bwMode="auto">
            <a:xfrm>
              <a:off x="2620" y="134"/>
              <a:ext cx="3260" cy="1177"/>
              <a:chOff x="2620" y="134"/>
              <a:chExt cx="3260" cy="1177"/>
            </a:xfrm>
          </p:grpSpPr>
          <p:grpSp>
            <p:nvGrpSpPr>
              <p:cNvPr id="149" name="Group 91"/>
              <p:cNvGrpSpPr>
                <a:grpSpLocks/>
              </p:cNvGrpSpPr>
              <p:nvPr/>
            </p:nvGrpSpPr>
            <p:grpSpPr bwMode="auto">
              <a:xfrm>
                <a:off x="3676" y="463"/>
                <a:ext cx="506" cy="236"/>
                <a:chOff x="3696" y="463"/>
                <a:chExt cx="506" cy="236"/>
              </a:xfrm>
            </p:grpSpPr>
            <p:sp>
              <p:nvSpPr>
                <p:cNvPr id="172" name="AutoShape 92"/>
                <p:cNvSpPr>
                  <a:spLocks/>
                </p:cNvSpPr>
                <p:nvPr/>
              </p:nvSpPr>
              <p:spPr bwMode="auto">
                <a:xfrm>
                  <a:off x="3696" y="463"/>
                  <a:ext cx="48" cy="235"/>
                </a:xfrm>
                <a:prstGeom prst="rightBrace">
                  <a:avLst>
                    <a:gd name="adj1" fmla="val 35069"/>
                    <a:gd name="adj2" fmla="val 50000"/>
                  </a:avLst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93"/>
                <p:cNvSpPr>
                  <a:spLocks noChangeArrowheads="1"/>
                </p:cNvSpPr>
                <p:nvPr/>
              </p:nvSpPr>
              <p:spPr bwMode="auto">
                <a:xfrm>
                  <a:off x="3724" y="475"/>
                  <a:ext cx="478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>
                      <a:solidFill>
                        <a:schemeClr val="bg1"/>
                      </a:solidFill>
                      <a:latin typeface="Arial" charset="0"/>
                      <a:ea typeface="黑体" pitchFamily="2" charset="-122"/>
                    </a:rPr>
                    <a:t>三联管</a:t>
                  </a:r>
                </a:p>
              </p:txBody>
            </p:sp>
          </p:grpSp>
          <p:sp>
            <p:nvSpPr>
              <p:cNvPr id="150" name="Rectangle 94"/>
              <p:cNvSpPr>
                <a:spLocks noChangeArrowheads="1"/>
              </p:cNvSpPr>
              <p:nvPr/>
            </p:nvSpPr>
            <p:spPr bwMode="auto">
              <a:xfrm>
                <a:off x="4544" y="1056"/>
                <a:ext cx="337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ATP</a:t>
                </a:r>
              </a:p>
            </p:txBody>
          </p:sp>
          <p:grpSp>
            <p:nvGrpSpPr>
              <p:cNvPr id="151" name="Group 95"/>
              <p:cNvGrpSpPr>
                <a:grpSpLocks/>
              </p:cNvGrpSpPr>
              <p:nvPr/>
            </p:nvGrpSpPr>
            <p:grpSpPr bwMode="auto">
              <a:xfrm>
                <a:off x="2620" y="192"/>
                <a:ext cx="1933" cy="289"/>
                <a:chOff x="2620" y="182"/>
                <a:chExt cx="1933" cy="289"/>
              </a:xfrm>
            </p:grpSpPr>
            <p:sp>
              <p:nvSpPr>
                <p:cNvPr id="169" name="Rectangle 96"/>
                <p:cNvSpPr>
                  <a:spLocks noChangeArrowheads="1"/>
                </p:cNvSpPr>
                <p:nvPr/>
              </p:nvSpPr>
              <p:spPr bwMode="auto">
                <a:xfrm>
                  <a:off x="2620" y="222"/>
                  <a:ext cx="546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  </a:t>
                  </a:r>
                  <a:r>
                    <a:rPr lang="zh-CN" altLang="en-US" sz="16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钠通道</a:t>
                  </a:r>
                </a:p>
              </p:txBody>
            </p:sp>
            <p:sp>
              <p:nvSpPr>
                <p:cNvPr id="170" name="Rectangle 97"/>
                <p:cNvSpPr>
                  <a:spLocks noChangeArrowheads="1"/>
                </p:cNvSpPr>
                <p:nvPr/>
              </p:nvSpPr>
              <p:spPr bwMode="auto">
                <a:xfrm>
                  <a:off x="3168" y="247"/>
                  <a:ext cx="845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钾～  钠钾泵</a:t>
                  </a:r>
                </a:p>
              </p:txBody>
            </p:sp>
            <p:sp>
              <p:nvSpPr>
                <p:cNvPr id="171" name="Rectangle 98"/>
                <p:cNvSpPr>
                  <a:spLocks noChangeArrowheads="1"/>
                </p:cNvSpPr>
                <p:nvPr/>
              </p:nvSpPr>
              <p:spPr bwMode="auto">
                <a:xfrm>
                  <a:off x="3984" y="182"/>
                  <a:ext cx="569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钙通道</a:t>
                  </a:r>
                </a:p>
              </p:txBody>
            </p:sp>
          </p:grpSp>
          <p:grpSp>
            <p:nvGrpSpPr>
              <p:cNvPr id="152" name="Group 99"/>
              <p:cNvGrpSpPr>
                <a:grpSpLocks/>
              </p:cNvGrpSpPr>
              <p:nvPr/>
            </p:nvGrpSpPr>
            <p:grpSpPr bwMode="auto">
              <a:xfrm>
                <a:off x="4200" y="408"/>
                <a:ext cx="875" cy="433"/>
                <a:chOff x="4220" y="408"/>
                <a:chExt cx="875" cy="433"/>
              </a:xfrm>
            </p:grpSpPr>
            <p:sp>
              <p:nvSpPr>
                <p:cNvPr id="1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4220" y="576"/>
                  <a:ext cx="875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钙释放通道</a:t>
                  </a:r>
                </a:p>
              </p:txBody>
            </p:sp>
            <p:sp>
              <p:nvSpPr>
                <p:cNvPr id="167" name="Line 101"/>
                <p:cNvSpPr>
                  <a:spLocks noChangeShapeType="1"/>
                </p:cNvSpPr>
                <p:nvPr/>
              </p:nvSpPr>
              <p:spPr bwMode="auto">
                <a:xfrm>
                  <a:off x="4368" y="432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42" y="408"/>
                  <a:ext cx="546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构象</a:t>
                  </a:r>
                  <a:r>
                    <a:rPr lang="en-US" altLang="zh-CN" dirty="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/</a:t>
                  </a:r>
                  <a:r>
                    <a:rPr lang="en-US" altLang="zh-CN" dirty="0" err="1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Ca</a:t>
                  </a:r>
                  <a:endParaRPr lang="en-US" altLang="zh-CN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endParaRPr>
                </a:p>
                <a:p>
                  <a:endParaRPr lang="en-US" altLang="zh-CN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</p:grpSp>
          <p:grpSp>
            <p:nvGrpSpPr>
              <p:cNvPr id="153" name="Group 103"/>
              <p:cNvGrpSpPr>
                <a:grpSpLocks/>
              </p:cNvGrpSpPr>
              <p:nvPr/>
            </p:nvGrpSpPr>
            <p:grpSpPr bwMode="auto">
              <a:xfrm>
                <a:off x="4156" y="816"/>
                <a:ext cx="306" cy="361"/>
                <a:chOff x="4176" y="816"/>
                <a:chExt cx="306" cy="361"/>
              </a:xfrm>
            </p:grpSpPr>
            <p:sp>
              <p:nvSpPr>
                <p:cNvPr id="164" name="Line 104"/>
                <p:cNvSpPr>
                  <a:spLocks noChangeShapeType="1"/>
                </p:cNvSpPr>
                <p:nvPr/>
              </p:nvSpPr>
              <p:spPr bwMode="auto">
                <a:xfrm>
                  <a:off x="4368" y="816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105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306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 err="1">
                      <a:solidFill>
                        <a:srgbClr val="00FF00"/>
                      </a:solidFill>
                      <a:latin typeface="Arial" charset="0"/>
                      <a:ea typeface="黑体" pitchFamily="2" charset="-122"/>
                    </a:rPr>
                    <a:t>Ca</a:t>
                  </a:r>
                  <a:endParaRPr lang="en-US" altLang="zh-CN" sz="2000" dirty="0">
                    <a:solidFill>
                      <a:srgbClr val="00FF00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</p:grpSp>
          <p:grpSp>
            <p:nvGrpSpPr>
              <p:cNvPr id="154" name="Group 106"/>
              <p:cNvGrpSpPr>
                <a:grpSpLocks/>
              </p:cNvGrpSpPr>
              <p:nvPr/>
            </p:nvGrpSpPr>
            <p:grpSpPr bwMode="auto">
              <a:xfrm>
                <a:off x="4632" y="253"/>
                <a:ext cx="604" cy="866"/>
                <a:chOff x="4512" y="215"/>
                <a:chExt cx="604" cy="866"/>
              </a:xfrm>
            </p:grpSpPr>
            <p:sp>
              <p:nvSpPr>
                <p:cNvPr id="160" name="Rectangle 107"/>
                <p:cNvSpPr>
                  <a:spLocks noChangeArrowheads="1"/>
                </p:cNvSpPr>
                <p:nvPr/>
              </p:nvSpPr>
              <p:spPr bwMode="auto">
                <a:xfrm>
                  <a:off x="4700" y="816"/>
                  <a:ext cx="416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钙泵</a:t>
                  </a:r>
                </a:p>
              </p:txBody>
            </p:sp>
            <p:sp>
              <p:nvSpPr>
                <p:cNvPr id="161" name="Rectangle 108"/>
                <p:cNvSpPr>
                  <a:spLocks noChangeArrowheads="1"/>
                </p:cNvSpPr>
                <p:nvPr/>
              </p:nvSpPr>
              <p:spPr bwMode="auto">
                <a:xfrm>
                  <a:off x="4512" y="215"/>
                  <a:ext cx="600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钠钙交换</a:t>
                  </a:r>
                </a:p>
              </p:txBody>
            </p:sp>
            <p:sp>
              <p:nvSpPr>
                <p:cNvPr id="162" name="Line 109"/>
                <p:cNvSpPr>
                  <a:spLocks noChangeShapeType="1"/>
                </p:cNvSpPr>
                <p:nvPr/>
              </p:nvSpPr>
              <p:spPr bwMode="auto">
                <a:xfrm>
                  <a:off x="4512" y="960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512" y="432"/>
                  <a:ext cx="288" cy="480"/>
                </a:xfrm>
                <a:prstGeom prst="line">
                  <a:avLst/>
                </a:prstGeom>
                <a:noFill/>
                <a:ln w="28575" cmpd="sng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11"/>
              <p:cNvGrpSpPr>
                <a:grpSpLocks/>
              </p:cNvGrpSpPr>
              <p:nvPr/>
            </p:nvGrpSpPr>
            <p:grpSpPr bwMode="auto">
              <a:xfrm>
                <a:off x="5304" y="134"/>
                <a:ext cx="576" cy="1177"/>
                <a:chOff x="5256" y="144"/>
                <a:chExt cx="576" cy="1177"/>
              </a:xfrm>
            </p:grpSpPr>
            <p:sp>
              <p:nvSpPr>
                <p:cNvPr id="156" name="Rectangle 112"/>
                <p:cNvSpPr>
                  <a:spLocks noChangeArrowheads="1"/>
                </p:cNvSpPr>
                <p:nvPr/>
              </p:nvSpPr>
              <p:spPr bwMode="auto">
                <a:xfrm>
                  <a:off x="5416" y="144"/>
                  <a:ext cx="416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兴奋</a:t>
                  </a:r>
                </a:p>
              </p:txBody>
            </p:sp>
            <p:sp>
              <p:nvSpPr>
                <p:cNvPr id="157" name="Rectangle 113"/>
                <p:cNvSpPr>
                  <a:spLocks noChangeArrowheads="1"/>
                </p:cNvSpPr>
                <p:nvPr/>
              </p:nvSpPr>
              <p:spPr bwMode="auto">
                <a:xfrm>
                  <a:off x="5256" y="586"/>
                  <a:ext cx="569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钙释放</a:t>
                  </a:r>
                  <a:endPara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158" name="Rectangle 114"/>
                <p:cNvSpPr>
                  <a:spLocks noChangeArrowheads="1"/>
                </p:cNvSpPr>
                <p:nvPr/>
              </p:nvSpPr>
              <p:spPr bwMode="auto">
                <a:xfrm>
                  <a:off x="5256" y="826"/>
                  <a:ext cx="569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钙摄取</a:t>
                  </a:r>
                  <a:endPara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159" name="Rectangle 115"/>
                <p:cNvSpPr>
                  <a:spLocks noChangeArrowheads="1"/>
                </p:cNvSpPr>
                <p:nvPr/>
              </p:nvSpPr>
              <p:spPr bwMode="auto">
                <a:xfrm>
                  <a:off x="5416" y="1056"/>
                  <a:ext cx="416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供能</a:t>
                  </a:r>
                  <a:endPara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74" name="Group 119"/>
          <p:cNvGrpSpPr>
            <a:grpSpLocks/>
          </p:cNvGrpSpPr>
          <p:nvPr/>
        </p:nvGrpSpPr>
        <p:grpSpPr bwMode="auto">
          <a:xfrm>
            <a:off x="8043467" y="3462742"/>
            <a:ext cx="926674" cy="802343"/>
            <a:chOff x="4800" y="2296"/>
            <a:chExt cx="553" cy="532"/>
          </a:xfrm>
        </p:grpSpPr>
        <p:sp>
          <p:nvSpPr>
            <p:cNvPr id="175" name="Rectangle 75"/>
            <p:cNvSpPr>
              <a:spLocks noChangeArrowheads="1"/>
            </p:cNvSpPr>
            <p:nvPr/>
          </p:nvSpPr>
          <p:spPr bwMode="auto">
            <a:xfrm>
              <a:off x="4877" y="2296"/>
              <a:ext cx="47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HMM</a:t>
              </a: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4876" y="2563"/>
              <a:ext cx="45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LMM</a:t>
              </a:r>
            </a:p>
          </p:txBody>
        </p:sp>
        <p:sp>
          <p:nvSpPr>
            <p:cNvPr id="177" name="AutoShape 117"/>
            <p:cNvSpPr>
              <a:spLocks/>
            </p:cNvSpPr>
            <p:nvPr/>
          </p:nvSpPr>
          <p:spPr bwMode="auto">
            <a:xfrm>
              <a:off x="4800" y="2298"/>
              <a:ext cx="86" cy="235"/>
            </a:xfrm>
            <a:prstGeom prst="rightBrace">
              <a:avLst>
                <a:gd name="adj1" fmla="val 39630"/>
                <a:gd name="adj2" fmla="val 50000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8" name="AutoShape 42"/>
          <p:cNvSpPr>
            <a:spLocks/>
          </p:cNvSpPr>
          <p:nvPr/>
        </p:nvSpPr>
        <p:spPr bwMode="auto">
          <a:xfrm>
            <a:off x="5409226" y="2093332"/>
            <a:ext cx="234601" cy="647002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81" name="AutoShape 68"/>
          <p:cNvSpPr>
            <a:spLocks/>
          </p:cNvSpPr>
          <p:nvPr/>
        </p:nvSpPr>
        <p:spPr bwMode="auto">
          <a:xfrm>
            <a:off x="4383685" y="2551814"/>
            <a:ext cx="167572" cy="776705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6763881" y="1446005"/>
            <a:ext cx="1576964" cy="1154526"/>
            <a:chOff x="6763881" y="1446005"/>
            <a:chExt cx="1576964" cy="1154526"/>
          </a:xfrm>
        </p:grpSpPr>
        <p:sp>
          <p:nvSpPr>
            <p:cNvPr id="189" name="AutoShape 69"/>
            <p:cNvSpPr>
              <a:spLocks noChangeArrowheads="1"/>
            </p:cNvSpPr>
            <p:nvPr/>
          </p:nvSpPr>
          <p:spPr bwMode="auto">
            <a:xfrm rot="5271979">
              <a:off x="6676153" y="1533733"/>
              <a:ext cx="651527" cy="476071"/>
            </a:xfrm>
            <a:custGeom>
              <a:avLst/>
              <a:gdLst>
                <a:gd name="G0" fmla="+- -166777 0 0"/>
                <a:gd name="G1" fmla="+- -5898241 0 0"/>
                <a:gd name="G2" fmla="+- -166777 0 -5898241"/>
                <a:gd name="G3" fmla="+- 10800 0 0"/>
                <a:gd name="G4" fmla="+- 0 0 -166777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08 0 0"/>
                <a:gd name="G9" fmla="+- 0 0 -5898241"/>
                <a:gd name="G10" fmla="+- 9008 0 2700"/>
                <a:gd name="G11" fmla="cos G10 -166777"/>
                <a:gd name="G12" fmla="sin G10 -166777"/>
                <a:gd name="G13" fmla="cos 13500 -166777"/>
                <a:gd name="G14" fmla="sin 13500 -166777"/>
                <a:gd name="G15" fmla="+- G11 10800 0"/>
                <a:gd name="G16" fmla="+- G12 10800 0"/>
                <a:gd name="G17" fmla="+- G13 10800 0"/>
                <a:gd name="G18" fmla="+- G14 10800 0"/>
                <a:gd name="G19" fmla="*/ 9008 1 2"/>
                <a:gd name="G20" fmla="+- G19 5400 0"/>
                <a:gd name="G21" fmla="cos G20 -166777"/>
                <a:gd name="G22" fmla="sin G20 -166777"/>
                <a:gd name="G23" fmla="+- G21 10800 0"/>
                <a:gd name="G24" fmla="+- G12 G23 G22"/>
                <a:gd name="G25" fmla="+- G22 G23 G11"/>
                <a:gd name="G26" fmla="cos 10800 -166777"/>
                <a:gd name="G27" fmla="sin 10800 -166777"/>
                <a:gd name="G28" fmla="cos 9008 -166777"/>
                <a:gd name="G29" fmla="sin 9008 -166777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898241"/>
                <a:gd name="G36" fmla="sin G34 -5898241"/>
                <a:gd name="G37" fmla="+/ -5898241 -166777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08 G39"/>
                <a:gd name="G43" fmla="sin 900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265 w 21600"/>
                <a:gd name="T5" fmla="*/ 2995 h 21600"/>
                <a:gd name="T6" fmla="*/ 10799 w 21600"/>
                <a:gd name="T7" fmla="*/ 896 h 21600"/>
                <a:gd name="T8" fmla="*/ 17026 w 21600"/>
                <a:gd name="T9" fmla="*/ 4290 h 21600"/>
                <a:gd name="T10" fmla="*/ 24286 w 21600"/>
                <a:gd name="T11" fmla="*/ 10200 h 21600"/>
                <a:gd name="T12" fmla="*/ 20853 w 21600"/>
                <a:gd name="T13" fmla="*/ 13953 h 21600"/>
                <a:gd name="T14" fmla="*/ 17101 w 21600"/>
                <a:gd name="T15" fmla="*/ 1051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799" y="10400"/>
                  </a:moveTo>
                  <a:cubicBezTo>
                    <a:pt x="19585" y="5585"/>
                    <a:pt x="15619" y="1792"/>
                    <a:pt x="10800" y="1792"/>
                  </a:cubicBezTo>
                  <a:cubicBezTo>
                    <a:pt x="10799" y="1791"/>
                    <a:pt x="10799" y="1792"/>
                    <a:pt x="10799" y="1792"/>
                  </a:cubicBezTo>
                  <a:lnTo>
                    <a:pt x="10799" y="0"/>
                  </a:lnTo>
                  <a:cubicBezTo>
                    <a:pt x="10799" y="0"/>
                    <a:pt x="10799" y="-1"/>
                    <a:pt x="10800" y="0"/>
                  </a:cubicBezTo>
                  <a:cubicBezTo>
                    <a:pt x="16578" y="0"/>
                    <a:pt x="21332" y="4547"/>
                    <a:pt x="21589" y="10320"/>
                  </a:cubicBezTo>
                  <a:lnTo>
                    <a:pt x="24286" y="10200"/>
                  </a:lnTo>
                  <a:lnTo>
                    <a:pt x="20853" y="13953"/>
                  </a:lnTo>
                  <a:lnTo>
                    <a:pt x="17101" y="10519"/>
                  </a:lnTo>
                  <a:lnTo>
                    <a:pt x="19799" y="10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" name="AutoShape 70"/>
            <p:cNvSpPr>
              <a:spLocks noChangeArrowheads="1"/>
            </p:cNvSpPr>
            <p:nvPr/>
          </p:nvSpPr>
          <p:spPr bwMode="auto">
            <a:xfrm rot="5271979">
              <a:off x="6964865" y="2042739"/>
              <a:ext cx="366484" cy="476071"/>
            </a:xfrm>
            <a:custGeom>
              <a:avLst/>
              <a:gdLst>
                <a:gd name="G0" fmla="+- 139547 0 0"/>
                <a:gd name="G1" fmla="+- 10946052 0 0"/>
                <a:gd name="G2" fmla="+- 139547 0 10946052"/>
                <a:gd name="G3" fmla="+- 10800 0 0"/>
                <a:gd name="G4" fmla="+- 0 0 139547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724 0 0"/>
                <a:gd name="G9" fmla="+- 0 0 10946052"/>
                <a:gd name="G10" fmla="+- 7724 0 2700"/>
                <a:gd name="G11" fmla="cos G10 139547"/>
                <a:gd name="G12" fmla="sin G10 139547"/>
                <a:gd name="G13" fmla="cos 13500 139547"/>
                <a:gd name="G14" fmla="sin 13500 139547"/>
                <a:gd name="G15" fmla="+- G11 10800 0"/>
                <a:gd name="G16" fmla="+- G12 10800 0"/>
                <a:gd name="G17" fmla="+- G13 10800 0"/>
                <a:gd name="G18" fmla="+- G14 10800 0"/>
                <a:gd name="G19" fmla="*/ 7724 1 2"/>
                <a:gd name="G20" fmla="+- G19 5400 0"/>
                <a:gd name="G21" fmla="cos G20 139547"/>
                <a:gd name="G22" fmla="sin G20 139547"/>
                <a:gd name="G23" fmla="+- G21 10800 0"/>
                <a:gd name="G24" fmla="+- G12 G23 G22"/>
                <a:gd name="G25" fmla="+- G22 G23 G11"/>
                <a:gd name="G26" fmla="cos 10800 139547"/>
                <a:gd name="G27" fmla="sin 10800 139547"/>
                <a:gd name="G28" fmla="cos 7724 139547"/>
                <a:gd name="G29" fmla="sin 7724 139547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0946052"/>
                <a:gd name="G36" fmla="sin G34 10946052"/>
                <a:gd name="G37" fmla="+/ 10946052 139547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724 G39"/>
                <a:gd name="G43" fmla="sin 772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79 w 21600"/>
                <a:gd name="T5" fmla="*/ 48 h 21600"/>
                <a:gd name="T6" fmla="*/ 1774 w 21600"/>
                <a:gd name="T7" fmla="*/ 12879 h 21600"/>
                <a:gd name="T8" fmla="*/ 10069 w 21600"/>
                <a:gd name="T9" fmla="*/ 3110 h 21600"/>
                <a:gd name="T10" fmla="*/ 24290 w 21600"/>
                <a:gd name="T11" fmla="*/ 11301 h 21600"/>
                <a:gd name="T12" fmla="*/ 19897 w 21600"/>
                <a:gd name="T13" fmla="*/ 15379 h 21600"/>
                <a:gd name="T14" fmla="*/ 15820 w 21600"/>
                <a:gd name="T15" fmla="*/ 1098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518" y="11086"/>
                  </a:moveTo>
                  <a:cubicBezTo>
                    <a:pt x="18522" y="10991"/>
                    <a:pt x="18524" y="10895"/>
                    <a:pt x="18524" y="10800"/>
                  </a:cubicBezTo>
                  <a:cubicBezTo>
                    <a:pt x="18524" y="6534"/>
                    <a:pt x="15065" y="3076"/>
                    <a:pt x="10800" y="3076"/>
                  </a:cubicBezTo>
                  <a:cubicBezTo>
                    <a:pt x="6534" y="3076"/>
                    <a:pt x="3076" y="6534"/>
                    <a:pt x="3076" y="10800"/>
                  </a:cubicBezTo>
                  <a:cubicBezTo>
                    <a:pt x="3075" y="11383"/>
                    <a:pt x="3142" y="11965"/>
                    <a:pt x="3273" y="12534"/>
                  </a:cubicBezTo>
                  <a:lnTo>
                    <a:pt x="275" y="13225"/>
                  </a:lnTo>
                  <a:cubicBezTo>
                    <a:pt x="92" y="12429"/>
                    <a:pt x="0" y="1161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933"/>
                    <a:pt x="21597" y="11067"/>
                    <a:pt x="21592" y="11201"/>
                  </a:cubicBezTo>
                  <a:lnTo>
                    <a:pt x="24290" y="11301"/>
                  </a:lnTo>
                  <a:lnTo>
                    <a:pt x="19897" y="15379"/>
                  </a:lnTo>
                  <a:lnTo>
                    <a:pt x="15820" y="10986"/>
                  </a:lnTo>
                  <a:lnTo>
                    <a:pt x="18518" y="11086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1" name="Group 32"/>
            <p:cNvGrpSpPr>
              <a:grpSpLocks/>
            </p:cNvGrpSpPr>
            <p:nvPr/>
          </p:nvGrpSpPr>
          <p:grpSpPr bwMode="auto">
            <a:xfrm>
              <a:off x="7161137" y="2240531"/>
              <a:ext cx="1179708" cy="360000"/>
              <a:chOff x="4351" y="816"/>
              <a:chExt cx="704" cy="224"/>
            </a:xfrm>
          </p:grpSpPr>
          <p:sp>
            <p:nvSpPr>
              <p:cNvPr id="192" name="Rectangle 33"/>
              <p:cNvSpPr>
                <a:spLocks noChangeArrowheads="1"/>
              </p:cNvSpPr>
              <p:nvPr/>
            </p:nvSpPr>
            <p:spPr bwMode="auto">
              <a:xfrm>
                <a:off x="4700" y="816"/>
                <a:ext cx="355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位移</a:t>
                </a:r>
              </a:p>
            </p:txBody>
          </p:sp>
          <p:sp>
            <p:nvSpPr>
              <p:cNvPr id="193" name="Line 35"/>
              <p:cNvSpPr>
                <a:spLocks noChangeShapeType="1"/>
              </p:cNvSpPr>
              <p:nvPr/>
            </p:nvSpPr>
            <p:spPr bwMode="auto">
              <a:xfrm flipV="1">
                <a:off x="4351" y="944"/>
                <a:ext cx="353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56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utoUpdateAnimBg="0"/>
      <p:bldP spid="1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 l="33745" t="7559" r="3375" b="5670"/>
          <a:stretch>
            <a:fillRect/>
          </a:stretch>
        </p:blipFill>
        <p:spPr bwMode="auto">
          <a:xfrm>
            <a:off x="3602184" y="623465"/>
            <a:ext cx="3615347" cy="2720476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 l="33745" t="6615" r="3375" b="4724"/>
          <a:stretch>
            <a:fillRect/>
          </a:stretch>
        </p:blipFill>
        <p:spPr bwMode="auto">
          <a:xfrm>
            <a:off x="7287488" y="623465"/>
            <a:ext cx="3589049" cy="2720476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 l="33745" t="7559" r="3375" b="6615"/>
          <a:stretch>
            <a:fillRect/>
          </a:stretch>
        </p:blipFill>
        <p:spPr bwMode="auto">
          <a:xfrm>
            <a:off x="3602184" y="3402889"/>
            <a:ext cx="3615347" cy="2690453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/>
          <a:srcRect l="33745" t="7559" r="3375" b="6615"/>
          <a:stretch>
            <a:fillRect/>
          </a:stretch>
        </p:blipFill>
        <p:spPr bwMode="auto">
          <a:xfrm>
            <a:off x="7287488" y="3405739"/>
            <a:ext cx="3589049" cy="2690453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76002" y="82985"/>
            <a:ext cx="4509866" cy="525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肌丝滑行过程（一步一动）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 l="33745" t="7559" r="3375" b="2835"/>
          <a:stretch>
            <a:fillRect/>
          </a:stretch>
        </p:blipFill>
        <p:spPr bwMode="auto">
          <a:xfrm>
            <a:off x="69276" y="624117"/>
            <a:ext cx="3449779" cy="2690453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 cstate="print"/>
          <a:srcRect l="33745" t="7559" r="3375" b="6615"/>
          <a:stretch>
            <a:fillRect/>
          </a:stretch>
        </p:blipFill>
        <p:spPr bwMode="auto">
          <a:xfrm>
            <a:off x="69275" y="3405501"/>
            <a:ext cx="3449779" cy="2687841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441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33023" y="-4348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兴奋到收缩的过程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78629" y="121069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兴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奋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103226" y="1210694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L</a:t>
            </a: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型钙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通道激活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455643" y="217974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钙内流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87032" y="1141011"/>
            <a:ext cx="1467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ryanodine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受体释放钙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762837" y="1151353"/>
            <a:ext cx="812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Ca</a:t>
            </a:r>
            <a:r>
              <a:rPr lang="en-US" altLang="zh-CN" sz="2400" baseline="30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2+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455642" y="572589"/>
            <a:ext cx="2150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ea typeface="黑体" pitchFamily="2" charset="-122"/>
              </a:rPr>
              <a:t>构象变化</a:t>
            </a: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骨骼肌</a:t>
            </a: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34708" y="1596889"/>
            <a:ext cx="56819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1638073" y="934229"/>
            <a:ext cx="456076" cy="342018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15083" y="934229"/>
            <a:ext cx="404768" cy="342018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193996" y="1431726"/>
            <a:ext cx="566294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1638073" y="1894729"/>
            <a:ext cx="486481" cy="342018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2924587" y="1757924"/>
            <a:ext cx="446574" cy="397596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319864" y="2042938"/>
            <a:ext cx="868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心肌</a:t>
            </a: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2319862" y="2278075"/>
            <a:ext cx="1124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平滑肌</a:t>
            </a:r>
            <a:r>
              <a:rPr lang="en-US" altLang="zh-CN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3827234" y="1607667"/>
            <a:ext cx="935603" cy="740858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95461" y="1470861"/>
            <a:ext cx="3648606" cy="905830"/>
            <a:chOff x="5195461" y="1470861"/>
            <a:chExt cx="3648606" cy="905830"/>
          </a:xfrm>
        </p:grpSpPr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>
              <a:off x="5286676" y="1470861"/>
              <a:ext cx="503584" cy="273615"/>
            </a:xfrm>
            <a:prstGeom prst="lin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5195461" y="1665914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钙调蛋白</a:t>
              </a:r>
            </a:p>
          </p:txBody>
        </p:sp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5229668" y="1976581"/>
              <a:ext cx="11249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(</a:t>
              </a:r>
              <a:r>
                <a:rPr lang="zh-CN" altLang="en-US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平滑肌</a:t>
              </a:r>
              <a:r>
                <a:rPr lang="en-US" altLang="zh-CN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)</a:t>
              </a:r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>
              <a:off x="6563687" y="1930977"/>
              <a:ext cx="547291" cy="0"/>
            </a:xfrm>
            <a:prstGeom prst="lin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6966540" y="1653087"/>
              <a:ext cx="14670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肌球蛋白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轻链磷酸化</a:t>
              </a:r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 flipV="1">
              <a:off x="8387991" y="1747033"/>
              <a:ext cx="456076" cy="329192"/>
            </a:xfrm>
            <a:prstGeom prst="lin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85245" y="233714"/>
            <a:ext cx="5476977" cy="1672623"/>
            <a:chOff x="5085245" y="233714"/>
            <a:chExt cx="5476977" cy="1672623"/>
          </a:xfrm>
        </p:grpSpPr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8487547" y="890674"/>
              <a:ext cx="121058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横桥与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肌动蛋白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附着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V="1">
              <a:off x="5298079" y="897797"/>
              <a:ext cx="461777" cy="273615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17" name="Text Box 21"/>
            <p:cNvSpPr txBox="1">
              <a:spLocks noChangeArrowheads="1"/>
            </p:cNvSpPr>
            <p:nvPr/>
          </p:nvSpPr>
          <p:spPr bwMode="auto">
            <a:xfrm>
              <a:off x="10121076" y="904924"/>
              <a:ext cx="441146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收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缩</a:t>
              </a:r>
            </a:p>
          </p:txBody>
        </p:sp>
        <p:sp>
          <p:nvSpPr>
            <p:cNvPr id="55319" name="Text Box 23"/>
            <p:cNvSpPr txBox="1">
              <a:spLocks noChangeArrowheads="1"/>
            </p:cNvSpPr>
            <p:nvPr/>
          </p:nvSpPr>
          <p:spPr bwMode="auto">
            <a:xfrm>
              <a:off x="5195461" y="555780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肌钙蛋白</a:t>
              </a:r>
            </a:p>
          </p:txBody>
        </p:sp>
        <p:sp>
          <p:nvSpPr>
            <p:cNvPr id="55322" name="Rectangle 26"/>
            <p:cNvSpPr>
              <a:spLocks noChangeArrowheads="1"/>
            </p:cNvSpPr>
            <p:nvPr/>
          </p:nvSpPr>
          <p:spPr bwMode="auto">
            <a:xfrm>
              <a:off x="5085245" y="233714"/>
              <a:ext cx="17091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(</a:t>
              </a:r>
              <a:r>
                <a:rPr lang="zh-CN" altLang="en-US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骨骼肌</a:t>
              </a:r>
              <a:r>
                <a:rPr lang="en-US" altLang="zh-CN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/</a:t>
              </a:r>
              <a:r>
                <a:rPr lang="zh-CN" altLang="en-US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心肌</a:t>
              </a:r>
              <a:r>
                <a:rPr lang="en-US" altLang="zh-CN" sz="20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)</a:t>
              </a:r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6563687" y="760991"/>
              <a:ext cx="547291" cy="0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6966540" y="421822"/>
              <a:ext cx="14670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原肌球蛋白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位移</a:t>
              </a:r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8481107" y="589982"/>
              <a:ext cx="404767" cy="342018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9573786" y="1246941"/>
              <a:ext cx="566294" cy="0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pic>
        <p:nvPicPr>
          <p:cNvPr id="132" name="Picture 2" descr="acti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364" y="2722338"/>
            <a:ext cx="4529119" cy="3241837"/>
          </a:xfrm>
          <a:prstGeom prst="rect">
            <a:avLst/>
          </a:prstGeom>
          <a:noFill/>
        </p:spPr>
      </p:pic>
      <p:pic>
        <p:nvPicPr>
          <p:cNvPr id="134" name="Picture 3" descr="legend of components in the anim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1365" y="2791052"/>
            <a:ext cx="2949699" cy="31731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"/>
          <a:stretch/>
        </p:blipFill>
        <p:spPr bwMode="auto">
          <a:xfrm>
            <a:off x="172465" y="2722338"/>
            <a:ext cx="299085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5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WSQ\教材\第11章\5-1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5" y="2241996"/>
            <a:ext cx="6323460" cy="38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3647" y="56127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肌丝滑行理论的证据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49018" y="126513"/>
            <a:ext cx="10315060" cy="4097617"/>
            <a:chOff x="449018" y="126513"/>
            <a:chExt cx="10315060" cy="4097617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449018" y="820843"/>
              <a:ext cx="3095613" cy="8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defTabSz="9144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r>
                <a:rPr kumimoji="1" lang="zh-CN" altLang="en-US" sz="2400" dirty="0">
                  <a:solidFill>
                    <a:srgbClr val="FFFFFF"/>
                  </a:solidFill>
                  <a:ea typeface="楷体_GB2312" pitchFamily="49" charset="-122"/>
                </a:rPr>
                <a:t>明带和暗带的消长 </a:t>
              </a:r>
              <a:endParaRPr kumimoji="1" lang="en-US" altLang="zh-CN" sz="2400" dirty="0">
                <a:solidFill>
                  <a:srgbClr val="FFFFFF"/>
                </a:solidFill>
                <a:ea typeface="楷体_GB2312" pitchFamily="49" charset="-122"/>
              </a:endParaRPr>
            </a:p>
            <a:p>
              <a:pPr marL="457200" indent="-457200" defTabSz="9144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endParaRPr kumimoji="1" lang="en-US" altLang="zh-CN" sz="2400" dirty="0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212" y="126513"/>
              <a:ext cx="5064866" cy="4097617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54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3023" y="45347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收缩总合与强直收缩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91" y="715617"/>
            <a:ext cx="965290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8325" y="4664391"/>
            <a:ext cx="1980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不完全强直收缩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34986" y="4664391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完全强直收缩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376725" y="9477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单收缩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363847" y="900057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收缩总合</a:t>
            </a:r>
          </a:p>
        </p:txBody>
      </p:sp>
    </p:spTree>
    <p:extLst>
      <p:ext uri="{BB962C8B-B14F-4D97-AF65-F5344CB8AC3E}">
        <p14:creationId xmlns:p14="http://schemas.microsoft.com/office/powerpoint/2010/main" val="212299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6749" b="23555"/>
          <a:stretch>
            <a:fillRect/>
          </a:stretch>
        </p:blipFill>
        <p:spPr bwMode="auto">
          <a:xfrm>
            <a:off x="286130" y="1014974"/>
            <a:ext cx="4984257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 l="6749" t="4724" b="28348"/>
          <a:stretch>
            <a:fillRect/>
          </a:stretch>
        </p:blipFill>
        <p:spPr bwMode="auto">
          <a:xfrm>
            <a:off x="277003" y="3794107"/>
            <a:ext cx="4947421" cy="218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004602" y="591301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等长收缩</a:t>
            </a:r>
            <a:endParaRPr kumimoji="1"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041435" y="3335298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等张收缩</a:t>
            </a:r>
          </a:p>
        </p:txBody>
      </p: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3364578" y="175164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骨骼肌</a:t>
            </a:r>
            <a:endParaRPr kumimoji="0" lang="zh-CN" altLang="en-US" sz="28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3026" y="-24229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收缩的力学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52" y="1014974"/>
            <a:ext cx="4966917" cy="49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78407" y="2348510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射血期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786403" y="3510549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等容收缩期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601214" y="2982829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等容舒张期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3728" y="4290911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充盈期</a:t>
            </a:r>
          </a:p>
        </p:txBody>
      </p:sp>
      <p:sp>
        <p:nvSpPr>
          <p:cNvPr id="3" name="矩形 2"/>
          <p:cNvSpPr/>
          <p:nvPr/>
        </p:nvSpPr>
        <p:spPr>
          <a:xfrm>
            <a:off x="5755851" y="32969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心肌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3" grpId="0"/>
      <p:bldP spid="1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2"/>
          <p:cNvSpPr>
            <a:spLocks noChangeArrowheads="1"/>
          </p:cNvSpPr>
          <p:nvPr/>
        </p:nvSpPr>
        <p:spPr bwMode="auto">
          <a:xfrm>
            <a:off x="275730" y="268287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胞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膜</a:t>
            </a:r>
          </a:p>
        </p:txBody>
      </p:sp>
      <p:sp>
        <p:nvSpPr>
          <p:cNvPr id="152" name="Rectangle 3"/>
          <p:cNvSpPr>
            <a:spLocks noChangeArrowheads="1"/>
          </p:cNvSpPr>
          <p:nvPr/>
        </p:nvSpPr>
        <p:spPr bwMode="auto">
          <a:xfrm>
            <a:off x="1012330" y="1066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脂膜</a:t>
            </a:r>
          </a:p>
        </p:txBody>
      </p:sp>
      <p:sp>
        <p:nvSpPr>
          <p:cNvPr id="153" name="Rectangle 4"/>
          <p:cNvSpPr>
            <a:spLocks noChangeArrowheads="1"/>
          </p:cNvSpPr>
          <p:nvPr/>
        </p:nvSpPr>
        <p:spPr bwMode="auto">
          <a:xfrm>
            <a:off x="1018680" y="42672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膜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蛋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白</a:t>
            </a:r>
          </a:p>
        </p:txBody>
      </p:sp>
      <p:sp>
        <p:nvSpPr>
          <p:cNvPr id="154" name="AutoShape 5"/>
          <p:cNvSpPr>
            <a:spLocks/>
          </p:cNvSpPr>
          <p:nvPr/>
        </p:nvSpPr>
        <p:spPr bwMode="auto">
          <a:xfrm>
            <a:off x="790080" y="1279525"/>
            <a:ext cx="228600" cy="3505200"/>
          </a:xfrm>
          <a:prstGeom prst="leftBrace">
            <a:avLst>
              <a:gd name="adj1" fmla="val 1277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" name="AutoShape 6"/>
          <p:cNvSpPr>
            <a:spLocks/>
          </p:cNvSpPr>
          <p:nvPr/>
        </p:nvSpPr>
        <p:spPr bwMode="auto">
          <a:xfrm>
            <a:off x="2587130" y="1752600"/>
            <a:ext cx="152400" cy="2574925"/>
          </a:xfrm>
          <a:prstGeom prst="leftBrace">
            <a:avLst>
              <a:gd name="adj1" fmla="val 140799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6" name="AutoShape 7"/>
          <p:cNvSpPr>
            <a:spLocks/>
          </p:cNvSpPr>
          <p:nvPr/>
        </p:nvSpPr>
        <p:spPr bwMode="auto">
          <a:xfrm>
            <a:off x="3653930" y="2209800"/>
            <a:ext cx="228600" cy="974725"/>
          </a:xfrm>
          <a:prstGeom prst="leftBrace">
            <a:avLst>
              <a:gd name="adj1" fmla="val 35532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" name="Rectangle 8"/>
          <p:cNvSpPr>
            <a:spLocks noChangeArrowheads="1"/>
          </p:cNvSpPr>
          <p:nvPr/>
        </p:nvSpPr>
        <p:spPr bwMode="auto">
          <a:xfrm>
            <a:off x="1818780" y="26511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转运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蛋白</a:t>
            </a:r>
          </a:p>
        </p:txBody>
      </p:sp>
      <p:sp>
        <p:nvSpPr>
          <p:cNvPr id="158" name="Rectangle 9"/>
          <p:cNvSpPr>
            <a:spLocks noChangeArrowheads="1"/>
          </p:cNvSpPr>
          <p:nvPr/>
        </p:nvSpPr>
        <p:spPr bwMode="auto">
          <a:xfrm>
            <a:off x="2815730" y="24987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通道</a:t>
            </a:r>
          </a:p>
        </p:txBody>
      </p:sp>
      <p:sp>
        <p:nvSpPr>
          <p:cNvPr id="159" name="Rectangle 10"/>
          <p:cNvSpPr>
            <a:spLocks noChangeArrowheads="1"/>
          </p:cNvSpPr>
          <p:nvPr/>
        </p:nvSpPr>
        <p:spPr bwMode="auto">
          <a:xfrm>
            <a:off x="2822080" y="4175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离子泵</a:t>
            </a:r>
          </a:p>
        </p:txBody>
      </p:sp>
      <p:sp>
        <p:nvSpPr>
          <p:cNvPr id="160" name="Rectangle 11"/>
          <p:cNvSpPr>
            <a:spLocks noChangeArrowheads="1"/>
          </p:cNvSpPr>
          <p:nvPr/>
        </p:nvSpPr>
        <p:spPr bwMode="auto">
          <a:xfrm>
            <a:off x="3882530" y="18891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电压门控</a:t>
            </a:r>
          </a:p>
        </p:txBody>
      </p:sp>
      <p:sp>
        <p:nvSpPr>
          <p:cNvPr id="161" name="Rectangle 12"/>
          <p:cNvSpPr>
            <a:spLocks noChangeArrowheads="1"/>
          </p:cNvSpPr>
          <p:nvPr/>
        </p:nvSpPr>
        <p:spPr bwMode="auto">
          <a:xfrm>
            <a:off x="3958730" y="3673475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反向</a:t>
            </a:r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交换</a:t>
            </a:r>
          </a:p>
        </p:txBody>
      </p:sp>
      <p:sp>
        <p:nvSpPr>
          <p:cNvPr id="162" name="AutoShape 13"/>
          <p:cNvSpPr>
            <a:spLocks/>
          </p:cNvSpPr>
          <p:nvPr/>
        </p:nvSpPr>
        <p:spPr bwMode="auto">
          <a:xfrm>
            <a:off x="3730130" y="3521075"/>
            <a:ext cx="158750" cy="457200"/>
          </a:xfrm>
          <a:prstGeom prst="leftBrace">
            <a:avLst>
              <a:gd name="adj1" fmla="val 24000"/>
              <a:gd name="adj2" fmla="val 45139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" name="AutoShape 14"/>
          <p:cNvSpPr>
            <a:spLocks/>
          </p:cNvSpPr>
          <p:nvPr/>
        </p:nvSpPr>
        <p:spPr bwMode="auto">
          <a:xfrm>
            <a:off x="1533030" y="2843457"/>
            <a:ext cx="219006" cy="3095310"/>
          </a:xfrm>
          <a:prstGeom prst="leftBrace">
            <a:avLst>
              <a:gd name="adj1" fmla="val 134681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64" name="Rectangle 15"/>
          <p:cNvSpPr>
            <a:spLocks noChangeArrowheads="1"/>
          </p:cNvSpPr>
          <p:nvPr/>
        </p:nvSpPr>
        <p:spPr bwMode="auto">
          <a:xfrm>
            <a:off x="2822080" y="35210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转运体</a:t>
            </a:r>
          </a:p>
        </p:txBody>
      </p:sp>
      <p:sp>
        <p:nvSpPr>
          <p:cNvPr id="165" name="Oval 16"/>
          <p:cNvSpPr>
            <a:spLocks noChangeArrowheads="1"/>
          </p:cNvSpPr>
          <p:nvPr/>
        </p:nvSpPr>
        <p:spPr bwMode="auto">
          <a:xfrm>
            <a:off x="707530" y="1022350"/>
            <a:ext cx="1258888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Oval 17"/>
          <p:cNvSpPr>
            <a:spLocks noChangeArrowheads="1"/>
          </p:cNvSpPr>
          <p:nvPr/>
        </p:nvSpPr>
        <p:spPr bwMode="auto">
          <a:xfrm>
            <a:off x="3842843" y="1876425"/>
            <a:ext cx="1258887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Oval 18"/>
          <p:cNvSpPr>
            <a:spLocks noChangeArrowheads="1"/>
          </p:cNvSpPr>
          <p:nvPr/>
        </p:nvSpPr>
        <p:spPr bwMode="auto">
          <a:xfrm>
            <a:off x="3977780" y="3657600"/>
            <a:ext cx="1258888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Oval 19"/>
          <p:cNvSpPr>
            <a:spLocks noChangeArrowheads="1"/>
          </p:cNvSpPr>
          <p:nvPr/>
        </p:nvSpPr>
        <p:spPr bwMode="auto">
          <a:xfrm>
            <a:off x="2636343" y="4162425"/>
            <a:ext cx="1258887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9" name="Group 20"/>
          <p:cNvGrpSpPr>
            <a:grpSpLocks/>
          </p:cNvGrpSpPr>
          <p:nvPr/>
        </p:nvGrpSpPr>
        <p:grpSpPr bwMode="auto">
          <a:xfrm>
            <a:off x="5057280" y="1355725"/>
            <a:ext cx="1092200" cy="1920875"/>
            <a:chOff x="3072" y="854"/>
            <a:chExt cx="688" cy="1210"/>
          </a:xfrm>
        </p:grpSpPr>
        <p:sp>
          <p:nvSpPr>
            <p:cNvPr id="170" name="AutoShape 21"/>
            <p:cNvSpPr>
              <a:spLocks/>
            </p:cNvSpPr>
            <p:nvPr/>
          </p:nvSpPr>
          <p:spPr bwMode="auto">
            <a:xfrm>
              <a:off x="3072" y="950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" name="Rectangle 22"/>
            <p:cNvSpPr>
              <a:spLocks noChangeArrowheads="1"/>
            </p:cNvSpPr>
            <p:nvPr/>
          </p:nvSpPr>
          <p:spPr bwMode="auto">
            <a:xfrm>
              <a:off x="3160" y="854"/>
              <a:ext cx="5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去极化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 激活</a:t>
              </a:r>
            </a:p>
          </p:txBody>
        </p:sp>
        <p:sp>
          <p:nvSpPr>
            <p:cNvPr id="172" name="Rectangle 23"/>
            <p:cNvSpPr>
              <a:spLocks noChangeArrowheads="1"/>
            </p:cNvSpPr>
            <p:nvPr/>
          </p:nvSpPr>
          <p:spPr bwMode="auto">
            <a:xfrm>
              <a:off x="3164" y="1622"/>
              <a:ext cx="5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超极化</a:t>
              </a:r>
            </a:p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 激活</a:t>
              </a:r>
            </a:p>
          </p:txBody>
        </p:sp>
      </p:grpSp>
      <p:grpSp>
        <p:nvGrpSpPr>
          <p:cNvPr id="173" name="Group 24"/>
          <p:cNvGrpSpPr>
            <a:grpSpLocks/>
          </p:cNvGrpSpPr>
          <p:nvPr/>
        </p:nvGrpSpPr>
        <p:grpSpPr bwMode="auto">
          <a:xfrm>
            <a:off x="6124080" y="1143000"/>
            <a:ext cx="844550" cy="1219200"/>
            <a:chOff x="3744" y="720"/>
            <a:chExt cx="532" cy="768"/>
          </a:xfrm>
        </p:grpSpPr>
        <p:sp>
          <p:nvSpPr>
            <p:cNvPr id="174" name="AutoShape 25"/>
            <p:cNvSpPr>
              <a:spLocks/>
            </p:cNvSpPr>
            <p:nvPr/>
          </p:nvSpPr>
          <p:spPr bwMode="auto">
            <a:xfrm>
              <a:off x="3744" y="846"/>
              <a:ext cx="96" cy="470"/>
            </a:xfrm>
            <a:prstGeom prst="leftBrace">
              <a:avLst>
                <a:gd name="adj1" fmla="val 4079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" name="Rectangle 26"/>
            <p:cNvSpPr>
              <a:spLocks noChangeArrowheads="1"/>
            </p:cNvSpPr>
            <p:nvPr/>
          </p:nvSpPr>
          <p:spPr bwMode="auto">
            <a:xfrm>
              <a:off x="3840" y="12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外向</a:t>
              </a:r>
            </a:p>
          </p:txBody>
        </p:sp>
        <p:sp>
          <p:nvSpPr>
            <p:cNvPr id="176" name="Rectangle 27"/>
            <p:cNvSpPr>
              <a:spLocks noChangeArrowheads="1"/>
            </p:cNvSpPr>
            <p:nvPr/>
          </p:nvSpPr>
          <p:spPr bwMode="auto">
            <a:xfrm>
              <a:off x="3840" y="72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内向</a:t>
              </a:r>
            </a:p>
          </p:txBody>
        </p:sp>
      </p:grpSp>
      <p:grpSp>
        <p:nvGrpSpPr>
          <p:cNvPr id="177" name="Group 28"/>
          <p:cNvGrpSpPr>
            <a:grpSpLocks/>
          </p:cNvGrpSpPr>
          <p:nvPr/>
        </p:nvGrpSpPr>
        <p:grpSpPr bwMode="auto">
          <a:xfrm>
            <a:off x="6917830" y="930275"/>
            <a:ext cx="657225" cy="717550"/>
            <a:chOff x="4244" y="586"/>
            <a:chExt cx="414" cy="452"/>
          </a:xfrm>
        </p:grpSpPr>
        <p:sp>
          <p:nvSpPr>
            <p:cNvPr id="178" name="AutoShape 29"/>
            <p:cNvSpPr>
              <a:spLocks/>
            </p:cNvSpPr>
            <p:nvPr/>
          </p:nvSpPr>
          <p:spPr bwMode="auto">
            <a:xfrm>
              <a:off x="4244" y="672"/>
              <a:ext cx="124" cy="308"/>
            </a:xfrm>
            <a:prstGeom prst="leftBrace">
              <a:avLst>
                <a:gd name="adj1" fmla="val 2069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380" y="7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慢</a:t>
              </a:r>
            </a:p>
          </p:txBody>
        </p:sp>
        <p:sp>
          <p:nvSpPr>
            <p:cNvPr id="180" name="Rectangle 31"/>
            <p:cNvSpPr>
              <a:spLocks noChangeArrowheads="1"/>
            </p:cNvSpPr>
            <p:nvPr/>
          </p:nvSpPr>
          <p:spPr bwMode="auto">
            <a:xfrm>
              <a:off x="4382" y="58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快</a:t>
              </a:r>
            </a:p>
          </p:txBody>
        </p:sp>
      </p:grpSp>
      <p:grpSp>
        <p:nvGrpSpPr>
          <p:cNvPr id="181" name="Group 32"/>
          <p:cNvGrpSpPr>
            <a:grpSpLocks/>
          </p:cNvGrpSpPr>
          <p:nvPr/>
        </p:nvGrpSpPr>
        <p:grpSpPr bwMode="auto">
          <a:xfrm>
            <a:off x="6962280" y="1797050"/>
            <a:ext cx="581025" cy="733425"/>
            <a:chOff x="4272" y="1132"/>
            <a:chExt cx="366" cy="462"/>
          </a:xfrm>
        </p:grpSpPr>
        <p:sp>
          <p:nvSpPr>
            <p:cNvPr id="182" name="AutoShape 33"/>
            <p:cNvSpPr>
              <a:spLocks/>
            </p:cNvSpPr>
            <p:nvPr/>
          </p:nvSpPr>
          <p:spPr bwMode="auto">
            <a:xfrm>
              <a:off x="4272" y="1218"/>
              <a:ext cx="76" cy="308"/>
            </a:xfrm>
            <a:prstGeom prst="leftBrace">
              <a:avLst>
                <a:gd name="adj1" fmla="val 33772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" name="Rectangle 34"/>
            <p:cNvSpPr>
              <a:spLocks noChangeArrowheads="1"/>
            </p:cNvSpPr>
            <p:nvPr/>
          </p:nvSpPr>
          <p:spPr bwMode="auto">
            <a:xfrm>
              <a:off x="4360" y="134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慢</a:t>
              </a:r>
            </a:p>
          </p:txBody>
        </p:sp>
        <p:sp>
          <p:nvSpPr>
            <p:cNvPr id="184" name="Rectangle 35"/>
            <p:cNvSpPr>
              <a:spLocks noChangeArrowheads="1"/>
            </p:cNvSpPr>
            <p:nvPr/>
          </p:nvSpPr>
          <p:spPr bwMode="auto">
            <a:xfrm>
              <a:off x="4362" y="113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快</a:t>
              </a:r>
            </a:p>
          </p:txBody>
        </p:sp>
      </p:grpSp>
      <p:sp>
        <p:nvSpPr>
          <p:cNvPr id="185" name="Rectangle 36"/>
          <p:cNvSpPr>
            <a:spLocks noChangeArrowheads="1"/>
          </p:cNvSpPr>
          <p:nvPr/>
        </p:nvSpPr>
        <p:spPr bwMode="auto">
          <a:xfrm>
            <a:off x="7476630" y="850900"/>
            <a:ext cx="652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chemeClr val="bg1"/>
                </a:solidFill>
                <a:ea typeface="黑体" pitchFamily="2" charset="-122"/>
              </a:rPr>
              <a:t>I</a:t>
            </a:r>
            <a:r>
              <a:rPr lang="en-US" altLang="zh-CN" sz="2800" b="1" baseline="-25000" dirty="0" err="1">
                <a:solidFill>
                  <a:schemeClr val="bg1"/>
                </a:solidFill>
                <a:ea typeface="黑体" pitchFamily="2" charset="-122"/>
              </a:rPr>
              <a:t>Na</a:t>
            </a:r>
            <a:endParaRPr lang="en-US" altLang="zh-CN" sz="2800" b="1" baseline="-250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86" name="Rectangle 37"/>
          <p:cNvSpPr>
            <a:spLocks noChangeArrowheads="1"/>
          </p:cNvSpPr>
          <p:nvPr/>
        </p:nvSpPr>
        <p:spPr bwMode="auto">
          <a:xfrm>
            <a:off x="7476630" y="1219200"/>
            <a:ext cx="652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rgbClr val="FFC000"/>
                </a:solidFill>
                <a:ea typeface="黑体" pitchFamily="2" charset="-122"/>
              </a:rPr>
              <a:t>I</a:t>
            </a:r>
            <a:r>
              <a:rPr lang="en-US" altLang="zh-CN" sz="2800" b="1" baseline="-25000" dirty="0" err="1">
                <a:solidFill>
                  <a:srgbClr val="FFC000"/>
                </a:solidFill>
                <a:ea typeface="黑体" pitchFamily="2" charset="-122"/>
              </a:rPr>
              <a:t>Ca</a:t>
            </a:r>
            <a:endParaRPr lang="en-US" altLang="zh-CN" sz="2800" b="1" baseline="-25000" dirty="0">
              <a:solidFill>
                <a:srgbClr val="FFC000"/>
              </a:solidFill>
              <a:ea typeface="黑体" pitchFamily="2" charset="-122"/>
            </a:endParaRPr>
          </a:p>
        </p:txBody>
      </p:sp>
      <p:sp>
        <p:nvSpPr>
          <p:cNvPr id="187" name="Rectangle 38"/>
          <p:cNvSpPr>
            <a:spLocks noChangeArrowheads="1"/>
          </p:cNvSpPr>
          <p:nvPr/>
        </p:nvSpPr>
        <p:spPr bwMode="auto">
          <a:xfrm>
            <a:off x="7476630" y="2133600"/>
            <a:ext cx="537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C000"/>
                </a:solidFill>
                <a:ea typeface="黑体" pitchFamily="2" charset="-122"/>
              </a:rPr>
              <a:t>I</a:t>
            </a:r>
            <a:r>
              <a:rPr lang="en-US" altLang="zh-CN" sz="2800" b="1" baseline="-25000" dirty="0">
                <a:solidFill>
                  <a:srgbClr val="FFC000"/>
                </a:solidFill>
                <a:ea typeface="黑体" pitchFamily="2" charset="-122"/>
              </a:rPr>
              <a:t>K</a:t>
            </a:r>
          </a:p>
        </p:txBody>
      </p:sp>
      <p:sp>
        <p:nvSpPr>
          <p:cNvPr id="188" name="Rectangle 39"/>
          <p:cNvSpPr>
            <a:spLocks noChangeArrowheads="1"/>
          </p:cNvSpPr>
          <p:nvPr/>
        </p:nvSpPr>
        <p:spPr bwMode="auto">
          <a:xfrm>
            <a:off x="7476630" y="1752600"/>
            <a:ext cx="5517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ea typeface="黑体" pitchFamily="2" charset="-122"/>
              </a:rPr>
              <a:t>I</a:t>
            </a:r>
            <a:r>
              <a:rPr lang="en-US" altLang="zh-CN" sz="3200" b="1" baseline="-25000" dirty="0">
                <a:solidFill>
                  <a:schemeClr val="bg1"/>
                </a:solidFill>
                <a:ea typeface="黑体" pitchFamily="2" charset="-122"/>
              </a:rPr>
              <a:t>to</a:t>
            </a:r>
          </a:p>
        </p:txBody>
      </p:sp>
      <p:grpSp>
        <p:nvGrpSpPr>
          <p:cNvPr id="189" name="Group 40"/>
          <p:cNvGrpSpPr>
            <a:grpSpLocks/>
          </p:cNvGrpSpPr>
          <p:nvPr/>
        </p:nvGrpSpPr>
        <p:grpSpPr bwMode="auto">
          <a:xfrm>
            <a:off x="6352682" y="2743205"/>
            <a:ext cx="1539876" cy="523876"/>
            <a:chOff x="3888" y="1728"/>
            <a:chExt cx="970" cy="330"/>
          </a:xfrm>
        </p:grpSpPr>
        <p:sp>
          <p:nvSpPr>
            <p:cNvPr id="190" name="Rectangle 41"/>
            <p:cNvSpPr>
              <a:spLocks noChangeArrowheads="1"/>
            </p:cNvSpPr>
            <p:nvPr/>
          </p:nvSpPr>
          <p:spPr bwMode="auto">
            <a:xfrm>
              <a:off x="4596" y="1728"/>
              <a:ext cx="2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FFC000"/>
                  </a:solidFill>
                  <a:ea typeface="黑体" pitchFamily="2" charset="-122"/>
                </a:rPr>
                <a:t>I</a:t>
              </a:r>
              <a:r>
                <a:rPr lang="en-US" altLang="zh-CN" sz="3200" b="1" baseline="-25000" dirty="0">
                  <a:solidFill>
                    <a:srgbClr val="FFC000"/>
                  </a:solidFill>
                  <a:ea typeface="黑体" pitchFamily="2" charset="-122"/>
                </a:rPr>
                <a:t>f</a:t>
              </a:r>
            </a:p>
          </p:txBody>
        </p:sp>
        <p:sp>
          <p:nvSpPr>
            <p:cNvPr id="191" name="Line 42"/>
            <p:cNvSpPr>
              <a:spLocks noChangeShapeType="1"/>
            </p:cNvSpPr>
            <p:nvPr/>
          </p:nvSpPr>
          <p:spPr bwMode="auto">
            <a:xfrm>
              <a:off x="3888" y="1872"/>
              <a:ext cx="6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192" name="Group 43"/>
          <p:cNvGrpSpPr>
            <a:grpSpLocks/>
          </p:cNvGrpSpPr>
          <p:nvPr/>
        </p:nvGrpSpPr>
        <p:grpSpPr bwMode="auto">
          <a:xfrm>
            <a:off x="5514480" y="3657600"/>
            <a:ext cx="2571750" cy="396875"/>
            <a:chOff x="3360" y="2304"/>
            <a:chExt cx="1620" cy="250"/>
          </a:xfrm>
        </p:grpSpPr>
        <p:sp>
          <p:nvSpPr>
            <p:cNvPr id="193" name="Line 44"/>
            <p:cNvSpPr>
              <a:spLocks noChangeShapeType="1"/>
            </p:cNvSpPr>
            <p:nvPr/>
          </p:nvSpPr>
          <p:spPr bwMode="auto">
            <a:xfrm>
              <a:off x="3360" y="2448"/>
              <a:ext cx="6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45"/>
            <p:cNvSpPr>
              <a:spLocks noChangeArrowheads="1"/>
            </p:cNvSpPr>
            <p:nvPr/>
          </p:nvSpPr>
          <p:spPr bwMode="auto">
            <a:xfrm>
              <a:off x="4224" y="2304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钠钙交换</a:t>
              </a:r>
            </a:p>
          </p:txBody>
        </p:sp>
      </p:grpSp>
      <p:grpSp>
        <p:nvGrpSpPr>
          <p:cNvPr id="195" name="Group 46"/>
          <p:cNvGrpSpPr>
            <a:grpSpLocks/>
          </p:cNvGrpSpPr>
          <p:nvPr/>
        </p:nvGrpSpPr>
        <p:grpSpPr bwMode="auto">
          <a:xfrm>
            <a:off x="3990480" y="4138615"/>
            <a:ext cx="4110038" cy="817563"/>
            <a:chOff x="2400" y="2607"/>
            <a:chExt cx="2589" cy="515"/>
          </a:xfrm>
        </p:grpSpPr>
        <p:sp>
          <p:nvSpPr>
            <p:cNvPr id="196" name="Line 47"/>
            <p:cNvSpPr>
              <a:spLocks noChangeShapeType="1"/>
            </p:cNvSpPr>
            <p:nvPr/>
          </p:nvSpPr>
          <p:spPr bwMode="auto">
            <a:xfrm flipV="1">
              <a:off x="2448" y="2784"/>
              <a:ext cx="163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Rectangle 48"/>
            <p:cNvSpPr>
              <a:spLocks noChangeArrowheads="1"/>
            </p:cNvSpPr>
            <p:nvPr/>
          </p:nvSpPr>
          <p:spPr bwMode="auto">
            <a:xfrm>
              <a:off x="4224" y="2607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钠钾泵</a:t>
              </a:r>
            </a:p>
          </p:txBody>
        </p:sp>
        <p:sp>
          <p:nvSpPr>
            <p:cNvPr id="198" name="Rectangle 49"/>
            <p:cNvSpPr>
              <a:spLocks noChangeArrowheads="1"/>
            </p:cNvSpPr>
            <p:nvPr/>
          </p:nvSpPr>
          <p:spPr bwMode="auto">
            <a:xfrm>
              <a:off x="4065" y="2870"/>
              <a:ext cx="9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肌质网钙泵</a:t>
              </a:r>
            </a:p>
          </p:txBody>
        </p:sp>
        <p:sp>
          <p:nvSpPr>
            <p:cNvPr id="199" name="Line 50"/>
            <p:cNvSpPr>
              <a:spLocks noChangeShapeType="1"/>
            </p:cNvSpPr>
            <p:nvPr/>
          </p:nvSpPr>
          <p:spPr bwMode="auto">
            <a:xfrm>
              <a:off x="2400" y="2784"/>
              <a:ext cx="1680" cy="24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0" name="Group 51"/>
          <p:cNvGrpSpPr>
            <a:grpSpLocks/>
          </p:cNvGrpSpPr>
          <p:nvPr/>
        </p:nvGrpSpPr>
        <p:grpSpPr bwMode="auto">
          <a:xfrm>
            <a:off x="1856880" y="304800"/>
            <a:ext cx="7289800" cy="914400"/>
            <a:chOff x="1056" y="192"/>
            <a:chExt cx="4592" cy="576"/>
          </a:xfrm>
        </p:grpSpPr>
        <p:sp>
          <p:nvSpPr>
            <p:cNvPr id="201" name="Line 52"/>
            <p:cNvSpPr>
              <a:spLocks noChangeShapeType="1"/>
            </p:cNvSpPr>
            <p:nvPr/>
          </p:nvSpPr>
          <p:spPr bwMode="auto">
            <a:xfrm flipV="1">
              <a:off x="1056" y="336"/>
              <a:ext cx="3936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3"/>
            <p:cNvSpPr>
              <a:spLocks noChangeArrowheads="1"/>
            </p:cNvSpPr>
            <p:nvPr/>
          </p:nvSpPr>
          <p:spPr bwMode="auto">
            <a:xfrm>
              <a:off x="5052" y="19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膜电容</a:t>
              </a:r>
            </a:p>
          </p:txBody>
        </p:sp>
      </p:grpSp>
      <p:sp>
        <p:nvSpPr>
          <p:cNvPr id="203" name="Rectangle 54"/>
          <p:cNvSpPr>
            <a:spLocks noChangeArrowheads="1"/>
          </p:cNvSpPr>
          <p:nvPr/>
        </p:nvSpPr>
        <p:spPr bwMode="auto">
          <a:xfrm>
            <a:off x="8181480" y="2803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起搏</a:t>
            </a:r>
          </a:p>
        </p:txBody>
      </p:sp>
      <p:grpSp>
        <p:nvGrpSpPr>
          <p:cNvPr id="204" name="Group 55"/>
          <p:cNvGrpSpPr>
            <a:grpSpLocks/>
          </p:cNvGrpSpPr>
          <p:nvPr/>
        </p:nvGrpSpPr>
        <p:grpSpPr bwMode="auto">
          <a:xfrm>
            <a:off x="8029080" y="3886200"/>
            <a:ext cx="1352550" cy="838200"/>
            <a:chOff x="4944" y="2448"/>
            <a:chExt cx="852" cy="528"/>
          </a:xfrm>
        </p:grpSpPr>
        <p:sp>
          <p:nvSpPr>
            <p:cNvPr id="205" name="Rectangle 56"/>
            <p:cNvSpPr>
              <a:spLocks noChangeArrowheads="1"/>
            </p:cNvSpPr>
            <p:nvPr/>
          </p:nvSpPr>
          <p:spPr bwMode="auto">
            <a:xfrm>
              <a:off x="5040" y="2496"/>
              <a:ext cx="7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维持</a:t>
              </a:r>
            </a:p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离子梯度</a:t>
              </a:r>
            </a:p>
          </p:txBody>
        </p:sp>
        <p:sp>
          <p:nvSpPr>
            <p:cNvPr id="206" name="AutoShape 57"/>
            <p:cNvSpPr>
              <a:spLocks/>
            </p:cNvSpPr>
            <p:nvPr/>
          </p:nvSpPr>
          <p:spPr bwMode="auto">
            <a:xfrm flipH="1">
              <a:off x="4944" y="244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7" name="Group 58"/>
          <p:cNvGrpSpPr>
            <a:grpSpLocks/>
          </p:cNvGrpSpPr>
          <p:nvPr/>
        </p:nvGrpSpPr>
        <p:grpSpPr bwMode="auto">
          <a:xfrm>
            <a:off x="8105280" y="990600"/>
            <a:ext cx="1022350" cy="609600"/>
            <a:chOff x="4992" y="624"/>
            <a:chExt cx="644" cy="384"/>
          </a:xfrm>
        </p:grpSpPr>
        <p:sp>
          <p:nvSpPr>
            <p:cNvPr id="208" name="Rectangle 59"/>
            <p:cNvSpPr>
              <a:spLocks noChangeArrowheads="1"/>
            </p:cNvSpPr>
            <p:nvPr/>
          </p:nvSpPr>
          <p:spPr bwMode="auto">
            <a:xfrm>
              <a:off x="5040" y="71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去极化</a:t>
              </a:r>
            </a:p>
          </p:txBody>
        </p:sp>
        <p:sp>
          <p:nvSpPr>
            <p:cNvPr id="209" name="AutoShape 60"/>
            <p:cNvSpPr>
              <a:spLocks/>
            </p:cNvSpPr>
            <p:nvPr/>
          </p:nvSpPr>
          <p:spPr bwMode="auto">
            <a:xfrm flipH="1">
              <a:off x="4992" y="624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0" name="Group 61"/>
          <p:cNvGrpSpPr>
            <a:grpSpLocks/>
          </p:cNvGrpSpPr>
          <p:nvPr/>
        </p:nvGrpSpPr>
        <p:grpSpPr bwMode="auto">
          <a:xfrm>
            <a:off x="8105280" y="1905000"/>
            <a:ext cx="1022350" cy="609600"/>
            <a:chOff x="4992" y="1200"/>
            <a:chExt cx="644" cy="384"/>
          </a:xfrm>
        </p:grpSpPr>
        <p:sp>
          <p:nvSpPr>
            <p:cNvPr id="211" name="Rectangle 62"/>
            <p:cNvSpPr>
              <a:spLocks noChangeArrowheads="1"/>
            </p:cNvSpPr>
            <p:nvPr/>
          </p:nvSpPr>
          <p:spPr bwMode="auto">
            <a:xfrm>
              <a:off x="5040" y="123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复极化</a:t>
              </a:r>
            </a:p>
          </p:txBody>
        </p:sp>
        <p:sp>
          <p:nvSpPr>
            <p:cNvPr id="212" name="AutoShape 63"/>
            <p:cNvSpPr>
              <a:spLocks/>
            </p:cNvSpPr>
            <p:nvPr/>
          </p:nvSpPr>
          <p:spPr bwMode="auto">
            <a:xfrm flipH="1">
              <a:off x="4992" y="1200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3" name="Rectangle 64"/>
          <p:cNvSpPr>
            <a:spLocks noChangeArrowheads="1"/>
          </p:cNvSpPr>
          <p:nvPr/>
        </p:nvSpPr>
        <p:spPr bwMode="auto">
          <a:xfrm>
            <a:off x="1672730" y="44037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膜</a:t>
            </a:r>
            <a:r>
              <a:rPr lang="en-US" altLang="zh-CN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酶</a:t>
            </a:r>
          </a:p>
        </p:txBody>
      </p:sp>
      <p:sp>
        <p:nvSpPr>
          <p:cNvPr id="214" name="Rectangle 65"/>
          <p:cNvSpPr>
            <a:spLocks noChangeArrowheads="1"/>
          </p:cNvSpPr>
          <p:nvPr/>
        </p:nvSpPr>
        <p:spPr bwMode="auto">
          <a:xfrm>
            <a:off x="1818780" y="571956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  <p:sp>
        <p:nvSpPr>
          <p:cNvPr id="215" name="Rectangle 66"/>
          <p:cNvSpPr>
            <a:spLocks noChangeArrowheads="1"/>
          </p:cNvSpPr>
          <p:nvPr/>
        </p:nvSpPr>
        <p:spPr bwMode="auto">
          <a:xfrm>
            <a:off x="1825130" y="5176997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受体</a:t>
            </a:r>
          </a:p>
        </p:txBody>
      </p:sp>
      <p:sp>
        <p:nvSpPr>
          <p:cNvPr id="216" name="Rectangle 67"/>
          <p:cNvSpPr>
            <a:spLocks noChangeArrowheads="1"/>
          </p:cNvSpPr>
          <p:nvPr/>
        </p:nvSpPr>
        <p:spPr bwMode="auto">
          <a:xfrm>
            <a:off x="3958730" y="3352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同向</a:t>
            </a:r>
          </a:p>
        </p:txBody>
      </p:sp>
      <p:sp>
        <p:nvSpPr>
          <p:cNvPr id="217" name="Rectangle 68"/>
          <p:cNvSpPr>
            <a:spLocks noChangeArrowheads="1"/>
          </p:cNvSpPr>
          <p:nvPr/>
        </p:nvSpPr>
        <p:spPr bwMode="auto">
          <a:xfrm>
            <a:off x="3882530" y="28956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  <p:sp>
        <p:nvSpPr>
          <p:cNvPr id="218" name="Rectangle 69"/>
          <p:cNvSpPr>
            <a:spLocks noChangeArrowheads="1"/>
          </p:cNvSpPr>
          <p:nvPr/>
        </p:nvSpPr>
        <p:spPr bwMode="auto">
          <a:xfrm>
            <a:off x="2822080" y="1508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载体</a:t>
            </a:r>
          </a:p>
        </p:txBody>
      </p:sp>
      <p:sp>
        <p:nvSpPr>
          <p:cNvPr id="219" name="Rectangle 70"/>
          <p:cNvSpPr>
            <a:spLocks noChangeArrowheads="1"/>
          </p:cNvSpPr>
          <p:nvPr/>
        </p:nvSpPr>
        <p:spPr bwMode="auto">
          <a:xfrm>
            <a:off x="3882530" y="25749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化学门控</a:t>
            </a:r>
          </a:p>
        </p:txBody>
      </p:sp>
      <p:sp>
        <p:nvSpPr>
          <p:cNvPr id="220" name="Rectangle 71"/>
          <p:cNvSpPr>
            <a:spLocks noChangeArrowheads="1"/>
          </p:cNvSpPr>
          <p:nvPr/>
        </p:nvSpPr>
        <p:spPr bwMode="auto">
          <a:xfrm>
            <a:off x="3882530" y="225425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机械门控</a:t>
            </a:r>
          </a:p>
        </p:txBody>
      </p:sp>
      <p:sp>
        <p:nvSpPr>
          <p:cNvPr id="221" name="AutoShape 72"/>
          <p:cNvSpPr>
            <a:spLocks/>
          </p:cNvSpPr>
          <p:nvPr/>
        </p:nvSpPr>
        <p:spPr bwMode="auto">
          <a:xfrm>
            <a:off x="2587130" y="4403725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2" name="Rectangle 73"/>
          <p:cNvSpPr>
            <a:spLocks noChangeArrowheads="1"/>
          </p:cNvSpPr>
          <p:nvPr/>
        </p:nvSpPr>
        <p:spPr bwMode="auto">
          <a:xfrm>
            <a:off x="2815730" y="4556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  <p:sp>
        <p:nvSpPr>
          <p:cNvPr id="223" name="Text Box 74"/>
          <p:cNvSpPr txBox="1">
            <a:spLocks noChangeArrowheads="1"/>
          </p:cNvSpPr>
          <p:nvPr/>
        </p:nvSpPr>
        <p:spPr bwMode="auto">
          <a:xfrm>
            <a:off x="173433" y="228600"/>
            <a:ext cx="34163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心</a:t>
            </a:r>
            <a:r>
              <a:rPr lang="en-US" altLang="zh-CN" sz="2800" b="1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肌细胞兴奋机制</a:t>
            </a:r>
            <a:endParaRPr lang="en-US" altLang="zh-CN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5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utoUpdateAnimBg="0"/>
      <p:bldP spid="186" grpId="0" autoUpdateAnimBg="0"/>
      <p:bldP spid="187" grpId="0" autoUpdateAnimBg="0"/>
      <p:bldP spid="188" grpId="0" autoUpdateAnimBg="0"/>
      <p:bldP spid="2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026"/>
          <p:cNvSpPr txBox="1">
            <a:spLocks noChangeArrowheads="1"/>
          </p:cNvSpPr>
          <p:nvPr/>
        </p:nvSpPr>
        <p:spPr bwMode="auto">
          <a:xfrm>
            <a:off x="650542" y="890339"/>
            <a:ext cx="1869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钠通道</a:t>
            </a:r>
            <a:r>
              <a:rPr kumimoji="1" lang="en-US" altLang="zh-CN" sz="24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en-US" altLang="zh-CN" sz="2400" dirty="0">
                <a:solidFill>
                  <a:srgbClr val="FFFFFF"/>
                </a:solidFill>
                <a:latin typeface="宋体" pitchFamily="2" charset="-122"/>
              </a:rPr>
              <a:t> </a:t>
            </a:r>
            <a:r>
              <a:rPr kumimoji="1" lang="en-US" altLang="zh-CN" sz="2400" b="1" i="1" dirty="0" err="1">
                <a:solidFill>
                  <a:srgbClr val="FFFFFF"/>
                </a:solidFill>
                <a:ea typeface="黑体" pitchFamily="2" charset="-122"/>
              </a:rPr>
              <a:t>I</a:t>
            </a:r>
            <a:r>
              <a:rPr kumimoji="1" lang="en-US" altLang="zh-CN" sz="3200" b="1" baseline="-25000" dirty="0" err="1">
                <a:solidFill>
                  <a:srgbClr val="FFFFFF"/>
                </a:solidFill>
                <a:ea typeface="黑体" pitchFamily="2" charset="-122"/>
              </a:rPr>
              <a:t>Na</a:t>
            </a:r>
            <a:endParaRPr kumimoji="1" lang="en-US" altLang="zh-CN" sz="3200" b="1" baseline="-25000" dirty="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063528" y="2567651"/>
            <a:ext cx="4380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FFFF"/>
                </a:solidFill>
                <a:ea typeface="楷体_GB2312" pitchFamily="49" charset="-122"/>
              </a:rPr>
              <a:t>失活快</a:t>
            </a:r>
            <a:r>
              <a:rPr kumimoji="1" lang="zh-CN" altLang="en-US" sz="2000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  <a:ea typeface="楷体_GB2312" pitchFamily="49" charset="-122"/>
              </a:rPr>
              <a:t>(~10</a:t>
            </a:r>
            <a:r>
              <a:rPr kumimoji="1" lang="en-US" altLang="zh-CN" sz="2400" baseline="30000" dirty="0">
                <a:solidFill>
                  <a:srgbClr val="FFFFFF"/>
                </a:solidFill>
                <a:ea typeface="楷体_GB2312" pitchFamily="49" charset="-122"/>
              </a:rPr>
              <a:t>-3</a:t>
            </a:r>
            <a:r>
              <a:rPr kumimoji="1" lang="en-US" altLang="zh-CN" sz="2400" dirty="0">
                <a:solidFill>
                  <a:srgbClr val="FFFFFF"/>
                </a:solidFill>
                <a:ea typeface="楷体_GB2312" pitchFamily="49" charset="-122"/>
              </a:rPr>
              <a:t>s </a:t>
            </a:r>
            <a:r>
              <a:rPr kumimoji="1" lang="zh-CN" altLang="en-US" sz="2400" dirty="0">
                <a:solidFill>
                  <a:srgbClr val="FFFFFF"/>
                </a:solidFill>
                <a:ea typeface="楷体_GB2312" pitchFamily="49" charset="-122"/>
              </a:rPr>
              <a:t>，静息后才恢复</a:t>
            </a:r>
            <a:r>
              <a:rPr kumimoji="1" lang="en-US" altLang="zh-CN" sz="2400" dirty="0">
                <a:solidFill>
                  <a:srgbClr val="FFFFFF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1083183" y="1363464"/>
            <a:ext cx="4437234" cy="1228414"/>
            <a:chOff x="618" y="1027"/>
            <a:chExt cx="2335" cy="862"/>
          </a:xfrm>
        </p:grpSpPr>
        <p:sp>
          <p:nvSpPr>
            <p:cNvPr id="30726" name="Rectangle 1030"/>
            <p:cNvSpPr>
              <a:spLocks noChangeArrowheads="1"/>
            </p:cNvSpPr>
            <p:nvPr/>
          </p:nvSpPr>
          <p:spPr bwMode="auto">
            <a:xfrm>
              <a:off x="618" y="1027"/>
              <a:ext cx="1165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FFFFFF"/>
                  </a:solidFill>
                  <a:ea typeface="楷体_GB2312" pitchFamily="49" charset="-122"/>
                </a:rPr>
                <a:t>激活快 </a:t>
              </a:r>
              <a:r>
                <a:rPr kumimoji="1" lang="en-US" altLang="zh-CN" sz="2400" dirty="0">
                  <a:solidFill>
                    <a:srgbClr val="FFFFFF"/>
                  </a:solidFill>
                  <a:ea typeface="楷体_GB2312" pitchFamily="49" charset="-122"/>
                </a:rPr>
                <a:t>(~10</a:t>
              </a:r>
              <a:r>
                <a:rPr kumimoji="1" lang="en-US" altLang="zh-CN" sz="2400" baseline="30000" dirty="0">
                  <a:solidFill>
                    <a:srgbClr val="FFFFFF"/>
                  </a:solidFill>
                  <a:ea typeface="楷体_GB2312" pitchFamily="49" charset="-122"/>
                </a:rPr>
                <a:t>-3 </a:t>
              </a:r>
              <a:r>
                <a:rPr kumimoji="1" lang="en-US" altLang="zh-CN" sz="2400" dirty="0">
                  <a:solidFill>
                    <a:srgbClr val="FFFFFF"/>
                  </a:solidFill>
                  <a:ea typeface="楷体_GB2312" pitchFamily="49" charset="-122"/>
                </a:rPr>
                <a:t>s)</a:t>
              </a:r>
            </a:p>
          </p:txBody>
        </p:sp>
        <p:sp>
          <p:nvSpPr>
            <p:cNvPr id="30727" name="Rectangle 1031"/>
            <p:cNvSpPr>
              <a:spLocks noChangeArrowheads="1"/>
            </p:cNvSpPr>
            <p:nvPr/>
          </p:nvSpPr>
          <p:spPr bwMode="auto">
            <a:xfrm>
              <a:off x="1020" y="1306"/>
              <a:ext cx="1933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阈电位：－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70 mV (</a:t>
              </a: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心脏）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	 －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50 mV (</a:t>
              </a: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神经）</a:t>
              </a:r>
            </a:p>
          </p:txBody>
        </p:sp>
      </p:grpSp>
      <p:sp>
        <p:nvSpPr>
          <p:cNvPr id="30728" name="Text Box 1032"/>
          <p:cNvSpPr txBox="1">
            <a:spLocks noChangeArrowheads="1"/>
          </p:cNvSpPr>
          <p:nvPr/>
        </p:nvSpPr>
        <p:spPr bwMode="auto">
          <a:xfrm>
            <a:off x="614447" y="3647821"/>
            <a:ext cx="4112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FFFF"/>
                </a:solidFill>
                <a:ea typeface="黑体" pitchFamily="2" charset="-122"/>
              </a:rPr>
              <a:t>钾通道</a:t>
            </a:r>
            <a:r>
              <a:rPr kumimoji="1" lang="en-US" altLang="zh-CN" sz="2400" dirty="0">
                <a:solidFill>
                  <a:srgbClr val="FFFFFF"/>
                </a:solidFill>
                <a:latin typeface="宋体" pitchFamily="2" charset="-122"/>
              </a:rPr>
              <a:t>: </a:t>
            </a:r>
            <a:r>
              <a:rPr kumimoji="1" lang="en-US" altLang="zh-CN" sz="2400" b="1" i="1" dirty="0">
                <a:solidFill>
                  <a:srgbClr val="FFFFFF"/>
                </a:solidFill>
                <a:ea typeface="黑体" pitchFamily="2" charset="-122"/>
              </a:rPr>
              <a:t>I</a:t>
            </a:r>
            <a:r>
              <a:rPr kumimoji="1" lang="en-US" altLang="zh-CN" sz="3200" b="1" baseline="-25000" dirty="0">
                <a:solidFill>
                  <a:srgbClr val="FFFFFF"/>
                </a:solidFill>
                <a:ea typeface="黑体" pitchFamily="2" charset="-122"/>
              </a:rPr>
              <a:t>to</a:t>
            </a:r>
            <a:r>
              <a:rPr kumimoji="1" lang="en-US" altLang="zh-CN" sz="2400" dirty="0">
                <a:solidFill>
                  <a:srgbClr val="FFFFFF"/>
                </a:solidFill>
              </a:rPr>
              <a:t>(transient outward)</a:t>
            </a:r>
          </a:p>
        </p:txBody>
      </p:sp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1161737" y="4132350"/>
            <a:ext cx="3564989" cy="859320"/>
            <a:chOff x="624" y="2889"/>
            <a:chExt cx="1876" cy="603"/>
          </a:xfrm>
        </p:grpSpPr>
        <p:sp>
          <p:nvSpPr>
            <p:cNvPr id="30730" name="Text Box 1034"/>
            <p:cNvSpPr txBox="1">
              <a:spLocks noChangeArrowheads="1"/>
            </p:cNvSpPr>
            <p:nvPr/>
          </p:nvSpPr>
          <p:spPr bwMode="auto">
            <a:xfrm>
              <a:off x="624" y="2889"/>
              <a:ext cx="187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激活较快（ 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10</a:t>
              </a:r>
              <a:r>
                <a:rPr kumimoji="1" lang="en-US" altLang="zh-CN" sz="2400" baseline="30000">
                  <a:solidFill>
                    <a:srgbClr val="FFFFFF"/>
                  </a:solidFill>
                  <a:ea typeface="楷体_GB2312" pitchFamily="49" charset="-122"/>
                </a:rPr>
                <a:t>-3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 ~ 10</a:t>
              </a:r>
              <a:r>
                <a:rPr kumimoji="1" lang="en-US" altLang="zh-CN" sz="2400" baseline="30000">
                  <a:solidFill>
                    <a:srgbClr val="FFFFFF"/>
                  </a:solidFill>
                  <a:ea typeface="楷体_GB2312" pitchFamily="49" charset="-122"/>
                </a:rPr>
                <a:t>-2 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s</a:t>
              </a: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0731" name="Text Box 1035"/>
            <p:cNvSpPr txBox="1">
              <a:spLocks noChangeArrowheads="1"/>
            </p:cNvSpPr>
            <p:nvPr/>
          </p:nvSpPr>
          <p:spPr bwMode="auto">
            <a:xfrm>
              <a:off x="1008" y="3168"/>
              <a:ext cx="140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阈电位：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~</a:t>
              </a: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－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40mV</a:t>
              </a:r>
            </a:p>
          </p:txBody>
        </p:sp>
      </p:grpSp>
      <p:sp>
        <p:nvSpPr>
          <p:cNvPr id="30733" name="Rectangle 1037"/>
          <p:cNvSpPr>
            <a:spLocks noChangeArrowheads="1"/>
          </p:cNvSpPr>
          <p:nvPr/>
        </p:nvSpPr>
        <p:spPr bwMode="auto">
          <a:xfrm>
            <a:off x="888094" y="4953190"/>
            <a:ext cx="34887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   </a:t>
            </a:r>
            <a:r>
              <a:rPr kumimoji="1" lang="zh-CN" altLang="en-US" sz="2400">
                <a:solidFill>
                  <a:srgbClr val="FFFFFF"/>
                </a:solidFill>
                <a:ea typeface="楷体_GB2312" pitchFamily="49" charset="-122"/>
              </a:rPr>
              <a:t>失活慢（ 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10</a:t>
            </a:r>
            <a:r>
              <a:rPr kumimoji="1" lang="en-US" altLang="zh-CN" sz="2400" baseline="30000">
                <a:solidFill>
                  <a:srgbClr val="FFFFFF"/>
                </a:solidFill>
                <a:ea typeface="楷体_GB2312" pitchFamily="49" charset="-122"/>
              </a:rPr>
              <a:t>-2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 ~ 10</a:t>
            </a:r>
            <a:r>
              <a:rPr kumimoji="1" lang="en-US" altLang="zh-CN" sz="2400" baseline="30000">
                <a:solidFill>
                  <a:srgbClr val="FFFFFF"/>
                </a:solidFill>
                <a:ea typeface="楷体_GB2312" pitchFamily="49" charset="-122"/>
              </a:rPr>
              <a:t>-1 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s</a:t>
            </a:r>
            <a:r>
              <a:rPr kumimoji="1" lang="zh-CN" altLang="en-US" sz="2400">
                <a:solidFill>
                  <a:srgbClr val="FFFFFF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30735" name="Text Box 1039"/>
          <p:cNvSpPr txBox="1">
            <a:spLocks noChangeArrowheads="1"/>
          </p:cNvSpPr>
          <p:nvPr/>
        </p:nvSpPr>
        <p:spPr bwMode="auto">
          <a:xfrm>
            <a:off x="273646" y="273014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快通道</a:t>
            </a: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545" r="55692" b="23084"/>
          <a:stretch/>
        </p:blipFill>
        <p:spPr bwMode="auto">
          <a:xfrm>
            <a:off x="6184149" y="762158"/>
            <a:ext cx="4579841" cy="47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402378" y="699852"/>
            <a:ext cx="851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 ms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178563" y="5286021"/>
            <a:ext cx="45897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</a:rPr>
              <a:t>（示意图，并非准确）</a:t>
            </a:r>
          </a:p>
        </p:txBody>
      </p:sp>
    </p:spTree>
    <p:extLst>
      <p:ext uri="{BB962C8B-B14F-4D97-AF65-F5344CB8AC3E}">
        <p14:creationId xmlns:p14="http://schemas.microsoft.com/office/powerpoint/2010/main" val="19643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3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57530" y="888414"/>
            <a:ext cx="2981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钙通道</a:t>
            </a:r>
            <a:r>
              <a:rPr kumimoji="1" lang="en-US" altLang="zh-CN" sz="240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en-US" altLang="zh-CN" sz="2400">
                <a:solidFill>
                  <a:srgbClr val="FFFFFF"/>
                </a:solidFill>
                <a:latin typeface="宋体" pitchFamily="2" charset="-122"/>
              </a:rPr>
              <a:t> </a:t>
            </a:r>
            <a:r>
              <a:rPr kumimoji="1" lang="en-US" altLang="zh-CN" sz="2400" b="1" i="1">
                <a:solidFill>
                  <a:srgbClr val="FFFFFF"/>
                </a:solidFill>
                <a:ea typeface="黑体" pitchFamily="2" charset="-122"/>
              </a:rPr>
              <a:t>I</a:t>
            </a:r>
            <a:r>
              <a:rPr kumimoji="1" lang="en-US" altLang="zh-CN" sz="3200" b="1" baseline="-25000">
                <a:solidFill>
                  <a:srgbClr val="FFFFFF"/>
                </a:solidFill>
                <a:ea typeface="黑体" pitchFamily="2" charset="-122"/>
              </a:rPr>
              <a:t>Ca</a:t>
            </a:r>
            <a:r>
              <a:rPr kumimoji="1" lang="zh-CN" altLang="en-US" sz="2400">
                <a:solidFill>
                  <a:srgbClr val="FFFFFF"/>
                </a:solidFill>
                <a:ea typeface="黑体" pitchFamily="2" charset="-122"/>
              </a:rPr>
              <a:t>（</a:t>
            </a:r>
            <a:r>
              <a:rPr kumimoji="1" lang="en-US" altLang="zh-CN" sz="2400">
                <a:solidFill>
                  <a:srgbClr val="FFFFFF"/>
                </a:solidFill>
                <a:ea typeface="黑体" pitchFamily="2" charset="-122"/>
              </a:rPr>
              <a:t>L</a:t>
            </a:r>
            <a:r>
              <a:rPr kumimoji="1" lang="zh-CN" altLang="en-US" sz="2400">
                <a:solidFill>
                  <a:srgbClr val="FFFFFF"/>
                </a:solidFill>
                <a:ea typeface="黑体" pitchFamily="2" charset="-122"/>
              </a:rPr>
              <a:t>型）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22390" y="2155307"/>
            <a:ext cx="2240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FFFF"/>
                </a:solidFill>
                <a:ea typeface="楷体_GB2312" pitchFamily="49" charset="-122"/>
              </a:rPr>
              <a:t>失活慢 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(~10</a:t>
            </a:r>
            <a:r>
              <a:rPr kumimoji="1" lang="en-US" altLang="zh-CN" sz="2400" baseline="30000">
                <a:solidFill>
                  <a:srgbClr val="FFFFFF"/>
                </a:solidFill>
                <a:ea typeface="楷体_GB2312" pitchFamily="49" charset="-122"/>
              </a:rPr>
              <a:t>-1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s 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22391" y="2565729"/>
            <a:ext cx="4160113" cy="89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046163" algn="l"/>
                <a:tab pos="2763838" algn="l"/>
              </a:tabLst>
            </a:pPr>
            <a:r>
              <a:rPr kumimoji="1" lang="zh-CN" altLang="en-US" sz="2400">
                <a:solidFill>
                  <a:srgbClr val="FFFFFF"/>
                </a:solidFill>
                <a:ea typeface="楷体_GB2312" pitchFamily="49" charset="-122"/>
              </a:rPr>
              <a:t>阻断剂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: </a:t>
            </a:r>
            <a:r>
              <a:rPr kumimoji="1" lang="zh-CN" altLang="en-US" sz="2400">
                <a:solidFill>
                  <a:srgbClr val="FFFFFF"/>
                </a:solidFill>
                <a:ea typeface="楷体_GB2312" pitchFamily="49" charset="-122"/>
              </a:rPr>
              <a:t>二价阳离子，如 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Mn</a:t>
            </a:r>
            <a:r>
              <a:rPr kumimoji="1" lang="en-US" altLang="zh-CN" sz="2400" baseline="30000">
                <a:solidFill>
                  <a:srgbClr val="FFFFFF"/>
                </a:solidFill>
                <a:ea typeface="楷体_GB2312" pitchFamily="49" charset="-122"/>
              </a:rPr>
              <a:t>2+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046163" algn="l"/>
                <a:tab pos="2763838" algn="l"/>
              </a:tabLst>
            </a:pP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	</a:t>
            </a:r>
            <a:r>
              <a:rPr kumimoji="1" lang="zh-CN" altLang="en-US" sz="2400">
                <a:solidFill>
                  <a:srgbClr val="FFFFFF"/>
                </a:solidFill>
                <a:ea typeface="楷体_GB2312" pitchFamily="49" charset="-122"/>
              </a:rPr>
              <a:t>二氢吡啶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, </a:t>
            </a:r>
            <a:r>
              <a:rPr kumimoji="1" lang="zh-CN" altLang="en-US" sz="2400">
                <a:solidFill>
                  <a:srgbClr val="FFFFFF"/>
                </a:solidFill>
                <a:ea typeface="楷体_GB2312" pitchFamily="49" charset="-122"/>
              </a:rPr>
              <a:t>如 </a:t>
            </a:r>
            <a:r>
              <a:rPr kumimoji="1" lang="en-US" altLang="zh-CN" sz="2400">
                <a:solidFill>
                  <a:srgbClr val="FFFFFF"/>
                </a:solidFill>
                <a:ea typeface="楷体_GB2312" pitchFamily="49" charset="-122"/>
              </a:rPr>
              <a:t>x x </a:t>
            </a:r>
            <a:r>
              <a:rPr kumimoji="1" lang="zh-CN" altLang="en-US" sz="2400">
                <a:solidFill>
                  <a:srgbClr val="FFFFFF"/>
                </a:solidFill>
                <a:ea typeface="楷体_GB2312" pitchFamily="49" charset="-122"/>
              </a:rPr>
              <a:t>地平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02205" y="1361540"/>
            <a:ext cx="3333153" cy="859320"/>
            <a:chOff x="618" y="1027"/>
            <a:chExt cx="1754" cy="603"/>
          </a:xfrm>
        </p:grpSpPr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618" y="1027"/>
              <a:ext cx="1381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激活较慢 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(~ 10</a:t>
              </a:r>
              <a:r>
                <a:rPr kumimoji="1" lang="en-US" altLang="zh-CN" sz="2400" baseline="30000">
                  <a:solidFill>
                    <a:srgbClr val="FFFFFF"/>
                  </a:solidFill>
                  <a:ea typeface="楷体_GB2312" pitchFamily="49" charset="-122"/>
                </a:rPr>
                <a:t>-2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 s)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020" y="1306"/>
              <a:ext cx="1352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阈电位：－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40 mV</a:t>
              </a:r>
            </a:p>
          </p:txBody>
        </p:sp>
      </p:grp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1431" y="3528038"/>
            <a:ext cx="1749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钾通道</a:t>
            </a:r>
            <a:r>
              <a:rPr kumimoji="1" lang="en-US" altLang="zh-CN" sz="2400" dirty="0">
                <a:solidFill>
                  <a:srgbClr val="FFFFFF"/>
                </a:solidFill>
                <a:latin typeface="宋体" pitchFamily="2" charset="-122"/>
              </a:rPr>
              <a:t>: </a:t>
            </a:r>
            <a:r>
              <a:rPr kumimoji="1" lang="en-US" altLang="zh-CN" sz="2400" b="1" i="1" dirty="0">
                <a:solidFill>
                  <a:srgbClr val="FFFFFF"/>
                </a:solidFill>
                <a:ea typeface="黑体" pitchFamily="2" charset="-122"/>
              </a:rPr>
              <a:t>I</a:t>
            </a:r>
            <a:r>
              <a:rPr kumimoji="1" lang="en-US" altLang="zh-CN" sz="3200" b="1" baseline="-25000" dirty="0">
                <a:solidFill>
                  <a:srgbClr val="FFFFFF"/>
                </a:solidFill>
                <a:ea typeface="黑体" pitchFamily="2" charset="-122"/>
              </a:rPr>
              <a:t>K</a:t>
            </a:r>
            <a:endParaRPr kumimoji="1" lang="en-US" altLang="zh-CN" sz="2400" dirty="0">
              <a:solidFill>
                <a:srgbClr val="FFFFFF"/>
              </a:solidFill>
              <a:latin typeface="宋体" pitchFamily="2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57318" y="4127998"/>
            <a:ext cx="3401565" cy="859320"/>
            <a:chOff x="618" y="2889"/>
            <a:chExt cx="1790" cy="603"/>
          </a:xfrm>
        </p:grpSpPr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618" y="2889"/>
              <a:ext cx="143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FFFFFF"/>
                  </a:solidFill>
                  <a:ea typeface="楷体_GB2312" pitchFamily="49" charset="-122"/>
                </a:rPr>
                <a:t>激活慢（ </a:t>
              </a:r>
              <a:r>
                <a:rPr kumimoji="1" lang="en-US" altLang="zh-CN" sz="2400" dirty="0">
                  <a:solidFill>
                    <a:srgbClr val="FFFFFF"/>
                  </a:solidFill>
                  <a:ea typeface="楷体_GB2312" pitchFamily="49" charset="-122"/>
                </a:rPr>
                <a:t>~ 10</a:t>
              </a:r>
              <a:r>
                <a:rPr kumimoji="1" lang="en-US" altLang="zh-CN" sz="2400" baseline="30000" dirty="0">
                  <a:solidFill>
                    <a:srgbClr val="FFFFFF"/>
                  </a:solidFill>
                  <a:ea typeface="楷体_GB2312" pitchFamily="49" charset="-122"/>
                </a:rPr>
                <a:t>-1</a:t>
              </a:r>
              <a:r>
                <a:rPr kumimoji="1" lang="en-US" altLang="zh-CN" sz="2400" dirty="0">
                  <a:solidFill>
                    <a:srgbClr val="FFFFFF"/>
                  </a:solidFill>
                  <a:ea typeface="楷体_GB2312" pitchFamily="49" charset="-122"/>
                </a:rPr>
                <a:t> s</a:t>
              </a:r>
              <a:r>
                <a:rPr kumimoji="1" lang="zh-CN" altLang="en-US" sz="2400" dirty="0">
                  <a:solidFill>
                    <a:srgbClr val="FFFFFF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008" y="3168"/>
              <a:ext cx="140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阈电位：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~</a:t>
              </a:r>
              <a:r>
                <a:rPr kumimoji="1" lang="zh-CN" altLang="en-US" sz="2400">
                  <a:solidFill>
                    <a:srgbClr val="FFFFFF"/>
                  </a:solidFill>
                  <a:ea typeface="楷体_GB2312" pitchFamily="49" charset="-122"/>
                </a:rPr>
                <a:t>－</a:t>
              </a:r>
              <a:r>
                <a:rPr kumimoji="1" lang="en-US" altLang="zh-CN" sz="2400">
                  <a:solidFill>
                    <a:srgbClr val="FFFFFF"/>
                  </a:solidFill>
                  <a:ea typeface="楷体_GB2312" pitchFamily="49" charset="-122"/>
                </a:rPr>
                <a:t>20mV</a:t>
              </a:r>
            </a:p>
          </p:txBody>
        </p:sp>
      </p:grp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95076" y="5032916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ea typeface="楷体_GB2312" pitchFamily="49" charset="-122"/>
              </a:rPr>
              <a:t>    </a:t>
            </a:r>
            <a:r>
              <a:rPr kumimoji="1" lang="zh-CN" altLang="en-US" sz="2400" dirty="0">
                <a:solidFill>
                  <a:srgbClr val="FFFFFF"/>
                </a:solidFill>
                <a:ea typeface="楷体_GB2312" pitchFamily="49" charset="-122"/>
              </a:rPr>
              <a:t>无明显失活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73646" y="273616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慢通道</a:t>
            </a: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545" r="55692" b="23084"/>
          <a:stretch/>
        </p:blipFill>
        <p:spPr bwMode="auto">
          <a:xfrm>
            <a:off x="6184149" y="762158"/>
            <a:ext cx="4579841" cy="47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402378" y="699852"/>
            <a:ext cx="1194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500 ms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178563" y="5286021"/>
            <a:ext cx="45897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</a:rPr>
              <a:t>（示意图，并非准确）</a:t>
            </a:r>
          </a:p>
        </p:txBody>
      </p:sp>
    </p:spTree>
    <p:extLst>
      <p:ext uri="{BB962C8B-B14F-4D97-AF65-F5344CB8AC3E}">
        <p14:creationId xmlns:p14="http://schemas.microsoft.com/office/powerpoint/2010/main" val="38190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r="1055" b="8667"/>
          <a:stretch/>
        </p:blipFill>
        <p:spPr bwMode="auto">
          <a:xfrm>
            <a:off x="106671" y="1013794"/>
            <a:ext cx="7109138" cy="23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1039"/>
          <p:cNvSpPr txBox="1">
            <a:spLocks noChangeArrowheads="1"/>
          </p:cNvSpPr>
          <p:nvPr/>
        </p:nvSpPr>
        <p:spPr bwMode="auto">
          <a:xfrm>
            <a:off x="273646" y="226246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肌细胞兴奋的发生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631760" y="562904"/>
            <a:ext cx="11706" cy="354385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1235231" y="3357005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骨骼肌细胞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30238"/>
            <a:ext cx="38385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4883306" y="5587336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窦房结细</a:t>
            </a:r>
            <a:r>
              <a:rPr lang="zh-CN" altLang="en-US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胞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4"/>
          <a:srcRect b="872"/>
          <a:stretch/>
        </p:blipFill>
        <p:spPr>
          <a:xfrm>
            <a:off x="7505700" y="127635"/>
            <a:ext cx="3325336" cy="5398453"/>
          </a:xfrm>
          <a:prstGeom prst="rect">
            <a:avLst/>
          </a:prstGeom>
        </p:spPr>
      </p:pic>
      <p:sp>
        <p:nvSpPr>
          <p:cNvPr id="11" name="Rectangle 53"/>
          <p:cNvSpPr>
            <a:spLocks noChangeArrowheads="1"/>
          </p:cNvSpPr>
          <p:nvPr/>
        </p:nvSpPr>
        <p:spPr bwMode="auto">
          <a:xfrm>
            <a:off x="8598056" y="5612072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心室肌细</a:t>
            </a:r>
            <a:r>
              <a:rPr lang="zh-CN" altLang="en-US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胞</a:t>
            </a:r>
          </a:p>
        </p:txBody>
      </p:sp>
    </p:spTree>
    <p:extLst>
      <p:ext uri="{BB962C8B-B14F-4D97-AF65-F5344CB8AC3E}">
        <p14:creationId xmlns:p14="http://schemas.microsoft.com/office/powerpoint/2010/main" val="273136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" y="1972"/>
            <a:ext cx="10946367" cy="615435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 flipV="1">
            <a:off x="5791201" y="1537842"/>
            <a:ext cx="1108372" cy="16764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15978" y="997505"/>
            <a:ext cx="41344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静息电位下的电导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斜率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791201" y="2376048"/>
            <a:ext cx="4682835" cy="7966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995405" y="179617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去极化后的电导</a:t>
            </a: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斜率</a:t>
            </a: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926129" y="2895600"/>
            <a:ext cx="144000" cy="144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28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33023" y="-4348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兴奋收缩耦联过程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78629" y="1389596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兴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奋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103226" y="1389596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L</a:t>
            </a: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型钙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通道激活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455643" y="252761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钙内流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87032" y="1319913"/>
            <a:ext cx="1467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ryanodine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受体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释放钙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762837" y="1379950"/>
            <a:ext cx="812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Ca</a:t>
            </a:r>
            <a:r>
              <a:rPr lang="en-US" altLang="zh-CN" sz="2400" baseline="30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2+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455642" y="602406"/>
            <a:ext cx="2150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ea typeface="黑体" pitchFamily="2" charset="-122"/>
              </a:rPr>
              <a:t>构象变化</a:t>
            </a: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骨骼肌</a:t>
            </a: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34708" y="1775791"/>
            <a:ext cx="56819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1638073" y="1003802"/>
            <a:ext cx="456076" cy="342018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15083" y="1003802"/>
            <a:ext cx="404768" cy="342018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193996" y="1610628"/>
            <a:ext cx="566294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1638073" y="2143204"/>
            <a:ext cx="486481" cy="342018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2924587" y="2006399"/>
            <a:ext cx="446574" cy="397596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319864" y="2370925"/>
            <a:ext cx="868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心肌</a:t>
            </a: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2319862" y="2655757"/>
            <a:ext cx="1124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平滑肌</a:t>
            </a:r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3827234" y="1786569"/>
            <a:ext cx="935603" cy="740858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6114756" y="1280630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收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缩</a:t>
            </a:r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5567466" y="1622647"/>
            <a:ext cx="566294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21" name="Rectangle 3"/>
          <p:cNvSpPr>
            <a:spLocks noChangeArrowheads="1"/>
          </p:cNvSpPr>
          <p:nvPr/>
        </p:nvSpPr>
        <p:spPr bwMode="auto">
          <a:xfrm>
            <a:off x="4952949" y="2115824"/>
            <a:ext cx="5701799" cy="3731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Oval 4"/>
          <p:cNvSpPr>
            <a:spLocks noChangeArrowheads="1"/>
          </p:cNvSpPr>
          <p:nvPr/>
        </p:nvSpPr>
        <p:spPr bwMode="auto">
          <a:xfrm>
            <a:off x="5550152" y="2140775"/>
            <a:ext cx="3675099" cy="3000756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Freeform 5"/>
          <p:cNvSpPr>
            <a:spLocks/>
          </p:cNvSpPr>
          <p:nvPr/>
        </p:nvSpPr>
        <p:spPr bwMode="auto">
          <a:xfrm>
            <a:off x="5109106" y="2395977"/>
            <a:ext cx="3875088" cy="2164836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76" y="8"/>
              </a:cxn>
              <a:cxn ang="0">
                <a:pos x="912" y="8"/>
              </a:cxn>
              <a:cxn ang="0">
                <a:pos x="1056" y="56"/>
              </a:cxn>
              <a:cxn ang="0">
                <a:pos x="1104" y="152"/>
              </a:cxn>
              <a:cxn ang="0">
                <a:pos x="1152" y="392"/>
              </a:cxn>
              <a:cxn ang="0">
                <a:pos x="1152" y="1304"/>
              </a:cxn>
              <a:cxn ang="0">
                <a:pos x="1392" y="1544"/>
              </a:cxn>
              <a:cxn ang="0">
                <a:pos x="1632" y="1400"/>
              </a:cxn>
              <a:cxn ang="0">
                <a:pos x="1680" y="488"/>
              </a:cxn>
              <a:cxn ang="0">
                <a:pos x="1728" y="248"/>
              </a:cxn>
              <a:cxn ang="0">
                <a:pos x="1872" y="56"/>
              </a:cxn>
              <a:cxn ang="0">
                <a:pos x="2304" y="8"/>
              </a:cxn>
              <a:cxn ang="0">
                <a:pos x="3360" y="8"/>
              </a:cxn>
              <a:cxn ang="0">
                <a:pos x="3744" y="8"/>
              </a:cxn>
            </a:cxnLst>
            <a:rect l="0" t="0" r="r" b="b"/>
            <a:pathLst>
              <a:path w="3744" h="1576">
                <a:moveTo>
                  <a:pt x="0" y="8"/>
                </a:moveTo>
                <a:cubicBezTo>
                  <a:pt x="212" y="8"/>
                  <a:pt x="424" y="8"/>
                  <a:pt x="576" y="8"/>
                </a:cubicBezTo>
                <a:cubicBezTo>
                  <a:pt x="728" y="8"/>
                  <a:pt x="832" y="0"/>
                  <a:pt x="912" y="8"/>
                </a:cubicBezTo>
                <a:cubicBezTo>
                  <a:pt x="992" y="16"/>
                  <a:pt x="1024" y="32"/>
                  <a:pt x="1056" y="56"/>
                </a:cubicBezTo>
                <a:cubicBezTo>
                  <a:pt x="1088" y="80"/>
                  <a:pt x="1088" y="96"/>
                  <a:pt x="1104" y="152"/>
                </a:cubicBezTo>
                <a:cubicBezTo>
                  <a:pt x="1120" y="208"/>
                  <a:pt x="1144" y="200"/>
                  <a:pt x="1152" y="392"/>
                </a:cubicBezTo>
                <a:cubicBezTo>
                  <a:pt x="1160" y="584"/>
                  <a:pt x="1112" y="1112"/>
                  <a:pt x="1152" y="1304"/>
                </a:cubicBezTo>
                <a:cubicBezTo>
                  <a:pt x="1192" y="1496"/>
                  <a:pt x="1312" y="1528"/>
                  <a:pt x="1392" y="1544"/>
                </a:cubicBezTo>
                <a:cubicBezTo>
                  <a:pt x="1472" y="1560"/>
                  <a:pt x="1584" y="1576"/>
                  <a:pt x="1632" y="1400"/>
                </a:cubicBezTo>
                <a:cubicBezTo>
                  <a:pt x="1680" y="1224"/>
                  <a:pt x="1664" y="680"/>
                  <a:pt x="1680" y="488"/>
                </a:cubicBezTo>
                <a:cubicBezTo>
                  <a:pt x="1696" y="296"/>
                  <a:pt x="1696" y="320"/>
                  <a:pt x="1728" y="248"/>
                </a:cubicBezTo>
                <a:cubicBezTo>
                  <a:pt x="1760" y="176"/>
                  <a:pt x="1776" y="96"/>
                  <a:pt x="1872" y="56"/>
                </a:cubicBezTo>
                <a:cubicBezTo>
                  <a:pt x="1968" y="16"/>
                  <a:pt x="2056" y="16"/>
                  <a:pt x="2304" y="8"/>
                </a:cubicBezTo>
                <a:cubicBezTo>
                  <a:pt x="2552" y="0"/>
                  <a:pt x="3120" y="8"/>
                  <a:pt x="3360" y="8"/>
                </a:cubicBezTo>
                <a:cubicBezTo>
                  <a:pt x="3600" y="8"/>
                  <a:pt x="3680" y="8"/>
                  <a:pt x="3744" y="8"/>
                </a:cubicBez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Oval 6"/>
          <p:cNvSpPr>
            <a:spLocks noChangeArrowheads="1"/>
          </p:cNvSpPr>
          <p:nvPr/>
        </p:nvSpPr>
        <p:spPr bwMode="auto">
          <a:xfrm rot="-5376128">
            <a:off x="6645012" y="3241600"/>
            <a:ext cx="354013" cy="565150"/>
          </a:xfrm>
          <a:prstGeom prst="ellipse">
            <a:avLst/>
          </a:prstGeom>
          <a:solidFill>
            <a:srgbClr val="9966FF"/>
          </a:solidFill>
          <a:ln w="12700">
            <a:solidFill>
              <a:srgbClr val="99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 rot="-5376128">
            <a:off x="6818050" y="3232074"/>
            <a:ext cx="0" cy="5857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Freeform 8"/>
          <p:cNvSpPr>
            <a:spLocks/>
          </p:cNvSpPr>
          <p:nvPr/>
        </p:nvSpPr>
        <p:spPr bwMode="auto">
          <a:xfrm>
            <a:off x="7661806" y="2918543"/>
            <a:ext cx="1312863" cy="1574800"/>
          </a:xfrm>
          <a:custGeom>
            <a:avLst/>
            <a:gdLst/>
            <a:ahLst/>
            <a:cxnLst>
              <a:cxn ang="0">
                <a:pos x="1352" y="304"/>
              </a:cxn>
              <a:cxn ang="0">
                <a:pos x="968" y="304"/>
              </a:cxn>
              <a:cxn ang="0">
                <a:pos x="872" y="256"/>
              </a:cxn>
              <a:cxn ang="0">
                <a:pos x="776" y="112"/>
              </a:cxn>
              <a:cxn ang="0">
                <a:pos x="584" y="16"/>
              </a:cxn>
              <a:cxn ang="0">
                <a:pos x="392" y="16"/>
              </a:cxn>
              <a:cxn ang="0">
                <a:pos x="248" y="64"/>
              </a:cxn>
              <a:cxn ang="0">
                <a:pos x="104" y="208"/>
              </a:cxn>
              <a:cxn ang="0">
                <a:pos x="56" y="352"/>
              </a:cxn>
              <a:cxn ang="0">
                <a:pos x="8" y="832"/>
              </a:cxn>
              <a:cxn ang="0">
                <a:pos x="104" y="1312"/>
              </a:cxn>
              <a:cxn ang="0">
                <a:pos x="440" y="1600"/>
              </a:cxn>
              <a:cxn ang="0">
                <a:pos x="776" y="1504"/>
              </a:cxn>
              <a:cxn ang="0">
                <a:pos x="920" y="1312"/>
              </a:cxn>
              <a:cxn ang="0">
                <a:pos x="968" y="1264"/>
              </a:cxn>
              <a:cxn ang="0">
                <a:pos x="1352" y="1264"/>
              </a:cxn>
              <a:cxn ang="0">
                <a:pos x="1592" y="1264"/>
              </a:cxn>
            </a:cxnLst>
            <a:rect l="0" t="0" r="r" b="b"/>
            <a:pathLst>
              <a:path w="1592" h="1632">
                <a:moveTo>
                  <a:pt x="1352" y="304"/>
                </a:moveTo>
                <a:cubicBezTo>
                  <a:pt x="1200" y="308"/>
                  <a:pt x="1048" y="312"/>
                  <a:pt x="968" y="304"/>
                </a:cubicBezTo>
                <a:cubicBezTo>
                  <a:pt x="888" y="296"/>
                  <a:pt x="904" y="288"/>
                  <a:pt x="872" y="256"/>
                </a:cubicBezTo>
                <a:cubicBezTo>
                  <a:pt x="840" y="224"/>
                  <a:pt x="824" y="152"/>
                  <a:pt x="776" y="112"/>
                </a:cubicBezTo>
                <a:cubicBezTo>
                  <a:pt x="728" y="72"/>
                  <a:pt x="648" y="32"/>
                  <a:pt x="584" y="16"/>
                </a:cubicBezTo>
                <a:cubicBezTo>
                  <a:pt x="520" y="0"/>
                  <a:pt x="448" y="8"/>
                  <a:pt x="392" y="16"/>
                </a:cubicBezTo>
                <a:cubicBezTo>
                  <a:pt x="336" y="24"/>
                  <a:pt x="296" y="32"/>
                  <a:pt x="248" y="64"/>
                </a:cubicBezTo>
                <a:cubicBezTo>
                  <a:pt x="200" y="96"/>
                  <a:pt x="136" y="160"/>
                  <a:pt x="104" y="208"/>
                </a:cubicBezTo>
                <a:cubicBezTo>
                  <a:pt x="72" y="256"/>
                  <a:pt x="72" y="248"/>
                  <a:pt x="56" y="352"/>
                </a:cubicBezTo>
                <a:cubicBezTo>
                  <a:pt x="40" y="456"/>
                  <a:pt x="0" y="672"/>
                  <a:pt x="8" y="832"/>
                </a:cubicBezTo>
                <a:cubicBezTo>
                  <a:pt x="16" y="992"/>
                  <a:pt x="32" y="1184"/>
                  <a:pt x="104" y="1312"/>
                </a:cubicBezTo>
                <a:cubicBezTo>
                  <a:pt x="176" y="1440"/>
                  <a:pt x="328" y="1568"/>
                  <a:pt x="440" y="1600"/>
                </a:cubicBezTo>
                <a:cubicBezTo>
                  <a:pt x="552" y="1632"/>
                  <a:pt x="696" y="1552"/>
                  <a:pt x="776" y="1504"/>
                </a:cubicBezTo>
                <a:cubicBezTo>
                  <a:pt x="856" y="1456"/>
                  <a:pt x="888" y="1352"/>
                  <a:pt x="920" y="1312"/>
                </a:cubicBezTo>
                <a:cubicBezTo>
                  <a:pt x="952" y="1272"/>
                  <a:pt x="896" y="1272"/>
                  <a:pt x="968" y="1264"/>
                </a:cubicBezTo>
                <a:cubicBezTo>
                  <a:pt x="1040" y="1256"/>
                  <a:pt x="1248" y="1264"/>
                  <a:pt x="1352" y="1264"/>
                </a:cubicBezTo>
                <a:cubicBezTo>
                  <a:pt x="1456" y="1264"/>
                  <a:pt x="1560" y="1264"/>
                  <a:pt x="1592" y="1264"/>
                </a:cubicBez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7" name="Group 9"/>
          <p:cNvGrpSpPr>
            <a:grpSpLocks/>
          </p:cNvGrpSpPr>
          <p:nvPr/>
        </p:nvGrpSpPr>
        <p:grpSpPr bwMode="auto">
          <a:xfrm>
            <a:off x="7453844" y="3364631"/>
            <a:ext cx="463550" cy="525462"/>
            <a:chOff x="1723" y="1194"/>
            <a:chExt cx="207" cy="212"/>
          </a:xfrm>
        </p:grpSpPr>
        <p:sp>
          <p:nvSpPr>
            <p:cNvPr id="128" name="Oval 10"/>
            <p:cNvSpPr>
              <a:spLocks noChangeArrowheads="1"/>
            </p:cNvSpPr>
            <p:nvPr/>
          </p:nvSpPr>
          <p:spPr bwMode="auto">
            <a:xfrm>
              <a:off x="1723" y="1194"/>
              <a:ext cx="69" cy="2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769" y="1255"/>
              <a:ext cx="138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Line 12"/>
            <p:cNvSpPr>
              <a:spLocks noChangeShapeType="1"/>
            </p:cNvSpPr>
            <p:nvPr/>
          </p:nvSpPr>
          <p:spPr bwMode="auto">
            <a:xfrm>
              <a:off x="1723" y="1302"/>
              <a:ext cx="207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1" name="Text Box 13"/>
          <p:cNvSpPr txBox="1">
            <a:spLocks noChangeArrowheads="1"/>
          </p:cNvSpPr>
          <p:nvPr/>
        </p:nvSpPr>
        <p:spPr bwMode="auto">
          <a:xfrm>
            <a:off x="7858656" y="3420193"/>
            <a:ext cx="566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</a:rPr>
              <a:t>Ca</a:t>
            </a:r>
          </a:p>
        </p:txBody>
      </p:sp>
      <p:sp>
        <p:nvSpPr>
          <p:cNvPr id="133" name="Text Box 15"/>
          <p:cNvSpPr txBox="1">
            <a:spLocks noChangeArrowheads="1"/>
          </p:cNvSpPr>
          <p:nvPr/>
        </p:nvSpPr>
        <p:spPr bwMode="auto">
          <a:xfrm>
            <a:off x="7145869" y="3826593"/>
            <a:ext cx="72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dirty="0" err="1">
                <a:solidFill>
                  <a:schemeClr val="tx2"/>
                </a:solidFill>
              </a:rPr>
              <a:t>RyR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135" name="Line 17"/>
          <p:cNvSpPr>
            <a:spLocks noChangeShapeType="1"/>
          </p:cNvSpPr>
          <p:nvPr/>
        </p:nvSpPr>
        <p:spPr bwMode="auto">
          <a:xfrm>
            <a:off x="5027058" y="2464708"/>
            <a:ext cx="726574" cy="15875"/>
          </a:xfrm>
          <a:prstGeom prst="line">
            <a:avLst/>
          </a:prstGeom>
          <a:noFill/>
          <a:ln w="2540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Rectangle 19"/>
          <p:cNvSpPr>
            <a:spLocks noChangeArrowheads="1"/>
          </p:cNvSpPr>
          <p:nvPr/>
        </p:nvSpPr>
        <p:spPr bwMode="auto">
          <a:xfrm>
            <a:off x="8784169" y="2140389"/>
            <a:ext cx="703262" cy="36202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Text Box 20"/>
          <p:cNvSpPr txBox="1">
            <a:spLocks noChangeArrowheads="1"/>
          </p:cNvSpPr>
          <p:nvPr/>
        </p:nvSpPr>
        <p:spPr bwMode="auto">
          <a:xfrm>
            <a:off x="5367859" y="4028192"/>
            <a:ext cx="1290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chemeClr val="tx2"/>
                </a:solidFill>
              </a:rPr>
              <a:t>T-tubule</a:t>
            </a:r>
          </a:p>
        </p:txBody>
      </p:sp>
      <p:sp>
        <p:nvSpPr>
          <p:cNvPr id="139" name="Line 21"/>
          <p:cNvSpPr>
            <a:spLocks noChangeShapeType="1"/>
          </p:cNvSpPr>
          <p:nvPr/>
        </p:nvSpPr>
        <p:spPr bwMode="auto">
          <a:xfrm flipV="1">
            <a:off x="7441144" y="3631331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0" name="Group 22"/>
          <p:cNvGrpSpPr>
            <a:grpSpLocks/>
          </p:cNvGrpSpPr>
          <p:nvPr/>
        </p:nvGrpSpPr>
        <p:grpSpPr bwMode="auto">
          <a:xfrm>
            <a:off x="5390738" y="2156798"/>
            <a:ext cx="2071091" cy="1371188"/>
            <a:chOff x="542" y="562"/>
            <a:chExt cx="927" cy="592"/>
          </a:xfrm>
        </p:grpSpPr>
        <p:grpSp>
          <p:nvGrpSpPr>
            <p:cNvPr id="141" name="Group 23"/>
            <p:cNvGrpSpPr>
              <a:grpSpLocks/>
            </p:cNvGrpSpPr>
            <p:nvPr/>
          </p:nvGrpSpPr>
          <p:grpSpPr bwMode="auto">
            <a:xfrm>
              <a:off x="967" y="917"/>
              <a:ext cx="502" cy="237"/>
              <a:chOff x="997" y="917"/>
              <a:chExt cx="502" cy="237"/>
            </a:xfrm>
          </p:grpSpPr>
          <p:sp>
            <p:nvSpPr>
              <p:cNvPr id="143" name="Line 24"/>
              <p:cNvSpPr>
                <a:spLocks noChangeShapeType="1"/>
              </p:cNvSpPr>
              <p:nvPr/>
            </p:nvSpPr>
            <p:spPr bwMode="auto">
              <a:xfrm>
                <a:off x="1019" y="1154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" name="Text Box 25"/>
              <p:cNvSpPr txBox="1">
                <a:spLocks noChangeArrowheads="1"/>
              </p:cNvSpPr>
              <p:nvPr/>
            </p:nvSpPr>
            <p:spPr bwMode="auto">
              <a:xfrm>
                <a:off x="997" y="917"/>
                <a:ext cx="252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 dirty="0" err="1">
                    <a:solidFill>
                      <a:srgbClr val="FF0000"/>
                    </a:solidFill>
                  </a:rPr>
                  <a:t>Ca</a:t>
                </a:r>
                <a:endParaRPr lang="en-US" altLang="zh-CN" sz="18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2" name="Freeform 26"/>
            <p:cNvSpPr>
              <a:spLocks/>
            </p:cNvSpPr>
            <p:nvPr/>
          </p:nvSpPr>
          <p:spPr bwMode="auto">
            <a:xfrm>
              <a:off x="542" y="562"/>
              <a:ext cx="256" cy="372"/>
            </a:xfrm>
            <a:custGeom>
              <a:avLst/>
              <a:gdLst/>
              <a:ahLst/>
              <a:cxnLst>
                <a:cxn ang="0">
                  <a:pos x="0" y="536"/>
                </a:cxn>
                <a:cxn ang="0">
                  <a:pos x="96" y="536"/>
                </a:cxn>
                <a:cxn ang="0">
                  <a:pos x="96" y="56"/>
                </a:cxn>
                <a:cxn ang="0">
                  <a:pos x="144" y="200"/>
                </a:cxn>
                <a:cxn ang="0">
                  <a:pos x="336" y="392"/>
                </a:cxn>
                <a:cxn ang="0">
                  <a:pos x="384" y="584"/>
                </a:cxn>
                <a:cxn ang="0">
                  <a:pos x="528" y="584"/>
                </a:cxn>
              </a:cxnLst>
              <a:rect l="0" t="0" r="r" b="b"/>
              <a:pathLst>
                <a:path w="528" h="616">
                  <a:moveTo>
                    <a:pt x="0" y="536"/>
                  </a:moveTo>
                  <a:cubicBezTo>
                    <a:pt x="40" y="576"/>
                    <a:pt x="80" y="616"/>
                    <a:pt x="96" y="536"/>
                  </a:cubicBezTo>
                  <a:cubicBezTo>
                    <a:pt x="112" y="456"/>
                    <a:pt x="88" y="112"/>
                    <a:pt x="96" y="56"/>
                  </a:cubicBezTo>
                  <a:cubicBezTo>
                    <a:pt x="104" y="0"/>
                    <a:pt x="104" y="144"/>
                    <a:pt x="144" y="200"/>
                  </a:cubicBezTo>
                  <a:cubicBezTo>
                    <a:pt x="184" y="256"/>
                    <a:pt x="296" y="328"/>
                    <a:pt x="336" y="392"/>
                  </a:cubicBezTo>
                  <a:cubicBezTo>
                    <a:pt x="376" y="456"/>
                    <a:pt x="352" y="552"/>
                    <a:pt x="384" y="584"/>
                  </a:cubicBezTo>
                  <a:cubicBezTo>
                    <a:pt x="416" y="616"/>
                    <a:pt x="512" y="584"/>
                    <a:pt x="528" y="5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5" name="Group 115"/>
          <p:cNvGrpSpPr>
            <a:grpSpLocks/>
          </p:cNvGrpSpPr>
          <p:nvPr/>
        </p:nvGrpSpPr>
        <p:grpSpPr bwMode="auto">
          <a:xfrm>
            <a:off x="5022497" y="4796503"/>
            <a:ext cx="5410200" cy="914400"/>
            <a:chOff x="1584" y="3312"/>
            <a:chExt cx="3408" cy="576"/>
          </a:xfrm>
        </p:grpSpPr>
        <p:grpSp>
          <p:nvGrpSpPr>
            <p:cNvPr id="146" name="Group 101"/>
            <p:cNvGrpSpPr>
              <a:grpSpLocks/>
            </p:cNvGrpSpPr>
            <p:nvPr/>
          </p:nvGrpSpPr>
          <p:grpSpPr bwMode="auto">
            <a:xfrm>
              <a:off x="1584" y="3312"/>
              <a:ext cx="3408" cy="576"/>
              <a:chOff x="1584" y="3312"/>
              <a:chExt cx="3408" cy="576"/>
            </a:xfrm>
          </p:grpSpPr>
          <p:grpSp>
            <p:nvGrpSpPr>
              <p:cNvPr id="151" name="Group 66"/>
              <p:cNvGrpSpPr>
                <a:grpSpLocks/>
              </p:cNvGrpSpPr>
              <p:nvPr/>
            </p:nvGrpSpPr>
            <p:grpSpPr bwMode="auto">
              <a:xfrm>
                <a:off x="1584" y="3312"/>
                <a:ext cx="1344" cy="576"/>
                <a:chOff x="1728" y="3312"/>
                <a:chExt cx="1344" cy="576"/>
              </a:xfrm>
            </p:grpSpPr>
            <p:sp>
              <p:nvSpPr>
                <p:cNvPr id="157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Line 38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2" name="Group 67"/>
              <p:cNvGrpSpPr>
                <a:grpSpLocks/>
              </p:cNvGrpSpPr>
              <p:nvPr/>
            </p:nvGrpSpPr>
            <p:grpSpPr bwMode="auto">
              <a:xfrm>
                <a:off x="3648" y="3312"/>
                <a:ext cx="1344" cy="576"/>
                <a:chOff x="3504" y="3312"/>
                <a:chExt cx="1344" cy="576"/>
              </a:xfrm>
            </p:grpSpPr>
            <p:sp>
              <p:nvSpPr>
                <p:cNvPr id="153" name="Line 39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40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Line 41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Line 42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7" name="Group 70"/>
            <p:cNvGrpSpPr>
              <a:grpSpLocks/>
            </p:cNvGrpSpPr>
            <p:nvPr/>
          </p:nvGrpSpPr>
          <p:grpSpPr bwMode="auto">
            <a:xfrm>
              <a:off x="2160" y="3408"/>
              <a:ext cx="2208" cy="384"/>
              <a:chOff x="2160" y="3408"/>
              <a:chExt cx="2208" cy="384"/>
            </a:xfrm>
          </p:grpSpPr>
          <p:sp>
            <p:nvSpPr>
              <p:cNvPr id="148" name="Line 43"/>
              <p:cNvSpPr>
                <a:spLocks noChangeShapeType="1"/>
              </p:cNvSpPr>
              <p:nvPr/>
            </p:nvSpPr>
            <p:spPr bwMode="auto">
              <a:xfrm>
                <a:off x="2160" y="3408"/>
                <a:ext cx="2208" cy="0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Line 44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2208" cy="0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45"/>
              <p:cNvSpPr>
                <a:spLocks noChangeShapeType="1"/>
              </p:cNvSpPr>
              <p:nvPr/>
            </p:nvSpPr>
            <p:spPr bwMode="auto">
              <a:xfrm>
                <a:off x="2160" y="3792"/>
                <a:ext cx="2208" cy="0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1" name="Group 114"/>
          <p:cNvGrpSpPr>
            <a:grpSpLocks/>
          </p:cNvGrpSpPr>
          <p:nvPr/>
        </p:nvGrpSpPr>
        <p:grpSpPr bwMode="auto">
          <a:xfrm>
            <a:off x="5022497" y="4796503"/>
            <a:ext cx="5410200" cy="914400"/>
            <a:chOff x="1584" y="3168"/>
            <a:chExt cx="3408" cy="576"/>
          </a:xfrm>
        </p:grpSpPr>
        <p:grpSp>
          <p:nvGrpSpPr>
            <p:cNvPr id="162" name="Group 102"/>
            <p:cNvGrpSpPr>
              <a:grpSpLocks/>
            </p:cNvGrpSpPr>
            <p:nvPr/>
          </p:nvGrpSpPr>
          <p:grpSpPr bwMode="auto">
            <a:xfrm>
              <a:off x="1584" y="3168"/>
              <a:ext cx="3408" cy="576"/>
              <a:chOff x="1584" y="3312"/>
              <a:chExt cx="3408" cy="576"/>
            </a:xfrm>
          </p:grpSpPr>
          <p:grpSp>
            <p:nvGrpSpPr>
              <p:cNvPr id="174" name="Group 103"/>
              <p:cNvGrpSpPr>
                <a:grpSpLocks/>
              </p:cNvGrpSpPr>
              <p:nvPr/>
            </p:nvGrpSpPr>
            <p:grpSpPr bwMode="auto">
              <a:xfrm>
                <a:off x="1584" y="3312"/>
                <a:ext cx="1344" cy="576"/>
                <a:chOff x="1728" y="3312"/>
                <a:chExt cx="1344" cy="576"/>
              </a:xfrm>
            </p:grpSpPr>
            <p:sp>
              <p:nvSpPr>
                <p:cNvPr id="180" name="Line 104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Line 105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Line 106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Line 107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" name="Group 108"/>
              <p:cNvGrpSpPr>
                <a:grpSpLocks/>
              </p:cNvGrpSpPr>
              <p:nvPr/>
            </p:nvGrpSpPr>
            <p:grpSpPr bwMode="auto">
              <a:xfrm>
                <a:off x="3648" y="3312"/>
                <a:ext cx="1344" cy="576"/>
                <a:chOff x="3504" y="3312"/>
                <a:chExt cx="1344" cy="576"/>
              </a:xfrm>
            </p:grpSpPr>
            <p:sp>
              <p:nvSpPr>
                <p:cNvPr id="176" name="Line 109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Line 110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Line 111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Line 112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3" name="Group 88"/>
            <p:cNvGrpSpPr>
              <a:grpSpLocks/>
            </p:cNvGrpSpPr>
            <p:nvPr/>
          </p:nvGrpSpPr>
          <p:grpSpPr bwMode="auto">
            <a:xfrm>
              <a:off x="1872" y="3168"/>
              <a:ext cx="2832" cy="576"/>
              <a:chOff x="1872" y="2640"/>
              <a:chExt cx="2832" cy="576"/>
            </a:xfrm>
          </p:grpSpPr>
          <p:grpSp>
            <p:nvGrpSpPr>
              <p:cNvPr id="164" name="Group 78"/>
              <p:cNvGrpSpPr>
                <a:grpSpLocks/>
              </p:cNvGrpSpPr>
              <p:nvPr/>
            </p:nvGrpSpPr>
            <p:grpSpPr bwMode="auto">
              <a:xfrm>
                <a:off x="1872" y="2640"/>
                <a:ext cx="1344" cy="576"/>
                <a:chOff x="1728" y="3312"/>
                <a:chExt cx="1344" cy="576"/>
              </a:xfrm>
            </p:grpSpPr>
            <p:sp>
              <p:nvSpPr>
                <p:cNvPr id="170" name="Line 79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Line 80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2" name="Line 81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Line 82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" name="Group 83"/>
              <p:cNvGrpSpPr>
                <a:grpSpLocks/>
              </p:cNvGrpSpPr>
              <p:nvPr/>
            </p:nvGrpSpPr>
            <p:grpSpPr bwMode="auto">
              <a:xfrm>
                <a:off x="3360" y="2640"/>
                <a:ext cx="1344" cy="576"/>
                <a:chOff x="3504" y="3312"/>
                <a:chExt cx="1344" cy="576"/>
              </a:xfrm>
            </p:grpSpPr>
            <p:sp>
              <p:nvSpPr>
                <p:cNvPr id="166" name="Line 84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" name="Line 85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" name="Line 86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Line 87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84" name="Group 140"/>
          <p:cNvGrpSpPr>
            <a:grpSpLocks/>
          </p:cNvGrpSpPr>
          <p:nvPr/>
        </p:nvGrpSpPr>
        <p:grpSpPr bwMode="auto">
          <a:xfrm>
            <a:off x="5022497" y="4796503"/>
            <a:ext cx="5410200" cy="914400"/>
            <a:chOff x="1584" y="2256"/>
            <a:chExt cx="3408" cy="576"/>
          </a:xfrm>
        </p:grpSpPr>
        <p:grpSp>
          <p:nvGrpSpPr>
            <p:cNvPr id="185" name="Group 117"/>
            <p:cNvGrpSpPr>
              <a:grpSpLocks/>
            </p:cNvGrpSpPr>
            <p:nvPr/>
          </p:nvGrpSpPr>
          <p:grpSpPr bwMode="auto">
            <a:xfrm>
              <a:off x="1584" y="2256"/>
              <a:ext cx="3408" cy="576"/>
              <a:chOff x="1584" y="3312"/>
              <a:chExt cx="3408" cy="576"/>
            </a:xfrm>
          </p:grpSpPr>
          <p:grpSp>
            <p:nvGrpSpPr>
              <p:cNvPr id="197" name="Group 118"/>
              <p:cNvGrpSpPr>
                <a:grpSpLocks/>
              </p:cNvGrpSpPr>
              <p:nvPr/>
            </p:nvGrpSpPr>
            <p:grpSpPr bwMode="auto">
              <a:xfrm>
                <a:off x="1584" y="3312"/>
                <a:ext cx="1344" cy="576"/>
                <a:chOff x="1728" y="3312"/>
                <a:chExt cx="1344" cy="576"/>
              </a:xfrm>
            </p:grpSpPr>
            <p:sp>
              <p:nvSpPr>
                <p:cNvPr id="203" name="Line 119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Line 120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Line 121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Line 122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" name="Group 123"/>
              <p:cNvGrpSpPr>
                <a:grpSpLocks/>
              </p:cNvGrpSpPr>
              <p:nvPr/>
            </p:nvGrpSpPr>
            <p:grpSpPr bwMode="auto">
              <a:xfrm>
                <a:off x="3648" y="3312"/>
                <a:ext cx="1344" cy="576"/>
                <a:chOff x="3504" y="3312"/>
                <a:chExt cx="1344" cy="576"/>
              </a:xfrm>
            </p:grpSpPr>
            <p:sp>
              <p:nvSpPr>
                <p:cNvPr id="199" name="Line 124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Line 125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Line 126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Line 127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6" name="Group 139"/>
            <p:cNvGrpSpPr>
              <a:grpSpLocks/>
            </p:cNvGrpSpPr>
            <p:nvPr/>
          </p:nvGrpSpPr>
          <p:grpSpPr bwMode="auto">
            <a:xfrm>
              <a:off x="1728" y="2256"/>
              <a:ext cx="3120" cy="576"/>
              <a:chOff x="1728" y="2256"/>
              <a:chExt cx="3120" cy="576"/>
            </a:xfrm>
          </p:grpSpPr>
          <p:grpSp>
            <p:nvGrpSpPr>
              <p:cNvPr id="187" name="Group 129"/>
              <p:cNvGrpSpPr>
                <a:grpSpLocks/>
              </p:cNvGrpSpPr>
              <p:nvPr/>
            </p:nvGrpSpPr>
            <p:grpSpPr bwMode="auto">
              <a:xfrm>
                <a:off x="1728" y="2256"/>
                <a:ext cx="1344" cy="576"/>
                <a:chOff x="1728" y="3312"/>
                <a:chExt cx="1344" cy="576"/>
              </a:xfrm>
            </p:grpSpPr>
            <p:sp>
              <p:nvSpPr>
                <p:cNvPr id="193" name="Line 130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Line 131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Line 132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Line 133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8" name="Group 134"/>
              <p:cNvGrpSpPr>
                <a:grpSpLocks/>
              </p:cNvGrpSpPr>
              <p:nvPr/>
            </p:nvGrpSpPr>
            <p:grpSpPr bwMode="auto">
              <a:xfrm>
                <a:off x="3504" y="2256"/>
                <a:ext cx="1344" cy="576"/>
                <a:chOff x="3504" y="3312"/>
                <a:chExt cx="1344" cy="576"/>
              </a:xfrm>
            </p:grpSpPr>
            <p:sp>
              <p:nvSpPr>
                <p:cNvPr id="189" name="Line 135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Line 136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Line 137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Line 138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0" name="Text Box 14"/>
          <p:cNvSpPr txBox="1">
            <a:spLocks noChangeArrowheads="1"/>
          </p:cNvSpPr>
          <p:nvPr/>
        </p:nvSpPr>
        <p:spPr bwMode="auto">
          <a:xfrm>
            <a:off x="6781424" y="2823081"/>
            <a:ext cx="11796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2"/>
                </a:solidFill>
              </a:rPr>
              <a:t>L-type </a:t>
            </a:r>
            <a:r>
              <a:rPr lang="en-US" altLang="zh-CN" dirty="0" err="1">
                <a:solidFill>
                  <a:schemeClr val="tx2"/>
                </a:solidFill>
              </a:rPr>
              <a:t>Ca</a:t>
            </a:r>
            <a:r>
              <a:rPr lang="en-US" altLang="zh-CN" dirty="0">
                <a:solidFill>
                  <a:schemeClr val="tx2"/>
                </a:solidFill>
              </a:rPr>
              <a:t> channel</a:t>
            </a:r>
          </a:p>
        </p:txBody>
      </p:sp>
      <p:sp>
        <p:nvSpPr>
          <p:cNvPr id="212" name="Text Box 16"/>
          <p:cNvSpPr txBox="1">
            <a:spLocks noChangeArrowheads="1"/>
          </p:cNvSpPr>
          <p:nvPr/>
        </p:nvSpPr>
        <p:spPr bwMode="auto">
          <a:xfrm>
            <a:off x="8391556" y="3370950"/>
            <a:ext cx="16673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2"/>
                </a:solidFill>
              </a:rPr>
              <a:t>Sarcoplasmic reticulum</a:t>
            </a:r>
          </a:p>
        </p:txBody>
      </p:sp>
      <p:sp>
        <p:nvSpPr>
          <p:cNvPr id="214" name="Text Box 19"/>
          <p:cNvSpPr txBox="1">
            <a:spLocks noChangeArrowheads="1"/>
          </p:cNvSpPr>
          <p:nvPr/>
        </p:nvSpPr>
        <p:spPr bwMode="auto">
          <a:xfrm>
            <a:off x="203919" y="3106830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FFC000"/>
                </a:solidFill>
                <a:latin typeface="+mj-lt"/>
                <a:ea typeface="黑体" pitchFamily="49" charset="-122"/>
              </a:rPr>
              <a:t>钙致钙释放</a:t>
            </a:r>
            <a:endParaRPr lang="en-US" altLang="zh-CN" sz="2400" dirty="0">
              <a:solidFill>
                <a:srgbClr val="FFC000"/>
              </a:solidFill>
              <a:latin typeface="+mj-lt"/>
              <a:ea typeface="黑体" pitchFamily="49" charset="-122"/>
            </a:endParaRPr>
          </a:p>
          <a:p>
            <a:pPr algn="l"/>
            <a:r>
              <a:rPr lang="zh-CN" altLang="en-US" sz="2400" dirty="0">
                <a:solidFill>
                  <a:srgbClr val="FFC000"/>
                </a:solidFill>
                <a:latin typeface="+mj-lt"/>
                <a:ea typeface="黑体" pitchFamily="49" charset="-122"/>
              </a:rPr>
              <a:t>（</a:t>
            </a:r>
            <a:r>
              <a:rPr lang="en-US" altLang="zh-CN" sz="2400" dirty="0" err="1">
                <a:solidFill>
                  <a:srgbClr val="FFC000"/>
                </a:solidFill>
                <a:latin typeface="+mj-lt"/>
                <a:ea typeface="黑体" pitchFamily="49" charset="-122"/>
              </a:rPr>
              <a:t>Ca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ea typeface="黑体" pitchFamily="49" charset="-122"/>
              </a:rPr>
              <a:t>-induced </a:t>
            </a:r>
            <a:r>
              <a:rPr lang="en-US" altLang="zh-CN" sz="2400" dirty="0" err="1">
                <a:solidFill>
                  <a:srgbClr val="FFC000"/>
                </a:solidFill>
                <a:latin typeface="+mj-lt"/>
                <a:ea typeface="黑体" pitchFamily="49" charset="-122"/>
              </a:rPr>
              <a:t>Ca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ea typeface="黑体" pitchFamily="49" charset="-122"/>
              </a:rPr>
              <a:t> release</a:t>
            </a:r>
            <a:r>
              <a:rPr lang="zh-CN" altLang="en-US" sz="2400" dirty="0">
                <a:solidFill>
                  <a:srgbClr val="FFC000"/>
                </a:solidFill>
                <a:latin typeface="+mj-lt"/>
                <a:ea typeface="黑体" pitchFamily="49" charset="-122"/>
              </a:rPr>
              <a:t>）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215" name="Text Box 7"/>
          <p:cNvSpPr txBox="1">
            <a:spLocks noChangeArrowheads="1"/>
          </p:cNvSpPr>
          <p:nvPr/>
        </p:nvSpPr>
        <p:spPr bwMode="auto">
          <a:xfrm>
            <a:off x="6735187" y="4145022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 err="1">
                <a:solidFill>
                  <a:srgbClr val="FF0000"/>
                </a:solidFill>
                <a:latin typeface="Arial" charset="0"/>
                <a:ea typeface="黑体" pitchFamily="2" charset="-122"/>
              </a:rPr>
              <a:t>Ca</a:t>
            </a:r>
            <a:r>
              <a:rPr lang="en-US" altLang="zh-CN" sz="18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spark</a:t>
            </a:r>
            <a:endParaRPr lang="zh-CN" altLang="en-US" sz="1800" b="1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3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2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3587" y="724460"/>
            <a:ext cx="3416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肌肉收缩的机制</a:t>
            </a:r>
            <a:endParaRPr kumimoji="1" lang="en-US" altLang="zh-CN" sz="3600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23" y="407911"/>
            <a:ext cx="6585255" cy="53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9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27355" y="-992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肌纤维结构功能</a:t>
            </a:r>
          </a:p>
        </p:txBody>
      </p:sp>
      <p:grpSp>
        <p:nvGrpSpPr>
          <p:cNvPr id="55" name="Group 3"/>
          <p:cNvGrpSpPr>
            <a:grpSpLocks/>
          </p:cNvGrpSpPr>
          <p:nvPr/>
        </p:nvGrpSpPr>
        <p:grpSpPr bwMode="auto">
          <a:xfrm>
            <a:off x="2051082" y="375533"/>
            <a:ext cx="1330522" cy="3310419"/>
            <a:chOff x="1224" y="249"/>
            <a:chExt cx="794" cy="2195"/>
          </a:xfrm>
        </p:grpSpPr>
        <p:sp>
          <p:nvSpPr>
            <p:cNvPr id="56" name="AutoShape 4"/>
            <p:cNvSpPr>
              <a:spLocks/>
            </p:cNvSpPr>
            <p:nvPr/>
          </p:nvSpPr>
          <p:spPr bwMode="auto">
            <a:xfrm>
              <a:off x="1224" y="377"/>
              <a:ext cx="124" cy="1990"/>
            </a:xfrm>
            <a:prstGeom prst="leftBrace">
              <a:avLst>
                <a:gd name="adj1" fmla="val 126613"/>
                <a:gd name="adj2" fmla="val 51491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800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1372" y="249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  膜</a:t>
              </a: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1372" y="2179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  质</a:t>
              </a:r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1296" y="1786"/>
              <a:ext cx="7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肌原纤维</a:t>
              </a: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1372" y="1344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细胞核</a:t>
              </a:r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1372" y="864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细胞器</a:t>
              </a:r>
            </a:p>
          </p:txBody>
        </p:sp>
      </p:grp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0435" y="17524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肉</a:t>
            </a:r>
          </a:p>
        </p:txBody>
      </p:sp>
      <p:grpSp>
        <p:nvGrpSpPr>
          <p:cNvPr id="63" name="Group 11"/>
          <p:cNvGrpSpPr>
            <a:grpSpLocks/>
          </p:cNvGrpSpPr>
          <p:nvPr/>
        </p:nvGrpSpPr>
        <p:grpSpPr bwMode="auto">
          <a:xfrm>
            <a:off x="1010460" y="1897270"/>
            <a:ext cx="1655612" cy="2266770"/>
            <a:chOff x="603" y="1258"/>
            <a:chExt cx="988" cy="1503"/>
          </a:xfrm>
        </p:grpSpPr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680" y="1258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肌纤维</a:t>
              </a: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716" y="2496"/>
              <a:ext cx="87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结缔组织膜</a:t>
              </a:r>
            </a:p>
          </p:txBody>
        </p:sp>
        <p:sp>
          <p:nvSpPr>
            <p:cNvPr id="66" name="AutoShape 14"/>
            <p:cNvSpPr>
              <a:spLocks/>
            </p:cNvSpPr>
            <p:nvPr/>
          </p:nvSpPr>
          <p:spPr bwMode="auto">
            <a:xfrm>
              <a:off x="603" y="1419"/>
              <a:ext cx="148" cy="1232"/>
            </a:xfrm>
            <a:prstGeom prst="leftBrace">
              <a:avLst>
                <a:gd name="adj1" fmla="val 10416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" name="Group 15"/>
          <p:cNvGrpSpPr>
            <a:grpSpLocks/>
          </p:cNvGrpSpPr>
          <p:nvPr/>
        </p:nvGrpSpPr>
        <p:grpSpPr bwMode="auto">
          <a:xfrm>
            <a:off x="496014" y="1013486"/>
            <a:ext cx="904890" cy="2364801"/>
            <a:chOff x="296" y="672"/>
            <a:chExt cx="540" cy="1568"/>
          </a:xfrm>
        </p:grpSpPr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420" y="672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肌腱</a:t>
              </a: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384" y="1771"/>
              <a:ext cx="26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腹</a:t>
              </a:r>
            </a:p>
          </p:txBody>
        </p:sp>
        <p:sp>
          <p:nvSpPr>
            <p:cNvPr id="70" name="AutoShape 18"/>
            <p:cNvSpPr>
              <a:spLocks/>
            </p:cNvSpPr>
            <p:nvPr/>
          </p:nvSpPr>
          <p:spPr bwMode="auto">
            <a:xfrm>
              <a:off x="296" y="873"/>
              <a:ext cx="125" cy="1123"/>
            </a:xfrm>
            <a:prstGeom prst="leftBrace">
              <a:avLst>
                <a:gd name="adj1" fmla="val 10416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71" name="Group 19"/>
          <p:cNvGrpSpPr>
            <a:grpSpLocks/>
          </p:cNvGrpSpPr>
          <p:nvPr/>
        </p:nvGrpSpPr>
        <p:grpSpPr bwMode="auto">
          <a:xfrm>
            <a:off x="3941297" y="2619681"/>
            <a:ext cx="5549990" cy="3750803"/>
            <a:chOff x="2352" y="1737"/>
            <a:chExt cx="3312" cy="2487"/>
          </a:xfrm>
        </p:grpSpPr>
        <p:graphicFrame>
          <p:nvGraphicFramePr>
            <p:cNvPr id="72" name="Object 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352" y="1737"/>
            <a:ext cx="3312" cy="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媒体剪辑" r:id="rId3" imgW="3048426" imgH="2542857" progId="Package">
                    <p:embed/>
                  </p:oleObj>
                </mc:Choice>
                <mc:Fallback>
                  <p:oleObj name="媒体剪辑" r:id="rId3" imgW="3048426" imgH="2542857" progId="Package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1809" b="14157"/>
                        <a:stretch>
                          <a:fillRect/>
                        </a:stretch>
                      </p:blipFill>
                      <p:spPr bwMode="auto">
                        <a:xfrm>
                          <a:off x="2352" y="1737"/>
                          <a:ext cx="3312" cy="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Line 21"/>
            <p:cNvSpPr>
              <a:spLocks noChangeShapeType="1"/>
            </p:cNvSpPr>
            <p:nvPr/>
          </p:nvSpPr>
          <p:spPr bwMode="auto">
            <a:xfrm>
              <a:off x="4944" y="2352"/>
              <a:ext cx="0" cy="17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4464" y="3888"/>
              <a:ext cx="110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组织     细胞</a:t>
              </a:r>
            </a:p>
          </p:txBody>
        </p:sp>
      </p:grpSp>
      <p:pic>
        <p:nvPicPr>
          <p:cNvPr id="75" name="Picture 23"/>
          <p:cNvPicPr>
            <a:picLocks noChangeAspect="1" noChangeArrowheads="1"/>
          </p:cNvPicPr>
          <p:nvPr/>
        </p:nvPicPr>
        <p:blipFill>
          <a:blip r:embed="rId5" cstate="print"/>
          <a:srcRect l="20247" r="47243"/>
          <a:stretch>
            <a:fillRect/>
          </a:stretch>
        </p:blipFill>
        <p:spPr bwMode="auto">
          <a:xfrm>
            <a:off x="8551515" y="144784"/>
            <a:ext cx="2121463" cy="369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6" name="Group 24"/>
          <p:cNvGrpSpPr>
            <a:grpSpLocks/>
          </p:cNvGrpSpPr>
          <p:nvPr/>
        </p:nvGrpSpPr>
        <p:grpSpPr bwMode="auto">
          <a:xfrm>
            <a:off x="3780428" y="144784"/>
            <a:ext cx="5228251" cy="5067431"/>
            <a:chOff x="2256" y="96"/>
            <a:chExt cx="3120" cy="3360"/>
          </a:xfrm>
        </p:grpSpPr>
        <p:pic>
          <p:nvPicPr>
            <p:cNvPr id="77" name="Picture 25"/>
            <p:cNvPicPr>
              <a:picLocks noChangeAspect="1" noChangeArrowheads="1"/>
            </p:cNvPicPr>
            <p:nvPr/>
          </p:nvPicPr>
          <p:blipFill>
            <a:blip r:embed="rId6" cstate="print"/>
            <a:srcRect l="37115" t="4726" b="33075"/>
            <a:stretch>
              <a:fillRect/>
            </a:stretch>
          </p:blipFill>
          <p:spPr bwMode="auto">
            <a:xfrm>
              <a:off x="2256" y="96"/>
              <a:ext cx="2052" cy="1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Line 26"/>
            <p:cNvSpPr>
              <a:spLocks noChangeShapeType="1"/>
            </p:cNvSpPr>
            <p:nvPr/>
          </p:nvSpPr>
          <p:spPr bwMode="auto">
            <a:xfrm>
              <a:off x="4224" y="1200"/>
              <a:ext cx="1152" cy="21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3312" y="1776"/>
              <a:ext cx="1776" cy="16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8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1062</Words>
  <Application>Microsoft Office PowerPoint</Application>
  <PresentationFormat>自定义</PresentationFormat>
  <Paragraphs>302</Paragraphs>
  <Slides>17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默认设计模板</vt:lpstr>
      <vt:lpstr>媒体剪辑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shengl</dc:title>
  <dc:creator>Administrator</dc:creator>
  <cp:lastModifiedBy>WangSQ</cp:lastModifiedBy>
  <cp:revision>59</cp:revision>
  <dcterms:created xsi:type="dcterms:W3CDTF">2014-09-14T13:30:46Z</dcterms:created>
  <dcterms:modified xsi:type="dcterms:W3CDTF">2023-03-14T23:28:08Z</dcterms:modified>
</cp:coreProperties>
</file>