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2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347" r:id="rId11"/>
    <p:sldId id="358" r:id="rId12"/>
    <p:sldId id="359" r:id="rId13"/>
    <p:sldId id="360" r:id="rId14"/>
    <p:sldId id="361" r:id="rId15"/>
    <p:sldId id="365" r:id="rId16"/>
    <p:sldId id="403" r:id="rId17"/>
  </p:sldIdLst>
  <p:sldSz cx="10945813" cy="6156325"/>
  <p:notesSz cx="6858000" cy="9144000"/>
  <p:defaultTextStyle>
    <a:defPPr>
      <a:defRPr lang="zh-CN"/>
    </a:defPPr>
    <a:lvl1pPr marL="0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448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893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1341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787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2234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2680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3128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3573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00"/>
    <a:srgbClr val="0033CC"/>
    <a:srgbClr val="00CC99"/>
    <a:srgbClr val="33CC33"/>
    <a:srgbClr val="0000CC"/>
    <a:srgbClr val="009900"/>
    <a:srgbClr val="00FFFF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-1686" y="-660"/>
      </p:cViewPr>
      <p:guideLst>
        <p:guide orient="horz" pos="1939"/>
        <p:guide pos="3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936" y="1912455"/>
            <a:ext cx="9303941" cy="13196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874" y="3488587"/>
            <a:ext cx="7662070" cy="1573283"/>
          </a:xfrm>
        </p:spPr>
        <p:txBody>
          <a:bodyPr/>
          <a:lstStyle>
            <a:lvl1pPr marL="0" indent="0" algn="ctr">
              <a:buNone/>
              <a:defRPr/>
            </a:lvl1pPr>
            <a:lvl2pPr marL="410448" indent="0" algn="ctr">
              <a:buNone/>
              <a:defRPr/>
            </a:lvl2pPr>
            <a:lvl3pPr marL="820894" indent="0" algn="ctr">
              <a:buNone/>
              <a:defRPr/>
            </a:lvl3pPr>
            <a:lvl4pPr marL="1231342" indent="0" algn="ctr">
              <a:buNone/>
              <a:defRPr/>
            </a:lvl4pPr>
            <a:lvl5pPr marL="1641788" indent="0" algn="ctr">
              <a:buNone/>
              <a:defRPr/>
            </a:lvl5pPr>
            <a:lvl6pPr marL="2052236" indent="0" algn="ctr">
              <a:buNone/>
              <a:defRPr/>
            </a:lvl6pPr>
            <a:lvl7pPr marL="2462684" indent="0" algn="ctr">
              <a:buNone/>
              <a:defRPr/>
            </a:lvl7pPr>
            <a:lvl8pPr marL="2873131" indent="0" algn="ctr">
              <a:buNone/>
              <a:defRPr/>
            </a:lvl8pPr>
            <a:lvl9pPr marL="328357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F8333-4156-4ACD-8C36-08A8AE6F0B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D5583-E9E7-4BDB-B545-5DD62B5B73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98895" y="547229"/>
            <a:ext cx="2325985" cy="49250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0937" y="547229"/>
            <a:ext cx="6795525" cy="49250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C059D-7481-45CF-B08A-8989B7E8D28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9D013-D165-48E4-A588-1DC665795F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643" y="3956017"/>
            <a:ext cx="9303941" cy="122271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4643" y="2609313"/>
            <a:ext cx="9303941" cy="1346696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448" indent="0">
              <a:buNone/>
              <a:defRPr sz="1600"/>
            </a:lvl2pPr>
            <a:lvl3pPr marL="820894" indent="0">
              <a:buNone/>
              <a:defRPr sz="1500"/>
            </a:lvl3pPr>
            <a:lvl4pPr marL="1231342" indent="0">
              <a:buNone/>
              <a:defRPr sz="1200"/>
            </a:lvl4pPr>
            <a:lvl5pPr marL="1641788" indent="0">
              <a:buNone/>
              <a:defRPr sz="1200"/>
            </a:lvl5pPr>
            <a:lvl6pPr marL="2052236" indent="0">
              <a:buNone/>
              <a:defRPr sz="1200"/>
            </a:lvl6pPr>
            <a:lvl7pPr marL="2462684" indent="0">
              <a:buNone/>
              <a:defRPr sz="1200"/>
            </a:lvl7pPr>
            <a:lvl8pPr marL="2873131" indent="0">
              <a:buNone/>
              <a:defRPr sz="1200"/>
            </a:lvl8pPr>
            <a:lvl9pPr marL="32835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D3AF7-8674-4934-BE4F-2EB1121429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0936" y="1778498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4124" y="1778498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B5122-EC58-40DF-A813-630F4374DB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3" y="246542"/>
            <a:ext cx="9851232" cy="10260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293" y="1378049"/>
            <a:ext cx="48363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448" indent="0">
              <a:buNone/>
              <a:defRPr sz="1800" b="1"/>
            </a:lvl2pPr>
            <a:lvl3pPr marL="820894" indent="0">
              <a:buNone/>
              <a:defRPr sz="1600" b="1"/>
            </a:lvl3pPr>
            <a:lvl4pPr marL="1231342" indent="0">
              <a:buNone/>
              <a:defRPr sz="1500" b="1"/>
            </a:lvl4pPr>
            <a:lvl5pPr marL="1641788" indent="0">
              <a:buNone/>
              <a:defRPr sz="1500" b="1"/>
            </a:lvl5pPr>
            <a:lvl6pPr marL="2052236" indent="0">
              <a:buNone/>
              <a:defRPr sz="1500" b="1"/>
            </a:lvl6pPr>
            <a:lvl7pPr marL="2462684" indent="0">
              <a:buNone/>
              <a:defRPr sz="1500" b="1"/>
            </a:lvl7pPr>
            <a:lvl8pPr marL="2873131" indent="0">
              <a:buNone/>
              <a:defRPr sz="1500" b="1"/>
            </a:lvl8pPr>
            <a:lvl9pPr marL="3283578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293" y="1952356"/>
            <a:ext cx="48363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60327" y="1378049"/>
            <a:ext cx="48382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448" indent="0">
              <a:buNone/>
              <a:defRPr sz="1800" b="1"/>
            </a:lvl2pPr>
            <a:lvl3pPr marL="820894" indent="0">
              <a:buNone/>
              <a:defRPr sz="1600" b="1"/>
            </a:lvl3pPr>
            <a:lvl4pPr marL="1231342" indent="0">
              <a:buNone/>
              <a:defRPr sz="1500" b="1"/>
            </a:lvl4pPr>
            <a:lvl5pPr marL="1641788" indent="0">
              <a:buNone/>
              <a:defRPr sz="1500" b="1"/>
            </a:lvl5pPr>
            <a:lvl6pPr marL="2052236" indent="0">
              <a:buNone/>
              <a:defRPr sz="1500" b="1"/>
            </a:lvl6pPr>
            <a:lvl7pPr marL="2462684" indent="0">
              <a:buNone/>
              <a:defRPr sz="1500" b="1"/>
            </a:lvl7pPr>
            <a:lvl8pPr marL="2873131" indent="0">
              <a:buNone/>
              <a:defRPr sz="1500" b="1"/>
            </a:lvl8pPr>
            <a:lvl9pPr marL="3283578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60327" y="1952356"/>
            <a:ext cx="48382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B9A30-0B72-4A49-BF6E-24AA9B0D9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A1FBF-6811-4309-AE72-836DE37009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2092D-F095-4E96-9BB6-D19CD058A1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6" y="245114"/>
            <a:ext cx="3601097" cy="10431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511" y="245118"/>
            <a:ext cx="6119014" cy="525425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296" y="1288272"/>
            <a:ext cx="3601097" cy="4211098"/>
          </a:xfrm>
        </p:spPr>
        <p:txBody>
          <a:bodyPr/>
          <a:lstStyle>
            <a:lvl1pPr marL="0" indent="0">
              <a:buNone/>
              <a:defRPr sz="1200"/>
            </a:lvl1pPr>
            <a:lvl2pPr marL="410448" indent="0">
              <a:buNone/>
              <a:defRPr sz="1000"/>
            </a:lvl2pPr>
            <a:lvl3pPr marL="820894" indent="0">
              <a:buNone/>
              <a:defRPr sz="900"/>
            </a:lvl3pPr>
            <a:lvl4pPr marL="1231342" indent="0">
              <a:buNone/>
              <a:defRPr sz="900"/>
            </a:lvl4pPr>
            <a:lvl5pPr marL="1641788" indent="0">
              <a:buNone/>
              <a:defRPr sz="900"/>
            </a:lvl5pPr>
            <a:lvl6pPr marL="2052236" indent="0">
              <a:buNone/>
              <a:defRPr sz="900"/>
            </a:lvl6pPr>
            <a:lvl7pPr marL="2462684" indent="0">
              <a:buNone/>
              <a:defRPr sz="900"/>
            </a:lvl7pPr>
            <a:lvl8pPr marL="2873131" indent="0">
              <a:buNone/>
              <a:defRPr sz="900"/>
            </a:lvl8pPr>
            <a:lvl9pPr marL="328357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69970-48C4-42A5-89C1-0242AACBA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5457" y="4309430"/>
            <a:ext cx="6567488" cy="50875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5457" y="550083"/>
            <a:ext cx="6567488" cy="3693795"/>
          </a:xfrm>
        </p:spPr>
        <p:txBody>
          <a:bodyPr/>
          <a:lstStyle>
            <a:lvl1pPr marL="0" indent="0">
              <a:buNone/>
              <a:defRPr sz="2900"/>
            </a:lvl1pPr>
            <a:lvl2pPr marL="410448" indent="0">
              <a:buNone/>
              <a:defRPr sz="2500"/>
            </a:lvl2pPr>
            <a:lvl3pPr marL="820894" indent="0">
              <a:buNone/>
              <a:defRPr sz="2200"/>
            </a:lvl3pPr>
            <a:lvl4pPr marL="1231342" indent="0">
              <a:buNone/>
              <a:defRPr sz="1800"/>
            </a:lvl4pPr>
            <a:lvl5pPr marL="1641788" indent="0">
              <a:buNone/>
              <a:defRPr sz="1800"/>
            </a:lvl5pPr>
            <a:lvl6pPr marL="2052236" indent="0">
              <a:buNone/>
              <a:defRPr sz="1800"/>
            </a:lvl6pPr>
            <a:lvl7pPr marL="2462684" indent="0">
              <a:buNone/>
              <a:defRPr sz="1800"/>
            </a:lvl7pPr>
            <a:lvl8pPr marL="2873131" indent="0">
              <a:buNone/>
              <a:defRPr sz="1800"/>
            </a:lvl8pPr>
            <a:lvl9pPr marL="32835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5457" y="4818180"/>
            <a:ext cx="6567488" cy="722513"/>
          </a:xfrm>
        </p:spPr>
        <p:txBody>
          <a:bodyPr/>
          <a:lstStyle>
            <a:lvl1pPr marL="0" indent="0">
              <a:buNone/>
              <a:defRPr sz="1200"/>
            </a:lvl1pPr>
            <a:lvl2pPr marL="410448" indent="0">
              <a:buNone/>
              <a:defRPr sz="1000"/>
            </a:lvl2pPr>
            <a:lvl3pPr marL="820894" indent="0">
              <a:buNone/>
              <a:defRPr sz="900"/>
            </a:lvl3pPr>
            <a:lvl4pPr marL="1231342" indent="0">
              <a:buNone/>
              <a:defRPr sz="900"/>
            </a:lvl4pPr>
            <a:lvl5pPr marL="1641788" indent="0">
              <a:buNone/>
              <a:defRPr sz="900"/>
            </a:lvl5pPr>
            <a:lvl6pPr marL="2052236" indent="0">
              <a:buNone/>
              <a:defRPr sz="900"/>
            </a:lvl6pPr>
            <a:lvl7pPr marL="2462684" indent="0">
              <a:buNone/>
              <a:defRPr sz="900"/>
            </a:lvl7pPr>
            <a:lvl8pPr marL="2873131" indent="0">
              <a:buNone/>
              <a:defRPr sz="900"/>
            </a:lvl8pPr>
            <a:lvl9pPr marL="328357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E60C-8378-4EB7-9382-26F795DE559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0936" y="547233"/>
            <a:ext cx="9303941" cy="102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936" y="1778498"/>
            <a:ext cx="9303941" cy="369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0937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9822" y="5609096"/>
            <a:ext cx="3466174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algn="ctr"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4500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algn="r"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fld id="{6E060F2E-5FD4-4FE5-B7CA-59F625F5C250}" type="slidenum">
              <a:rPr kumimoji="1" lang="en-US" altLang="zh-CN" smtClean="0">
                <a:solidFill>
                  <a:srgbClr val="000000"/>
                </a:solidFill>
              </a:rPr>
              <a:pPr/>
              <a:t>‹#›</a:t>
            </a:fld>
            <a:endParaRPr kumimoji="1" lang="en-US" altLang="zh-CN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10448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820894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231342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641788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07836" indent="-307836" algn="l" rtl="0" fontAlgn="base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66977" indent="-256530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2pPr>
      <a:lvl3pPr marL="1026119" indent="-205224" algn="l" rtl="0" fontAlgn="base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36565" indent="-205224" algn="l" rtl="0" fontAlgn="base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1847013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257459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67907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78354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488801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44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894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342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78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236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684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131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357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6762" y="862581"/>
            <a:ext cx="2354592" cy="61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410" tIns="43205" rIns="86410" bIns="43205">
            <a:spAutoFit/>
          </a:bodyPr>
          <a:lstStyle/>
          <a:p>
            <a:pPr defTabSz="864099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兴奋的</a:t>
            </a:r>
            <a:r>
              <a:rPr kumimoji="1" lang="zh-CN" altLang="en-US" sz="34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传播</a:t>
            </a:r>
            <a:endParaRPr kumimoji="1" lang="zh-CN" altLang="en-US" sz="3400" dirty="0" smtClean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86" y="463378"/>
            <a:ext cx="7379807" cy="535352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324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52525" y="56005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FFFF0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动作电位特点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1786296" y="2257319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全或无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786296" y="2782514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可传播</a:t>
            </a: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786296" y="3283374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不衰减</a:t>
            </a: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795798" y="376220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不应期</a:t>
            </a:r>
          </a:p>
        </p:txBody>
      </p:sp>
    </p:spTree>
    <p:extLst>
      <p:ext uri="{BB962C8B-B14F-4D97-AF65-F5344CB8AC3E}">
        <p14:creationId xmlns:p14="http://schemas.microsoft.com/office/powerpoint/2010/main" val="33226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21332" y="1308853"/>
            <a:ext cx="3226625" cy="113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410" tIns="43205" rIns="86410" bIns="43205">
            <a:spAutoFit/>
          </a:bodyPr>
          <a:lstStyle/>
          <a:p>
            <a:r>
              <a:rPr kumimoji="1" lang="zh-CN" altLang="en-US" sz="3400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细胞间信号传</a:t>
            </a:r>
            <a:r>
              <a:rPr kumimoji="1" lang="zh-CN" altLang="en-US" sz="3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递</a:t>
            </a:r>
            <a:endParaRPr kumimoji="1" lang="en-US" altLang="zh-CN" sz="3400" dirty="0" smtClean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kumimoji="1" lang="zh-CN" altLang="en-US" sz="3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的一般原理</a:t>
            </a:r>
            <a:endParaRPr kumimoji="1" lang="zh-CN" altLang="en-US" sz="3400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12" y="1091842"/>
            <a:ext cx="5920370" cy="44402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310545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4785" y="1570355"/>
            <a:ext cx="692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细胞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之间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信息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传递</a:t>
            </a:r>
          </a:p>
        </p:txBody>
      </p:sp>
      <p:grpSp>
        <p:nvGrpSpPr>
          <p:cNvPr id="76" name="Group 110"/>
          <p:cNvGrpSpPr>
            <a:grpSpLocks/>
          </p:cNvGrpSpPr>
          <p:nvPr/>
        </p:nvGrpSpPr>
        <p:grpSpPr bwMode="auto">
          <a:xfrm>
            <a:off x="870585" y="563880"/>
            <a:ext cx="1022350" cy="3400425"/>
            <a:chOff x="432" y="710"/>
            <a:chExt cx="644" cy="2142"/>
          </a:xfrm>
        </p:grpSpPr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480" y="71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电传递</a:t>
              </a:r>
            </a:p>
          </p:txBody>
        </p: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484" y="241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化学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传递</a:t>
              </a:r>
            </a:p>
          </p:txBody>
        </p:sp>
        <p:sp>
          <p:nvSpPr>
            <p:cNvPr id="79" name="AutoShape 5"/>
            <p:cNvSpPr>
              <a:spLocks/>
            </p:cNvSpPr>
            <p:nvPr/>
          </p:nvSpPr>
          <p:spPr bwMode="auto">
            <a:xfrm>
              <a:off x="432" y="874"/>
              <a:ext cx="112" cy="1718"/>
            </a:xfrm>
            <a:prstGeom prst="leftBrace">
              <a:avLst>
                <a:gd name="adj1" fmla="val 12782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" name="Rectangle 7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465195" y="534035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间</a:t>
            </a:r>
            <a:r>
              <a:rPr lang="zh-CN" altLang="en-US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隙</a:t>
            </a:r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连接</a:t>
            </a:r>
          </a:p>
        </p:txBody>
      </p:sp>
      <p:grpSp>
        <p:nvGrpSpPr>
          <p:cNvPr id="100" name="Group 114"/>
          <p:cNvGrpSpPr>
            <a:grpSpLocks/>
          </p:cNvGrpSpPr>
          <p:nvPr/>
        </p:nvGrpSpPr>
        <p:grpSpPr bwMode="auto">
          <a:xfrm>
            <a:off x="3465195" y="635"/>
            <a:ext cx="5168900" cy="717550"/>
            <a:chOff x="1932" y="240"/>
            <a:chExt cx="3256" cy="452"/>
          </a:xfrm>
        </p:grpSpPr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3644" y="25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媒介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>
              <a:off x="1932" y="240"/>
              <a:ext cx="7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结构基础</a:t>
              </a:r>
            </a:p>
            <a:p>
              <a:endParaRPr lang="en-US" altLang="zh-CN" sz="200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3" name="Rectangle 77"/>
            <p:cNvSpPr>
              <a:spLocks noChangeArrowheads="1"/>
            </p:cNvSpPr>
            <p:nvPr/>
          </p:nvSpPr>
          <p:spPr bwMode="auto">
            <a:xfrm>
              <a:off x="2874" y="250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上游过程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4" name="Rectangle 84"/>
            <p:cNvSpPr>
              <a:spLocks noChangeArrowheads="1"/>
            </p:cNvSpPr>
            <p:nvPr/>
          </p:nvSpPr>
          <p:spPr bwMode="auto">
            <a:xfrm>
              <a:off x="4416" y="240"/>
              <a:ext cx="7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下游过程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pic>
        <p:nvPicPr>
          <p:cNvPr id="149" name="图片 1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8924" r="1769" b="10074"/>
          <a:stretch/>
        </p:blipFill>
        <p:spPr>
          <a:xfrm>
            <a:off x="1783080" y="1190624"/>
            <a:ext cx="9037321" cy="484441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783740" y="5678905"/>
            <a:ext cx="1171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(</a:t>
            </a:r>
            <a:r>
              <a:rPr lang="en-US" altLang="zh-CN" b="1" i="1" dirty="0" smtClean="0">
                <a:solidFill>
                  <a:srgbClr val="0000CC"/>
                </a:solidFill>
              </a:rPr>
              <a:t>Wikipedia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4785" y="1570355"/>
            <a:ext cx="692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细胞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之间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信息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传递</a:t>
            </a:r>
          </a:p>
        </p:txBody>
      </p:sp>
      <p:grpSp>
        <p:nvGrpSpPr>
          <p:cNvPr id="76" name="Group 110"/>
          <p:cNvGrpSpPr>
            <a:grpSpLocks/>
          </p:cNvGrpSpPr>
          <p:nvPr/>
        </p:nvGrpSpPr>
        <p:grpSpPr bwMode="auto">
          <a:xfrm>
            <a:off x="870585" y="563880"/>
            <a:ext cx="1022350" cy="3400425"/>
            <a:chOff x="432" y="710"/>
            <a:chExt cx="644" cy="2142"/>
          </a:xfrm>
        </p:grpSpPr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480" y="71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电传递</a:t>
              </a:r>
            </a:p>
          </p:txBody>
        </p: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484" y="241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化学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传递</a:t>
              </a:r>
            </a:p>
          </p:txBody>
        </p:sp>
        <p:sp>
          <p:nvSpPr>
            <p:cNvPr id="79" name="AutoShape 5"/>
            <p:cNvSpPr>
              <a:spLocks/>
            </p:cNvSpPr>
            <p:nvPr/>
          </p:nvSpPr>
          <p:spPr bwMode="auto">
            <a:xfrm>
              <a:off x="432" y="874"/>
              <a:ext cx="112" cy="1718"/>
            </a:xfrm>
            <a:prstGeom prst="leftBrace">
              <a:avLst>
                <a:gd name="adj1" fmla="val 12782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" name="Rectangle 7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465195" y="534035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间</a:t>
            </a:r>
            <a:r>
              <a:rPr lang="zh-CN" altLang="en-US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隙</a:t>
            </a:r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连接</a:t>
            </a:r>
          </a:p>
        </p:txBody>
      </p:sp>
      <p:sp>
        <p:nvSpPr>
          <p:cNvPr id="96" name="Rectangle 78"/>
          <p:cNvSpPr>
            <a:spLocks noChangeArrowheads="1"/>
          </p:cNvSpPr>
          <p:nvPr/>
        </p:nvSpPr>
        <p:spPr bwMode="auto">
          <a:xfrm>
            <a:off x="5244465" y="59436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</a:t>
            </a:r>
          </a:p>
          <a:p>
            <a:endParaRPr lang="en-US" altLang="zh-CN" sz="20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0" name="Group 114"/>
          <p:cNvGrpSpPr>
            <a:grpSpLocks/>
          </p:cNvGrpSpPr>
          <p:nvPr/>
        </p:nvGrpSpPr>
        <p:grpSpPr bwMode="auto">
          <a:xfrm>
            <a:off x="3465195" y="635"/>
            <a:ext cx="5168900" cy="717550"/>
            <a:chOff x="1932" y="240"/>
            <a:chExt cx="3256" cy="452"/>
          </a:xfrm>
        </p:grpSpPr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3644" y="25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媒介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>
              <a:off x="1932" y="240"/>
              <a:ext cx="7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结构基础</a:t>
              </a:r>
            </a:p>
            <a:p>
              <a:endParaRPr lang="en-US" altLang="zh-CN" sz="200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3" name="Rectangle 77"/>
            <p:cNvSpPr>
              <a:spLocks noChangeArrowheads="1"/>
            </p:cNvSpPr>
            <p:nvPr/>
          </p:nvSpPr>
          <p:spPr bwMode="auto">
            <a:xfrm>
              <a:off x="2874" y="250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上游过程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4" name="Rectangle 84"/>
            <p:cNvSpPr>
              <a:spLocks noChangeArrowheads="1"/>
            </p:cNvSpPr>
            <p:nvPr/>
          </p:nvSpPr>
          <p:spPr bwMode="auto">
            <a:xfrm>
              <a:off x="4416" y="240"/>
              <a:ext cx="7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下游过程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42" name="Group 120"/>
          <p:cNvGrpSpPr>
            <a:grpSpLocks/>
          </p:cNvGrpSpPr>
          <p:nvPr/>
        </p:nvGrpSpPr>
        <p:grpSpPr bwMode="auto">
          <a:xfrm>
            <a:off x="5873115" y="452120"/>
            <a:ext cx="1054100" cy="701675"/>
            <a:chOff x="3420" y="534"/>
            <a:chExt cx="664" cy="442"/>
          </a:xfrm>
        </p:grpSpPr>
        <p:sp>
          <p:nvSpPr>
            <p:cNvPr id="143" name="Rectangle 45"/>
            <p:cNvSpPr>
              <a:spLocks noChangeArrowheads="1"/>
            </p:cNvSpPr>
            <p:nvPr/>
          </p:nvSpPr>
          <p:spPr bwMode="auto">
            <a:xfrm>
              <a:off x="3648" y="534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局部</a:t>
              </a:r>
            </a:p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电流</a:t>
              </a:r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 rot="16200000">
              <a:off x="3564" y="61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" name="Group 121"/>
          <p:cNvGrpSpPr>
            <a:grpSpLocks/>
          </p:cNvGrpSpPr>
          <p:nvPr/>
        </p:nvGrpSpPr>
        <p:grpSpPr bwMode="auto">
          <a:xfrm>
            <a:off x="7149465" y="594360"/>
            <a:ext cx="1219200" cy="396875"/>
            <a:chOff x="4224" y="710"/>
            <a:chExt cx="768" cy="250"/>
          </a:xfrm>
        </p:grpSpPr>
        <p:sp>
          <p:nvSpPr>
            <p:cNvPr id="146" name="Rectangle 86"/>
            <p:cNvSpPr>
              <a:spLocks noChangeArrowheads="1"/>
            </p:cNvSpPr>
            <p:nvPr/>
          </p:nvSpPr>
          <p:spPr bwMode="auto">
            <a:xfrm>
              <a:off x="4556" y="71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兴奋</a:t>
              </a:r>
            </a:p>
          </p:txBody>
        </p:sp>
        <p:sp>
          <p:nvSpPr>
            <p:cNvPr id="147" name="Line 109"/>
            <p:cNvSpPr>
              <a:spLocks noChangeShapeType="1"/>
            </p:cNvSpPr>
            <p:nvPr/>
          </p:nvSpPr>
          <p:spPr bwMode="auto">
            <a:xfrm rot="-5400000">
              <a:off x="4368" y="702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-1" r="458" b="288"/>
          <a:stretch/>
        </p:blipFill>
        <p:spPr bwMode="auto">
          <a:xfrm>
            <a:off x="1816734" y="1190623"/>
            <a:ext cx="4712336" cy="4844417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Rectangle 3"/>
          <p:cNvSpPr txBox="1">
            <a:spLocks noChangeArrowheads="1"/>
          </p:cNvSpPr>
          <p:nvPr/>
        </p:nvSpPr>
        <p:spPr>
          <a:xfrm>
            <a:off x="6885940" y="1754506"/>
            <a:ext cx="3922713" cy="2209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400" b="1" kern="0" dirty="0">
              <a:solidFill>
                <a:schemeClr val="bg1"/>
              </a:solidFill>
              <a:latin typeface="Arial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  <a:sym typeface="Monotype Sorts" pitchFamily="2" charset="2"/>
              </a:rPr>
              <a:t>电突触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  <a:sym typeface="Monotype Sorts" pitchFamily="2" charset="2"/>
              </a:rPr>
              <a:t>：</a:t>
            </a:r>
            <a:endParaRPr lang="en-US" altLang="zh-CN" sz="2400" b="1" kern="0" dirty="0" smtClean="0">
              <a:solidFill>
                <a:schemeClr val="bg1"/>
              </a:solidFill>
              <a:latin typeface="Arial" charset="0"/>
              <a:ea typeface="+mn-ea"/>
              <a:cs typeface="Times New Roman" pitchFamily="18" charset="0"/>
              <a:sym typeface="Monotype Sorts" pitchFamily="2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Monotype Sorts" pitchFamily="2" charset="2"/>
              </a:rPr>
              <a:t> </a:t>
            </a:r>
            <a:r>
              <a:rPr lang="en-US" altLang="zh-CN" sz="2400" kern="0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  <a:sym typeface="Monotype Sorts" pitchFamily="2" charset="2"/>
              </a:rPr>
              <a:t>   </a:t>
            </a:r>
            <a:r>
              <a:rPr lang="zh-CN" altLang="en-US" sz="2400" kern="0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  <a:sym typeface="Monotype Sorts" pitchFamily="2" charset="2"/>
              </a:rPr>
              <a:t>广</a:t>
            </a:r>
            <a:r>
              <a:rPr lang="zh-CN" altLang="en-US" sz="2400" kern="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Monotype Sorts" pitchFamily="2" charset="2"/>
              </a:rPr>
              <a:t>泛存在于神经细胞间</a:t>
            </a:r>
            <a:r>
              <a:rPr lang="zh-CN" altLang="en-US" sz="2400" kern="0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  <a:sym typeface="Monotype Sorts" pitchFamily="2" charset="2"/>
              </a:rPr>
              <a:t>、胶</a:t>
            </a:r>
            <a:r>
              <a:rPr lang="zh-CN" altLang="en-US" sz="2400" kern="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Monotype Sorts" pitchFamily="2" charset="2"/>
              </a:rPr>
              <a:t>质细胞间、心肌细胞间</a:t>
            </a:r>
            <a:r>
              <a:rPr lang="zh-CN" altLang="en-US" sz="2400" kern="0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  <a:sym typeface="Monotype Sorts" pitchFamily="2" charset="2"/>
              </a:rPr>
              <a:t>、平</a:t>
            </a:r>
            <a:r>
              <a:rPr lang="zh-CN" altLang="en-US" sz="2400" kern="0" dirty="0">
                <a:solidFill>
                  <a:schemeClr val="bg1"/>
                </a:solidFill>
                <a:latin typeface="Arial" charset="0"/>
                <a:cs typeface="Times New Roman" pitchFamily="18" charset="0"/>
                <a:sym typeface="Monotype Sorts" pitchFamily="2" charset="2"/>
              </a:rPr>
              <a:t>滑肌细胞间等。</a:t>
            </a:r>
          </a:p>
        </p:txBody>
      </p:sp>
      <p:sp>
        <p:nvSpPr>
          <p:cNvPr id="151" name="Text Box 65"/>
          <p:cNvSpPr txBox="1">
            <a:spLocks noChangeArrowheads="1"/>
          </p:cNvSpPr>
          <p:nvPr/>
        </p:nvSpPr>
        <p:spPr bwMode="auto">
          <a:xfrm>
            <a:off x="7179310" y="4160460"/>
            <a:ext cx="2350535" cy="4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电传递的特点：</a:t>
            </a:r>
          </a:p>
        </p:txBody>
      </p:sp>
      <p:sp>
        <p:nvSpPr>
          <p:cNvPr id="152" name="Text Box 67"/>
          <p:cNvSpPr txBox="1">
            <a:spLocks noChangeArrowheads="1"/>
          </p:cNvSpPr>
          <p:nvPr/>
        </p:nvSpPr>
        <p:spPr bwMode="auto">
          <a:xfrm>
            <a:off x="7585743" y="5081889"/>
            <a:ext cx="803844" cy="4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快速</a:t>
            </a:r>
            <a:endParaRPr lang="zh-CN" altLang="en-US" sz="2400" baseline="30000" dirty="0">
              <a:solidFill>
                <a:schemeClr val="bg1"/>
              </a:solidFill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7585743" y="4666512"/>
            <a:ext cx="803844" cy="4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sym typeface="Symbol" pitchFamily="18" charset="2"/>
              </a:rPr>
              <a:t>双向</a:t>
            </a:r>
          </a:p>
        </p:txBody>
      </p:sp>
      <p:sp>
        <p:nvSpPr>
          <p:cNvPr id="154" name="Text Box 69"/>
          <p:cNvSpPr txBox="1">
            <a:spLocks noChangeArrowheads="1"/>
          </p:cNvSpPr>
          <p:nvPr/>
        </p:nvSpPr>
        <p:spPr bwMode="auto">
          <a:xfrm>
            <a:off x="7585743" y="5466786"/>
            <a:ext cx="2954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较少受到内环境影响</a:t>
            </a:r>
            <a:endParaRPr lang="zh-CN" altLang="en-US" sz="2400" baseline="30000" dirty="0">
              <a:solidFill>
                <a:schemeClr val="bg1"/>
              </a:solidFill>
              <a:latin typeface="+mn-ea"/>
              <a:ea typeface="+mn-ea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80553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utoUpdateAnimBg="0"/>
      <p:bldP spid="151" grpId="0"/>
      <p:bldP spid="152" grpId="0"/>
      <p:bldP spid="153" grpId="0"/>
      <p:bldP spid="1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4785" y="1570355"/>
            <a:ext cx="692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细胞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之间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信息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传递</a:t>
            </a:r>
          </a:p>
        </p:txBody>
      </p:sp>
      <p:grpSp>
        <p:nvGrpSpPr>
          <p:cNvPr id="76" name="Group 110"/>
          <p:cNvGrpSpPr>
            <a:grpSpLocks/>
          </p:cNvGrpSpPr>
          <p:nvPr/>
        </p:nvGrpSpPr>
        <p:grpSpPr bwMode="auto">
          <a:xfrm>
            <a:off x="870585" y="563880"/>
            <a:ext cx="1022350" cy="3400425"/>
            <a:chOff x="432" y="710"/>
            <a:chExt cx="644" cy="2142"/>
          </a:xfrm>
        </p:grpSpPr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480" y="71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电传递</a:t>
              </a:r>
            </a:p>
          </p:txBody>
        </p: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484" y="241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化学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传递</a:t>
              </a:r>
            </a:p>
          </p:txBody>
        </p:sp>
        <p:sp>
          <p:nvSpPr>
            <p:cNvPr id="79" name="AutoShape 5"/>
            <p:cNvSpPr>
              <a:spLocks/>
            </p:cNvSpPr>
            <p:nvPr/>
          </p:nvSpPr>
          <p:spPr bwMode="auto">
            <a:xfrm>
              <a:off x="432" y="874"/>
              <a:ext cx="112" cy="1718"/>
            </a:xfrm>
            <a:prstGeom prst="leftBrace">
              <a:avLst>
                <a:gd name="adj1" fmla="val 12782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1708785" y="265303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非定向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突触传递</a:t>
            </a:r>
          </a:p>
          <a:p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局部、开放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83" name="Group 111"/>
          <p:cNvGrpSpPr>
            <a:grpSpLocks/>
          </p:cNvGrpSpPr>
          <p:nvPr/>
        </p:nvGrpSpPr>
        <p:grpSpPr bwMode="auto">
          <a:xfrm>
            <a:off x="1556385" y="1662430"/>
            <a:ext cx="2133600" cy="3717925"/>
            <a:chOff x="864" y="1402"/>
            <a:chExt cx="1344" cy="2342"/>
          </a:xfrm>
        </p:grpSpPr>
        <p:sp>
          <p:nvSpPr>
            <p:cNvPr id="84" name="Rectangle 10"/>
            <p:cNvSpPr>
              <a:spLocks noChangeArrowheads="1"/>
            </p:cNvSpPr>
            <p:nvPr/>
          </p:nvSpPr>
          <p:spPr bwMode="auto">
            <a:xfrm>
              <a:off x="960" y="1402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定向突触传递</a:t>
              </a:r>
            </a:p>
            <a:p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</a:rPr>
                <a:t>(</a:t>
              </a:r>
              <a:r>
                <a:rPr lang="zh-CN" altLang="en-US" sz="2000" dirty="0">
                  <a:solidFill>
                    <a:schemeClr val="bg1"/>
                  </a:solidFill>
                  <a:ea typeface="楷体_GB2312" pitchFamily="49" charset="-122"/>
                </a:rPr>
                <a:t>特异、封闭</a:t>
              </a: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85" name="AutoShape 23"/>
            <p:cNvSpPr>
              <a:spLocks/>
            </p:cNvSpPr>
            <p:nvPr/>
          </p:nvSpPr>
          <p:spPr bwMode="auto">
            <a:xfrm>
              <a:off x="864" y="1546"/>
              <a:ext cx="136" cy="2198"/>
            </a:xfrm>
            <a:prstGeom prst="leftBrace">
              <a:avLst>
                <a:gd name="adj1" fmla="val 13468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" name="Rectangle 7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465195" y="53403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缝隙连接</a:t>
            </a:r>
          </a:p>
        </p:txBody>
      </p:sp>
      <p:sp>
        <p:nvSpPr>
          <p:cNvPr id="96" name="Rectangle 78"/>
          <p:cNvSpPr>
            <a:spLocks noChangeArrowheads="1"/>
          </p:cNvSpPr>
          <p:nvPr/>
        </p:nvSpPr>
        <p:spPr bwMode="auto">
          <a:xfrm>
            <a:off x="5244465" y="59436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</a:t>
            </a:r>
          </a:p>
          <a:p>
            <a:endParaRPr lang="en-US" altLang="zh-CN" sz="20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0" name="Group 114"/>
          <p:cNvGrpSpPr>
            <a:grpSpLocks/>
          </p:cNvGrpSpPr>
          <p:nvPr/>
        </p:nvGrpSpPr>
        <p:grpSpPr bwMode="auto">
          <a:xfrm>
            <a:off x="3465195" y="635"/>
            <a:ext cx="5168900" cy="717550"/>
            <a:chOff x="1932" y="240"/>
            <a:chExt cx="3256" cy="452"/>
          </a:xfrm>
        </p:grpSpPr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3644" y="25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媒介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>
              <a:off x="1932" y="240"/>
              <a:ext cx="7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结构基础</a:t>
              </a:r>
            </a:p>
            <a:p>
              <a:endParaRPr lang="en-US" altLang="zh-CN" sz="200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3" name="Rectangle 77"/>
            <p:cNvSpPr>
              <a:spLocks noChangeArrowheads="1"/>
            </p:cNvSpPr>
            <p:nvPr/>
          </p:nvSpPr>
          <p:spPr bwMode="auto">
            <a:xfrm>
              <a:off x="2874" y="250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上游过程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4" name="Rectangle 84"/>
            <p:cNvSpPr>
              <a:spLocks noChangeArrowheads="1"/>
            </p:cNvSpPr>
            <p:nvPr/>
          </p:nvSpPr>
          <p:spPr bwMode="auto">
            <a:xfrm>
              <a:off x="4416" y="240"/>
              <a:ext cx="7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下游过程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42" name="Group 120"/>
          <p:cNvGrpSpPr>
            <a:grpSpLocks/>
          </p:cNvGrpSpPr>
          <p:nvPr/>
        </p:nvGrpSpPr>
        <p:grpSpPr bwMode="auto">
          <a:xfrm>
            <a:off x="5873115" y="452120"/>
            <a:ext cx="1054100" cy="701675"/>
            <a:chOff x="3420" y="534"/>
            <a:chExt cx="664" cy="442"/>
          </a:xfrm>
        </p:grpSpPr>
        <p:sp>
          <p:nvSpPr>
            <p:cNvPr id="143" name="Rectangle 45"/>
            <p:cNvSpPr>
              <a:spLocks noChangeArrowheads="1"/>
            </p:cNvSpPr>
            <p:nvPr/>
          </p:nvSpPr>
          <p:spPr bwMode="auto">
            <a:xfrm>
              <a:off x="3648" y="534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局部</a:t>
              </a:r>
            </a:p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电流</a:t>
              </a:r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 rot="16200000">
              <a:off x="3564" y="61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" name="Group 121"/>
          <p:cNvGrpSpPr>
            <a:grpSpLocks/>
          </p:cNvGrpSpPr>
          <p:nvPr/>
        </p:nvGrpSpPr>
        <p:grpSpPr bwMode="auto">
          <a:xfrm>
            <a:off x="7149465" y="594360"/>
            <a:ext cx="1219200" cy="396875"/>
            <a:chOff x="4224" y="710"/>
            <a:chExt cx="768" cy="250"/>
          </a:xfrm>
        </p:grpSpPr>
        <p:sp>
          <p:nvSpPr>
            <p:cNvPr id="146" name="Rectangle 86"/>
            <p:cNvSpPr>
              <a:spLocks noChangeArrowheads="1"/>
            </p:cNvSpPr>
            <p:nvPr/>
          </p:nvSpPr>
          <p:spPr bwMode="auto">
            <a:xfrm>
              <a:off x="4556" y="71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兴奋</a:t>
              </a:r>
            </a:p>
          </p:txBody>
        </p:sp>
        <p:sp>
          <p:nvSpPr>
            <p:cNvPr id="147" name="Line 109"/>
            <p:cNvSpPr>
              <a:spLocks noChangeShapeType="1"/>
            </p:cNvSpPr>
            <p:nvPr/>
          </p:nvSpPr>
          <p:spPr bwMode="auto">
            <a:xfrm rot="-5400000">
              <a:off x="4368" y="702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Text Box 65"/>
          <p:cNvSpPr txBox="1">
            <a:spLocks noChangeArrowheads="1"/>
          </p:cNvSpPr>
          <p:nvPr/>
        </p:nvSpPr>
        <p:spPr bwMode="auto">
          <a:xfrm>
            <a:off x="7179310" y="4160460"/>
            <a:ext cx="2659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化学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传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递的特点：</a:t>
            </a:r>
          </a:p>
        </p:txBody>
      </p:sp>
      <p:sp>
        <p:nvSpPr>
          <p:cNvPr id="153" name="Text Box 67"/>
          <p:cNvSpPr txBox="1">
            <a:spLocks noChangeArrowheads="1"/>
          </p:cNvSpPr>
          <p:nvPr/>
        </p:nvSpPr>
        <p:spPr bwMode="auto">
          <a:xfrm>
            <a:off x="7585743" y="5081889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Symbol" pitchFamily="18" charset="2"/>
              </a:rPr>
              <a:t>有（突触）延搁</a:t>
            </a:r>
            <a:endParaRPr lang="zh-CN" altLang="en-US" sz="2400" baseline="30000" dirty="0">
              <a:solidFill>
                <a:schemeClr val="bg1"/>
              </a:solidFill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54" name="Text Box 68"/>
          <p:cNvSpPr txBox="1">
            <a:spLocks noChangeArrowheads="1"/>
          </p:cNvSpPr>
          <p:nvPr/>
        </p:nvSpPr>
        <p:spPr bwMode="auto">
          <a:xfrm>
            <a:off x="7585743" y="4666512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sym typeface="Symbol" pitchFamily="18" charset="2"/>
              </a:rPr>
              <a:t>单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Symbol" pitchFamily="18" charset="2"/>
              </a:rPr>
              <a:t>向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55" name="Text Box 69"/>
          <p:cNvSpPr txBox="1">
            <a:spLocks noChangeArrowheads="1"/>
          </p:cNvSpPr>
          <p:nvPr/>
        </p:nvSpPr>
        <p:spPr bwMode="auto">
          <a:xfrm>
            <a:off x="7585743" y="5466786"/>
            <a:ext cx="2954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可塑性、可调控性强</a:t>
            </a:r>
            <a:endParaRPr lang="zh-CN" altLang="en-US" sz="2400" baseline="30000" dirty="0">
              <a:solidFill>
                <a:schemeClr val="bg1"/>
              </a:solidFill>
              <a:latin typeface="+mn-ea"/>
              <a:ea typeface="+mn-ea"/>
              <a:sym typeface="Symbol" pitchFamily="18" charset="2"/>
            </a:endParaRPr>
          </a:p>
        </p:txBody>
      </p:sp>
      <p:pic>
        <p:nvPicPr>
          <p:cNvPr id="15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3" b="10634"/>
          <a:stretch/>
        </p:blipFill>
        <p:spPr bwMode="auto">
          <a:xfrm>
            <a:off x="7345114" y="1153795"/>
            <a:ext cx="3490525" cy="294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t="2224" r="5079" b="35694"/>
          <a:stretch/>
        </p:blipFill>
        <p:spPr bwMode="auto">
          <a:xfrm>
            <a:off x="3586320" y="2713355"/>
            <a:ext cx="3615215" cy="335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Rectangle 74"/>
          <p:cNvSpPr>
            <a:spLocks noChangeArrowheads="1"/>
          </p:cNvSpPr>
          <p:nvPr/>
        </p:nvSpPr>
        <p:spPr bwMode="auto">
          <a:xfrm>
            <a:off x="3465195" y="1662430"/>
            <a:ext cx="94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突触</a:t>
            </a:r>
          </a:p>
          <a:p>
            <a:pPr algn="ctr"/>
            <a:r>
              <a:rPr lang="en-US" altLang="zh-CN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终板</a:t>
            </a:r>
            <a:r>
              <a:rPr lang="en-US" altLang="zh-CN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59" name="Rectangle 75"/>
          <p:cNvSpPr>
            <a:spLocks noChangeArrowheads="1"/>
          </p:cNvSpPr>
          <p:nvPr/>
        </p:nvSpPr>
        <p:spPr bwMode="auto">
          <a:xfrm>
            <a:off x="3141345" y="2713355"/>
            <a:ext cx="1200150" cy="7016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曲张体</a:t>
            </a:r>
          </a:p>
          <a:p>
            <a:pPr algn="r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＋靶细胞</a:t>
            </a:r>
          </a:p>
        </p:txBody>
      </p:sp>
    </p:spTree>
    <p:extLst>
      <p:ext uri="{BB962C8B-B14F-4D97-AF65-F5344CB8AC3E}">
        <p14:creationId xmlns:p14="http://schemas.microsoft.com/office/powerpoint/2010/main" val="22207851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utoUpdateAnimBg="0"/>
      <p:bldP spid="158" grpId="0" autoUpdateAnimBg="0"/>
      <p:bldP spid="15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4785" y="1570355"/>
            <a:ext cx="692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细胞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之间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信息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传递</a:t>
            </a:r>
          </a:p>
        </p:txBody>
      </p:sp>
      <p:grpSp>
        <p:nvGrpSpPr>
          <p:cNvPr id="76" name="Group 110"/>
          <p:cNvGrpSpPr>
            <a:grpSpLocks/>
          </p:cNvGrpSpPr>
          <p:nvPr/>
        </p:nvGrpSpPr>
        <p:grpSpPr bwMode="auto">
          <a:xfrm>
            <a:off x="870585" y="563880"/>
            <a:ext cx="1022350" cy="3400425"/>
            <a:chOff x="432" y="710"/>
            <a:chExt cx="644" cy="2142"/>
          </a:xfrm>
        </p:grpSpPr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480" y="71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电传递</a:t>
              </a:r>
            </a:p>
          </p:txBody>
        </p: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484" y="241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化学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传递</a:t>
              </a:r>
            </a:p>
          </p:txBody>
        </p:sp>
        <p:sp>
          <p:nvSpPr>
            <p:cNvPr id="79" name="AutoShape 5"/>
            <p:cNvSpPr>
              <a:spLocks/>
            </p:cNvSpPr>
            <p:nvPr/>
          </p:nvSpPr>
          <p:spPr bwMode="auto">
            <a:xfrm>
              <a:off x="432" y="874"/>
              <a:ext cx="112" cy="1718"/>
            </a:xfrm>
            <a:prstGeom prst="leftBrace">
              <a:avLst>
                <a:gd name="adj1" fmla="val 12782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1708785" y="265303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非定向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突触传递</a:t>
            </a:r>
          </a:p>
          <a:p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局部、开放</a:t>
            </a:r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1708785" y="501523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远距分泌</a:t>
            </a:r>
          </a:p>
          <a:p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入血液</a:t>
            </a:r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1708785" y="3948430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旁分泌</a:t>
            </a:r>
          </a:p>
          <a:p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入组织液</a:t>
            </a:r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pSp>
        <p:nvGrpSpPr>
          <p:cNvPr id="83" name="Group 111"/>
          <p:cNvGrpSpPr>
            <a:grpSpLocks/>
          </p:cNvGrpSpPr>
          <p:nvPr/>
        </p:nvGrpSpPr>
        <p:grpSpPr bwMode="auto">
          <a:xfrm>
            <a:off x="1556385" y="1662430"/>
            <a:ext cx="2133600" cy="3717925"/>
            <a:chOff x="864" y="1402"/>
            <a:chExt cx="1344" cy="2342"/>
          </a:xfrm>
        </p:grpSpPr>
        <p:sp>
          <p:nvSpPr>
            <p:cNvPr id="84" name="Rectangle 10"/>
            <p:cNvSpPr>
              <a:spLocks noChangeArrowheads="1"/>
            </p:cNvSpPr>
            <p:nvPr/>
          </p:nvSpPr>
          <p:spPr bwMode="auto">
            <a:xfrm>
              <a:off x="960" y="1402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定向突触传递</a:t>
              </a:r>
            </a:p>
            <a:p>
              <a:r>
                <a:rPr lang="en-US" altLang="zh-CN" sz="2000">
                  <a:solidFill>
                    <a:schemeClr val="bg1"/>
                  </a:solidFill>
                  <a:ea typeface="楷体_GB2312" pitchFamily="49" charset="-122"/>
                </a:rPr>
                <a:t>(</a:t>
              </a:r>
              <a:r>
                <a:rPr lang="zh-CN" altLang="en-US" sz="2000">
                  <a:solidFill>
                    <a:schemeClr val="bg1"/>
                  </a:solidFill>
                  <a:ea typeface="楷体_GB2312" pitchFamily="49" charset="-122"/>
                </a:rPr>
                <a:t>特异、封闭</a:t>
              </a:r>
              <a:r>
                <a:rPr lang="en-US" altLang="zh-CN" sz="2000">
                  <a:solidFill>
                    <a:schemeClr val="bg1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85" name="AutoShape 23"/>
            <p:cNvSpPr>
              <a:spLocks/>
            </p:cNvSpPr>
            <p:nvPr/>
          </p:nvSpPr>
          <p:spPr bwMode="auto">
            <a:xfrm>
              <a:off x="864" y="1546"/>
              <a:ext cx="136" cy="2198"/>
            </a:xfrm>
            <a:prstGeom prst="leftBrace">
              <a:avLst>
                <a:gd name="adj1" fmla="val 134681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6" name="Group 112"/>
          <p:cNvGrpSpPr>
            <a:grpSpLocks/>
          </p:cNvGrpSpPr>
          <p:nvPr/>
        </p:nvGrpSpPr>
        <p:grpSpPr bwMode="auto">
          <a:xfrm>
            <a:off x="4330065" y="1830705"/>
            <a:ext cx="990600" cy="1447800"/>
            <a:chOff x="2448" y="1508"/>
            <a:chExt cx="624" cy="912"/>
          </a:xfrm>
        </p:grpSpPr>
        <p:sp>
          <p:nvSpPr>
            <p:cNvPr id="87" name="AutoShape 8"/>
            <p:cNvSpPr>
              <a:spLocks/>
            </p:cNvSpPr>
            <p:nvPr/>
          </p:nvSpPr>
          <p:spPr bwMode="auto">
            <a:xfrm flipH="1">
              <a:off x="2448" y="1508"/>
              <a:ext cx="96" cy="902"/>
            </a:xfrm>
            <a:prstGeom prst="leftBrace">
              <a:avLst>
                <a:gd name="adj1" fmla="val 7829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Rectangle 67"/>
            <p:cNvSpPr>
              <a:spLocks noChangeArrowheads="1"/>
            </p:cNvSpPr>
            <p:nvPr/>
          </p:nvSpPr>
          <p:spPr bwMode="auto">
            <a:xfrm>
              <a:off x="2496" y="1594"/>
              <a:ext cx="57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突触</a:t>
              </a:r>
            </a:p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传递</a:t>
              </a:r>
            </a:p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神经</a:t>
              </a:r>
            </a:p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调节</a:t>
              </a: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)</a:t>
              </a:r>
            </a:p>
          </p:txBody>
        </p:sp>
      </p:grpSp>
      <p:grpSp>
        <p:nvGrpSpPr>
          <p:cNvPr id="89" name="Group 113"/>
          <p:cNvGrpSpPr>
            <a:grpSpLocks/>
          </p:cNvGrpSpPr>
          <p:nvPr/>
        </p:nvGrpSpPr>
        <p:grpSpPr bwMode="auto">
          <a:xfrm>
            <a:off x="4330065" y="4100830"/>
            <a:ext cx="1022350" cy="1431925"/>
            <a:chOff x="2448" y="2938"/>
            <a:chExt cx="644" cy="902"/>
          </a:xfrm>
        </p:grpSpPr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2496" y="2986"/>
              <a:ext cx="59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内分泌</a:t>
              </a:r>
            </a:p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体液</a:t>
              </a:r>
            </a:p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调节</a:t>
              </a: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)</a:t>
              </a:r>
            </a:p>
          </p:txBody>
        </p:sp>
        <p:sp>
          <p:nvSpPr>
            <p:cNvPr id="91" name="AutoShape 69"/>
            <p:cNvSpPr>
              <a:spLocks/>
            </p:cNvSpPr>
            <p:nvPr/>
          </p:nvSpPr>
          <p:spPr bwMode="auto">
            <a:xfrm flipH="1">
              <a:off x="2448" y="2938"/>
              <a:ext cx="144" cy="902"/>
            </a:xfrm>
            <a:prstGeom prst="leftBrace">
              <a:avLst>
                <a:gd name="adj1" fmla="val 5219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" name="Rectangle 7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465195" y="53403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缝隙连接</a:t>
            </a:r>
          </a:p>
        </p:txBody>
      </p:sp>
      <p:sp>
        <p:nvSpPr>
          <p:cNvPr id="93" name="Rectangle 74"/>
          <p:cNvSpPr>
            <a:spLocks noChangeArrowheads="1"/>
          </p:cNvSpPr>
          <p:nvPr/>
        </p:nvSpPr>
        <p:spPr bwMode="auto">
          <a:xfrm>
            <a:off x="3465195" y="1662430"/>
            <a:ext cx="94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突触</a:t>
            </a:r>
          </a:p>
          <a:p>
            <a:pPr algn="ctr"/>
            <a:r>
              <a:rPr lang="en-US" altLang="zh-CN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终板</a:t>
            </a:r>
            <a:r>
              <a:rPr lang="en-US" altLang="zh-CN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94" name="Rectangle 75"/>
          <p:cNvSpPr>
            <a:spLocks noChangeArrowheads="1"/>
          </p:cNvSpPr>
          <p:nvPr/>
        </p:nvSpPr>
        <p:spPr bwMode="auto">
          <a:xfrm>
            <a:off x="3141345" y="271335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曲张体</a:t>
            </a:r>
          </a:p>
          <a:p>
            <a:pPr algn="r"/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＋靶细胞</a:t>
            </a:r>
          </a:p>
        </p:txBody>
      </p:sp>
      <p:sp>
        <p:nvSpPr>
          <p:cNvPr id="95" name="Rectangle 76"/>
          <p:cNvSpPr>
            <a:spLocks noChangeArrowheads="1"/>
          </p:cNvSpPr>
          <p:nvPr/>
        </p:nvSpPr>
        <p:spPr bwMode="auto">
          <a:xfrm>
            <a:off x="3160395" y="445008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分泌细胞</a:t>
            </a:r>
          </a:p>
          <a:p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＋靶细胞</a:t>
            </a:r>
          </a:p>
        </p:txBody>
      </p:sp>
      <p:sp>
        <p:nvSpPr>
          <p:cNvPr id="96" name="Rectangle 78"/>
          <p:cNvSpPr>
            <a:spLocks noChangeArrowheads="1"/>
          </p:cNvSpPr>
          <p:nvPr/>
        </p:nvSpPr>
        <p:spPr bwMode="auto">
          <a:xfrm>
            <a:off x="5244465" y="59436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</a:t>
            </a:r>
          </a:p>
          <a:p>
            <a:endParaRPr lang="en-US" altLang="zh-CN" sz="20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97" name="Group 118"/>
          <p:cNvGrpSpPr>
            <a:grpSpLocks/>
          </p:cNvGrpSpPr>
          <p:nvPr/>
        </p:nvGrpSpPr>
        <p:grpSpPr bwMode="auto">
          <a:xfrm>
            <a:off x="5392103" y="4618355"/>
            <a:ext cx="692150" cy="1143000"/>
            <a:chOff x="3117" y="3264"/>
            <a:chExt cx="436" cy="720"/>
          </a:xfrm>
        </p:grpSpPr>
        <p:sp>
          <p:nvSpPr>
            <p:cNvPr id="98" name="Rectangle 81"/>
            <p:cNvSpPr>
              <a:spLocks noChangeArrowheads="1"/>
            </p:cNvSpPr>
            <p:nvPr/>
          </p:nvSpPr>
          <p:spPr bwMode="auto">
            <a:xfrm>
              <a:off x="3117" y="3542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囊泡释放</a:t>
              </a:r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3309" y="3264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" name="Group 114"/>
          <p:cNvGrpSpPr>
            <a:grpSpLocks/>
          </p:cNvGrpSpPr>
          <p:nvPr/>
        </p:nvGrpSpPr>
        <p:grpSpPr bwMode="auto">
          <a:xfrm>
            <a:off x="3465195" y="635"/>
            <a:ext cx="5168900" cy="717550"/>
            <a:chOff x="1932" y="240"/>
            <a:chExt cx="3256" cy="452"/>
          </a:xfrm>
        </p:grpSpPr>
        <p:sp>
          <p:nvSpPr>
            <p:cNvPr id="101" name="Rectangle 21"/>
            <p:cNvSpPr>
              <a:spLocks noChangeArrowheads="1"/>
            </p:cNvSpPr>
            <p:nvPr/>
          </p:nvSpPr>
          <p:spPr bwMode="auto">
            <a:xfrm>
              <a:off x="3644" y="25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媒介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>
              <a:off x="1932" y="240"/>
              <a:ext cx="7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结构基础</a:t>
              </a:r>
            </a:p>
            <a:p>
              <a:endParaRPr lang="en-US" altLang="zh-CN" sz="200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3" name="Rectangle 77"/>
            <p:cNvSpPr>
              <a:spLocks noChangeArrowheads="1"/>
            </p:cNvSpPr>
            <p:nvPr/>
          </p:nvSpPr>
          <p:spPr bwMode="auto">
            <a:xfrm>
              <a:off x="2874" y="250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上游过程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4" name="Rectangle 84"/>
            <p:cNvSpPr>
              <a:spLocks noChangeArrowheads="1"/>
            </p:cNvSpPr>
            <p:nvPr/>
          </p:nvSpPr>
          <p:spPr bwMode="auto">
            <a:xfrm>
              <a:off x="4416" y="240"/>
              <a:ext cx="7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FF00"/>
                  </a:solidFill>
                  <a:latin typeface="黑体" pitchFamily="2" charset="-122"/>
                  <a:ea typeface="黑体" pitchFamily="2" charset="-122"/>
                </a:rPr>
                <a:t>下游过程</a:t>
              </a:r>
            </a:p>
            <a:p>
              <a:endParaRPr lang="en-US" altLang="zh-CN" sz="20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05" name="Group 115"/>
          <p:cNvGrpSpPr>
            <a:grpSpLocks/>
          </p:cNvGrpSpPr>
          <p:nvPr/>
        </p:nvGrpSpPr>
        <p:grpSpPr bwMode="auto">
          <a:xfrm>
            <a:off x="5392103" y="1570355"/>
            <a:ext cx="692150" cy="4191000"/>
            <a:chOff x="3117" y="1344"/>
            <a:chExt cx="436" cy="2640"/>
          </a:xfrm>
        </p:grpSpPr>
        <p:sp>
          <p:nvSpPr>
            <p:cNvPr id="106" name="Rectangle 79"/>
            <p:cNvSpPr>
              <a:spLocks noChangeArrowheads="1"/>
            </p:cNvSpPr>
            <p:nvPr/>
          </p:nvSpPr>
          <p:spPr bwMode="auto">
            <a:xfrm>
              <a:off x="3117" y="138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兴奋</a:t>
              </a:r>
            </a:p>
          </p:txBody>
        </p:sp>
        <p:sp>
          <p:nvSpPr>
            <p:cNvPr id="107" name="Rectangle 90"/>
            <p:cNvSpPr>
              <a:spLocks noChangeArrowheads="1"/>
            </p:cNvSpPr>
            <p:nvPr/>
          </p:nvSpPr>
          <p:spPr bwMode="auto">
            <a:xfrm>
              <a:off x="3121" y="1344"/>
              <a:ext cx="428" cy="26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" name="Group 116"/>
          <p:cNvGrpSpPr>
            <a:grpSpLocks/>
          </p:cNvGrpSpPr>
          <p:nvPr/>
        </p:nvGrpSpPr>
        <p:grpSpPr bwMode="auto">
          <a:xfrm>
            <a:off x="5287328" y="2027555"/>
            <a:ext cx="914400" cy="1387475"/>
            <a:chOff x="3051" y="1632"/>
            <a:chExt cx="576" cy="874"/>
          </a:xfrm>
        </p:grpSpPr>
        <p:sp>
          <p:nvSpPr>
            <p:cNvPr id="126" name="Line 82"/>
            <p:cNvSpPr>
              <a:spLocks noChangeShapeType="1"/>
            </p:cNvSpPr>
            <p:nvPr/>
          </p:nvSpPr>
          <p:spPr bwMode="auto">
            <a:xfrm>
              <a:off x="3309" y="1632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00"/>
            <p:cNvSpPr>
              <a:spLocks noChangeArrowheads="1"/>
            </p:cNvSpPr>
            <p:nvPr/>
          </p:nvSpPr>
          <p:spPr bwMode="auto">
            <a:xfrm>
              <a:off x="3051" y="1872"/>
              <a:ext cx="57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钙</a:t>
              </a:r>
            </a:p>
            <a:p>
              <a:pPr algn="ctr"/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通道</a:t>
              </a:r>
            </a:p>
            <a:p>
              <a:pPr algn="ctr"/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激活</a:t>
              </a:r>
            </a:p>
          </p:txBody>
        </p:sp>
      </p:grpSp>
      <p:grpSp>
        <p:nvGrpSpPr>
          <p:cNvPr id="128" name="Group 117"/>
          <p:cNvGrpSpPr>
            <a:grpSpLocks/>
          </p:cNvGrpSpPr>
          <p:nvPr/>
        </p:nvGrpSpPr>
        <p:grpSpPr bwMode="auto">
          <a:xfrm>
            <a:off x="5439728" y="3627755"/>
            <a:ext cx="990600" cy="914400"/>
            <a:chOff x="3147" y="2640"/>
            <a:chExt cx="624" cy="576"/>
          </a:xfrm>
        </p:grpSpPr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3147" y="2966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FF00"/>
                  </a:solidFill>
                  <a:ea typeface="黑体" pitchFamily="2" charset="-122"/>
                </a:rPr>
                <a:t>Ca</a:t>
              </a:r>
              <a:r>
                <a:rPr lang="en-US" altLang="zh-CN" sz="2000" baseline="30000">
                  <a:solidFill>
                    <a:srgbClr val="FFFF00"/>
                  </a:solidFill>
                  <a:ea typeface="黑体" pitchFamily="2" charset="-122"/>
                </a:rPr>
                <a:t>2+</a:t>
              </a:r>
            </a:p>
          </p:txBody>
        </p:sp>
        <p:sp>
          <p:nvSpPr>
            <p:cNvPr id="130" name="Line 101"/>
            <p:cNvSpPr>
              <a:spLocks noChangeShapeType="1"/>
            </p:cNvSpPr>
            <p:nvPr/>
          </p:nvSpPr>
          <p:spPr bwMode="auto">
            <a:xfrm>
              <a:off x="3309" y="2640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Group 119"/>
          <p:cNvGrpSpPr>
            <a:grpSpLocks/>
          </p:cNvGrpSpPr>
          <p:nvPr/>
        </p:nvGrpSpPr>
        <p:grpSpPr bwMode="auto">
          <a:xfrm>
            <a:off x="5701665" y="2119630"/>
            <a:ext cx="1147763" cy="3992563"/>
            <a:chOff x="3312" y="1690"/>
            <a:chExt cx="723" cy="2515"/>
          </a:xfrm>
        </p:grpSpPr>
        <p:sp>
          <p:nvSpPr>
            <p:cNvPr id="135" name="Rectangle 70"/>
            <p:cNvSpPr>
              <a:spLocks noChangeArrowheads="1"/>
            </p:cNvSpPr>
            <p:nvPr/>
          </p:nvSpPr>
          <p:spPr bwMode="auto">
            <a:xfrm>
              <a:off x="3596" y="1690"/>
              <a:ext cx="43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递质</a:t>
              </a:r>
            </a:p>
            <a:p>
              <a:endPara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6" name="Rectangle 71"/>
            <p:cNvSpPr>
              <a:spLocks noChangeArrowheads="1"/>
            </p:cNvSpPr>
            <p:nvPr/>
          </p:nvSpPr>
          <p:spPr bwMode="auto">
            <a:xfrm>
              <a:off x="3596" y="316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激素</a:t>
              </a:r>
              <a:endPara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7" name="AutoShape 106"/>
            <p:cNvSpPr>
              <a:spLocks noChangeArrowheads="1"/>
            </p:cNvSpPr>
            <p:nvPr/>
          </p:nvSpPr>
          <p:spPr bwMode="auto">
            <a:xfrm flipV="1">
              <a:off x="3312" y="3773"/>
              <a:ext cx="528" cy="432"/>
            </a:xfrm>
            <a:custGeom>
              <a:avLst/>
              <a:gdLst>
                <a:gd name="T0" fmla="*/ 276 w 21600"/>
                <a:gd name="T1" fmla="*/ 0 h 21600"/>
                <a:gd name="T2" fmla="*/ 24 w 21600"/>
                <a:gd name="T3" fmla="*/ 216 h 21600"/>
                <a:gd name="T4" fmla="*/ 274 w 21600"/>
                <a:gd name="T5" fmla="*/ 40 h 21600"/>
                <a:gd name="T6" fmla="*/ 593 w 21600"/>
                <a:gd name="T7" fmla="*/ 241 h 21600"/>
                <a:gd name="T8" fmla="*/ 494 w 21600"/>
                <a:gd name="T9" fmla="*/ 308 h 21600"/>
                <a:gd name="T10" fmla="*/ 413 w 21600"/>
                <a:gd name="T11" fmla="*/ 22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573" y="11609"/>
                  </a:moveTo>
                  <a:cubicBezTo>
                    <a:pt x="19598" y="11340"/>
                    <a:pt x="19611" y="11070"/>
                    <a:pt x="19611" y="10800"/>
                  </a:cubicBezTo>
                  <a:cubicBezTo>
                    <a:pt x="19611" y="5933"/>
                    <a:pt x="15666" y="1989"/>
                    <a:pt x="10800" y="1989"/>
                  </a:cubicBezTo>
                  <a:cubicBezTo>
                    <a:pt x="5933" y="1989"/>
                    <a:pt x="1989" y="5933"/>
                    <a:pt x="1989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131"/>
                    <a:pt x="21584" y="11462"/>
                    <a:pt x="21554" y="11792"/>
                  </a:cubicBezTo>
                  <a:lnTo>
                    <a:pt x="24242" y="12041"/>
                  </a:lnTo>
                  <a:lnTo>
                    <a:pt x="20224" y="15380"/>
                  </a:lnTo>
                  <a:lnTo>
                    <a:pt x="16885" y="11361"/>
                  </a:lnTo>
                  <a:lnTo>
                    <a:pt x="19573" y="116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142" name="Group 120"/>
          <p:cNvGrpSpPr>
            <a:grpSpLocks/>
          </p:cNvGrpSpPr>
          <p:nvPr/>
        </p:nvGrpSpPr>
        <p:grpSpPr bwMode="auto">
          <a:xfrm>
            <a:off x="5873115" y="452120"/>
            <a:ext cx="1054100" cy="701675"/>
            <a:chOff x="3420" y="534"/>
            <a:chExt cx="664" cy="442"/>
          </a:xfrm>
        </p:grpSpPr>
        <p:sp>
          <p:nvSpPr>
            <p:cNvPr id="143" name="Rectangle 45"/>
            <p:cNvSpPr>
              <a:spLocks noChangeArrowheads="1"/>
            </p:cNvSpPr>
            <p:nvPr/>
          </p:nvSpPr>
          <p:spPr bwMode="auto">
            <a:xfrm>
              <a:off x="3648" y="534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局部</a:t>
              </a:r>
            </a:p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电流</a:t>
              </a:r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 rot="16200000">
              <a:off x="3564" y="618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" name="Group 121"/>
          <p:cNvGrpSpPr>
            <a:grpSpLocks/>
          </p:cNvGrpSpPr>
          <p:nvPr/>
        </p:nvGrpSpPr>
        <p:grpSpPr bwMode="auto">
          <a:xfrm>
            <a:off x="7149465" y="594360"/>
            <a:ext cx="1219200" cy="396875"/>
            <a:chOff x="4224" y="710"/>
            <a:chExt cx="768" cy="250"/>
          </a:xfrm>
        </p:grpSpPr>
        <p:sp>
          <p:nvSpPr>
            <p:cNvPr id="146" name="Rectangle 86"/>
            <p:cNvSpPr>
              <a:spLocks noChangeArrowheads="1"/>
            </p:cNvSpPr>
            <p:nvPr/>
          </p:nvSpPr>
          <p:spPr bwMode="auto">
            <a:xfrm>
              <a:off x="4556" y="71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兴奋</a:t>
              </a:r>
            </a:p>
          </p:txBody>
        </p:sp>
        <p:sp>
          <p:nvSpPr>
            <p:cNvPr id="147" name="Line 109"/>
            <p:cNvSpPr>
              <a:spLocks noChangeShapeType="1"/>
            </p:cNvSpPr>
            <p:nvPr/>
          </p:nvSpPr>
          <p:spPr bwMode="auto">
            <a:xfrm rot="-5400000">
              <a:off x="4368" y="702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7" name="Group 124"/>
          <p:cNvGrpSpPr>
            <a:grpSpLocks/>
          </p:cNvGrpSpPr>
          <p:nvPr/>
        </p:nvGrpSpPr>
        <p:grpSpPr bwMode="auto">
          <a:xfrm>
            <a:off x="6920865" y="2789555"/>
            <a:ext cx="2667000" cy="1104900"/>
            <a:chOff x="4080" y="2102"/>
            <a:chExt cx="1680" cy="696"/>
          </a:xfrm>
        </p:grpSpPr>
        <p:sp>
          <p:nvSpPr>
            <p:cNvPr id="178" name="AutoShape 52"/>
            <p:cNvSpPr>
              <a:spLocks/>
            </p:cNvSpPr>
            <p:nvPr/>
          </p:nvSpPr>
          <p:spPr bwMode="auto">
            <a:xfrm rot="16200000" flipH="1">
              <a:off x="4704" y="162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" name="Rectangle 92"/>
            <p:cNvSpPr>
              <a:spLocks noChangeArrowheads="1"/>
            </p:cNvSpPr>
            <p:nvPr/>
          </p:nvSpPr>
          <p:spPr bwMode="auto">
            <a:xfrm>
              <a:off x="4080" y="224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通道</a:t>
              </a:r>
            </a:p>
          </p:txBody>
        </p:sp>
        <p:sp>
          <p:nvSpPr>
            <p:cNvPr id="180" name="Rectangle 93"/>
            <p:cNvSpPr>
              <a:spLocks noChangeArrowheads="1"/>
            </p:cNvSpPr>
            <p:nvPr/>
          </p:nvSpPr>
          <p:spPr bwMode="auto">
            <a:xfrm>
              <a:off x="4584" y="2158"/>
              <a:ext cx="557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FF00"/>
                  </a:solidFill>
                  <a:ea typeface="黑体" pitchFamily="2" charset="-122"/>
                </a:rPr>
                <a:t>G</a:t>
              </a:r>
              <a:r>
                <a:rPr lang="zh-CN" altLang="en-US" sz="2000" dirty="0">
                  <a:solidFill>
                    <a:srgbClr val="FFFF00"/>
                  </a:solidFill>
                  <a:ea typeface="黑体" pitchFamily="2" charset="-122"/>
                </a:rPr>
                <a:t>蛋</a:t>
              </a:r>
              <a:r>
                <a:rPr lang="zh-CN" altLang="en-US" sz="2000" dirty="0" smtClean="0">
                  <a:solidFill>
                    <a:srgbClr val="FFFF00"/>
                  </a:solidFill>
                  <a:ea typeface="黑体" pitchFamily="2" charset="-122"/>
                </a:rPr>
                <a:t>白</a:t>
              </a:r>
              <a:endParaRPr lang="en-US" altLang="zh-CN" sz="2000" dirty="0" smtClean="0">
                <a:solidFill>
                  <a:srgbClr val="FFFF00"/>
                </a:solidFill>
                <a:ea typeface="黑体" pitchFamily="2" charset="-122"/>
              </a:endParaRPr>
            </a:p>
            <a:p>
              <a:pPr algn="ctr"/>
              <a:r>
                <a:rPr lang="zh-CN" altLang="en-US" sz="2000" dirty="0">
                  <a:solidFill>
                    <a:srgbClr val="FFFF00"/>
                  </a:solidFill>
                  <a:ea typeface="黑体" pitchFamily="2" charset="-122"/>
                </a:rPr>
                <a:t>耦联</a:t>
              </a:r>
            </a:p>
            <a:p>
              <a:pPr algn="ctr"/>
              <a:endParaRPr lang="zh-CN" altLang="en-US" sz="2000" dirty="0">
                <a:solidFill>
                  <a:srgbClr val="FFFF00"/>
                </a:solidFill>
                <a:ea typeface="黑体" pitchFamily="2" charset="-122"/>
              </a:endParaRPr>
            </a:p>
          </p:txBody>
        </p:sp>
        <p:sp>
          <p:nvSpPr>
            <p:cNvPr id="181" name="Rectangle 94"/>
            <p:cNvSpPr>
              <a:spLocks noChangeArrowheads="1"/>
            </p:cNvSpPr>
            <p:nvPr/>
          </p:nvSpPr>
          <p:spPr bwMode="auto">
            <a:xfrm>
              <a:off x="5164" y="223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酶耦联</a:t>
              </a:r>
            </a:p>
          </p:txBody>
        </p:sp>
      </p:grpSp>
      <p:grpSp>
        <p:nvGrpSpPr>
          <p:cNvPr id="182" name="Group 125"/>
          <p:cNvGrpSpPr>
            <a:grpSpLocks/>
          </p:cNvGrpSpPr>
          <p:nvPr/>
        </p:nvGrpSpPr>
        <p:grpSpPr bwMode="auto">
          <a:xfrm>
            <a:off x="6692265" y="3627755"/>
            <a:ext cx="1752600" cy="1219200"/>
            <a:chOff x="3936" y="2640"/>
            <a:chExt cx="1104" cy="768"/>
          </a:xfrm>
        </p:grpSpPr>
        <p:sp>
          <p:nvSpPr>
            <p:cNvPr id="183" name="Rectangle 89"/>
            <p:cNvSpPr>
              <a:spLocks noChangeArrowheads="1"/>
            </p:cNvSpPr>
            <p:nvPr/>
          </p:nvSpPr>
          <p:spPr bwMode="auto">
            <a:xfrm>
              <a:off x="3936" y="2966"/>
              <a:ext cx="11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突触后电流</a:t>
              </a:r>
            </a:p>
            <a:p>
              <a:pPr algn="ctr"/>
              <a:endParaRPr lang="en-US" altLang="zh-CN" sz="2000">
                <a:solidFill>
                  <a:srgbClr val="FF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4" name="Line 95"/>
            <p:cNvSpPr>
              <a:spLocks noChangeShapeType="1"/>
            </p:cNvSpPr>
            <p:nvPr/>
          </p:nvSpPr>
          <p:spPr bwMode="auto">
            <a:xfrm>
              <a:off x="4272" y="2640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" name="Group 127"/>
          <p:cNvGrpSpPr>
            <a:grpSpLocks/>
          </p:cNvGrpSpPr>
          <p:nvPr/>
        </p:nvGrpSpPr>
        <p:grpSpPr bwMode="auto">
          <a:xfrm>
            <a:off x="7530465" y="3581719"/>
            <a:ext cx="1752600" cy="1036638"/>
            <a:chOff x="4464" y="2611"/>
            <a:chExt cx="1104" cy="653"/>
          </a:xfrm>
        </p:grpSpPr>
        <p:sp>
          <p:nvSpPr>
            <p:cNvPr id="186" name="Rectangle 91"/>
            <p:cNvSpPr>
              <a:spLocks noChangeArrowheads="1"/>
            </p:cNvSpPr>
            <p:nvPr/>
          </p:nvSpPr>
          <p:spPr bwMode="auto">
            <a:xfrm>
              <a:off x="5084" y="2822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第二</a:t>
              </a:r>
            </a:p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信使</a:t>
              </a:r>
            </a:p>
          </p:txBody>
        </p:sp>
        <p:sp>
          <p:nvSpPr>
            <p:cNvPr id="187" name="AutoShape 96"/>
            <p:cNvSpPr>
              <a:spLocks/>
            </p:cNvSpPr>
            <p:nvPr/>
          </p:nvSpPr>
          <p:spPr bwMode="auto">
            <a:xfrm rot="5400000" flipH="1" flipV="1">
              <a:off x="4944" y="2131"/>
              <a:ext cx="144" cy="1104"/>
            </a:xfrm>
            <a:prstGeom prst="leftBrace">
              <a:avLst>
                <a:gd name="adj1" fmla="val 63889"/>
                <a:gd name="adj2" fmla="val 7237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8" name="Group 126"/>
          <p:cNvGrpSpPr>
            <a:grpSpLocks/>
          </p:cNvGrpSpPr>
          <p:nvPr/>
        </p:nvGrpSpPr>
        <p:grpSpPr bwMode="auto">
          <a:xfrm>
            <a:off x="6920865" y="4710430"/>
            <a:ext cx="1454150" cy="762000"/>
            <a:chOff x="4080" y="3322"/>
            <a:chExt cx="916" cy="480"/>
          </a:xfrm>
        </p:grpSpPr>
        <p:sp>
          <p:nvSpPr>
            <p:cNvPr id="189" name="Rectangle 88"/>
            <p:cNvSpPr>
              <a:spLocks noChangeArrowheads="1"/>
            </p:cNvSpPr>
            <p:nvPr/>
          </p:nvSpPr>
          <p:spPr bwMode="auto">
            <a:xfrm>
              <a:off x="4080" y="3552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兴奋 抑制</a:t>
              </a:r>
            </a:p>
          </p:txBody>
        </p:sp>
        <p:sp>
          <p:nvSpPr>
            <p:cNvPr id="190" name="AutoShape 97"/>
            <p:cNvSpPr>
              <a:spLocks/>
            </p:cNvSpPr>
            <p:nvPr/>
          </p:nvSpPr>
          <p:spPr bwMode="auto">
            <a:xfrm rot="16200000" flipH="1">
              <a:off x="4392" y="3106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1" name="Group 128"/>
          <p:cNvGrpSpPr>
            <a:grpSpLocks/>
          </p:cNvGrpSpPr>
          <p:nvPr/>
        </p:nvGrpSpPr>
        <p:grpSpPr bwMode="auto">
          <a:xfrm>
            <a:off x="8368665" y="4678680"/>
            <a:ext cx="990600" cy="1082675"/>
            <a:chOff x="4992" y="3302"/>
            <a:chExt cx="624" cy="682"/>
          </a:xfrm>
        </p:grpSpPr>
        <p:sp>
          <p:nvSpPr>
            <p:cNvPr id="192" name="Line 98"/>
            <p:cNvSpPr>
              <a:spLocks noChangeShapeType="1"/>
            </p:cNvSpPr>
            <p:nvPr/>
          </p:nvSpPr>
          <p:spPr bwMode="auto">
            <a:xfrm>
              <a:off x="5280" y="3302"/>
              <a:ext cx="0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Rectangle 99"/>
            <p:cNvSpPr>
              <a:spLocks noChangeArrowheads="1"/>
            </p:cNvSpPr>
            <p:nvPr/>
          </p:nvSpPr>
          <p:spPr bwMode="auto">
            <a:xfrm>
              <a:off x="4992" y="3542"/>
              <a:ext cx="62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调控</a:t>
              </a:r>
            </a:p>
            <a:p>
              <a:pPr algn="ctr"/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靶过程</a:t>
              </a:r>
            </a:p>
          </p:txBody>
        </p:sp>
      </p:grpSp>
      <p:grpSp>
        <p:nvGrpSpPr>
          <p:cNvPr id="194" name="Group 123"/>
          <p:cNvGrpSpPr>
            <a:grpSpLocks/>
          </p:cNvGrpSpPr>
          <p:nvPr/>
        </p:nvGrpSpPr>
        <p:grpSpPr bwMode="auto">
          <a:xfrm>
            <a:off x="7606665" y="2043430"/>
            <a:ext cx="1219200" cy="762000"/>
            <a:chOff x="4512" y="1632"/>
            <a:chExt cx="768" cy="480"/>
          </a:xfrm>
        </p:grpSpPr>
        <p:sp>
          <p:nvSpPr>
            <p:cNvPr id="195" name="Rectangle 87"/>
            <p:cNvSpPr>
              <a:spLocks noChangeArrowheads="1"/>
            </p:cNvSpPr>
            <p:nvPr/>
          </p:nvSpPr>
          <p:spPr bwMode="auto">
            <a:xfrm>
              <a:off x="4512" y="186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受体激活</a:t>
              </a:r>
            </a:p>
          </p:txBody>
        </p:sp>
        <p:sp>
          <p:nvSpPr>
            <p:cNvPr id="196" name="Line 104"/>
            <p:cNvSpPr>
              <a:spLocks noChangeShapeType="1"/>
            </p:cNvSpPr>
            <p:nvPr/>
          </p:nvSpPr>
          <p:spPr bwMode="auto">
            <a:xfrm>
              <a:off x="4896" y="1632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" name="Group 122"/>
          <p:cNvGrpSpPr>
            <a:grpSpLocks/>
          </p:cNvGrpSpPr>
          <p:nvPr/>
        </p:nvGrpSpPr>
        <p:grpSpPr bwMode="auto">
          <a:xfrm>
            <a:off x="6463665" y="1141730"/>
            <a:ext cx="3074988" cy="4619625"/>
            <a:chOff x="3792" y="1074"/>
            <a:chExt cx="1937" cy="2910"/>
          </a:xfrm>
        </p:grpSpPr>
        <p:sp>
          <p:nvSpPr>
            <p:cNvPr id="198" name="Rectangle 102"/>
            <p:cNvSpPr>
              <a:spLocks noChangeArrowheads="1"/>
            </p:cNvSpPr>
            <p:nvPr/>
          </p:nvSpPr>
          <p:spPr bwMode="auto">
            <a:xfrm>
              <a:off x="4272" y="1392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配体与受体结合</a:t>
              </a:r>
            </a:p>
          </p:txBody>
        </p:sp>
        <p:sp>
          <p:nvSpPr>
            <p:cNvPr id="199" name="Rectangle 103"/>
            <p:cNvSpPr>
              <a:spLocks noChangeArrowheads="1"/>
            </p:cNvSpPr>
            <p:nvPr/>
          </p:nvSpPr>
          <p:spPr bwMode="auto">
            <a:xfrm>
              <a:off x="4062" y="1344"/>
              <a:ext cx="1667" cy="264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AutoShape 107"/>
            <p:cNvSpPr>
              <a:spLocks noChangeArrowheads="1"/>
            </p:cNvSpPr>
            <p:nvPr/>
          </p:nvSpPr>
          <p:spPr bwMode="auto">
            <a:xfrm>
              <a:off x="3792" y="1074"/>
              <a:ext cx="1104" cy="510"/>
            </a:xfrm>
            <a:custGeom>
              <a:avLst/>
              <a:gdLst>
                <a:gd name="T0" fmla="*/ 563 w 21600"/>
                <a:gd name="T1" fmla="*/ 0 h 21600"/>
                <a:gd name="T2" fmla="*/ 29 w 21600"/>
                <a:gd name="T3" fmla="*/ 266 h 21600"/>
                <a:gd name="T4" fmla="*/ 561 w 21600"/>
                <a:gd name="T5" fmla="*/ 26 h 21600"/>
                <a:gd name="T6" fmla="*/ 1240 w 21600"/>
                <a:gd name="T7" fmla="*/ 281 h 21600"/>
                <a:gd name="T8" fmla="*/ 1060 w 21600"/>
                <a:gd name="T9" fmla="*/ 352 h 21600"/>
                <a:gd name="T10" fmla="*/ 908 w 21600"/>
                <a:gd name="T11" fmla="*/ 26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6 h 21600"/>
                <a:gd name="T20" fmla="*/ 18430 w 21600"/>
                <a:gd name="T21" fmla="*/ 18424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0464" y="11604"/>
                  </a:moveTo>
                  <a:cubicBezTo>
                    <a:pt x="20486" y="11337"/>
                    <a:pt x="20498" y="11068"/>
                    <a:pt x="20498" y="10800"/>
                  </a:cubicBezTo>
                  <a:cubicBezTo>
                    <a:pt x="20498" y="5443"/>
                    <a:pt x="16156" y="1102"/>
                    <a:pt x="10800" y="1102"/>
                  </a:cubicBezTo>
                  <a:cubicBezTo>
                    <a:pt x="5443" y="1102"/>
                    <a:pt x="1102" y="5443"/>
                    <a:pt x="1102" y="10800"/>
                  </a:cubicBezTo>
                  <a:cubicBezTo>
                    <a:pt x="1101" y="10944"/>
                    <a:pt x="1105" y="11089"/>
                    <a:pt x="1111" y="11234"/>
                  </a:cubicBezTo>
                  <a:lnTo>
                    <a:pt x="10" y="11283"/>
                  </a:lnTo>
                  <a:cubicBezTo>
                    <a:pt x="3" y="11122"/>
                    <a:pt x="0" y="10961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99"/>
                    <a:pt x="21587" y="11398"/>
                    <a:pt x="21562" y="11696"/>
                  </a:cubicBezTo>
                  <a:lnTo>
                    <a:pt x="24253" y="11920"/>
                  </a:lnTo>
                  <a:lnTo>
                    <a:pt x="20743" y="14890"/>
                  </a:lnTo>
                  <a:lnTo>
                    <a:pt x="17773" y="11380"/>
                  </a:lnTo>
                  <a:lnTo>
                    <a:pt x="20464" y="1160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378064" y="1141732"/>
            <a:ext cx="3359786" cy="1274621"/>
            <a:chOff x="7378064" y="1141732"/>
            <a:chExt cx="3359786" cy="1274621"/>
          </a:xfrm>
        </p:grpSpPr>
        <p:sp>
          <p:nvSpPr>
            <p:cNvPr id="110" name="Rectangle 102"/>
            <p:cNvSpPr>
              <a:spLocks noChangeArrowheads="1"/>
            </p:cNvSpPr>
            <p:nvPr/>
          </p:nvSpPr>
          <p:spPr bwMode="auto">
            <a:xfrm>
              <a:off x="9792653" y="1708467"/>
              <a:ext cx="94519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灭</a:t>
              </a:r>
              <a:r>
                <a:rPr lang="zh-CN" altLang="en-US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活</a:t>
              </a:r>
              <a:endParaRPr lang="en-US" altLang="zh-CN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机制</a:t>
              </a:r>
              <a:endPara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1" name="圆角右箭头 110"/>
            <p:cNvSpPr/>
            <p:nvPr/>
          </p:nvSpPr>
          <p:spPr bwMode="auto">
            <a:xfrm rot="5400000">
              <a:off x="8535693" y="-15897"/>
              <a:ext cx="568278" cy="2883536"/>
            </a:xfrm>
            <a:prstGeom prst="bentArrow">
              <a:avLst>
                <a:gd name="adj1" fmla="val 7769"/>
                <a:gd name="adj2" fmla="val 17256"/>
                <a:gd name="adj3" fmla="val 25000"/>
                <a:gd name="adj4" fmla="val 7500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9689465" y="2713355"/>
            <a:ext cx="949146" cy="1606550"/>
            <a:chOff x="9689465" y="2713355"/>
            <a:chExt cx="949146" cy="1606550"/>
          </a:xfrm>
        </p:grpSpPr>
        <p:grpSp>
          <p:nvGrpSpPr>
            <p:cNvPr id="113" name="Group 126"/>
            <p:cNvGrpSpPr>
              <a:grpSpLocks/>
            </p:cNvGrpSpPr>
            <p:nvPr/>
          </p:nvGrpSpPr>
          <p:grpSpPr bwMode="auto">
            <a:xfrm>
              <a:off x="9689465" y="2713355"/>
              <a:ext cx="838200" cy="1606550"/>
              <a:chOff x="4144" y="3322"/>
              <a:chExt cx="528" cy="1012"/>
            </a:xfrm>
          </p:grpSpPr>
          <p:sp>
            <p:nvSpPr>
              <p:cNvPr id="115" name="Rectangle 88"/>
              <p:cNvSpPr>
                <a:spLocks noChangeArrowheads="1"/>
              </p:cNvSpPr>
              <p:nvPr/>
            </p:nvSpPr>
            <p:spPr bwMode="auto">
              <a:xfrm>
                <a:off x="4144" y="3500"/>
                <a:ext cx="288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FFFF00"/>
                    </a:solidFill>
                    <a:latin typeface="黑体" pitchFamily="2" charset="-122"/>
                    <a:ea typeface="黑体" pitchFamily="2" charset="-122"/>
                  </a:rPr>
                  <a:t>酶</a:t>
                </a:r>
                <a:endParaRPr lang="en-US" altLang="zh-CN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r>
                  <a:rPr lang="zh-CN" altLang="en-US" sz="2000" dirty="0" smtClean="0">
                    <a:solidFill>
                      <a:srgbClr val="FFFF00"/>
                    </a:solidFill>
                    <a:latin typeface="黑体" pitchFamily="2" charset="-122"/>
                    <a:ea typeface="黑体" pitchFamily="2" charset="-122"/>
                  </a:rPr>
                  <a:t>促</a:t>
                </a:r>
                <a:endParaRPr lang="en-US" altLang="zh-CN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r>
                  <a:rPr lang="zh-CN" altLang="en-US" sz="2000" dirty="0" smtClean="0">
                    <a:solidFill>
                      <a:srgbClr val="FFFF00"/>
                    </a:solidFill>
                    <a:latin typeface="黑体" pitchFamily="2" charset="-122"/>
                    <a:ea typeface="黑体" pitchFamily="2" charset="-122"/>
                  </a:rPr>
                  <a:t>降</a:t>
                </a:r>
                <a:endParaRPr lang="en-US" altLang="zh-CN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r>
                  <a:rPr lang="zh-CN" altLang="en-US" sz="2000" dirty="0" smtClean="0">
                    <a:solidFill>
                      <a:srgbClr val="FFFF00"/>
                    </a:solidFill>
                    <a:latin typeface="黑体" pitchFamily="2" charset="-122"/>
                    <a:ea typeface="黑体" pitchFamily="2" charset="-122"/>
                  </a:rPr>
                  <a:t>解</a:t>
                </a:r>
                <a:endPara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16" name="AutoShape 97"/>
              <p:cNvSpPr>
                <a:spLocks/>
              </p:cNvSpPr>
              <p:nvPr/>
            </p:nvSpPr>
            <p:spPr bwMode="auto">
              <a:xfrm rot="16200000" flipH="1">
                <a:off x="4378" y="3148"/>
                <a:ext cx="120" cy="468"/>
              </a:xfrm>
              <a:prstGeom prst="leftBrace">
                <a:avLst>
                  <a:gd name="adj1" fmla="val 80555"/>
                  <a:gd name="adj2" fmla="val 50000"/>
                </a:avLst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4" name="矩形 113"/>
            <p:cNvSpPr/>
            <p:nvPr/>
          </p:nvSpPr>
          <p:spPr>
            <a:xfrm>
              <a:off x="10197465" y="3018155"/>
              <a:ext cx="441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重</a:t>
              </a:r>
              <a:endParaRPr lang="en-US" altLang="zh-CN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吸</a:t>
              </a:r>
              <a:endParaRPr lang="en-US" altLang="zh-CN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en-US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收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4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52525" y="1016080"/>
            <a:ext cx="1261809" cy="52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作业：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292695" y="2757409"/>
            <a:ext cx="6240625" cy="646985"/>
            <a:chOff x="1241" y="3683"/>
            <a:chExt cx="3284" cy="454"/>
          </a:xfrm>
        </p:grpSpPr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1241" y="3683"/>
              <a:ext cx="328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)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= </a:t>
              </a: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0  </a:t>
              </a:r>
              <a:r>
                <a:rPr lang="en-US" altLang="zh-CN" b="1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exp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(-</a:t>
              </a: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x/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)   </a:t>
              </a:r>
              <a:r>
                <a:rPr lang="zh-CN" altLang="en-US" dirty="0" smtClean="0">
                  <a:solidFill>
                    <a:srgbClr val="FFFF00"/>
                  </a:solidFill>
                  <a:ea typeface="黑体" pitchFamily="2" charset="-122"/>
                </a:rPr>
                <a:t>长度常</a:t>
              </a:r>
              <a:r>
                <a:rPr lang="zh-CN" altLang="en-US" dirty="0">
                  <a:solidFill>
                    <a:srgbClr val="FFFF00"/>
                  </a:solidFill>
                  <a:ea typeface="黑体" pitchFamily="2" charset="-122"/>
                </a:rPr>
                <a:t>数 </a:t>
              </a:r>
              <a:r>
                <a:rPr lang="zh-CN" altLang="en-US" b="1" i="1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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=  </a:t>
              </a:r>
              <a:r>
                <a:rPr lang="en-US" altLang="zh-CN" b="1" i="1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b="1" i="1" baseline="-25000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m</a:t>
              </a:r>
              <a:r>
                <a:rPr lang="en-US" altLang="zh-CN" b="1" i="1" baseline="-25000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/ </a:t>
              </a:r>
              <a:r>
                <a:rPr lang="en-US" altLang="zh-CN" b="1" i="1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b="1" i="1" baseline="-25000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    </a:t>
              </a:r>
              <a:endParaRPr lang="en-US" altLang="zh-CN" b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775" y="3794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5796865" y="3404394"/>
            <a:ext cx="2416046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【</a:t>
            </a:r>
            <a:r>
              <a:rPr lang="zh-CN" altLang="en-US" sz="2400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如何导出？</a:t>
            </a:r>
            <a:r>
              <a:rPr lang="en-US" altLang="zh-CN" sz="2400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】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20780" y="2243561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轴突的电缆性质与动</a:t>
            </a: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作电位的传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导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9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752852" y="926020"/>
            <a:ext cx="6407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4" rIns="91425" bIns="45714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1844 Muller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认为神经传导速度不可测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接近光速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752847" y="1561804"/>
            <a:ext cx="90800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91425" bIns="45714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1850 Helmholtz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用记纹鼓实验测定神经传导速度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（赫姆霍兹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kumimoji="1" lang="zh-CN" altLang="en-US" dirty="0">
                <a:solidFill>
                  <a:schemeClr val="bg1"/>
                </a:solidFill>
              </a:rPr>
              <a:t>德国物理学家。最著名的是发现能量守恒定律。</a:t>
            </a:r>
            <a:r>
              <a:rPr kumimoji="1" lang="en-US" altLang="zh-CN" dirty="0">
                <a:solidFill>
                  <a:schemeClr val="bg1"/>
                </a:solidFill>
              </a:rPr>
              <a:t>1838-1843</a:t>
            </a:r>
            <a:r>
              <a:rPr kumimoji="1" lang="zh-CN" altLang="en-US" dirty="0">
                <a:solidFill>
                  <a:schemeClr val="bg1"/>
                </a:solidFill>
              </a:rPr>
              <a:t>年在柏林威廉医学院学习</a:t>
            </a:r>
            <a:r>
              <a:rPr kumimoji="1" lang="zh-CN" altLang="en-US" dirty="0" smtClean="0">
                <a:solidFill>
                  <a:schemeClr val="bg1"/>
                </a:solidFill>
              </a:rPr>
              <a:t>。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dirty="0" smtClean="0">
                <a:solidFill>
                  <a:schemeClr val="bg1"/>
                </a:solidFill>
              </a:rPr>
              <a:t>1855</a:t>
            </a:r>
            <a:r>
              <a:rPr kumimoji="1" lang="zh-CN" altLang="en-US" dirty="0">
                <a:solidFill>
                  <a:schemeClr val="bg1"/>
                </a:solidFill>
              </a:rPr>
              <a:t>年任波恩大学解剖学和生理学教授。</a:t>
            </a:r>
            <a:r>
              <a:rPr kumimoji="1" lang="en-US" altLang="zh-CN" dirty="0">
                <a:solidFill>
                  <a:schemeClr val="bg1"/>
                </a:solidFill>
              </a:rPr>
              <a:t>1871</a:t>
            </a:r>
            <a:r>
              <a:rPr kumimoji="1" lang="zh-CN" altLang="en-US" dirty="0">
                <a:solidFill>
                  <a:schemeClr val="bg1"/>
                </a:solidFill>
              </a:rPr>
              <a:t>年任柏林大学物理学教授。）</a:t>
            </a:r>
          </a:p>
        </p:txBody>
      </p:sp>
      <p:graphicFrame>
        <p:nvGraphicFramePr>
          <p:cNvPr id="216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2196"/>
              </p:ext>
            </p:extLst>
          </p:nvPr>
        </p:nvGraphicFramePr>
        <p:xfrm>
          <a:off x="2542621" y="2630466"/>
          <a:ext cx="6818329" cy="332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位图图像" r:id="rId3" imgW="5695238" imgH="2695951" progId="PBrush">
                  <p:embed/>
                </p:oleObj>
              </mc:Choice>
              <mc:Fallback>
                <p:oleObj name="位图图像" r:id="rId3" imgW="5695238" imgH="269595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21" y="2630466"/>
                        <a:ext cx="6818329" cy="332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64861" y="273614"/>
            <a:ext cx="6900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91425" bIns="45714">
            <a:spAutoFit/>
          </a:bodyPr>
          <a:lstStyle/>
          <a:p>
            <a:r>
              <a:rPr kumimoji="1"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关于神经冲动传播速度的研究</a:t>
            </a:r>
          </a:p>
        </p:txBody>
      </p:sp>
    </p:spTree>
    <p:extLst>
      <p:ext uri="{BB962C8B-B14F-4D97-AF65-F5344CB8AC3E}">
        <p14:creationId xmlns:p14="http://schemas.microsoft.com/office/powerpoint/2010/main" val="39035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4782" y="217180"/>
            <a:ext cx="4275499" cy="5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4" rIns="91425" bIns="45714">
            <a:spAutoFit/>
          </a:bodyPr>
          <a:lstStyle>
            <a:defPPr>
              <a:defRPr lang="zh-CN"/>
            </a:defPPr>
            <a:lvl1pPr>
              <a:defRPr kumimoji="1" sz="2900">
                <a:solidFill>
                  <a:srgbClr val="FFFF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动作电</a:t>
            </a:r>
            <a:r>
              <a:rPr lang="zh-CN" altLang="en-US" dirty="0" smtClean="0"/>
              <a:t>位传导速度的</a:t>
            </a:r>
            <a:r>
              <a:rPr lang="zh-CN" altLang="en-US" dirty="0"/>
              <a:t>测量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125631" y="3372539"/>
            <a:ext cx="906376" cy="3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855" tIns="43427" rIns="86855" bIns="43427">
            <a:spAutoFit/>
          </a:bodyPr>
          <a:lstStyle/>
          <a:p>
            <a:pPr eaLnBrk="1" hangingPunct="1"/>
            <a:r>
              <a:rPr lang="zh-CN" altLang="en-US" sz="1900" dirty="0" smtClean="0">
                <a:solidFill>
                  <a:schemeClr val="bg1"/>
                </a:solidFill>
                <a:ea typeface="楷体_GB2312" pitchFamily="49" charset="-122"/>
              </a:rPr>
              <a:t>潜</a:t>
            </a:r>
            <a:r>
              <a:rPr lang="zh-CN" altLang="en-US" sz="1900" dirty="0">
                <a:solidFill>
                  <a:schemeClr val="bg1"/>
                </a:solidFill>
                <a:ea typeface="楷体_GB2312" pitchFamily="49" charset="-122"/>
              </a:rPr>
              <a:t>伏期</a:t>
            </a:r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2830456" y="2546161"/>
            <a:ext cx="4952611" cy="3257634"/>
            <a:chOff x="1996" y="960"/>
            <a:chExt cx="3284" cy="2160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996" y="1296"/>
              <a:ext cx="109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900">
                  <a:solidFill>
                    <a:schemeClr val="bg1"/>
                  </a:solidFill>
                  <a:ea typeface="楷体_GB2312" pitchFamily="49" charset="-122"/>
                </a:rPr>
                <a:t>双相动作电位</a:t>
              </a:r>
            </a:p>
          </p:txBody>
        </p: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592" y="960"/>
              <a:ext cx="2688" cy="2160"/>
              <a:chOff x="2592" y="960"/>
              <a:chExt cx="2688" cy="2160"/>
            </a:xfrm>
          </p:grpSpPr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3294" y="1836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V="1">
                <a:off x="3582" y="1836"/>
                <a:ext cx="0" cy="96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3294" y="15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27"/>
              <p:cNvSpPr>
                <a:spLocks/>
              </p:cNvSpPr>
              <p:nvPr/>
            </p:nvSpPr>
            <p:spPr bwMode="auto">
              <a:xfrm>
                <a:off x="3534" y="960"/>
                <a:ext cx="1746" cy="708"/>
              </a:xfrm>
              <a:custGeom>
                <a:avLst/>
                <a:gdLst>
                  <a:gd name="T0" fmla="*/ 0 w 1746"/>
                  <a:gd name="T1" fmla="*/ 540 h 708"/>
                  <a:gd name="T2" fmla="*/ 12 w 1746"/>
                  <a:gd name="T3" fmla="*/ 480 h 708"/>
                  <a:gd name="T4" fmla="*/ 60 w 1746"/>
                  <a:gd name="T5" fmla="*/ 540 h 708"/>
                  <a:gd name="T6" fmla="*/ 78 w 1746"/>
                  <a:gd name="T7" fmla="*/ 588 h 708"/>
                  <a:gd name="T8" fmla="*/ 90 w 1746"/>
                  <a:gd name="T9" fmla="*/ 534 h 708"/>
                  <a:gd name="T10" fmla="*/ 384 w 1746"/>
                  <a:gd name="T11" fmla="*/ 540 h 708"/>
                  <a:gd name="T12" fmla="*/ 444 w 1746"/>
                  <a:gd name="T13" fmla="*/ 552 h 708"/>
                  <a:gd name="T14" fmla="*/ 498 w 1746"/>
                  <a:gd name="T15" fmla="*/ 528 h 708"/>
                  <a:gd name="T16" fmla="*/ 570 w 1746"/>
                  <a:gd name="T17" fmla="*/ 180 h 708"/>
                  <a:gd name="T18" fmla="*/ 612 w 1746"/>
                  <a:gd name="T19" fmla="*/ 60 h 708"/>
                  <a:gd name="T20" fmla="*/ 666 w 1746"/>
                  <a:gd name="T21" fmla="*/ 54 h 708"/>
                  <a:gd name="T22" fmla="*/ 774 w 1746"/>
                  <a:gd name="T23" fmla="*/ 384 h 708"/>
                  <a:gd name="T24" fmla="*/ 846 w 1746"/>
                  <a:gd name="T25" fmla="*/ 636 h 708"/>
                  <a:gd name="T26" fmla="*/ 912 w 1746"/>
                  <a:gd name="T27" fmla="*/ 702 h 708"/>
                  <a:gd name="T28" fmla="*/ 1062 w 1746"/>
                  <a:gd name="T29" fmla="*/ 672 h 708"/>
                  <a:gd name="T30" fmla="*/ 1302 w 1746"/>
                  <a:gd name="T31" fmla="*/ 558 h 708"/>
                  <a:gd name="T32" fmla="*/ 1746 w 1746"/>
                  <a:gd name="T33" fmla="*/ 528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6" h="708">
                    <a:moveTo>
                      <a:pt x="0" y="540"/>
                    </a:moveTo>
                    <a:cubicBezTo>
                      <a:pt x="1" y="510"/>
                      <a:pt x="2" y="480"/>
                      <a:pt x="12" y="480"/>
                    </a:cubicBezTo>
                    <a:cubicBezTo>
                      <a:pt x="22" y="480"/>
                      <a:pt x="49" y="522"/>
                      <a:pt x="60" y="540"/>
                    </a:cubicBezTo>
                    <a:cubicBezTo>
                      <a:pt x="71" y="558"/>
                      <a:pt x="73" y="589"/>
                      <a:pt x="78" y="588"/>
                    </a:cubicBezTo>
                    <a:cubicBezTo>
                      <a:pt x="83" y="587"/>
                      <a:pt x="39" y="542"/>
                      <a:pt x="90" y="534"/>
                    </a:cubicBezTo>
                    <a:cubicBezTo>
                      <a:pt x="141" y="526"/>
                      <a:pt x="325" y="537"/>
                      <a:pt x="384" y="540"/>
                    </a:cubicBezTo>
                    <a:cubicBezTo>
                      <a:pt x="443" y="543"/>
                      <a:pt x="425" y="554"/>
                      <a:pt x="444" y="552"/>
                    </a:cubicBezTo>
                    <a:cubicBezTo>
                      <a:pt x="463" y="550"/>
                      <a:pt x="477" y="590"/>
                      <a:pt x="498" y="528"/>
                    </a:cubicBezTo>
                    <a:cubicBezTo>
                      <a:pt x="519" y="466"/>
                      <a:pt x="551" y="258"/>
                      <a:pt x="570" y="180"/>
                    </a:cubicBezTo>
                    <a:cubicBezTo>
                      <a:pt x="589" y="102"/>
                      <a:pt x="596" y="81"/>
                      <a:pt x="612" y="60"/>
                    </a:cubicBezTo>
                    <a:cubicBezTo>
                      <a:pt x="628" y="39"/>
                      <a:pt x="639" y="0"/>
                      <a:pt x="666" y="54"/>
                    </a:cubicBezTo>
                    <a:cubicBezTo>
                      <a:pt x="693" y="108"/>
                      <a:pt x="744" y="287"/>
                      <a:pt x="774" y="384"/>
                    </a:cubicBezTo>
                    <a:cubicBezTo>
                      <a:pt x="804" y="481"/>
                      <a:pt x="823" y="583"/>
                      <a:pt x="846" y="636"/>
                    </a:cubicBezTo>
                    <a:cubicBezTo>
                      <a:pt x="869" y="689"/>
                      <a:pt x="876" y="696"/>
                      <a:pt x="912" y="702"/>
                    </a:cubicBezTo>
                    <a:cubicBezTo>
                      <a:pt x="948" y="708"/>
                      <a:pt x="997" y="696"/>
                      <a:pt x="1062" y="672"/>
                    </a:cubicBezTo>
                    <a:cubicBezTo>
                      <a:pt x="1127" y="648"/>
                      <a:pt x="1188" y="582"/>
                      <a:pt x="1302" y="558"/>
                    </a:cubicBezTo>
                    <a:cubicBezTo>
                      <a:pt x="1416" y="534"/>
                      <a:pt x="1651" y="531"/>
                      <a:pt x="1746" y="528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" name="Group 45"/>
              <p:cNvGrpSpPr>
                <a:grpSpLocks/>
              </p:cNvGrpSpPr>
              <p:nvPr/>
            </p:nvGrpSpPr>
            <p:grpSpPr bwMode="auto">
              <a:xfrm>
                <a:off x="2592" y="2352"/>
                <a:ext cx="2688" cy="768"/>
                <a:chOff x="2592" y="2352"/>
                <a:chExt cx="2688" cy="768"/>
              </a:xfrm>
            </p:grpSpPr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592" y="2592"/>
                  <a:ext cx="2688" cy="8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30"/>
                <p:cNvSpPr>
                  <a:spLocks/>
                </p:cNvSpPr>
                <p:nvPr/>
              </p:nvSpPr>
              <p:spPr bwMode="auto">
                <a:xfrm>
                  <a:off x="2771" y="2400"/>
                  <a:ext cx="136" cy="613"/>
                </a:xfrm>
                <a:custGeom>
                  <a:avLst/>
                  <a:gdLst>
                    <a:gd name="T0" fmla="*/ 8 w 104"/>
                    <a:gd name="T1" fmla="*/ 0 h 328"/>
                    <a:gd name="T2" fmla="*/ 8 w 104"/>
                    <a:gd name="T3" fmla="*/ 288 h 328"/>
                    <a:gd name="T4" fmla="*/ 56 w 104"/>
                    <a:gd name="T5" fmla="*/ 240 h 328"/>
                    <a:gd name="T6" fmla="*/ 56 w 104"/>
                    <a:gd name="T7" fmla="*/ 192 h 328"/>
                    <a:gd name="T8" fmla="*/ 32 w 104"/>
                    <a:gd name="T9" fmla="*/ 234 h 328"/>
                    <a:gd name="T10" fmla="*/ 80 w 104"/>
                    <a:gd name="T11" fmla="*/ 294 h 328"/>
                    <a:gd name="T12" fmla="*/ 104 w 104"/>
                    <a:gd name="T13" fmla="*/ 48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4" h="328">
                      <a:moveTo>
                        <a:pt x="8" y="0"/>
                      </a:moveTo>
                      <a:cubicBezTo>
                        <a:pt x="4" y="124"/>
                        <a:pt x="0" y="248"/>
                        <a:pt x="8" y="288"/>
                      </a:cubicBezTo>
                      <a:cubicBezTo>
                        <a:pt x="16" y="328"/>
                        <a:pt x="48" y="256"/>
                        <a:pt x="56" y="240"/>
                      </a:cubicBezTo>
                      <a:cubicBezTo>
                        <a:pt x="64" y="224"/>
                        <a:pt x="60" y="193"/>
                        <a:pt x="56" y="192"/>
                      </a:cubicBezTo>
                      <a:cubicBezTo>
                        <a:pt x="52" y="191"/>
                        <a:pt x="28" y="217"/>
                        <a:pt x="32" y="234"/>
                      </a:cubicBezTo>
                      <a:cubicBezTo>
                        <a:pt x="36" y="251"/>
                        <a:pt x="68" y="325"/>
                        <a:pt x="80" y="294"/>
                      </a:cubicBezTo>
                      <a:cubicBezTo>
                        <a:pt x="92" y="263"/>
                        <a:pt x="100" y="89"/>
                        <a:pt x="104" y="48"/>
                      </a:cubicBez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31"/>
                <p:cNvSpPr>
                  <a:spLocks noChangeShapeType="1"/>
                </p:cNvSpPr>
                <p:nvPr/>
              </p:nvSpPr>
              <p:spPr bwMode="auto">
                <a:xfrm>
                  <a:off x="3888" y="2352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32"/>
                <p:cNvSpPr>
                  <a:spLocks noChangeShapeType="1"/>
                </p:cNvSpPr>
                <p:nvPr/>
              </p:nvSpPr>
              <p:spPr bwMode="auto">
                <a:xfrm>
                  <a:off x="4800" y="2352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Oval 33"/>
                <p:cNvSpPr>
                  <a:spLocks noChangeArrowheads="1"/>
                </p:cNvSpPr>
                <p:nvPr/>
              </p:nvSpPr>
              <p:spPr bwMode="auto">
                <a:xfrm>
                  <a:off x="4236" y="2864"/>
                  <a:ext cx="252" cy="25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35"/>
                <p:cNvSpPr>
                  <a:spLocks noChangeShapeType="1"/>
                </p:cNvSpPr>
                <p:nvPr/>
              </p:nvSpPr>
              <p:spPr bwMode="auto">
                <a:xfrm>
                  <a:off x="3888" y="297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299" y="2928"/>
                  <a:ext cx="126" cy="12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360" y="1200"/>
              <a:ext cx="37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>
                  <a:solidFill>
                    <a:schemeClr val="bg1"/>
                  </a:solidFill>
                </a:rPr>
                <a:t>伪迹</a:t>
              </a: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3360" y="1920"/>
              <a:ext cx="37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>
                  <a:solidFill>
                    <a:schemeClr val="bg1"/>
                  </a:solidFill>
                </a:rPr>
                <a:t>刺激</a:t>
              </a:r>
            </a:p>
          </p:txBody>
        </p:sp>
      </p:grpSp>
      <p:grpSp>
        <p:nvGrpSpPr>
          <p:cNvPr id="27" name="Group 50"/>
          <p:cNvGrpSpPr>
            <a:grpSpLocks/>
          </p:cNvGrpSpPr>
          <p:nvPr/>
        </p:nvGrpSpPr>
        <p:grpSpPr bwMode="auto">
          <a:xfrm>
            <a:off x="2940548" y="1285336"/>
            <a:ext cx="3234882" cy="4301283"/>
            <a:chOff x="2069" y="124"/>
            <a:chExt cx="2145" cy="2852"/>
          </a:xfrm>
        </p:grpSpPr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4176" y="2352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Group 48"/>
            <p:cNvGrpSpPr>
              <a:grpSpLocks/>
            </p:cNvGrpSpPr>
            <p:nvPr/>
          </p:nvGrpSpPr>
          <p:grpSpPr bwMode="auto">
            <a:xfrm>
              <a:off x="2069" y="124"/>
              <a:ext cx="2145" cy="2373"/>
              <a:chOff x="2069" y="124"/>
              <a:chExt cx="2145" cy="2373"/>
            </a:xfrm>
          </p:grpSpPr>
          <p:sp>
            <p:nvSpPr>
              <p:cNvPr id="31" name="Rectangle 42"/>
              <p:cNvSpPr>
                <a:spLocks noChangeArrowheads="1"/>
              </p:cNvSpPr>
              <p:nvPr/>
            </p:nvSpPr>
            <p:spPr bwMode="auto">
              <a:xfrm>
                <a:off x="3876" y="2242"/>
                <a:ext cx="338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900">
                    <a:solidFill>
                      <a:schemeClr val="bg1"/>
                    </a:solidFill>
                    <a:ea typeface="楷体_GB2312" pitchFamily="49" charset="-122"/>
                    <a:sym typeface="Symbol" pitchFamily="18" charset="2"/>
                  </a:rPr>
                  <a:t></a:t>
                </a:r>
                <a:r>
                  <a:rPr lang="en-US" altLang="zh-CN" sz="1900">
                    <a:solidFill>
                      <a:schemeClr val="bg1"/>
                    </a:solidFill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2069" y="124"/>
                <a:ext cx="89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900" i="1" dirty="0">
                    <a:solidFill>
                      <a:schemeClr val="bg1"/>
                    </a:solidFill>
                    <a:ea typeface="楷体_GB2312" pitchFamily="49" charset="-122"/>
                  </a:rPr>
                  <a:t>v </a:t>
                </a:r>
                <a:r>
                  <a:rPr lang="en-US" altLang="zh-CN" sz="1900" dirty="0">
                    <a:solidFill>
                      <a:schemeClr val="bg1"/>
                    </a:solidFill>
                    <a:ea typeface="楷体_GB2312" pitchFamily="49" charset="-122"/>
                  </a:rPr>
                  <a:t>= </a:t>
                </a:r>
                <a:r>
                  <a:rPr lang="en-US" altLang="zh-CN" sz="1900" dirty="0">
                    <a:solidFill>
                      <a:schemeClr val="bg1"/>
                    </a:solidFill>
                    <a:ea typeface="楷体_GB2312" pitchFamily="49" charset="-122"/>
                    <a:sym typeface="Symbol" pitchFamily="18" charset="2"/>
                  </a:rPr>
                  <a:t></a:t>
                </a:r>
                <a:r>
                  <a:rPr lang="en-US" altLang="zh-CN" sz="1900" dirty="0">
                    <a:solidFill>
                      <a:schemeClr val="bg1"/>
                    </a:solidFill>
                    <a:ea typeface="楷体_GB2312" pitchFamily="49" charset="-122"/>
                  </a:rPr>
                  <a:t>D / </a:t>
                </a:r>
                <a:r>
                  <a:rPr lang="en-US" altLang="zh-CN" sz="1900" dirty="0">
                    <a:solidFill>
                      <a:schemeClr val="bg1"/>
                    </a:solidFill>
                    <a:ea typeface="楷体_GB2312" pitchFamily="49" charset="-122"/>
                    <a:sym typeface="Symbol" pitchFamily="18" charset="2"/>
                  </a:rPr>
                  <a:t></a:t>
                </a:r>
                <a:r>
                  <a:rPr lang="en-US" altLang="zh-CN" sz="1900" dirty="0">
                    <a:solidFill>
                      <a:schemeClr val="bg1"/>
                    </a:solidFill>
                    <a:ea typeface="楷体_GB2312" pitchFamily="49" charset="-122"/>
                  </a:rPr>
                  <a:t> t</a:t>
                </a:r>
              </a:p>
            </p:txBody>
          </p:sp>
        </p:grpSp>
      </p:grpSp>
      <p:grpSp>
        <p:nvGrpSpPr>
          <p:cNvPr id="33" name="Group 47"/>
          <p:cNvGrpSpPr>
            <a:grpSpLocks/>
          </p:cNvGrpSpPr>
          <p:nvPr/>
        </p:nvGrpSpPr>
        <p:grpSpPr bwMode="auto">
          <a:xfrm>
            <a:off x="2788234" y="2618553"/>
            <a:ext cx="4750525" cy="2649844"/>
            <a:chOff x="1968" y="1008"/>
            <a:chExt cx="3150" cy="1757"/>
          </a:xfrm>
        </p:grpSpPr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1968" y="1670"/>
              <a:ext cx="109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900">
                  <a:solidFill>
                    <a:srgbClr val="FF0000"/>
                  </a:solidFill>
                  <a:ea typeface="楷体_GB2312" pitchFamily="49" charset="-122"/>
                </a:rPr>
                <a:t>单相</a:t>
              </a:r>
              <a:r>
                <a:rPr lang="zh-CN" altLang="en-US" sz="1900">
                  <a:solidFill>
                    <a:schemeClr val="bg1"/>
                  </a:solidFill>
                  <a:ea typeface="楷体_GB2312" pitchFamily="49" charset="-122"/>
                </a:rPr>
                <a:t>动作电位</a:t>
              </a:r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4194" y="1008"/>
              <a:ext cx="924" cy="474"/>
            </a:xfrm>
            <a:custGeom>
              <a:avLst/>
              <a:gdLst>
                <a:gd name="T0" fmla="*/ 0 w 1080"/>
                <a:gd name="T1" fmla="*/ 0 h 522"/>
                <a:gd name="T2" fmla="*/ 54 w 1080"/>
                <a:gd name="T3" fmla="*/ 120 h 522"/>
                <a:gd name="T4" fmla="*/ 114 w 1080"/>
                <a:gd name="T5" fmla="*/ 234 h 522"/>
                <a:gd name="T6" fmla="*/ 204 w 1080"/>
                <a:gd name="T7" fmla="*/ 360 h 522"/>
                <a:gd name="T8" fmla="*/ 288 w 1080"/>
                <a:gd name="T9" fmla="*/ 432 h 522"/>
                <a:gd name="T10" fmla="*/ 384 w 1080"/>
                <a:gd name="T11" fmla="*/ 492 h 522"/>
                <a:gd name="T12" fmla="*/ 522 w 1080"/>
                <a:gd name="T13" fmla="*/ 516 h 522"/>
                <a:gd name="T14" fmla="*/ 1080 w 1080"/>
                <a:gd name="T15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0" h="522">
                  <a:moveTo>
                    <a:pt x="0" y="0"/>
                  </a:moveTo>
                  <a:cubicBezTo>
                    <a:pt x="17" y="40"/>
                    <a:pt x="35" y="81"/>
                    <a:pt x="54" y="120"/>
                  </a:cubicBezTo>
                  <a:cubicBezTo>
                    <a:pt x="73" y="159"/>
                    <a:pt x="89" y="194"/>
                    <a:pt x="114" y="234"/>
                  </a:cubicBezTo>
                  <a:cubicBezTo>
                    <a:pt x="139" y="274"/>
                    <a:pt x="175" y="327"/>
                    <a:pt x="204" y="360"/>
                  </a:cubicBezTo>
                  <a:cubicBezTo>
                    <a:pt x="233" y="393"/>
                    <a:pt x="258" y="410"/>
                    <a:pt x="288" y="432"/>
                  </a:cubicBezTo>
                  <a:cubicBezTo>
                    <a:pt x="318" y="454"/>
                    <a:pt x="345" y="478"/>
                    <a:pt x="384" y="492"/>
                  </a:cubicBezTo>
                  <a:cubicBezTo>
                    <a:pt x="423" y="506"/>
                    <a:pt x="406" y="511"/>
                    <a:pt x="522" y="516"/>
                  </a:cubicBezTo>
                  <a:cubicBezTo>
                    <a:pt x="638" y="521"/>
                    <a:pt x="975" y="520"/>
                    <a:pt x="1080" y="52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547" y="2510"/>
              <a:ext cx="23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900">
                  <a:solidFill>
                    <a:srgbClr val="FF0000"/>
                  </a:solidFill>
                  <a:latin typeface="Arial" charset="0"/>
                  <a:ea typeface="楷体_GB2312" pitchFamily="49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动作电位的传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导</a:t>
            </a: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机制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02770" y="993882"/>
            <a:ext cx="40051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局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部电流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引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发邻区去极化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达到阈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值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钠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通道、钾通道相继激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活</a:t>
            </a:r>
            <a:endParaRPr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邻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区产生动作电位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95341" y="4019261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是否可往回传？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" r="1650"/>
          <a:stretch/>
        </p:blipFill>
        <p:spPr bwMode="auto">
          <a:xfrm>
            <a:off x="4270256" y="271529"/>
            <a:ext cx="6552000" cy="560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roup 11"/>
          <p:cNvGrpSpPr>
            <a:grpSpLocks/>
          </p:cNvGrpSpPr>
          <p:nvPr/>
        </p:nvGrpSpPr>
        <p:grpSpPr bwMode="auto">
          <a:xfrm>
            <a:off x="883142" y="1870726"/>
            <a:ext cx="2343087" cy="3102390"/>
            <a:chOff x="3891" y="890"/>
            <a:chExt cx="1233" cy="1814"/>
          </a:xfrm>
        </p:grpSpPr>
        <p:sp>
          <p:nvSpPr>
            <p:cNvPr id="2093" name="Line 12"/>
            <p:cNvSpPr>
              <a:spLocks noChangeShapeType="1"/>
            </p:cNvSpPr>
            <p:nvPr/>
          </p:nvSpPr>
          <p:spPr bwMode="auto">
            <a:xfrm flipH="1" flipV="1">
              <a:off x="3891" y="890"/>
              <a:ext cx="0" cy="18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Line 13"/>
            <p:cNvSpPr>
              <a:spLocks noChangeShapeType="1"/>
            </p:cNvSpPr>
            <p:nvPr/>
          </p:nvSpPr>
          <p:spPr bwMode="auto">
            <a:xfrm flipH="1" flipV="1">
              <a:off x="5124" y="890"/>
              <a:ext cx="0" cy="18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446716" y="1687035"/>
            <a:ext cx="1140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膜电</a:t>
            </a:r>
            <a:r>
              <a:rPr lang="zh-CN" altLang="en-US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容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grpSp>
        <p:nvGrpSpPr>
          <p:cNvPr id="2063" name="Group 15"/>
          <p:cNvGrpSpPr>
            <a:grpSpLocks/>
          </p:cNvGrpSpPr>
          <p:nvPr/>
        </p:nvGrpSpPr>
        <p:grpSpPr bwMode="auto">
          <a:xfrm>
            <a:off x="1939717" y="1547235"/>
            <a:ext cx="258443" cy="582855"/>
            <a:chOff x="4286" y="618"/>
            <a:chExt cx="136" cy="454"/>
          </a:xfrm>
        </p:grpSpPr>
        <p:sp>
          <p:nvSpPr>
            <p:cNvPr id="2091" name="Line 16"/>
            <p:cNvSpPr>
              <a:spLocks noChangeShapeType="1"/>
            </p:cNvSpPr>
            <p:nvPr/>
          </p:nvSpPr>
          <p:spPr bwMode="auto">
            <a:xfrm rot="-5400000">
              <a:off x="4059" y="845"/>
              <a:ext cx="45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17"/>
            <p:cNvSpPr>
              <a:spLocks noChangeShapeType="1"/>
            </p:cNvSpPr>
            <p:nvPr/>
          </p:nvSpPr>
          <p:spPr bwMode="auto">
            <a:xfrm rot="-5400000">
              <a:off x="4195" y="845"/>
              <a:ext cx="453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4" name="Line 18"/>
          <p:cNvSpPr>
            <a:spLocks noChangeShapeType="1"/>
          </p:cNvSpPr>
          <p:nvPr/>
        </p:nvSpPr>
        <p:spPr bwMode="auto">
          <a:xfrm>
            <a:off x="864139" y="1870726"/>
            <a:ext cx="1035671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>
            <a:off x="2198159" y="1870726"/>
            <a:ext cx="1035671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Rectangle 20"/>
          <p:cNvSpPr>
            <a:spLocks noChangeArrowheads="1"/>
          </p:cNvSpPr>
          <p:nvPr/>
        </p:nvSpPr>
        <p:spPr bwMode="auto">
          <a:xfrm>
            <a:off x="425358" y="1184059"/>
            <a:ext cx="22252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细胞外   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F/cm</a:t>
            </a:r>
            <a:r>
              <a:rPr lang="en-US" altLang="zh-CN" sz="2000" baseline="30000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2</a:t>
            </a:r>
          </a:p>
        </p:txBody>
      </p:sp>
      <p:sp>
        <p:nvSpPr>
          <p:cNvPr id="2067" name="Rectangle 21"/>
          <p:cNvSpPr>
            <a:spLocks noChangeArrowheads="1"/>
          </p:cNvSpPr>
          <p:nvPr/>
        </p:nvSpPr>
        <p:spPr bwMode="auto">
          <a:xfrm>
            <a:off x="2738306" y="1168384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细胞内</a:t>
            </a:r>
          </a:p>
        </p:txBody>
      </p:sp>
      <p:sp>
        <p:nvSpPr>
          <p:cNvPr id="2068" name="Rectangle 22"/>
          <p:cNvSpPr>
            <a:spLocks noChangeArrowheads="1"/>
          </p:cNvSpPr>
          <p:nvPr/>
        </p:nvSpPr>
        <p:spPr bwMode="auto">
          <a:xfrm>
            <a:off x="3311530" y="2319510"/>
            <a:ext cx="15488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膜</a:t>
            </a:r>
            <a:r>
              <a:rPr lang="zh-CN" altLang="en-US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电阻率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charset="0"/>
              </a:rPr>
              <a:t>R</a:t>
            </a:r>
            <a:r>
              <a:rPr lang="en-US" altLang="zh-CN" sz="2000" b="1" baseline="-25000" dirty="0" err="1" smtClean="0">
                <a:solidFill>
                  <a:schemeClr val="bg1"/>
                </a:solidFill>
                <a:latin typeface="Arial" charset="0"/>
              </a:rPr>
              <a:t>m</a:t>
            </a:r>
            <a:endParaRPr lang="zh-CN" altLang="en-US" sz="20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endParaRPr lang="en-US" altLang="zh-CN" sz="2000" dirty="0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2069" name="Rectangle 23"/>
          <p:cNvSpPr>
            <a:spLocks noChangeArrowheads="1"/>
          </p:cNvSpPr>
          <p:nvPr/>
        </p:nvSpPr>
        <p:spPr bwMode="auto">
          <a:xfrm>
            <a:off x="1508345" y="2379009"/>
            <a:ext cx="1121186" cy="257939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70" name="Line 24"/>
          <p:cNvSpPr>
            <a:spLocks noChangeShapeType="1"/>
          </p:cNvSpPr>
          <p:nvPr/>
        </p:nvSpPr>
        <p:spPr bwMode="auto">
          <a:xfrm>
            <a:off x="858437" y="2508691"/>
            <a:ext cx="604301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Line 25"/>
          <p:cNvSpPr>
            <a:spLocks noChangeShapeType="1"/>
          </p:cNvSpPr>
          <p:nvPr/>
        </p:nvSpPr>
        <p:spPr bwMode="auto">
          <a:xfrm>
            <a:off x="2644733" y="2508691"/>
            <a:ext cx="604301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46"/>
          <p:cNvGrpSpPr>
            <a:grpSpLocks/>
          </p:cNvGrpSpPr>
          <p:nvPr/>
        </p:nvGrpSpPr>
        <p:grpSpPr bwMode="auto">
          <a:xfrm>
            <a:off x="858450" y="2721872"/>
            <a:ext cx="4312040" cy="2974111"/>
            <a:chOff x="6156325" y="2708298"/>
            <a:chExt cx="3602226" cy="3313090"/>
          </a:xfrm>
        </p:grpSpPr>
        <p:grpSp>
          <p:nvGrpSpPr>
            <p:cNvPr id="2077" name="Group 26"/>
            <p:cNvGrpSpPr>
              <a:grpSpLocks/>
            </p:cNvGrpSpPr>
            <p:nvPr/>
          </p:nvGrpSpPr>
          <p:grpSpPr bwMode="auto">
            <a:xfrm>
              <a:off x="7059613" y="3429000"/>
              <a:ext cx="215900" cy="649288"/>
              <a:chOff x="4286" y="618"/>
              <a:chExt cx="136" cy="454"/>
            </a:xfrm>
          </p:grpSpPr>
          <p:sp>
            <p:nvSpPr>
              <p:cNvPr id="2089" name="Line 27"/>
              <p:cNvSpPr>
                <a:spLocks noChangeShapeType="1"/>
              </p:cNvSpPr>
              <p:nvPr/>
            </p:nvSpPr>
            <p:spPr bwMode="auto">
              <a:xfrm rot="-5400000">
                <a:off x="4059" y="845"/>
                <a:ext cx="454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0" name="Line 28"/>
              <p:cNvSpPr>
                <a:spLocks noChangeShapeType="1"/>
              </p:cNvSpPr>
              <p:nvPr/>
            </p:nvSpPr>
            <p:spPr bwMode="auto">
              <a:xfrm rot="-5400000">
                <a:off x="4195" y="845"/>
                <a:ext cx="453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8" name="Line 29"/>
            <p:cNvSpPr>
              <a:spLocks noChangeShapeType="1"/>
            </p:cNvSpPr>
            <p:nvPr/>
          </p:nvSpPr>
          <p:spPr bwMode="auto">
            <a:xfrm>
              <a:off x="7275513" y="3789363"/>
              <a:ext cx="86518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Rectangle 30"/>
            <p:cNvSpPr>
              <a:spLocks noChangeArrowheads="1"/>
            </p:cNvSpPr>
            <p:nvPr/>
          </p:nvSpPr>
          <p:spPr bwMode="auto">
            <a:xfrm>
              <a:off x="6699250" y="4437063"/>
              <a:ext cx="936625" cy="287337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080" name="Line 31"/>
            <p:cNvSpPr>
              <a:spLocks noChangeShapeType="1"/>
            </p:cNvSpPr>
            <p:nvPr/>
          </p:nvSpPr>
          <p:spPr bwMode="auto">
            <a:xfrm>
              <a:off x="6156325" y="4581525"/>
              <a:ext cx="5048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32"/>
            <p:cNvSpPr>
              <a:spLocks noChangeShapeType="1"/>
            </p:cNvSpPr>
            <p:nvPr/>
          </p:nvSpPr>
          <p:spPr bwMode="auto">
            <a:xfrm>
              <a:off x="7648575" y="4581525"/>
              <a:ext cx="50482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33"/>
            <p:cNvSpPr>
              <a:spLocks noChangeShapeType="1"/>
            </p:cNvSpPr>
            <p:nvPr/>
          </p:nvSpPr>
          <p:spPr bwMode="auto">
            <a:xfrm>
              <a:off x="6156325" y="3789363"/>
              <a:ext cx="8651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34"/>
            <p:cNvSpPr>
              <a:spLocks noChangeArrowheads="1"/>
            </p:cNvSpPr>
            <p:nvPr/>
          </p:nvSpPr>
          <p:spPr bwMode="auto">
            <a:xfrm rot="16200000" flipH="1">
              <a:off x="7718425" y="3017853"/>
              <a:ext cx="835009" cy="2159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zh-CN" b="1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2084" name="Group 35"/>
            <p:cNvGrpSpPr>
              <a:grpSpLocks/>
            </p:cNvGrpSpPr>
            <p:nvPr/>
          </p:nvGrpSpPr>
          <p:grpSpPr bwMode="auto">
            <a:xfrm>
              <a:off x="6172200" y="4797425"/>
              <a:ext cx="1957388" cy="1223963"/>
              <a:chOff x="3891" y="890"/>
              <a:chExt cx="1233" cy="1814"/>
            </a:xfrm>
          </p:grpSpPr>
          <p:sp>
            <p:nvSpPr>
              <p:cNvPr id="2087" name="Line 36"/>
              <p:cNvSpPr>
                <a:spLocks noChangeShapeType="1"/>
              </p:cNvSpPr>
              <p:nvPr/>
            </p:nvSpPr>
            <p:spPr bwMode="auto">
              <a:xfrm flipH="1" flipV="1">
                <a:off x="3891" y="890"/>
                <a:ext cx="0" cy="181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8" name="Line 37"/>
              <p:cNvSpPr>
                <a:spLocks noChangeShapeType="1"/>
              </p:cNvSpPr>
              <p:nvPr/>
            </p:nvSpPr>
            <p:spPr bwMode="auto">
              <a:xfrm flipH="1" flipV="1">
                <a:off x="5124" y="890"/>
                <a:ext cx="0" cy="181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85" name="Rectangle 38"/>
            <p:cNvSpPr>
              <a:spLocks noChangeArrowheads="1"/>
            </p:cNvSpPr>
            <p:nvPr/>
          </p:nvSpPr>
          <p:spPr bwMode="auto">
            <a:xfrm rot="16200000" flipH="1">
              <a:off x="7718425" y="5106988"/>
              <a:ext cx="835025" cy="2159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zh-CN" b="1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086" name="Rectangle 39"/>
            <p:cNvSpPr>
              <a:spLocks noChangeArrowheads="1"/>
            </p:cNvSpPr>
            <p:nvPr/>
          </p:nvSpPr>
          <p:spPr bwMode="auto">
            <a:xfrm>
              <a:off x="8290597" y="2870642"/>
              <a:ext cx="1467954" cy="44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dirty="0" smtClean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轴向电阻率</a:t>
              </a:r>
              <a:r>
                <a:rPr lang="en-US" altLang="zh-CN" sz="2000" b="1" dirty="0" err="1" smtClean="0">
                  <a:solidFill>
                    <a:srgbClr val="FFFFFF"/>
                  </a:solidFill>
                  <a:latin typeface="Arial" charset="0"/>
                </a:rPr>
                <a:t>R</a:t>
              </a:r>
              <a:r>
                <a:rPr lang="en-US" altLang="zh-CN" sz="2000" b="1" baseline="-25000" dirty="0" err="1" smtClean="0">
                  <a:solidFill>
                    <a:srgbClr val="FFFFFF"/>
                  </a:solidFill>
                  <a:latin typeface="Arial" charset="0"/>
                </a:rPr>
                <a:t>L</a:t>
              </a:r>
              <a:endPara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076" name="Line 42"/>
          <p:cNvSpPr>
            <a:spLocks noChangeShapeType="1"/>
          </p:cNvSpPr>
          <p:nvPr/>
        </p:nvSpPr>
        <p:spPr bwMode="auto">
          <a:xfrm>
            <a:off x="5069737" y="-4525706"/>
            <a:ext cx="912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91" y="692804"/>
            <a:ext cx="4687770" cy="511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轴突的等效电路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1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25372" y="867267"/>
            <a:ext cx="3460469" cy="1754270"/>
            <a:chOff x="1331" y="3787"/>
            <a:chExt cx="1821" cy="1231"/>
          </a:xfrm>
        </p:grpSpPr>
        <p:sp>
          <p:nvSpPr>
            <p:cNvPr id="2075" name="Text Box 41"/>
            <p:cNvSpPr txBox="1">
              <a:spLocks noChangeArrowheads="1"/>
            </p:cNvSpPr>
            <p:nvPr/>
          </p:nvSpPr>
          <p:spPr bwMode="auto">
            <a:xfrm>
              <a:off x="1331" y="3787"/>
              <a:ext cx="1821" cy="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(</a:t>
              </a: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)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= </a:t>
              </a: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U</a:t>
              </a:r>
              <a:r>
                <a:rPr lang="en-US" altLang="zh-CN" b="1" baseline="-25000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0  </a:t>
              </a:r>
              <a:r>
                <a:rPr lang="en-US" altLang="zh-CN" b="1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exp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(-</a:t>
              </a: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x/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)   </a:t>
              </a:r>
            </a:p>
            <a:p>
              <a:pPr eaLnBrk="1" hangingPunct="1">
                <a:lnSpc>
                  <a:spcPct val="150000"/>
                </a:lnSpc>
              </a:pPr>
              <a:endParaRPr lang="en-US" altLang="zh-CN" b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FF00"/>
                  </a:solidFill>
                  <a:ea typeface="黑体" pitchFamily="2" charset="-122"/>
                </a:rPr>
                <a:t>长度常</a:t>
              </a:r>
              <a:r>
                <a:rPr lang="zh-CN" altLang="en-US" dirty="0">
                  <a:solidFill>
                    <a:srgbClr val="FFFF00"/>
                  </a:solidFill>
                  <a:ea typeface="黑体" pitchFamily="2" charset="-122"/>
                </a:rPr>
                <a:t>数 </a:t>
              </a:r>
              <a:r>
                <a:rPr lang="zh-CN" altLang="en-US" b="1" i="1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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=  </a:t>
              </a:r>
              <a:r>
                <a:rPr lang="en-US" altLang="zh-CN" b="1" i="1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b="1" i="1" baseline="-25000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m</a:t>
              </a:r>
              <a:r>
                <a:rPr lang="en-US" altLang="zh-CN" b="1" i="1" baseline="-25000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/ </a:t>
              </a:r>
              <a:r>
                <a:rPr lang="en-US" altLang="zh-CN" b="1" i="1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R</a:t>
              </a:r>
              <a:r>
                <a:rPr lang="en-US" altLang="zh-CN" b="1" i="1" baseline="-25000" dirty="0" err="1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l</a:t>
              </a:r>
              <a:r>
                <a:rPr lang="en-US" altLang="zh-CN" b="1" dirty="0" smtClean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     </a:t>
              </a:r>
              <a:endParaRPr lang="en-US" altLang="zh-CN" b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2076" name="Line 42"/>
            <p:cNvSpPr>
              <a:spLocks noChangeShapeType="1"/>
            </p:cNvSpPr>
            <p:nvPr/>
          </p:nvSpPr>
          <p:spPr bwMode="auto">
            <a:xfrm>
              <a:off x="2424" y="4672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91" y="692804"/>
            <a:ext cx="4687770" cy="511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轴突的电缆性质与动</a:t>
            </a: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作电位的传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导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948127" y="2999795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传导速度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2498785" y="3019746"/>
            <a:ext cx="965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  </a:t>
            </a:r>
          </a:p>
        </p:txBody>
      </p:sp>
    </p:spTree>
    <p:extLst>
      <p:ext uri="{BB962C8B-B14F-4D97-AF65-F5344CB8AC3E}">
        <p14:creationId xmlns:p14="http://schemas.microsoft.com/office/powerpoint/2010/main" val="5346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257231" y="235582"/>
            <a:ext cx="3725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提高传导速度的策略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：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21493" y="325400"/>
            <a:ext cx="550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0" dirty="0" err="1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b="0" baseline="-25000" dirty="0" err="1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l</a:t>
            </a:r>
            <a:endParaRPr lang="en-US" altLang="zh-CN" sz="2400" b="0" baseline="-25000" dirty="0" smtClean="0">
              <a:solidFill>
                <a:schemeClr val="bg1"/>
              </a:solidFill>
              <a:ea typeface="楷体_GB2312" pitchFamily="49" charset="-122"/>
              <a:sym typeface="Symbol" pitchFamily="18" charset="2"/>
            </a:endParaRPr>
          </a:p>
          <a:p>
            <a:pPr algn="l"/>
            <a:r>
              <a:rPr lang="en-US" altLang="zh-CN" sz="2400" b="0" dirty="0" err="1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b="0" baseline="-25000" dirty="0" err="1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m</a:t>
            </a:r>
            <a:endParaRPr lang="en-US" altLang="zh-CN" sz="2400" b="0" dirty="0">
              <a:solidFill>
                <a:schemeClr val="bg1"/>
              </a:solidFill>
              <a:ea typeface="楷体_GB2312" pitchFamily="49" charset="-122"/>
              <a:sym typeface="Symbol" pitchFamily="18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27" y="1562100"/>
            <a:ext cx="6756265" cy="39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3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79414" y="798868"/>
            <a:ext cx="4411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神经髓鞘 使 </a:t>
            </a:r>
            <a:r>
              <a:rPr lang="en-US" altLang="zh-CN" sz="2400" b="1" dirty="0" err="1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b="1" baseline="-25000" dirty="0" err="1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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，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 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  </a:t>
            </a:r>
            <a:r>
              <a:rPr lang="en-US" altLang="zh-CN" sz="2400" b="1" i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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46362" y="1225415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朗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飞氏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结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" y="1724678"/>
            <a:ext cx="10020738" cy="434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髓鞘与跳跃传导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29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4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79414" y="798868"/>
            <a:ext cx="4411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神经髓鞘 使 </a:t>
            </a:r>
            <a:r>
              <a:rPr lang="en-US" altLang="zh-CN" sz="2400" b="1" dirty="0" err="1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sz="2400" b="1" baseline="-25000" dirty="0" err="1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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，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 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  </a:t>
            </a:r>
            <a:r>
              <a:rPr lang="en-US" altLang="zh-CN" sz="2400" b="1" i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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91199" y="248007"/>
            <a:ext cx="5661062" cy="5689504"/>
            <a:chOff x="6367294" y="-1223666"/>
            <a:chExt cx="3981160" cy="2882527"/>
          </a:xfrm>
        </p:grpSpPr>
        <p:pic>
          <p:nvPicPr>
            <p:cNvPr id="7579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3" t="-479" r="153" b="742"/>
            <a:stretch/>
          </p:blipFill>
          <p:spPr bwMode="auto">
            <a:xfrm>
              <a:off x="6367294" y="-1223666"/>
              <a:ext cx="3981160" cy="277166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0" name="Rectangle 19"/>
            <p:cNvSpPr>
              <a:spLocks noChangeArrowheads="1"/>
            </p:cNvSpPr>
            <p:nvPr/>
          </p:nvSpPr>
          <p:spPr bwMode="auto">
            <a:xfrm>
              <a:off x="6513950" y="1258751"/>
              <a:ext cx="1991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钠通道免疫组化</a:t>
              </a: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82430" y="20521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髓鞘与跳跃传导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2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860</Words>
  <Application>Microsoft Office PowerPoint</Application>
  <PresentationFormat>自定义</PresentationFormat>
  <Paragraphs>185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默认设计模板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shengl</dc:title>
  <dc:creator>Administrator</dc:creator>
  <cp:lastModifiedBy>WangSQ</cp:lastModifiedBy>
  <cp:revision>73</cp:revision>
  <dcterms:created xsi:type="dcterms:W3CDTF">2014-09-14T13:30:46Z</dcterms:created>
  <dcterms:modified xsi:type="dcterms:W3CDTF">2023-03-05T14:57:40Z</dcterms:modified>
</cp:coreProperties>
</file>