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5" r:id="rId1"/>
  </p:sldMasterIdLst>
  <p:sldIdLst>
    <p:sldId id="275" r:id="rId2"/>
    <p:sldId id="272" r:id="rId3"/>
    <p:sldId id="271" r:id="rId4"/>
    <p:sldId id="277" r:id="rId5"/>
    <p:sldId id="27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55"/>
    <p:restoredTop sz="94597"/>
  </p:normalViewPr>
  <p:slideViewPr>
    <p:cSldViewPr snapToGrid="0" snapToObjects="1">
      <p:cViewPr varScale="1">
        <p:scale>
          <a:sx n="82" d="100"/>
          <a:sy n="82" d="100"/>
        </p:scale>
        <p:origin x="1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CFA3C2-A875-9D42-AC36-13E9BB01551B}" type="datetimeFigureOut">
              <a:rPr kumimoji="1" lang="zh-CN" altLang="en-US" smtClean="0"/>
              <a:t>2023/7/4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44869A7-792C-EA4E-92E7-1EA78B4E95F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534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A3C2-A875-9D42-AC36-13E9BB01551B}" type="datetimeFigureOut">
              <a:rPr kumimoji="1" lang="zh-CN" altLang="en-US" smtClean="0"/>
              <a:t>2023/7/4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69A7-792C-EA4E-92E7-1EA78B4E95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08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A3C2-A875-9D42-AC36-13E9BB01551B}" type="datetimeFigureOut">
              <a:rPr kumimoji="1" lang="zh-CN" altLang="en-US" smtClean="0"/>
              <a:t>2023/7/4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69A7-792C-EA4E-92E7-1EA78B4E95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518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A3C2-A875-9D42-AC36-13E9BB01551B}" type="datetimeFigureOut">
              <a:rPr kumimoji="1" lang="zh-CN" altLang="en-US" smtClean="0"/>
              <a:t>2023/7/4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69A7-792C-EA4E-92E7-1EA78B4E95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3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BCFA3C2-A875-9D42-AC36-13E9BB01551B}" type="datetimeFigureOut">
              <a:rPr kumimoji="1" lang="zh-CN" altLang="en-US" smtClean="0"/>
              <a:t>2023/7/4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44869A7-792C-EA4E-92E7-1EA78B4E95F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35522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A3C2-A875-9D42-AC36-13E9BB01551B}" type="datetimeFigureOut">
              <a:rPr kumimoji="1" lang="zh-CN" altLang="en-US" smtClean="0"/>
              <a:t>2023/7/4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69A7-792C-EA4E-92E7-1EA78B4E95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14668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A3C2-A875-9D42-AC36-13E9BB01551B}" type="datetimeFigureOut">
              <a:rPr kumimoji="1" lang="zh-CN" altLang="en-US" smtClean="0"/>
              <a:t>2023/7/4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69A7-792C-EA4E-92E7-1EA78B4E95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58951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A3C2-A875-9D42-AC36-13E9BB01551B}" type="datetimeFigureOut">
              <a:rPr kumimoji="1" lang="zh-CN" altLang="en-US" smtClean="0"/>
              <a:t>2023/7/4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69A7-792C-EA4E-92E7-1EA78B4E95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515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A3C2-A875-9D42-AC36-13E9BB01551B}" type="datetimeFigureOut">
              <a:rPr kumimoji="1" lang="zh-CN" altLang="en-US" smtClean="0"/>
              <a:t>2023/7/4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69A7-792C-EA4E-92E7-1EA78B4E95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262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BCFA3C2-A875-9D42-AC36-13E9BB01551B}" type="datetimeFigureOut">
              <a:rPr kumimoji="1" lang="zh-CN" altLang="en-US" smtClean="0"/>
              <a:t>2023/7/4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44869A7-792C-EA4E-92E7-1EA78B4E95F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7643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BCFA3C2-A875-9D42-AC36-13E9BB01551B}" type="datetimeFigureOut">
              <a:rPr kumimoji="1" lang="zh-CN" altLang="en-US" smtClean="0"/>
              <a:t>2023/7/4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44869A7-792C-EA4E-92E7-1EA78B4E95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844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BCFA3C2-A875-9D42-AC36-13E9BB01551B}" type="datetimeFigureOut">
              <a:rPr kumimoji="1" lang="zh-CN" altLang="en-US" smtClean="0"/>
              <a:t>2023/7/4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44869A7-792C-EA4E-92E7-1EA78B4E95F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953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isk.pku.edu.cn/link/7B1D2CCB42E2FDC1B281688710329697" TargetMode="External"/><Relationship Id="rId3" Type="http://schemas.openxmlformats.org/officeDocument/2006/relationships/hyperlink" Target="https://m.thepaper.cn/baijiahao_7482309" TargetMode="External"/><Relationship Id="rId7" Type="http://schemas.openxmlformats.org/officeDocument/2006/relationships/hyperlink" Target="https://disk.pku.edu.cn/link/ECD4A417903FDC23043E8E53DCE83BAB" TargetMode="External"/><Relationship Id="rId2" Type="http://schemas.openxmlformats.org/officeDocument/2006/relationships/hyperlink" Target="https://coursehome.zhihuishu.com/courseHome/1000061360#teachTea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sk.pku.edu.cn/link/092CBF05D91BFA8F041D008074891F47" TargetMode="External"/><Relationship Id="rId5" Type="http://schemas.openxmlformats.org/officeDocument/2006/relationships/hyperlink" Target="https://disk.pku.edu.cn/link/DB9172861F8C951FC69458CC230978D9" TargetMode="External"/><Relationship Id="rId4" Type="http://schemas.openxmlformats.org/officeDocument/2006/relationships/hyperlink" Target="https://disk.pku.edu.cn/link/11CE7E18BD3F3D8BA4492329DE8F3DE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b23.tv/IesK3tq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9E6E8-E960-6269-007D-F90FE6F57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6E5C18-C757-29CB-2396-5049EC13FF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E95828-3FEA-7608-D701-FE6F44CCD2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09"/>
          <a:stretch/>
        </p:blipFill>
        <p:spPr>
          <a:xfrm>
            <a:off x="1456725" y="0"/>
            <a:ext cx="9506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9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958C8E1-2186-1DAC-7CFC-C404C041E156}"/>
              </a:ext>
            </a:extLst>
          </p:cNvPr>
          <p:cNvSpPr txBox="1"/>
          <p:nvPr/>
        </p:nvSpPr>
        <p:spPr>
          <a:xfrm>
            <a:off x="1113081" y="243430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课程安排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A31EAC-801B-7180-7A15-5A06347733A1}"/>
              </a:ext>
            </a:extLst>
          </p:cNvPr>
          <p:cNvSpPr txBox="1"/>
          <p:nvPr/>
        </p:nvSpPr>
        <p:spPr>
          <a:xfrm>
            <a:off x="3162747" y="1043490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一、二节</a:t>
            </a:r>
            <a:endParaRPr kumimoji="1" lang="en-US" altLang="zh-CN" sz="2800" dirty="0"/>
          </a:p>
          <a:p>
            <a:pPr algn="ctr"/>
            <a:r>
              <a:rPr kumimoji="1" lang="zh-CN" altLang="en-US" sz="2800" dirty="0"/>
              <a:t>语言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6B68AF-DE66-0336-E874-07C46D7AB922}"/>
              </a:ext>
            </a:extLst>
          </p:cNvPr>
          <p:cNvSpPr txBox="1"/>
          <p:nvPr/>
        </p:nvSpPr>
        <p:spPr>
          <a:xfrm>
            <a:off x="3162746" y="3244334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三、四节</a:t>
            </a:r>
            <a:endParaRPr kumimoji="1" lang="en-US" altLang="zh-CN" sz="2800" dirty="0"/>
          </a:p>
          <a:p>
            <a:pPr algn="ctr"/>
            <a:r>
              <a:rPr kumimoji="1" lang="zh-CN" altLang="en-US" sz="2800" dirty="0"/>
              <a:t>文化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F3FFA1-E97E-7AEF-C518-FFE5A05AA7BD}"/>
              </a:ext>
            </a:extLst>
          </p:cNvPr>
          <p:cNvSpPr txBox="1"/>
          <p:nvPr/>
        </p:nvSpPr>
        <p:spPr>
          <a:xfrm>
            <a:off x="5065273" y="1043490"/>
            <a:ext cx="5862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语音、词汇、常用句型、</a:t>
            </a:r>
            <a:endParaRPr kumimoji="1" lang="en-US" altLang="zh-CN" sz="2800" dirty="0"/>
          </a:p>
          <a:p>
            <a:r>
              <a:rPr kumimoji="1" lang="zh-CN" altLang="en-US" sz="2800" dirty="0"/>
              <a:t>具体语境会用到的表达方式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5D6028-8B37-C925-B772-1C6DB151FFF0}"/>
              </a:ext>
            </a:extLst>
          </p:cNvPr>
          <p:cNvSpPr txBox="1"/>
          <p:nvPr/>
        </p:nvSpPr>
        <p:spPr>
          <a:xfrm>
            <a:off x="5065273" y="3244334"/>
            <a:ext cx="56287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西班牙概况、饮食、节日、大学、</a:t>
            </a:r>
            <a:endParaRPr kumimoji="1" lang="en-US" altLang="zh-CN" sz="2800" dirty="0"/>
          </a:p>
          <a:p>
            <a:r>
              <a:rPr kumimoji="1" lang="zh-CN" altLang="en-US" sz="2800" dirty="0"/>
              <a:t>品牌、斗牛、红酒、建筑等</a:t>
            </a: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D3134B0C-E0C2-AF88-BDD3-09BFA2E856FD}"/>
              </a:ext>
            </a:extLst>
          </p:cNvPr>
          <p:cNvSpPr/>
          <p:nvPr/>
        </p:nvSpPr>
        <p:spPr>
          <a:xfrm>
            <a:off x="2528854" y="1527717"/>
            <a:ext cx="633892" cy="2408662"/>
          </a:xfrm>
          <a:prstGeom prst="leftBrace">
            <a:avLst>
              <a:gd name="adj1" fmla="val 84701"/>
              <a:gd name="adj2" fmla="val 46558"/>
            </a:avLst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829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FE9403-981E-4B94-584A-2BB315C3B0F6}"/>
              </a:ext>
            </a:extLst>
          </p:cNvPr>
          <p:cNvSpPr txBox="1"/>
          <p:nvPr/>
        </p:nvSpPr>
        <p:spPr>
          <a:xfrm>
            <a:off x="2350758" y="571920"/>
            <a:ext cx="2262158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/>
              <a:t>读一首情诗（</a:t>
            </a:r>
            <a:r>
              <a:rPr kumimoji="1" lang="en-US" altLang="zh-CN" dirty="0"/>
              <a:t>40</a:t>
            </a:r>
            <a:r>
              <a:rPr kumimoji="1" lang="zh-CN" altLang="en-US" dirty="0"/>
              <a:t>分）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A1A0EC-6343-6FC8-9636-B0F63CDE3335}"/>
              </a:ext>
            </a:extLst>
          </p:cNvPr>
          <p:cNvSpPr txBox="1"/>
          <p:nvPr/>
        </p:nvSpPr>
        <p:spPr>
          <a:xfrm>
            <a:off x="2328209" y="2305442"/>
            <a:ext cx="2236510" cy="923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/>
              <a:t>做一道西餐</a:t>
            </a:r>
            <a:endParaRPr kumimoji="1" lang="en-US" altLang="zh-CN" dirty="0"/>
          </a:p>
          <a:p>
            <a:r>
              <a:rPr kumimoji="1" lang="zh-CN" altLang="en-US" dirty="0"/>
              <a:t>       或       （</a:t>
            </a:r>
            <a:r>
              <a:rPr kumimoji="1" lang="en-US" altLang="zh-CN" dirty="0"/>
              <a:t>20</a:t>
            </a:r>
            <a:r>
              <a:rPr kumimoji="1" lang="zh-CN" altLang="en-US" dirty="0"/>
              <a:t>分）</a:t>
            </a:r>
            <a:endParaRPr kumimoji="1" lang="en-US" altLang="zh-CN" dirty="0"/>
          </a:p>
          <a:p>
            <a:r>
              <a:rPr kumimoji="1" lang="zh-CN" altLang="en-US" dirty="0"/>
              <a:t>发一份推送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374B27-F1D0-10CE-106E-2E1E4D16FC01}"/>
              </a:ext>
            </a:extLst>
          </p:cNvPr>
          <p:cNvSpPr txBox="1"/>
          <p:nvPr/>
        </p:nvSpPr>
        <p:spPr>
          <a:xfrm>
            <a:off x="4905487" y="29952"/>
            <a:ext cx="6968649" cy="1476000"/>
          </a:xfrm>
          <a:prstGeom prst="rect">
            <a:avLst/>
          </a:prstGeom>
          <a:noFill/>
          <a:ln w="15875">
            <a:solidFill>
              <a:schemeClr val="accent5"/>
            </a:solidFill>
            <a:prstDash val="dash"/>
          </a:ln>
        </p:spPr>
        <p:txBody>
          <a:bodyPr wrap="square" tIns="0" bIns="0" rtlCol="0">
            <a:spAutoFit/>
          </a:bodyPr>
          <a:lstStyle/>
          <a:p>
            <a:r>
              <a:rPr kumimoji="1" lang="zh-CN" altLang="en-US" sz="1600" dirty="0"/>
              <a:t>选择巴布洛</a:t>
            </a:r>
            <a:r>
              <a:rPr kumimoji="1" lang="en-US" altLang="zh-CN" sz="1600" dirty="0"/>
              <a:t>·</a:t>
            </a:r>
            <a:r>
              <a:rPr kumimoji="1" lang="zh-CN" altLang="en-US" sz="1600" dirty="0"/>
              <a:t>聂鲁达</a:t>
            </a:r>
            <a:r>
              <a:rPr kumimoji="1" lang="en-US" altLang="zh-CN" sz="1600" dirty="0"/>
              <a:t>《</a:t>
            </a:r>
            <a:r>
              <a:rPr kumimoji="1" lang="zh-CN" altLang="en-US" sz="1600" dirty="0"/>
              <a:t>二十首情诗与绝望的歌</a:t>
            </a:r>
            <a:r>
              <a:rPr kumimoji="1" lang="en-US" altLang="zh-CN" sz="1600" dirty="0"/>
              <a:t>》</a:t>
            </a:r>
            <a:r>
              <a:rPr kumimoji="1" lang="zh-CN" altLang="en-US" sz="1600" dirty="0"/>
              <a:t>中的一首，用西班牙语朗读，录制成视频。视频无技术要求，但要讲武德，抵制音配像、找替身等行为，发现可疑作业教师会视频连线请同学当场朗读。</a:t>
            </a:r>
            <a:endParaRPr kumimoji="1" lang="en-US" altLang="zh-CN" sz="1600" dirty="0"/>
          </a:p>
          <a:p>
            <a:r>
              <a:rPr kumimoji="1" lang="zh-CN" altLang="en-US" sz="1600" dirty="0"/>
              <a:t>提交截止日期：</a:t>
            </a:r>
            <a:r>
              <a:rPr kumimoji="1" lang="en-US" altLang="zh-CN" sz="1600" dirty="0">
                <a:solidFill>
                  <a:srgbClr val="C00000"/>
                </a:solidFill>
              </a:rPr>
              <a:t>7</a:t>
            </a:r>
            <a:r>
              <a:rPr kumimoji="1" lang="zh-CN" altLang="en-US" sz="1600" dirty="0">
                <a:solidFill>
                  <a:srgbClr val="C00000"/>
                </a:solidFill>
              </a:rPr>
              <a:t>月</a:t>
            </a:r>
            <a:r>
              <a:rPr kumimoji="1" lang="en-US" altLang="zh-CN" sz="1600" dirty="0">
                <a:solidFill>
                  <a:srgbClr val="C00000"/>
                </a:solidFill>
              </a:rPr>
              <a:t>31</a:t>
            </a:r>
            <a:r>
              <a:rPr kumimoji="1" lang="zh-CN" altLang="en-US" sz="1600" dirty="0">
                <a:solidFill>
                  <a:srgbClr val="C00000"/>
                </a:solidFill>
              </a:rPr>
              <a:t>日</a:t>
            </a:r>
            <a:r>
              <a:rPr kumimoji="1" lang="en-US" altLang="zh-CN" sz="1600" dirty="0">
                <a:solidFill>
                  <a:srgbClr val="C00000"/>
                </a:solidFill>
              </a:rPr>
              <a:t>24</a:t>
            </a:r>
            <a:r>
              <a:rPr kumimoji="1" lang="es-ES" altLang="zh-CN" sz="1600" dirty="0">
                <a:solidFill>
                  <a:srgbClr val="C00000"/>
                </a:solidFill>
              </a:rPr>
              <a:t>:</a:t>
            </a:r>
            <a:r>
              <a:rPr kumimoji="1" lang="en-US" altLang="zh-CN" sz="1600" dirty="0">
                <a:solidFill>
                  <a:srgbClr val="C00000"/>
                </a:solidFill>
              </a:rPr>
              <a:t>00</a:t>
            </a:r>
          </a:p>
          <a:p>
            <a:r>
              <a:rPr kumimoji="1" lang="zh-CN" altLang="en-US" sz="1600" dirty="0"/>
              <a:t>视频文件命名方式：</a:t>
            </a:r>
            <a:r>
              <a:rPr kumimoji="1" lang="zh-CN" altLang="en-US" sz="1600" dirty="0">
                <a:solidFill>
                  <a:srgbClr val="C00000"/>
                </a:solidFill>
              </a:rPr>
              <a:t>学号（空格）姓名（空格）作业一</a:t>
            </a:r>
            <a:endParaRPr kumimoji="1" lang="en-US" altLang="zh-CN" sz="1600" dirty="0">
              <a:solidFill>
                <a:srgbClr val="C00000"/>
              </a:solidFill>
            </a:endParaRPr>
          </a:p>
          <a:p>
            <a:r>
              <a:rPr kumimoji="1" lang="zh-CN" altLang="en-US" sz="1600" dirty="0"/>
              <a:t>如：</a:t>
            </a:r>
            <a:r>
              <a:rPr kumimoji="1" lang="en-US" altLang="zh-CN" sz="1600" dirty="0">
                <a:solidFill>
                  <a:srgbClr val="C00000"/>
                </a:solidFill>
              </a:rPr>
              <a:t>2100066999</a:t>
            </a:r>
            <a:r>
              <a:rPr kumimoji="1" lang="zh-CN" altLang="en-US" sz="1600" dirty="0">
                <a:solidFill>
                  <a:srgbClr val="C00000"/>
                </a:solidFill>
              </a:rPr>
              <a:t> 王小二 作业一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A7FC5E-985F-3BDE-82A0-3A9B51A00CA2}"/>
              </a:ext>
            </a:extLst>
          </p:cNvPr>
          <p:cNvSpPr txBox="1"/>
          <p:nvPr/>
        </p:nvSpPr>
        <p:spPr>
          <a:xfrm>
            <a:off x="990512" y="228314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总分</a:t>
            </a: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EFED638D-ABE6-93D8-D6F9-D33A229D44D2}"/>
              </a:ext>
            </a:extLst>
          </p:cNvPr>
          <p:cNvSpPr/>
          <p:nvPr/>
        </p:nvSpPr>
        <p:spPr>
          <a:xfrm>
            <a:off x="1741241" y="725798"/>
            <a:ext cx="633892" cy="3879656"/>
          </a:xfrm>
          <a:prstGeom prst="leftBrace">
            <a:avLst>
              <a:gd name="adj1" fmla="val 84701"/>
              <a:gd name="adj2" fmla="val 46558"/>
            </a:avLst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311525-723B-51EC-A93D-BE3D73749531}"/>
              </a:ext>
            </a:extLst>
          </p:cNvPr>
          <p:cNvSpPr txBox="1"/>
          <p:nvPr/>
        </p:nvSpPr>
        <p:spPr>
          <a:xfrm>
            <a:off x="4905487" y="1576651"/>
            <a:ext cx="6968648" cy="2262158"/>
          </a:xfrm>
          <a:prstGeom prst="rect">
            <a:avLst/>
          </a:prstGeom>
          <a:noFill/>
          <a:ln w="15875">
            <a:solidFill>
              <a:schemeClr val="accent1"/>
            </a:solidFill>
            <a:prstDash val="dash"/>
          </a:ln>
        </p:spPr>
        <p:txBody>
          <a:bodyPr wrap="square" tIns="0" bIns="0" rtlCol="0">
            <a:spAutoFit/>
          </a:bodyPr>
          <a:lstStyle/>
          <a:p>
            <a:r>
              <a:rPr kumimoji="1" lang="zh-CN" altLang="en-US" sz="1600" dirty="0"/>
              <a:t>独立做一道西班牙菜，烹饪过程录制为视频，视频无技术要求。</a:t>
            </a:r>
            <a:endParaRPr kumimoji="1" lang="en-US" altLang="zh-CN" sz="1600" dirty="0"/>
          </a:p>
          <a:p>
            <a:r>
              <a:rPr kumimoji="1" lang="zh-CN" altLang="en-US" sz="1600" dirty="0"/>
              <a:t>提交截止日期：</a:t>
            </a:r>
            <a:r>
              <a:rPr kumimoji="1" lang="en-US" altLang="zh-CN" sz="1600" dirty="0">
                <a:solidFill>
                  <a:srgbClr val="C00000"/>
                </a:solidFill>
              </a:rPr>
              <a:t>7</a:t>
            </a:r>
            <a:r>
              <a:rPr kumimoji="1" lang="zh-CN" altLang="en-US" sz="1600" dirty="0">
                <a:solidFill>
                  <a:srgbClr val="C00000"/>
                </a:solidFill>
              </a:rPr>
              <a:t>月</a:t>
            </a:r>
            <a:r>
              <a:rPr kumimoji="1" lang="en-US" altLang="zh-CN" sz="1600" dirty="0">
                <a:solidFill>
                  <a:srgbClr val="C00000"/>
                </a:solidFill>
              </a:rPr>
              <a:t>27</a:t>
            </a:r>
            <a:r>
              <a:rPr kumimoji="1" lang="zh-CN" altLang="en-US" sz="1600" dirty="0">
                <a:solidFill>
                  <a:srgbClr val="C00000"/>
                </a:solidFill>
              </a:rPr>
              <a:t>日</a:t>
            </a:r>
            <a:r>
              <a:rPr kumimoji="1" lang="en-US" altLang="zh-CN" sz="1600" dirty="0">
                <a:solidFill>
                  <a:srgbClr val="C00000"/>
                </a:solidFill>
              </a:rPr>
              <a:t>24</a:t>
            </a:r>
            <a:r>
              <a:rPr kumimoji="1" lang="es-ES" altLang="zh-CN" sz="1600" dirty="0">
                <a:solidFill>
                  <a:srgbClr val="C00000"/>
                </a:solidFill>
              </a:rPr>
              <a:t>:</a:t>
            </a:r>
            <a:r>
              <a:rPr kumimoji="1" lang="en-US" altLang="zh-CN" sz="1600" dirty="0">
                <a:solidFill>
                  <a:srgbClr val="C00000"/>
                </a:solidFill>
              </a:rPr>
              <a:t>00</a:t>
            </a:r>
          </a:p>
          <a:p>
            <a:r>
              <a:rPr kumimoji="1" lang="zh-CN" altLang="en-US" sz="1600" dirty="0"/>
              <a:t>视频文件命名方式：</a:t>
            </a:r>
            <a:r>
              <a:rPr kumimoji="1" lang="zh-CN" altLang="en-US" sz="1600" dirty="0">
                <a:solidFill>
                  <a:srgbClr val="C00000"/>
                </a:solidFill>
              </a:rPr>
              <a:t>学号（空格）姓名（空格）作业二</a:t>
            </a:r>
            <a:endParaRPr kumimoji="1" lang="en-US" altLang="zh-CN" sz="1600" dirty="0">
              <a:solidFill>
                <a:srgbClr val="C00000"/>
              </a:solidFill>
            </a:endParaRPr>
          </a:p>
          <a:p>
            <a:r>
              <a:rPr kumimoji="1" lang="zh-CN" altLang="en-US" sz="1600" dirty="0"/>
              <a:t>如：</a:t>
            </a:r>
            <a:r>
              <a:rPr kumimoji="1" lang="en-US" altLang="zh-CN" sz="1600" dirty="0">
                <a:solidFill>
                  <a:srgbClr val="C00000"/>
                </a:solidFill>
              </a:rPr>
              <a:t>2100066999</a:t>
            </a:r>
            <a:r>
              <a:rPr kumimoji="1" lang="zh-CN" altLang="en-US" sz="1600" dirty="0">
                <a:solidFill>
                  <a:srgbClr val="C00000"/>
                </a:solidFill>
              </a:rPr>
              <a:t> 王小二 作业二</a:t>
            </a:r>
          </a:p>
          <a:p>
            <a:endParaRPr kumimoji="1" lang="en-US" altLang="zh-CN" sz="1600" dirty="0"/>
          </a:p>
          <a:p>
            <a:r>
              <a:rPr kumimoji="1" lang="zh-CN" altLang="en-US" sz="1600" dirty="0"/>
              <a:t>独立或以不超过</a:t>
            </a:r>
            <a:r>
              <a:rPr kumimoji="1" lang="en-US" altLang="zh-CN" sz="1600" dirty="0"/>
              <a:t>4</a:t>
            </a:r>
            <a:r>
              <a:rPr kumimoji="1" lang="zh-CN" altLang="en-US" sz="1600" dirty="0"/>
              <a:t>人的小组形式完成一篇推文，推文主题与西班牙文化相关，推文中要标明各人分工。</a:t>
            </a:r>
            <a:endParaRPr kumimoji="1" lang="en-US" altLang="zh-CN" sz="1600" dirty="0"/>
          </a:p>
          <a:p>
            <a:r>
              <a:rPr kumimoji="1" lang="zh-CN" altLang="en-US" sz="1600" dirty="0"/>
              <a:t>提交截止日期：</a:t>
            </a:r>
            <a:r>
              <a:rPr kumimoji="1" lang="en-US" altLang="zh-CN" sz="1600" dirty="0">
                <a:solidFill>
                  <a:srgbClr val="C00000"/>
                </a:solidFill>
              </a:rPr>
              <a:t>7</a:t>
            </a:r>
            <a:r>
              <a:rPr kumimoji="1" lang="zh-CN" altLang="en-US" sz="1600" dirty="0">
                <a:solidFill>
                  <a:srgbClr val="C00000"/>
                </a:solidFill>
              </a:rPr>
              <a:t>月</a:t>
            </a:r>
            <a:r>
              <a:rPr kumimoji="1" lang="en-US" altLang="zh-CN" sz="1600" dirty="0">
                <a:solidFill>
                  <a:srgbClr val="C00000"/>
                </a:solidFill>
              </a:rPr>
              <a:t>27</a:t>
            </a:r>
            <a:r>
              <a:rPr kumimoji="1" lang="zh-CN" altLang="en-US" sz="1600" dirty="0">
                <a:solidFill>
                  <a:srgbClr val="C00000"/>
                </a:solidFill>
              </a:rPr>
              <a:t>日</a:t>
            </a:r>
            <a:r>
              <a:rPr kumimoji="1" lang="en-US" altLang="zh-CN" sz="1600" dirty="0">
                <a:solidFill>
                  <a:srgbClr val="C00000"/>
                </a:solidFill>
              </a:rPr>
              <a:t>24</a:t>
            </a:r>
            <a:r>
              <a:rPr kumimoji="1" lang="es-ES" altLang="zh-CN" sz="1600" dirty="0">
                <a:solidFill>
                  <a:srgbClr val="C00000"/>
                </a:solidFill>
              </a:rPr>
              <a:t>:</a:t>
            </a:r>
            <a:r>
              <a:rPr kumimoji="1" lang="en-US" altLang="zh-CN" sz="1600" dirty="0">
                <a:solidFill>
                  <a:srgbClr val="C00000"/>
                </a:solidFill>
              </a:rPr>
              <a:t>00</a:t>
            </a:r>
          </a:p>
          <a:p>
            <a:r>
              <a:rPr kumimoji="1" lang="zh-CN" altLang="en-US" sz="1600" dirty="0"/>
              <a:t>建议尽快完成推文，以便尽早发布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1E9CF85-A19E-E6C9-1A48-8794B6654504}"/>
              </a:ext>
            </a:extLst>
          </p:cNvPr>
          <p:cNvSpPr txBox="1"/>
          <p:nvPr/>
        </p:nvSpPr>
        <p:spPr>
          <a:xfrm>
            <a:off x="4905486" y="3910387"/>
            <a:ext cx="6968647" cy="1477328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dash"/>
          </a:ln>
        </p:spPr>
        <p:txBody>
          <a:bodyPr wrap="square" tIns="0" bIns="0" rtlCol="0">
            <a:spAutoFit/>
          </a:bodyPr>
          <a:lstStyle/>
          <a:p>
            <a:r>
              <a:rPr kumimoji="1" lang="zh-CN" altLang="en-US" sz="1600" dirty="0"/>
              <a:t>结合自己的学科背景、专业方向，独立撰写与西班牙相关的研究报告或学术论文。字数不限，</a:t>
            </a:r>
            <a:r>
              <a:rPr kumimoji="1" lang="en-US" altLang="zh-CN" sz="1600" dirty="0"/>
              <a:t>word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pdf</a:t>
            </a:r>
            <a:r>
              <a:rPr kumimoji="1" lang="zh-CN" altLang="en-US" sz="1600" dirty="0"/>
              <a:t>等格式均可，中文撰写</a:t>
            </a:r>
            <a:endParaRPr kumimoji="1" lang="en-US" altLang="zh-CN" sz="1600" dirty="0"/>
          </a:p>
          <a:p>
            <a:r>
              <a:rPr kumimoji="1" lang="zh-CN" altLang="en-US" sz="1600" dirty="0"/>
              <a:t>提交截止日期：</a:t>
            </a:r>
            <a:r>
              <a:rPr kumimoji="1" lang="en-US" altLang="zh-CN" sz="1600" dirty="0">
                <a:solidFill>
                  <a:srgbClr val="C00000"/>
                </a:solidFill>
              </a:rPr>
              <a:t>7</a:t>
            </a:r>
            <a:r>
              <a:rPr kumimoji="1" lang="zh-CN" altLang="en-US" sz="1600" dirty="0">
                <a:solidFill>
                  <a:srgbClr val="C00000"/>
                </a:solidFill>
              </a:rPr>
              <a:t>月</a:t>
            </a:r>
            <a:r>
              <a:rPr kumimoji="1" lang="en-US" altLang="zh-CN" sz="1600" dirty="0">
                <a:solidFill>
                  <a:srgbClr val="C00000"/>
                </a:solidFill>
              </a:rPr>
              <a:t>24</a:t>
            </a:r>
            <a:r>
              <a:rPr kumimoji="1" lang="zh-CN" altLang="en-US" sz="1600" dirty="0">
                <a:solidFill>
                  <a:srgbClr val="C00000"/>
                </a:solidFill>
              </a:rPr>
              <a:t>日</a:t>
            </a:r>
            <a:r>
              <a:rPr kumimoji="1" lang="en-US" altLang="zh-CN" sz="1600" dirty="0">
                <a:solidFill>
                  <a:srgbClr val="C00000"/>
                </a:solidFill>
              </a:rPr>
              <a:t>24</a:t>
            </a:r>
            <a:r>
              <a:rPr kumimoji="1" lang="es-ES" altLang="zh-CN" sz="1600" dirty="0">
                <a:solidFill>
                  <a:srgbClr val="C00000"/>
                </a:solidFill>
              </a:rPr>
              <a:t>:</a:t>
            </a:r>
            <a:r>
              <a:rPr kumimoji="1" lang="en-US" altLang="zh-CN" sz="1600" dirty="0">
                <a:solidFill>
                  <a:srgbClr val="C00000"/>
                </a:solidFill>
              </a:rPr>
              <a:t>00</a:t>
            </a:r>
          </a:p>
          <a:p>
            <a:r>
              <a:rPr kumimoji="1" lang="zh-CN" altLang="en-US" sz="1600" dirty="0"/>
              <a:t>文件命名方式：</a:t>
            </a:r>
            <a:r>
              <a:rPr kumimoji="1" lang="zh-CN" altLang="en-US" sz="1600" dirty="0">
                <a:solidFill>
                  <a:srgbClr val="C00000"/>
                </a:solidFill>
              </a:rPr>
              <a:t>学号（空格）姓名（空格）作业三</a:t>
            </a:r>
            <a:endParaRPr kumimoji="1" lang="en-US" altLang="zh-CN" sz="1600" dirty="0">
              <a:solidFill>
                <a:srgbClr val="C00000"/>
              </a:solidFill>
            </a:endParaRPr>
          </a:p>
          <a:p>
            <a:r>
              <a:rPr kumimoji="1" lang="zh-CN" altLang="en-US" sz="1600" dirty="0"/>
              <a:t>如：</a:t>
            </a:r>
            <a:r>
              <a:rPr kumimoji="1" lang="en-US" altLang="zh-CN" sz="1600" dirty="0">
                <a:solidFill>
                  <a:srgbClr val="C00000"/>
                </a:solidFill>
              </a:rPr>
              <a:t>2100066999</a:t>
            </a:r>
            <a:r>
              <a:rPr kumimoji="1" lang="zh-CN" altLang="en-US" sz="1600" dirty="0">
                <a:solidFill>
                  <a:srgbClr val="C00000"/>
                </a:solidFill>
              </a:rPr>
              <a:t> 王小二 作业三</a:t>
            </a:r>
          </a:p>
          <a:p>
            <a:endParaRPr kumimoji="1"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E4C9B0E-2DC9-AFC6-DA23-6992AC5D3938}"/>
              </a:ext>
            </a:extLst>
          </p:cNvPr>
          <p:cNvSpPr txBox="1"/>
          <p:nvPr/>
        </p:nvSpPr>
        <p:spPr>
          <a:xfrm>
            <a:off x="2350758" y="4384961"/>
            <a:ext cx="2262158" cy="3693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/>
              <a:t>写一篇论文（</a:t>
            </a:r>
            <a:r>
              <a:rPr kumimoji="1" lang="en-US" altLang="zh-CN" dirty="0"/>
              <a:t>40</a:t>
            </a:r>
            <a:r>
              <a:rPr kumimoji="1" lang="zh-CN" altLang="en-US" dirty="0"/>
              <a:t>分）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DCB31E-F324-0F15-00D9-CAA987513A83}"/>
              </a:ext>
            </a:extLst>
          </p:cNvPr>
          <p:cNvSpPr txBox="1"/>
          <p:nvPr/>
        </p:nvSpPr>
        <p:spPr>
          <a:xfrm>
            <a:off x="990512" y="5451906"/>
            <a:ext cx="7917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校园网提交成绩截止时间：</a:t>
            </a:r>
            <a:r>
              <a:rPr kumimoji="1" lang="en-US" altLang="zh-CN" dirty="0"/>
              <a:t>8</a:t>
            </a:r>
            <a:r>
              <a:rPr kumimoji="1" lang="zh-CN" altLang="en-US" dirty="0"/>
              <a:t>月</a:t>
            </a:r>
            <a:r>
              <a:rPr kumimoji="1" lang="en-US" altLang="zh-CN" dirty="0"/>
              <a:t>7</a:t>
            </a:r>
            <a:r>
              <a:rPr kumimoji="1" lang="zh-CN" altLang="en-US" dirty="0"/>
              <a:t>日</a:t>
            </a:r>
            <a:endParaRPr kumimoji="1" lang="en-US" altLang="zh-CN" dirty="0"/>
          </a:p>
          <a:p>
            <a:r>
              <a:rPr kumimoji="1" lang="zh-CN" altLang="en-US" dirty="0"/>
              <a:t>教师预计录入成绩的时间：</a:t>
            </a:r>
            <a:r>
              <a:rPr kumimoji="1" lang="en-US" altLang="zh-CN" dirty="0"/>
              <a:t>8</a:t>
            </a:r>
            <a:r>
              <a:rPr kumimoji="1" lang="zh-CN" altLang="en-US" dirty="0"/>
              <a:t>月</a:t>
            </a:r>
            <a:r>
              <a:rPr kumimoji="1" lang="en-US" altLang="zh-CN" dirty="0"/>
              <a:t>5</a:t>
            </a:r>
            <a:r>
              <a:rPr kumimoji="1" lang="zh-CN" altLang="en-US" dirty="0"/>
              <a:t>日</a:t>
            </a:r>
            <a:endParaRPr kumimoji="1" lang="en-US" altLang="zh-CN" dirty="0"/>
          </a:p>
          <a:p>
            <a:r>
              <a:rPr lang="zh-CN" altLang="en-US" dirty="0"/>
              <a:t>校外学生成绩单寄送时间：学校教务部于</a:t>
            </a:r>
            <a:r>
              <a:rPr lang="en-US" altLang="zh-CN" dirty="0">
                <a:solidFill>
                  <a:srgbClr val="C00000"/>
                </a:solidFill>
              </a:rPr>
              <a:t>9</a:t>
            </a:r>
            <a:r>
              <a:rPr lang="zh-CN" altLang="en-US" dirty="0">
                <a:solidFill>
                  <a:srgbClr val="C00000"/>
                </a:solidFill>
              </a:rPr>
              <a:t>月下旬至</a:t>
            </a:r>
            <a:r>
              <a:rPr lang="en-US" altLang="zh-CN" dirty="0">
                <a:solidFill>
                  <a:srgbClr val="C00000"/>
                </a:solidFill>
              </a:rPr>
              <a:t>10</a:t>
            </a:r>
            <a:r>
              <a:rPr lang="zh-CN" altLang="en-US" dirty="0">
                <a:solidFill>
                  <a:srgbClr val="C00000"/>
                </a:solidFill>
              </a:rPr>
              <a:t>月中旬</a:t>
            </a:r>
            <a:r>
              <a:rPr lang="zh-CN" altLang="en-US" dirty="0"/>
              <a:t>发送电子成绩单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33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FC2A36A-0CD2-8F9E-8DBB-A4274426533D}"/>
              </a:ext>
            </a:extLst>
          </p:cNvPr>
          <p:cNvSpPr txBox="1"/>
          <p:nvPr/>
        </p:nvSpPr>
        <p:spPr>
          <a:xfrm>
            <a:off x="1137424" y="-4487"/>
            <a:ext cx="10470995" cy="6832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0"/>
            <a:r>
              <a:rPr lang="zh-CN" altLang="en-US" sz="2000" b="1" i="0" dirty="0">
                <a:solidFill>
                  <a:srgbClr val="000000"/>
                </a:solidFill>
                <a:effectLst/>
                <a:latin typeface="方正小标宋_GBK " panose="03000509000000000000" pitchFamily="66" charset="-122"/>
                <a:ea typeface="方正小标宋_GBK " panose="03000509000000000000" pitchFamily="66" charset="-122"/>
              </a:rPr>
              <a:t>作业一“读一首情诗”材料：</a:t>
            </a:r>
            <a:r>
              <a:rPr lang="es-ES" altLang="zh-CN" sz="2000" b="1" i="0" dirty="0">
                <a:solidFill>
                  <a:srgbClr val="000000"/>
                </a:solidFill>
                <a:effectLst/>
                <a:latin typeface="方正小标宋_GBK " panose="03000509000000000000" pitchFamily="66" charset="-122"/>
                <a:ea typeface="方正小标宋_GBK " panose="03000509000000000000" pitchFamily="66" charset="-122"/>
              </a:rPr>
              <a:t>Pablo Neruda《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方正小标宋_GBK " panose="03000509000000000000" pitchFamily="66" charset="-122"/>
                <a:ea typeface="方正小标宋_GBK " panose="03000509000000000000" pitchFamily="66" charset="-122"/>
              </a:rPr>
              <a:t>二十首情诗和一首绝望的歌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方正小标宋_GBK " panose="03000509000000000000" pitchFamily="66" charset="-122"/>
                <a:ea typeface="方正小标宋_GBK " panose="03000509000000000000" pitchFamily="66" charset="-122"/>
              </a:rPr>
              <a:t>》</a:t>
            </a:r>
          </a:p>
          <a:p>
            <a:pPr algn="l"/>
            <a:endParaRPr lang="en-US" altLang="zh-CN" sz="1600" b="0" i="0" dirty="0">
              <a:solidFill>
                <a:srgbClr val="111111"/>
              </a:solidFill>
              <a:effectLst/>
              <a:latin typeface="inherit"/>
            </a:endParaRPr>
          </a:p>
          <a:p>
            <a:r>
              <a:rPr lang="zh-CN" altLang="en-US" sz="1600" dirty="0"/>
              <a:t>西班牙语语音：</a:t>
            </a:r>
            <a:r>
              <a:rPr lang="en-US" altLang="zh-CN" sz="1600" dirty="0">
                <a:hlinkClick r:id="rId2"/>
              </a:rPr>
              <a:t>https://coursehome.zhihuishu.com/courseHome/1000061360#teachTeam</a:t>
            </a:r>
            <a:r>
              <a:rPr lang="en-US" altLang="zh-CN" sz="1600" dirty="0"/>
              <a:t> </a:t>
            </a:r>
          </a:p>
          <a:p>
            <a:pPr algn="l"/>
            <a:endParaRPr lang="en-US" altLang="zh-CN" sz="1600" b="0" i="0" dirty="0">
              <a:solidFill>
                <a:srgbClr val="111111"/>
              </a:solidFill>
              <a:effectLst/>
              <a:latin typeface="inherit"/>
            </a:endParaRPr>
          </a:p>
          <a:p>
            <a:pPr algn="l"/>
            <a:r>
              <a:rPr lang="zh-CN" altLang="en-US" sz="1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澎湃网：</a:t>
            </a:r>
            <a:r>
              <a:rPr lang="en-US" altLang="zh-CN" sz="1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《</a:t>
            </a:r>
            <a:r>
              <a:rPr lang="zh-CN" altLang="en-US" sz="1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聂鲁达：二十首情诗和一首绝望的歌</a:t>
            </a:r>
            <a:r>
              <a:rPr lang="en-US" altLang="zh-CN" sz="1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》</a:t>
            </a:r>
            <a:r>
              <a:rPr lang="zh-CN" altLang="en-US" sz="1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s-ES" altLang="zh-CN" sz="1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Pablo Neruda</a:t>
            </a:r>
            <a:r>
              <a:rPr lang="zh-CN" altLang="en-US" sz="1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简介及诗歌中文译文）</a:t>
            </a:r>
          </a:p>
          <a:p>
            <a:pPr algn="l"/>
            <a:r>
              <a:rPr lang="zh-CN" altLang="en-US" sz="1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链接：</a:t>
            </a:r>
            <a:r>
              <a:rPr lang="es-ES" altLang="zh-CN" sz="1600" b="0" i="0" u="sng" dirty="0">
                <a:solidFill>
                  <a:srgbClr val="B03500"/>
                </a:solidFill>
                <a:effectLst/>
                <a:latin typeface="arial" panose="020B0604020202020204" pitchFamily="34" charset="0"/>
                <a:hlinkClick r:id="rId3"/>
              </a:rPr>
              <a:t>https://m.thepaper.cn/baijiahao_7482309</a:t>
            </a:r>
            <a:endParaRPr lang="es-ES" altLang="zh-CN" sz="1600" b="0" i="0" dirty="0">
              <a:solidFill>
                <a:srgbClr val="111111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s-ES" altLang="zh-CN" sz="1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endParaRPr lang="es-ES" altLang="zh-CN" sz="1600" b="0" i="0" dirty="0">
              <a:solidFill>
                <a:srgbClr val="111111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CN" altLang="en-US" sz="1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北大网盘（资料可下载）</a:t>
            </a:r>
          </a:p>
          <a:p>
            <a:pPr algn="l"/>
            <a:r>
              <a:rPr lang="en-US" altLang="zh-CN" sz="1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《</a:t>
            </a:r>
            <a:r>
              <a:rPr lang="zh-CN" altLang="en-US" sz="1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二十首情诗和一首绝望的歌</a:t>
            </a:r>
            <a:r>
              <a:rPr lang="en-US" altLang="zh-CN" sz="1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》</a:t>
            </a:r>
            <a:r>
              <a:rPr lang="zh-CN" altLang="en-US" sz="1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s-ES" altLang="zh-CN" sz="1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PDF</a:t>
            </a:r>
            <a:r>
              <a:rPr lang="zh-CN" altLang="es-ES" sz="1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zh-CN" altLang="en-US" sz="1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西班牙语版）</a:t>
            </a:r>
          </a:p>
          <a:p>
            <a:pPr algn="l"/>
            <a:r>
              <a:rPr lang="zh-CN" altLang="en-US" sz="1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链接：</a:t>
            </a:r>
            <a:r>
              <a:rPr lang="es-ES" altLang="zh-CN" sz="1600" b="0" i="0" dirty="0">
                <a:solidFill>
                  <a:srgbClr val="000000"/>
                </a:solidFill>
                <a:effectLst/>
                <a:latin typeface="Noto Sans SC"/>
                <a:hlinkClick r:id="rId4"/>
              </a:rPr>
              <a:t>https://disk.pku.edu.cn:443/link/11CE7E18BD3F3D8BA4492329DE8F3DE0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Noto Sans SC"/>
              </a:rPr>
              <a:t> </a:t>
            </a:r>
            <a:endParaRPr lang="es-ES" altLang="zh-CN" sz="1600" b="0" i="0" dirty="0">
              <a:solidFill>
                <a:srgbClr val="000000"/>
              </a:solidFill>
              <a:effectLst/>
              <a:latin typeface="Noto Sans SC"/>
            </a:endParaRPr>
          </a:p>
          <a:p>
            <a:pPr algn="l"/>
            <a:r>
              <a:rPr lang="es-ES" altLang="zh-CN" sz="1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endParaRPr lang="es-ES" altLang="zh-CN" sz="1600" b="0" i="0" dirty="0">
              <a:solidFill>
                <a:srgbClr val="111111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CN" altLang="en-US" sz="16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二十首情诗和一首绝望的歌（视频，西班牙人朗读版）</a:t>
            </a:r>
          </a:p>
          <a:p>
            <a:pPr algn="l"/>
            <a:r>
              <a:rPr lang="zh-CN" altLang="en-US" sz="1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链接：</a:t>
            </a:r>
            <a:r>
              <a:rPr lang="es-ES" altLang="zh-CN" sz="1600" b="0" i="0" dirty="0">
                <a:solidFill>
                  <a:srgbClr val="000000"/>
                </a:solidFill>
                <a:effectLst/>
                <a:latin typeface="Noto Sans SC"/>
                <a:hlinkClick r:id="rId5"/>
              </a:rPr>
              <a:t>https://disk.pku.edu.cn:443/link/DB9172861F8C951FC69458CC230978D9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Noto Sans SC"/>
              </a:rPr>
              <a:t> </a:t>
            </a:r>
            <a:br>
              <a:rPr lang="es-ES" altLang="zh-CN" sz="1600" dirty="0"/>
            </a:br>
            <a:r>
              <a:rPr lang="es-ES" altLang="zh-CN" sz="1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endParaRPr lang="es-ES" altLang="zh-CN" sz="1600" b="0" i="0" dirty="0">
              <a:solidFill>
                <a:srgbClr val="111111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CN" altLang="en-US" sz="1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二十首情诗和一首绝望的歌（视频，</a:t>
            </a:r>
            <a:r>
              <a:rPr lang="es-ES" altLang="zh-CN" sz="1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Pablo Neruda</a:t>
            </a:r>
            <a:r>
              <a:rPr lang="zh-CN" altLang="en-US" sz="1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朗读版）</a:t>
            </a:r>
          </a:p>
          <a:p>
            <a:pPr algn="l"/>
            <a:r>
              <a:rPr lang="zh-CN" altLang="en-US" sz="1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链接：</a:t>
            </a:r>
            <a:r>
              <a:rPr lang="es-ES" altLang="zh-CN" sz="1600" b="0" i="0" dirty="0">
                <a:solidFill>
                  <a:srgbClr val="000000"/>
                </a:solidFill>
                <a:effectLst/>
                <a:latin typeface="Noto Sans SC"/>
                <a:hlinkClick r:id="rId6"/>
              </a:rPr>
              <a:t>https://disk.pku.edu.cn:443/link/092CBF05D91BFA8F041D008074891F47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Noto Sans SC"/>
              </a:rPr>
              <a:t> </a:t>
            </a:r>
            <a:r>
              <a:rPr lang="es-ES" altLang="zh-CN" sz="1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endParaRPr lang="en-US" altLang="zh-CN" sz="1600" b="0" i="0" dirty="0">
              <a:solidFill>
                <a:srgbClr val="111111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CN" altLang="en-US" sz="1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altLang="zh-CN" sz="1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r>
              <a:rPr lang="es-ES" altLang="zh-CN" sz="1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《</a:t>
            </a:r>
            <a:r>
              <a:rPr lang="zh-CN" altLang="en-US" sz="1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二十首情诗和一首绝望的歌</a:t>
            </a:r>
            <a:r>
              <a:rPr lang="en-US" altLang="zh-CN" sz="1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》</a:t>
            </a:r>
            <a:r>
              <a:rPr lang="zh-CN" altLang="en-US" sz="1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s-ES" altLang="zh-CN" sz="1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PDF</a:t>
            </a:r>
            <a:r>
              <a:rPr lang="zh-CN" altLang="es-ES" sz="1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zh-CN" altLang="en-US" sz="1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中英对照，版本一）</a:t>
            </a:r>
          </a:p>
          <a:p>
            <a:pPr algn="l"/>
            <a:r>
              <a:rPr lang="zh-CN" altLang="en-US" sz="1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链接：</a:t>
            </a:r>
            <a:r>
              <a:rPr lang="es-ES" altLang="zh-CN" sz="1600" b="0" i="0" dirty="0">
                <a:solidFill>
                  <a:srgbClr val="000000"/>
                </a:solidFill>
                <a:effectLst/>
                <a:latin typeface="Noto Sans SC"/>
                <a:hlinkClick r:id="rId7"/>
              </a:rPr>
              <a:t>https://disk.pku.edu.cn:443/link/ECD4A417903FDC23043E8E53DCE83BAB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Noto Sans SC"/>
              </a:rPr>
              <a:t> </a:t>
            </a:r>
            <a:endParaRPr lang="en-US" altLang="zh-CN" sz="1600" b="0" i="0" dirty="0">
              <a:solidFill>
                <a:srgbClr val="000000"/>
              </a:solidFill>
              <a:effectLst/>
              <a:latin typeface="Noto Sans SC"/>
            </a:endParaRPr>
          </a:p>
          <a:p>
            <a:pPr algn="l"/>
            <a:br>
              <a:rPr lang="es-ES" altLang="zh-CN" sz="1600" dirty="0"/>
            </a:br>
            <a:r>
              <a:rPr lang="es-ES" altLang="zh-CN" sz="1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r>
              <a:rPr lang="es-ES" altLang="zh-CN" sz="1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《</a:t>
            </a:r>
            <a:r>
              <a:rPr lang="zh-CN" altLang="en-US" sz="1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二十首情诗和一首绝望的歌</a:t>
            </a:r>
            <a:r>
              <a:rPr lang="en-US" altLang="zh-CN" sz="1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》</a:t>
            </a:r>
            <a:r>
              <a:rPr lang="zh-CN" altLang="en-US" sz="1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s-ES" altLang="zh-CN" sz="1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PDF</a:t>
            </a:r>
            <a:r>
              <a:rPr lang="zh-CN" altLang="es-ES" sz="1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zh-CN" altLang="en-US" sz="1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中英对照，版本二）</a:t>
            </a:r>
          </a:p>
          <a:p>
            <a:pPr algn="l"/>
            <a:r>
              <a:rPr lang="zh-CN" altLang="en-US" sz="1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链接：</a:t>
            </a:r>
            <a:r>
              <a:rPr lang="es-ES" altLang="zh-CN" sz="1600" b="0" i="0" dirty="0">
                <a:solidFill>
                  <a:srgbClr val="000000"/>
                </a:solidFill>
                <a:effectLst/>
                <a:latin typeface="Noto Sans SC"/>
                <a:hlinkClick r:id="rId8"/>
              </a:rPr>
              <a:t>https://disk.pku.edu.cn:443/link/7B1D2CCB42E2FDC1B281688710329697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Noto Sans SC"/>
              </a:rPr>
              <a:t> </a:t>
            </a:r>
            <a:endParaRPr lang="es-ES" altLang="zh-CN" sz="1600" b="0" i="0" dirty="0">
              <a:solidFill>
                <a:srgbClr val="11111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69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80971-E71A-A1BF-1EBC-882308348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2204"/>
            <a:ext cx="101783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小米私厨</a:t>
            </a:r>
            <a:r>
              <a:rPr lang="en-US" altLang="zh-CN" sz="2400" dirty="0"/>
              <a:t>】 </a:t>
            </a:r>
            <a:r>
              <a:rPr lang="es-ES" sz="2400" dirty="0">
                <a:hlinkClick r:id="rId2"/>
              </a:rPr>
              <a:t>https://b23.tv/IesK3tq</a:t>
            </a:r>
            <a:endParaRPr lang="es-E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D585EB-1522-576F-D47C-64DAAF043A43}"/>
              </a:ext>
            </a:extLst>
          </p:cNvPr>
          <p:cNvSpPr txBox="1"/>
          <p:nvPr/>
        </p:nvSpPr>
        <p:spPr>
          <a:xfrm>
            <a:off x="1633653" y="778353"/>
            <a:ext cx="8536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0"/>
            <a:r>
              <a:rPr lang="zh-CN" altLang="en-US" sz="2800" b="1" i="0" dirty="0">
                <a:solidFill>
                  <a:srgbClr val="000000"/>
                </a:solidFill>
                <a:effectLst/>
                <a:latin typeface="方正小标宋_GBK " panose="03000509000000000000" pitchFamily="66" charset="-122"/>
                <a:ea typeface="方正小标宋_GBK " panose="03000509000000000000" pitchFamily="66" charset="-122"/>
              </a:rPr>
              <a:t>作业二“做一道西餐”或“发一份推送”材料</a:t>
            </a:r>
            <a:endParaRPr lang="en-US" altLang="zh-CN" sz="2800" b="1" i="0" dirty="0">
              <a:solidFill>
                <a:srgbClr val="000000"/>
              </a:solidFill>
              <a:effectLst/>
              <a:latin typeface="方正小标宋_GBK " panose="03000509000000000000" pitchFamily="66" charset="-122"/>
              <a:ea typeface="方正小标宋_GBK " panose="03000509000000000000" pitchFamily="66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EE0369-4267-2A6F-9657-4507FA2B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638" y="2819711"/>
            <a:ext cx="3593591" cy="359359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7BD7D0B-727A-BBBD-B8CC-087A3A040C48}"/>
              </a:ext>
            </a:extLst>
          </p:cNvPr>
          <p:cNvSpPr txBox="1"/>
          <p:nvPr/>
        </p:nvSpPr>
        <p:spPr>
          <a:xfrm>
            <a:off x="2026867" y="5123230"/>
            <a:ext cx="3593591" cy="96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Yuanti SC" panose="02010600040101010101" pitchFamily="2" charset="-122"/>
                <a:ea typeface="Yuanti SC" panose="02010600040101010101" pitchFamily="2" charset="-122"/>
              </a:rPr>
              <a:t>公众号：</a:t>
            </a:r>
            <a:endParaRPr lang="en-US" altLang="zh-CN" sz="2400" dirty="0"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s-ES_tradnl" sz="2400" dirty="0">
                <a:solidFill>
                  <a:schemeClr val="accent1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村</a:t>
            </a:r>
            <a:r>
              <a:rPr lang="zh-CN" altLang="en-US" sz="2400" dirty="0">
                <a:solidFill>
                  <a:schemeClr val="accent1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西头的老板鸭</a:t>
            </a:r>
            <a:endParaRPr lang="es-ES_tradnl" sz="2400" dirty="0">
              <a:solidFill>
                <a:schemeClr val="accent1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AD0E84F-9D33-1999-0E56-291E42F53D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01" t="8284" r="-1" b="16565"/>
          <a:stretch/>
        </p:blipFill>
        <p:spPr>
          <a:xfrm>
            <a:off x="2141151" y="2819711"/>
            <a:ext cx="1991709" cy="199371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89221143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{40EEB70D-89B1-D846-B6E9-42EDB3F9DDEE}tf10001071</Template>
  <TotalTime>5487</TotalTime>
  <Words>689</Words>
  <Application>Microsoft Macintosh PowerPoint</Application>
  <PresentationFormat>宽屏</PresentationFormat>
  <Paragraphs>63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方正小标宋_GBK </vt:lpstr>
      <vt:lpstr>inherit</vt:lpstr>
      <vt:lpstr>Noto Sans SC</vt:lpstr>
      <vt:lpstr>Yuanti SC</vt:lpstr>
      <vt:lpstr>arial</vt:lpstr>
      <vt:lpstr>arial</vt:lpstr>
      <vt:lpstr>Gill Sans MT</vt:lpstr>
      <vt:lpstr>Impact</vt:lpstr>
      <vt:lpstr>徽章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SONG</dc:creator>
  <cp:lastModifiedBy>Yang SONG</cp:lastModifiedBy>
  <cp:revision>110</cp:revision>
  <dcterms:created xsi:type="dcterms:W3CDTF">2022-07-01T04:13:20Z</dcterms:created>
  <dcterms:modified xsi:type="dcterms:W3CDTF">2023-07-04T04:42:43Z</dcterms:modified>
</cp:coreProperties>
</file>