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7"/>
  </p:notesMasterIdLst>
  <p:sldIdLst>
    <p:sldId id="431" r:id="rId2"/>
    <p:sldId id="425" r:id="rId3"/>
    <p:sldId id="379" r:id="rId4"/>
    <p:sldId id="403" r:id="rId5"/>
    <p:sldId id="391" r:id="rId6"/>
    <p:sldId id="395" r:id="rId7"/>
    <p:sldId id="396" r:id="rId8"/>
    <p:sldId id="397" r:id="rId9"/>
    <p:sldId id="398" r:id="rId10"/>
    <p:sldId id="400" r:id="rId11"/>
    <p:sldId id="401" r:id="rId12"/>
    <p:sldId id="404" r:id="rId13"/>
    <p:sldId id="406" r:id="rId14"/>
    <p:sldId id="407" r:id="rId15"/>
    <p:sldId id="405" r:id="rId16"/>
    <p:sldId id="408" r:id="rId17"/>
    <p:sldId id="410" r:id="rId18"/>
    <p:sldId id="412" r:id="rId19"/>
    <p:sldId id="411" r:id="rId20"/>
    <p:sldId id="414" r:id="rId21"/>
    <p:sldId id="426" r:id="rId22"/>
    <p:sldId id="413" r:id="rId23"/>
    <p:sldId id="416" r:id="rId24"/>
    <p:sldId id="427" r:id="rId25"/>
    <p:sldId id="428" r:id="rId26"/>
    <p:sldId id="429" r:id="rId27"/>
    <p:sldId id="430" r:id="rId28"/>
    <p:sldId id="432" r:id="rId29"/>
    <p:sldId id="418" r:id="rId30"/>
    <p:sldId id="422" r:id="rId31"/>
    <p:sldId id="419" r:id="rId32"/>
    <p:sldId id="420" r:id="rId33"/>
    <p:sldId id="423" r:id="rId34"/>
    <p:sldId id="424" r:id="rId35"/>
    <p:sldId id="277" r:id="rId36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05"/>
    <p:restoredTop sz="91615"/>
  </p:normalViewPr>
  <p:slideViewPr>
    <p:cSldViewPr snapToGrid="0" snapToObjects="1">
      <p:cViewPr>
        <p:scale>
          <a:sx n="117" d="100"/>
          <a:sy n="117" d="100"/>
        </p:scale>
        <p:origin x="1112" y="4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6D7121-F3D1-7F44-B365-80E67D71FC67}" type="datetimeFigureOut">
              <a:rPr kumimoji="1" lang="zh-CN" altLang="en-US" smtClean="0"/>
              <a:t>2024/10/9</a:t>
            </a:fld>
            <a:endParaRPr kumimoji="1" lang="zh-CN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zh-CN"/>
              <a:t>Click to edit Master text styles</a:t>
            </a:r>
          </a:p>
          <a:p>
            <a:pPr lvl="1"/>
            <a:r>
              <a:rPr kumimoji="1" lang="en-US" altLang="zh-CN"/>
              <a:t>Second level</a:t>
            </a:r>
          </a:p>
          <a:p>
            <a:pPr lvl="2"/>
            <a:r>
              <a:rPr kumimoji="1" lang="en-US" altLang="zh-CN"/>
              <a:t>Third level</a:t>
            </a:r>
          </a:p>
          <a:p>
            <a:pPr lvl="3"/>
            <a:r>
              <a:rPr kumimoji="1" lang="en-US" altLang="zh-CN"/>
              <a:t>Fourth level</a:t>
            </a:r>
          </a:p>
          <a:p>
            <a:pPr lvl="4"/>
            <a:r>
              <a:rPr kumimoji="1" lang="en-US" altLang="zh-CN"/>
              <a:t>Fifth level</a:t>
            </a:r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BB1C4C-66EF-0F4C-B7A3-FECCA39F5AC9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6903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5638441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50664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5696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44667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5060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47332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6454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567519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571634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4506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8167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06700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754897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0227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127271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29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3704303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30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166919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31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46349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32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44376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33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571223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34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3732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39434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60553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425196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问老师要说什么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79539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867414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041303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BB1C4C-66EF-0F4C-B7A3-FECCA39F5AC9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5725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33CB2-1833-6446-A58B-BEBE6542E5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AFFF91-2EF8-A14C-8D6E-2B415D670A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0FBB7F-1F1F-3041-8F34-551E53C23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C0454-CBC5-0844-8E76-C6E28BA84909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CDE26-F415-E744-8334-737A7B9DD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480306-4003-1944-95E0-41599C6BB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4813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DAEC2-52BA-024C-8C6C-BED550CB0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E96FE-CB14-1B4A-85E1-5E8513611B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1F4636-F688-CE46-B139-313977579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A0FEA7-8E1E-3748-B5F1-ACBF6673B8E4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A7477-485C-4A4E-A893-61CFDB41F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933B9-FD9F-1C40-89F4-1C7EAA8D0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415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975246-F61B-A441-9874-62E1854824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BF60BD-3BDF-7945-A4E7-1F5DF859A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51581-7D0A-CE4B-AA9F-4C887158A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9FD00C-90CD-4E48-A64B-1F5FC61CCF5A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E9E29-8E4E-C14A-8B17-5566A0F0C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DB503-7F83-9649-BA45-24F26623E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1586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94003-1CF9-4C49-A837-08724456D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FB51C4-2549-FC4F-BDA5-F5A602F3F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2E324-444F-9548-B027-17ACC2FC5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C6404-DCAA-A44D-9657-B605F185714F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BAA2-8C85-9745-85A2-B41016CB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870CA-67CB-D947-B79B-24FC521BB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5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D370-A91D-7A4D-ADC1-8DB123A08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780B-CE87-3A4B-A7D2-4A7F24DF55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33DD42-A223-9545-ADF3-BC52370E0D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8B659-EDE0-AD4D-9A19-F97575D3A86B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D4323-9031-DC47-8A94-A29335B17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0D6BC-9512-A841-B1C3-7903D18E8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936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50F54-9BA1-B247-9E3B-D4E932B44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7711D2-B35F-3F47-A8AB-22CE38A25C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8E9B7-C6E3-AC4A-803D-9E61265A9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AC729-0C67-9342-95AD-9C732DB4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7E15-EF90-A04C-9E8D-7D87F5B3144A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E346A-9DE9-E145-BECE-596797C09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56A837-D9D0-6146-AEC5-C35121FB6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2564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F5876-C723-9744-BF58-EFB872D5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35E38-1170-5149-A855-7CBDCBFD20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E9E2-0892-F446-8EC6-B8B00DE8A9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4CB34-5AEB-F54E-AFF0-B66A8CD4F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C53D7-FBC1-1747-9350-41EBBB255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C6BB04-91F7-B241-B009-701C0A537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75F99-32E8-AE48-9E4E-C28EA4F528EC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27985-26B7-5741-8D93-99E60FE60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363637-43DC-C54C-984F-098B7918A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438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1EDF-179A-0C49-895A-2CEEB3A8C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567691-EB33-0242-A864-323F5DEF0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96F4D-5BFF-3547-AC37-787533AFDFEE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41A9A-DE87-6E45-9DE0-DABFF5C09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888DC-681B-1341-9420-5B9598774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7467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17ED2C-2CF1-ED42-BEDB-CF3138B19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F076-A352-7F4B-AE9D-7D5DD7B99B48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62B63-CB01-1C43-8129-3486B4900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F36FC-3BEE-8C41-81C3-F2D77D532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734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70CC0-08A9-9843-8945-D77059896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9B4A4E-73BF-9944-9344-6B1CF5C143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32A37-9369-7448-9ABE-B54AD56AF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F141C0-2267-0244-BE62-A04B3A4D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ABF480-957E-A74F-87D5-CE10A0880AFC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A8F276-CF22-8A4E-9CB9-B2EF60F43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7D4CAB-D56F-454F-9F7A-5354596D1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7053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0B6A-D032-8D48-AD3C-703F016DE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F44685-8048-A147-9613-C2895F7AB4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4F0BB-CBF4-D849-8CEE-9C459734D1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C86F97-06C9-F340-9B2C-E83F51504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01469-409E-374F-A2C0-11933171BF7B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B4FC2-462A-8847-B71A-17754A9C1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1E4660-7CD5-BF45-A535-740346E82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4909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6C6EE-F9D2-6148-A0B0-FA9944B3B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F61F9-840F-D740-95CA-FD5EE46D3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176A-AC6F-F140-B22E-3EF286D94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A9B15-69A7-A145-AC80-8CA66F579BF2}" type="datetime1">
              <a:rPr lang="en-US" altLang="zh-CN" smtClean="0"/>
              <a:t>10/9/24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98B022-53E5-1F49-B0C5-55161277A5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B7C76-189B-1F4E-96DB-3B5B837333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E10DA-A4B5-3C41-BB56-C5CB7549EC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97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0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dbolt.org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3490D1-41B4-DD4F-98FF-FE0E92D49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488081"/>
            <a:ext cx="8305800" cy="44323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DA10BCC-E8E7-614F-B3E2-6C329704E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100" y="5075162"/>
            <a:ext cx="8280400" cy="116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670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局部变量的存储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98D89-6E1A-7E4B-A3E1-0152D948DE2B}"/>
              </a:ext>
            </a:extLst>
          </p:cNvPr>
          <p:cNvSpPr txBox="1"/>
          <p:nvPr/>
        </p:nvSpPr>
        <p:spPr>
          <a:xfrm>
            <a:off x="288758" y="968716"/>
            <a:ext cx="7385258" cy="5636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在过程内临时存储局部变量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什么是局部变量？</a:t>
            </a:r>
            <a:endParaRPr kumimoji="1"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在</a:t>
            </a:r>
            <a:r>
              <a:rPr kumimoji="1" lang="en-US" altLang="zh-CN" dirty="0"/>
              <a:t>C</a:t>
            </a:r>
            <a:r>
              <a:rPr kumimoji="1" lang="zh-CN" altLang="en-US" dirty="0"/>
              <a:t>中是声明在某个过程（函数）内部的变量，与全局变量对应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在过程结束时与过程一起消亡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不需要长期保存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可以用寄存器</a:t>
            </a:r>
            <a:r>
              <a:rPr kumimoji="1" lang="en-US" altLang="zh-CN" dirty="0"/>
              <a:t>/</a:t>
            </a:r>
            <a:r>
              <a:rPr kumimoji="1" lang="zh-CN" altLang="en-US" dirty="0"/>
              <a:t>栈来存储</a:t>
            </a:r>
            <a:endParaRPr kumimoji="1" lang="en-US" altLang="zh-CN" dirty="0"/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dirty="0">
                <a:solidFill>
                  <a:prstClr val="black"/>
                </a:solidFill>
              </a:rPr>
              <a:t>优先通过寄存器实现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  <a:defRPr/>
            </a:pPr>
            <a:r>
              <a:rPr kumimoji="1" lang="zh-CN" altLang="en-US" sz="2000" dirty="0">
                <a:solidFill>
                  <a:prstClr val="black"/>
                </a:solidFill>
              </a:rPr>
              <a:t>但一些情况下不得不用栈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prstClr val="black"/>
                </a:solidFill>
              </a:rPr>
              <a:t>寄存器放不下所有的局部变量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prstClr val="black"/>
                </a:solidFill>
              </a:rPr>
              <a:t>对变量使用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1" lang="zh-CN" altLang="en-US" dirty="0">
                <a:solidFill>
                  <a:prstClr val="black"/>
                </a:solidFill>
              </a:rPr>
              <a:t>产生其地址，这意味着要先把变量放在内存里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srgbClr val="FF0000"/>
                </a:solidFill>
              </a:rPr>
              <a:t>数组、结构、字符串</a:t>
            </a:r>
            <a:r>
              <a:rPr kumimoji="1" lang="zh-CN" altLang="en-US" dirty="0">
                <a:solidFill>
                  <a:prstClr val="black"/>
                </a:solidFill>
              </a:rPr>
              <a:t>等基本数据类型的复合类型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kumimoji="1" lang="zh-CN" altLang="en-US" dirty="0">
                <a:solidFill>
                  <a:prstClr val="black"/>
                </a:solidFill>
              </a:rPr>
              <a:t>编译器操作这些类型</a:t>
            </a:r>
            <a:r>
              <a:rPr kumimoji="1" lang="zh-CN" altLang="en-US" dirty="0"/>
              <a:t>和操作</a:t>
            </a:r>
            <a:r>
              <a:rPr kumimoji="1" lang="zh-CN" altLang="en-US" dirty="0">
                <a:solidFill>
                  <a:srgbClr val="FF0000"/>
                </a:solidFill>
              </a:rPr>
              <a:t>指针</a:t>
            </a:r>
            <a:r>
              <a:rPr kumimoji="1" lang="zh-CN" altLang="en-US" dirty="0"/>
              <a:t>类似，因此数据也要先在内存中</a:t>
            </a:r>
            <a:endParaRPr kumimoji="1" lang="en-US" altLang="zh-CN" dirty="0"/>
          </a:p>
        </p:txBody>
      </p:sp>
      <p:pic>
        <p:nvPicPr>
          <p:cNvPr id="16" name="图片 4">
            <a:extLst>
              <a:ext uri="{FF2B5EF4-FFF2-40B4-BE49-F238E27FC236}">
                <a16:creationId xmlns:a16="http://schemas.microsoft.com/office/drawing/2014/main" id="{6FE81CE9-AF79-8846-AB6F-876AD44330D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336"/>
          <a:stretch/>
        </p:blipFill>
        <p:spPr>
          <a:xfrm>
            <a:off x="9668145" y="2635012"/>
            <a:ext cx="2152650" cy="1777668"/>
          </a:xfrm>
          <a:prstGeom prst="rect">
            <a:avLst/>
          </a:prstGeom>
        </p:spPr>
      </p:pic>
      <p:pic>
        <p:nvPicPr>
          <p:cNvPr id="17" name="图片 5">
            <a:extLst>
              <a:ext uri="{FF2B5EF4-FFF2-40B4-BE49-F238E27FC236}">
                <a16:creationId xmlns:a16="http://schemas.microsoft.com/office/drawing/2014/main" id="{248DED9B-1E91-7343-885E-BB9629FB4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4949" y="2561325"/>
            <a:ext cx="4303292" cy="178511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9B3D534-4722-2245-888B-4D428464CE08}"/>
              </a:ext>
            </a:extLst>
          </p:cNvPr>
          <p:cNvSpPr txBox="1"/>
          <p:nvPr/>
        </p:nvSpPr>
        <p:spPr>
          <a:xfrm>
            <a:off x="7556679" y="4494386"/>
            <a:ext cx="4713585" cy="17113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从高地址（栈底）向低地址（栈顶）存放局部</a:t>
            </a:r>
            <a:r>
              <a:rPr kumimoji="1" lang="zh-CN" altLang="en-US" dirty="0">
                <a:solidFill>
                  <a:schemeClr val="accent3"/>
                </a:solidFill>
                <a:latin typeface="Calibri" panose="020F0502020204030204"/>
                <a:ea typeface="等线" panose="02010600030101010101" pitchFamily="2" charset="-122"/>
              </a:rPr>
              <a:t>变量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（和参数相反）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accent3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大小为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K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的数据对象向</a:t>
            </a:r>
            <a:r>
              <a:rPr kumimoji="1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K</a:t>
            </a:r>
            <a:r>
              <a:rPr kumimoji="1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字节对齐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b="1" noProof="0" dirty="0">
                <a:solidFill>
                  <a:srgbClr val="FF0000"/>
                </a:solidFill>
                <a:latin typeface="Calibri" panose="020F0502020204030204"/>
                <a:ea typeface="等线" panose="02010600030101010101" pitchFamily="2" charset="-122"/>
              </a:rPr>
              <a:t>    （通用的对齐原则）</a:t>
            </a:r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21929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1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1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寄存器中的数据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8F024B-0BAC-9242-B785-2645AEFB317F}"/>
              </a:ext>
            </a:extLst>
          </p:cNvPr>
          <p:cNvSpPr txBox="1"/>
          <p:nvPr/>
        </p:nvSpPr>
        <p:spPr>
          <a:xfrm>
            <a:off x="288757" y="968716"/>
            <a:ext cx="9160043" cy="5543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寄存器由不同过程共享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控制转移时，寄存器中的数据不会被改变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chemeClr val="accent5"/>
                </a:solidFill>
              </a:rPr>
              <a:t>计算机系统中还有什么资源共享的例子？</a:t>
            </a:r>
            <a:endParaRPr kumimoji="1" lang="en-US" altLang="zh-CN" dirty="0">
              <a:solidFill>
                <a:schemeClr val="accent5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chemeClr val="accent5"/>
                </a:solidFill>
              </a:rPr>
              <a:t>多个程序共享物理内存的某些区域</a:t>
            </a:r>
            <a:endParaRPr kumimoji="1" lang="en-US" altLang="zh-CN" dirty="0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5B9BD5"/>
                </a:solidFill>
              </a:rPr>
              <a:t>共享带来什么好处？又有什么问题？</a:t>
            </a:r>
            <a:endParaRPr kumimoji="1" lang="en-US" altLang="zh-CN" dirty="0">
              <a:solidFill>
                <a:srgbClr val="5B9BD5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rgbClr val="5B9BD5"/>
                </a:solidFill>
              </a:rPr>
              <a:t>提高资源利用率</a:t>
            </a:r>
            <a:endParaRPr kumimoji="1" lang="en-US" altLang="zh-CN" dirty="0">
              <a:solidFill>
                <a:srgbClr val="5B9BD5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rgbClr val="5B9BD5"/>
                </a:solidFill>
              </a:rPr>
              <a:t>复杂性：同步问题、安全性问题</a:t>
            </a:r>
            <a:r>
              <a:rPr kumimoji="1" lang="en-US" altLang="zh-CN" dirty="0">
                <a:solidFill>
                  <a:srgbClr val="5B9BD5"/>
                </a:solidFill>
              </a:rPr>
              <a:t>...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寄存器中数据的安全性问题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</a:rPr>
              <a:t>P</a:t>
            </a:r>
            <a:r>
              <a:rPr kumimoji="1" lang="zh-CN" altLang="en-US" dirty="0">
                <a:solidFill>
                  <a:prstClr val="black"/>
                </a:solidFill>
              </a:rPr>
              <a:t>调用</a:t>
            </a:r>
            <a:r>
              <a:rPr kumimoji="1" lang="en-US" altLang="zh-CN" dirty="0">
                <a:solidFill>
                  <a:prstClr val="black"/>
                </a:solidFill>
              </a:rPr>
              <a:t>Q</a:t>
            </a:r>
            <a:r>
              <a:rPr kumimoji="1" lang="zh-CN" altLang="en-US" dirty="0">
                <a:solidFill>
                  <a:prstClr val="black"/>
                </a:solidFill>
              </a:rPr>
              <a:t>之后可能还需要使用一些调用前的寄存器值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需要维护这些值，防止在</a:t>
            </a:r>
            <a:r>
              <a:rPr kumimoji="1" lang="en-US" altLang="zh-CN" dirty="0">
                <a:solidFill>
                  <a:prstClr val="black"/>
                </a:solidFill>
              </a:rPr>
              <a:t>Q</a:t>
            </a:r>
            <a:r>
              <a:rPr kumimoji="1" lang="zh-CN" altLang="en-US" dirty="0">
                <a:solidFill>
                  <a:prstClr val="black"/>
                </a:solidFill>
              </a:rPr>
              <a:t>运行过程中被覆盖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</a:rPr>
              <a:t>保存在栈上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</a:rPr>
              <a:t>caller-saved: </a:t>
            </a:r>
            <a:r>
              <a:rPr kumimoji="1" lang="zh-CN" altLang="en-US" dirty="0">
                <a:solidFill>
                  <a:prstClr val="black"/>
                </a:solidFill>
              </a:rPr>
              <a:t>由</a:t>
            </a:r>
            <a:r>
              <a:rPr kumimoji="1" lang="en-US" altLang="zh-CN" dirty="0">
                <a:solidFill>
                  <a:prstClr val="black"/>
                </a:solidFill>
              </a:rPr>
              <a:t>P</a:t>
            </a:r>
            <a:r>
              <a:rPr kumimoji="1" lang="zh-CN" altLang="en-US" dirty="0">
                <a:solidFill>
                  <a:prstClr val="black"/>
                </a:solidFill>
              </a:rPr>
              <a:t>负责维护（以后都不再用</a:t>
            </a:r>
            <a:r>
              <a:rPr kumimoji="1" lang="en-US" altLang="zh-CN" dirty="0">
                <a:solidFill>
                  <a:prstClr val="black"/>
                </a:solidFill>
              </a:rPr>
              <a:t> or </a:t>
            </a:r>
            <a:r>
              <a:rPr kumimoji="1" lang="zh-CN" altLang="en-US" dirty="0">
                <a:solidFill>
                  <a:prstClr val="black"/>
                </a:solidFill>
              </a:rPr>
              <a:t>调用</a:t>
            </a:r>
            <a:r>
              <a:rPr kumimoji="1" lang="en-US" altLang="zh-CN" dirty="0">
                <a:solidFill>
                  <a:prstClr val="black"/>
                </a:solidFill>
              </a:rPr>
              <a:t>Q</a:t>
            </a:r>
            <a:r>
              <a:rPr kumimoji="1" lang="zh-CN" altLang="en-US" dirty="0">
                <a:solidFill>
                  <a:prstClr val="black"/>
                </a:solidFill>
              </a:rPr>
              <a:t>前保存，</a:t>
            </a:r>
            <a:r>
              <a:rPr kumimoji="1" lang="en-US" altLang="zh-CN" dirty="0">
                <a:solidFill>
                  <a:prstClr val="black"/>
                </a:solidFill>
              </a:rPr>
              <a:t>Q</a:t>
            </a:r>
            <a:r>
              <a:rPr kumimoji="1" lang="zh-CN" altLang="en-US" dirty="0">
                <a:solidFill>
                  <a:prstClr val="black"/>
                </a:solidFill>
              </a:rPr>
              <a:t>返回后由</a:t>
            </a:r>
            <a:r>
              <a:rPr kumimoji="1" lang="en-US" altLang="zh-CN" dirty="0">
                <a:solidFill>
                  <a:prstClr val="black"/>
                </a:solidFill>
              </a:rPr>
              <a:t>P</a:t>
            </a:r>
            <a:r>
              <a:rPr kumimoji="1" lang="zh-CN" altLang="en-US" dirty="0">
                <a:solidFill>
                  <a:prstClr val="black"/>
                </a:solidFill>
              </a:rPr>
              <a:t>恢复）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</a:rPr>
              <a:t>callee-saved: </a:t>
            </a:r>
            <a:r>
              <a:rPr kumimoji="1" lang="zh-CN" altLang="en-US" dirty="0">
                <a:solidFill>
                  <a:prstClr val="black"/>
                </a:solidFill>
              </a:rPr>
              <a:t>由</a:t>
            </a:r>
            <a:r>
              <a:rPr kumimoji="1" lang="en-US" altLang="zh-CN" dirty="0">
                <a:solidFill>
                  <a:prstClr val="black"/>
                </a:solidFill>
              </a:rPr>
              <a:t>Q</a:t>
            </a:r>
            <a:r>
              <a:rPr kumimoji="1" lang="zh-CN" altLang="en-US" dirty="0">
                <a:solidFill>
                  <a:prstClr val="black"/>
                </a:solidFill>
              </a:rPr>
              <a:t>负责维护（</a:t>
            </a:r>
            <a:r>
              <a:rPr kumimoji="1" lang="en-US" altLang="zh-CN" dirty="0">
                <a:solidFill>
                  <a:prstClr val="black"/>
                </a:solidFill>
              </a:rPr>
              <a:t>Q</a:t>
            </a:r>
            <a:r>
              <a:rPr kumimoji="1" lang="zh-CN" altLang="en-US" dirty="0">
                <a:solidFill>
                  <a:prstClr val="black"/>
                </a:solidFill>
              </a:rPr>
              <a:t>不用</a:t>
            </a:r>
            <a:r>
              <a:rPr kumimoji="1" lang="en-US" altLang="zh-CN" dirty="0">
                <a:solidFill>
                  <a:prstClr val="black"/>
                </a:solidFill>
              </a:rPr>
              <a:t> or Q</a:t>
            </a:r>
            <a:r>
              <a:rPr kumimoji="1" lang="zh-CN" altLang="en-US" dirty="0">
                <a:solidFill>
                  <a:prstClr val="black"/>
                </a:solidFill>
              </a:rPr>
              <a:t>保存在栈上，</a:t>
            </a:r>
            <a:r>
              <a:rPr kumimoji="1" lang="en-US" altLang="zh-CN" dirty="0">
                <a:solidFill>
                  <a:prstClr val="black"/>
                </a:solidFill>
              </a:rPr>
              <a:t>Q</a:t>
            </a:r>
            <a:r>
              <a:rPr kumimoji="1" lang="zh-CN" altLang="en-US" dirty="0">
                <a:solidFill>
                  <a:prstClr val="black"/>
                </a:solidFill>
              </a:rPr>
              <a:t>返回前由</a:t>
            </a:r>
            <a:r>
              <a:rPr kumimoji="1" lang="en-US" altLang="zh-CN" dirty="0">
                <a:solidFill>
                  <a:prstClr val="black"/>
                </a:solidFill>
              </a:rPr>
              <a:t>Q</a:t>
            </a:r>
            <a:r>
              <a:rPr kumimoji="1" lang="zh-CN" altLang="en-US" dirty="0">
                <a:solidFill>
                  <a:prstClr val="black"/>
                </a:solidFill>
              </a:rPr>
              <a:t>恢复）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42B9403-ACBF-0347-AB59-74DD964BC61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725"/>
          <a:stretch/>
        </p:blipFill>
        <p:spPr>
          <a:xfrm>
            <a:off x="6087993" y="821283"/>
            <a:ext cx="6104007" cy="192029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A207A1-D708-2B48-894E-349528410AFE}"/>
              </a:ext>
            </a:extLst>
          </p:cNvPr>
          <p:cNvSpPr txBox="1"/>
          <p:nvPr/>
        </p:nvSpPr>
        <p:spPr>
          <a:xfrm>
            <a:off x="6087993" y="2754999"/>
            <a:ext cx="45570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>
                <a:solidFill>
                  <a:schemeClr val="accent5"/>
                </a:solidFill>
              </a:rPr>
              <a:t>为什么</a:t>
            </a:r>
            <a:r>
              <a:rPr kumimoji="1" lang="en-US" altLang="zh-CN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1" lang="en-US" altLang="zh-CN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rsp</a:t>
            </a:r>
            <a:r>
              <a:rPr kumimoji="1" lang="zh-CN" altLang="en-US" dirty="0">
                <a:solidFill>
                  <a:schemeClr val="accent5"/>
                </a:solidFill>
              </a:rPr>
              <a:t>不需要被</a:t>
            </a:r>
            <a:r>
              <a:rPr kumimoji="1" lang="en-US" altLang="zh-CN" dirty="0">
                <a:solidFill>
                  <a:schemeClr val="accent5"/>
                </a:solidFill>
              </a:rPr>
              <a:t>caller</a:t>
            </a:r>
            <a:r>
              <a:rPr kumimoji="1" lang="zh-CN" altLang="en-US" dirty="0">
                <a:solidFill>
                  <a:schemeClr val="accent5"/>
                </a:solidFill>
              </a:rPr>
              <a:t>或者</a:t>
            </a:r>
            <a:r>
              <a:rPr kumimoji="1" lang="en-US" altLang="zh-CN" dirty="0">
                <a:solidFill>
                  <a:schemeClr val="accent5"/>
                </a:solidFill>
              </a:rPr>
              <a:t>callee</a:t>
            </a:r>
            <a:r>
              <a:rPr kumimoji="1" lang="zh-CN" altLang="en-US" dirty="0">
                <a:solidFill>
                  <a:schemeClr val="accent5"/>
                </a:solidFill>
              </a:rPr>
              <a:t>保存？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1D32243-B37F-254F-A5DD-30AF88D25F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9300" y="3285186"/>
            <a:ext cx="3974961" cy="225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7994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3F7-14A7-E740-B5E2-36C20736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6053"/>
            <a:ext cx="9144000" cy="685893"/>
          </a:xfrm>
        </p:spPr>
        <p:txBody>
          <a:bodyPr>
            <a:noAutofit/>
          </a:bodyPr>
          <a:lstStyle/>
          <a:p>
            <a:r>
              <a:rPr lang="en-US" sz="4800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993819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指针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2DAF1-9F64-D444-A1A9-381A3AAE13A2}"/>
              </a:ext>
            </a:extLst>
          </p:cNvPr>
          <p:cNvSpPr txBox="1"/>
          <p:nvPr/>
        </p:nvSpPr>
        <p:spPr>
          <a:xfrm>
            <a:off x="278818" y="968716"/>
            <a:ext cx="7862783" cy="55893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/>
              <a:t>C</a:t>
            </a:r>
            <a:r>
              <a:rPr kumimoji="1" lang="zh-CN" altLang="en-US" sz="2000" dirty="0"/>
              <a:t>的核心特色</a:t>
            </a:r>
            <a:endParaRPr kumimoji="1"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使程序员可以精细化操作内存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令人迷惑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/>
              <a:t>“segmentation fault: core dumped”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包含两类信息</a:t>
            </a:r>
            <a:endParaRPr kumimoji="1" lang="en-US" altLang="zh-CN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内存中某一对象的地址</a:t>
            </a:r>
            <a:endParaRPr kumimoji="1" lang="en-US" altLang="zh-CN" dirty="0"/>
          </a:p>
          <a:p>
            <a:pPr marL="1200150" lvl="2" indent="-28575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该对象的数据类型</a:t>
            </a:r>
            <a:endParaRPr kumimoji="1" lang="en-US" altLang="zh-CN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产生指针与间接引用指针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&amp;Expr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Addr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一些例子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 (*f)(int*);</a:t>
            </a:r>
          </a:p>
        </p:txBody>
      </p:sp>
      <p:pic>
        <p:nvPicPr>
          <p:cNvPr id="1026" name="Picture 2" descr="Pointers – ProgrammerHumor.io">
            <a:extLst>
              <a:ext uri="{FF2B5EF4-FFF2-40B4-BE49-F238E27FC236}">
                <a16:creationId xmlns:a16="http://schemas.microsoft.com/office/drawing/2014/main" id="{AF8E77D9-BD8E-9344-B729-F034FE659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06" y="968716"/>
            <a:ext cx="3277787" cy="51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35860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指针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2DAF1-9F64-D444-A1A9-381A3AAE13A2}"/>
              </a:ext>
            </a:extLst>
          </p:cNvPr>
          <p:cNvSpPr txBox="1"/>
          <p:nvPr/>
        </p:nvSpPr>
        <p:spPr>
          <a:xfrm>
            <a:off x="288758" y="1045655"/>
            <a:ext cx="7862783" cy="47205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基本运算</a:t>
            </a:r>
            <a:endParaRPr kumimoji="1" lang="en-US" altLang="zh-CN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 *p;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的值为</a:t>
            </a:r>
            <a:r>
              <a:rPr kumimoji="1" lang="en-US" altLang="zh-CN" dirty="0" err="1">
                <a:cs typeface="Courier New" panose="02070309020205020404" pitchFamily="49" charset="0"/>
              </a:rPr>
              <a:t>x</a:t>
            </a:r>
            <a:r>
              <a:rPr kumimoji="1" lang="en-US" altLang="zh-CN" baseline="-25000" dirty="0" err="1">
                <a:cs typeface="Courier New" panose="02070309020205020404" pitchFamily="49" charset="0"/>
              </a:rPr>
              <a:t>p</a:t>
            </a:r>
            <a:r>
              <a:rPr kumimoji="1" lang="zh-CN" altLang="en-US" dirty="0">
                <a:cs typeface="Courier New" panose="02070309020205020404" pitchFamily="49" charset="0"/>
              </a:rPr>
              <a:t>，则</a:t>
            </a:r>
            <a:r>
              <a:rPr kumimoji="1" lang="zh-CN" altLang="en-US" dirty="0">
                <a:solidFill>
                  <a:srgbClr val="FF0000"/>
                </a:solidFill>
                <a:cs typeface="Courier New" panose="02070309020205020404" pitchFamily="49" charset="0"/>
              </a:rPr>
              <a:t>表达式</a:t>
            </a:r>
            <a:r>
              <a:rPr kumimoji="1"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p+i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的值为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altLang="zh-CN" baseline="-25000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+L·i</a:t>
            </a:r>
            <a:r>
              <a:rPr lang="zh-CN" altLang="en-US" dirty="0">
                <a:latin typeface="+mn-ea"/>
                <a:cs typeface="Calibri" panose="020F0502020204030204" pitchFamily="34" charset="0"/>
              </a:rPr>
              <a:t>，</a:t>
            </a:r>
            <a:r>
              <a:rPr lang="en-US" altLang="zh-CN" dirty="0">
                <a:cs typeface="Calibri" panose="020F0502020204030204" pitchFamily="34" charset="0"/>
              </a:rPr>
              <a:t>L</a:t>
            </a:r>
            <a:r>
              <a:rPr lang="zh-CN" altLang="en-US" dirty="0">
                <a:latin typeface="+mn-ea"/>
                <a:cs typeface="Calibri" panose="020F0502020204030204" pitchFamily="34" charset="0"/>
              </a:rPr>
              <a:t>为数据类型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zh-CN" altLang="en-US" dirty="0">
                <a:latin typeface="+mn-ea"/>
                <a:cs typeface="Courier New" panose="02070309020205020404" pitchFamily="49" charset="0"/>
              </a:rPr>
              <a:t>的大小</a:t>
            </a:r>
            <a:endParaRPr lang="en-US" altLang="zh-CN" dirty="0">
              <a:latin typeface="+mn-ea"/>
              <a:cs typeface="Courier New" panose="02070309020205020404" pitchFamily="49" charset="0"/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需要注意的细节</a:t>
            </a:r>
            <a:endParaRPr kumimoji="1" lang="en-US" altLang="zh-CN" sz="20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区分</a:t>
            </a:r>
            <a:r>
              <a:rPr kumimoji="1" lang="zh-CN" altLang="en-US" u="sng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kumimoji="1" lang="zh-CN" altLang="en-US" u="sng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表达式的值</a:t>
            </a:r>
            <a:endParaRPr kumimoji="1" lang="en-US" altLang="zh-CN" u="sng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两个指针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不能相加（无意义）</a:t>
            </a:r>
            <a:endParaRPr kumimoji="1"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可以计算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同一个数据结构中</a:t>
            </a: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的两个指针之差，结果的数据类型为</a:t>
            </a:r>
            <a:r>
              <a:rPr kumimoji="1"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，值等于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两个地址之差除以该数据类型的大小</a:t>
            </a:r>
            <a:endParaRPr kumimoji="1" lang="zh-CN" alt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：有符号整型，宽度依赖于编译平台（类似于</a:t>
            </a:r>
            <a:r>
              <a:rPr kumimoji="1"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），在</a:t>
            </a:r>
            <a:r>
              <a:rPr kumimoji="1" lang="en-US" altLang="zh-CN" dirty="0">
                <a:solidFill>
                  <a:prstClr val="black"/>
                </a:solidFill>
                <a:cs typeface="Courier New" panose="02070309020205020404" pitchFamily="49" charset="0"/>
              </a:rPr>
              <a:t>64</a:t>
            </a: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位平台上就是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endParaRPr kumimoji="1" lang="zh-CN" alt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ptrdiff_t</a:t>
            </a:r>
            <a:r>
              <a:rPr kumimoji="1" lang="zh-CN" altLang="en-US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为有符号整型的原因？</a:t>
            </a:r>
          </a:p>
        </p:txBody>
      </p:sp>
      <p:pic>
        <p:nvPicPr>
          <p:cNvPr id="7" name="Picture 2" descr="Pointers – ProgrammerHumor.io">
            <a:extLst>
              <a:ext uri="{FF2B5EF4-FFF2-40B4-BE49-F238E27FC236}">
                <a16:creationId xmlns:a16="http://schemas.microsoft.com/office/drawing/2014/main" id="{AABB5D7A-03E8-EB4E-A600-D99340F2D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9906" y="968716"/>
            <a:ext cx="3277787" cy="5128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06253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2DAF1-9F64-D444-A1A9-381A3AAE13A2}"/>
              </a:ext>
            </a:extLst>
          </p:cNvPr>
          <p:cNvSpPr txBox="1"/>
          <p:nvPr/>
        </p:nvSpPr>
        <p:spPr>
          <a:xfrm>
            <a:off x="278818" y="968716"/>
            <a:ext cx="4285711" cy="3889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声明一个数组</a:t>
            </a:r>
            <a:endParaRPr kumimoji="1"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 A[N]</a:t>
            </a:r>
            <a:r>
              <a:rPr kumimoji="1" lang="en-US" altLang="zh-CN" dirty="0">
                <a:solidFill>
                  <a:prstClr val="black"/>
                </a:solidFill>
              </a:rPr>
              <a:t>;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kumimoji="1" lang="en-US" altLang="zh-CN" dirty="0">
                <a:solidFill>
                  <a:prstClr val="black"/>
                </a:solidFill>
              </a:rPr>
              <a:t>: </a:t>
            </a:r>
            <a:r>
              <a:rPr kumimoji="1" lang="zh-CN" altLang="en-US" dirty="0">
                <a:solidFill>
                  <a:prstClr val="black"/>
                </a:solidFill>
              </a:rPr>
              <a:t>数据的类型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en-US" altLang="zh-CN" dirty="0">
                <a:solidFill>
                  <a:prstClr val="black"/>
                </a:solidFill>
              </a:rPr>
              <a:t>: </a:t>
            </a:r>
            <a:r>
              <a:rPr kumimoji="1" lang="zh-CN" altLang="en-US" dirty="0">
                <a:solidFill>
                  <a:prstClr val="black"/>
                </a:solidFill>
              </a:rPr>
              <a:t>数据的个数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i="1" dirty="0">
                <a:solidFill>
                  <a:prstClr val="black"/>
                </a:solidFill>
              </a:rPr>
              <a:t>L</a:t>
            </a:r>
            <a:r>
              <a:rPr kumimoji="1" lang="en-US" altLang="zh-CN" dirty="0">
                <a:solidFill>
                  <a:prstClr val="black"/>
                </a:solidFill>
              </a:rPr>
              <a:t>: </a:t>
            </a:r>
            <a:r>
              <a:rPr kumimoji="1" lang="zh-CN" altLang="en-US" dirty="0">
                <a:solidFill>
                  <a:prstClr val="black"/>
                </a:solidFill>
              </a:rPr>
              <a:t>数据的大小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二维数组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CN" dirty="0">
                <a:solidFill>
                  <a:srgbClr val="FF0000"/>
                </a:solidFill>
              </a:rPr>
              <a:t>行优先</a:t>
            </a:r>
            <a:r>
              <a:rPr kumimoji="1" lang="zh-CN" altLang="en-CN" dirty="0">
                <a:solidFill>
                  <a:prstClr val="black"/>
                </a:solidFill>
              </a:rPr>
              <a:t>存储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要访问</a:t>
            </a:r>
            <a:r>
              <a:rPr kumimoji="1" lang="en-US" altLang="zh-CN" dirty="0" err="1">
                <a:solidFill>
                  <a:prstClr val="black"/>
                </a:solidFill>
              </a:rPr>
              <a:t>i</a:t>
            </a:r>
            <a:r>
              <a:rPr kumimoji="1" lang="zh-CN" altLang="en-US" dirty="0">
                <a:solidFill>
                  <a:prstClr val="black"/>
                </a:solidFill>
              </a:rPr>
              <a:t>行，需要先经过</a:t>
            </a:r>
            <a:r>
              <a:rPr kumimoji="1" lang="en-US" altLang="zh-CN" dirty="0">
                <a:solidFill>
                  <a:prstClr val="black"/>
                </a:solidFill>
              </a:rPr>
              <a:t>0</a:t>
            </a:r>
            <a:r>
              <a:rPr kumimoji="1" lang="zh-CN" altLang="en-US" dirty="0">
                <a:solidFill>
                  <a:prstClr val="black"/>
                </a:solidFill>
              </a:rPr>
              <a:t>～</a:t>
            </a:r>
            <a:r>
              <a:rPr kumimoji="1" lang="en-US" altLang="zh-CN" dirty="0">
                <a:solidFill>
                  <a:prstClr val="black"/>
                </a:solidFill>
              </a:rPr>
              <a:t>i-1</a:t>
            </a:r>
            <a:r>
              <a:rPr kumimoji="1" lang="zh-CN" altLang="en-US" dirty="0">
                <a:solidFill>
                  <a:prstClr val="black"/>
                </a:solidFill>
              </a:rPr>
              <a:t>行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&amp;A[</a:t>
            </a:r>
            <a:r>
              <a:rPr kumimoji="1"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  <a:r>
              <a:rPr kumimoji="1" lang="en-US" altLang="zh-CN" dirty="0">
                <a:solidFill>
                  <a:prstClr val="black"/>
                </a:solidFill>
              </a:rPr>
              <a:t> = x</a:t>
            </a:r>
            <a:r>
              <a:rPr kumimoji="1" lang="en-US" altLang="zh-CN" baseline="-25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1" lang="en-US" altLang="zh-CN" dirty="0">
                <a:solidFill>
                  <a:prstClr val="black"/>
                </a:solidFill>
              </a:rPr>
              <a:t>+4(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kumimoji="1" lang="en-US" altLang="zh-CN" dirty="0">
                <a:solidFill>
                  <a:prstClr val="black"/>
                </a:solidFill>
              </a:rPr>
              <a:t> ·</a:t>
            </a:r>
            <a:r>
              <a:rPr kumimoji="1" lang="zh-CN" altLang="en-US" dirty="0">
                <a:solidFill>
                  <a:prstClr val="black"/>
                </a:solidFill>
              </a:rPr>
              <a:t>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</a:rPr>
              <a:t> + 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kumimoji="1" lang="en-US" altLang="zh-CN" dirty="0">
                <a:solidFill>
                  <a:prstClr val="black"/>
                </a:solidFill>
              </a:rPr>
              <a:t>)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CE19B09-59C2-EE48-9ACE-CB792CF0E436}"/>
              </a:ext>
            </a:extLst>
          </p:cNvPr>
          <p:cNvGrpSpPr/>
          <p:nvPr/>
        </p:nvGrpSpPr>
        <p:grpSpPr>
          <a:xfrm>
            <a:off x="4072282" y="1543401"/>
            <a:ext cx="6522831" cy="1341371"/>
            <a:chOff x="4072282" y="1543401"/>
            <a:chExt cx="6522831" cy="134137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2223E897-D4A3-034F-AF97-60193CFCFFF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2282" y="1728067"/>
              <a:ext cx="6522831" cy="654328"/>
            </a:xfrm>
            <a:prstGeom prst="rect">
              <a:avLst/>
            </a:prstGeom>
          </p:spPr>
        </p:pic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1CB24F43-DEA5-484D-90E1-D6C1404C57B6}"/>
                </a:ext>
              </a:extLst>
            </p:cNvPr>
            <p:cNvCxnSpPr/>
            <p:nvPr/>
          </p:nvCxnSpPr>
          <p:spPr>
            <a:xfrm flipV="1">
              <a:off x="5814391" y="2213430"/>
              <a:ext cx="0" cy="318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4FB34-6BAA-5045-A81C-A9DCF0AE01E3}"/>
                </a:ext>
              </a:extLst>
            </p:cNvPr>
            <p:cNvSpPr txBox="1"/>
            <p:nvPr/>
          </p:nvSpPr>
          <p:spPr>
            <a:xfrm>
              <a:off x="5589906" y="2515440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endPara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C4572E-9663-2640-8794-99BC3A225579}"/>
                </a:ext>
              </a:extLst>
            </p:cNvPr>
            <p:cNvCxnSpPr/>
            <p:nvPr/>
          </p:nvCxnSpPr>
          <p:spPr>
            <a:xfrm flipV="1">
              <a:off x="5814390" y="1620078"/>
              <a:ext cx="0" cy="218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B695868-7432-DA4A-B72B-7B23AEB197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732103" y="1613451"/>
              <a:ext cx="0" cy="218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D057EF2-4527-A848-8580-9120CDCFACBF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>
              <a:off x="5814390" y="1728067"/>
              <a:ext cx="32591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FBB1B6A-0B49-E042-8572-F4BADE75B335}"/>
                </a:ext>
              </a:extLst>
            </p:cNvPr>
            <p:cNvSpPr txBox="1"/>
            <p:nvPr/>
          </p:nvSpPr>
          <p:spPr>
            <a:xfrm>
              <a:off x="6140303" y="1543401"/>
              <a:ext cx="282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/>
                <a:t>L</a:t>
              </a:r>
              <a:endParaRPr kumimoji="1" lang="zh-CN" altLang="en-US" i="1" dirty="0"/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CDD4B12-6F8E-444C-8822-39ACEE8502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406190" y="1728067"/>
              <a:ext cx="325913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C956A35-805C-C542-A593-20B84A75FC56}"/>
              </a:ext>
            </a:extLst>
          </p:cNvPr>
          <p:cNvGrpSpPr/>
          <p:nvPr/>
        </p:nvGrpSpPr>
        <p:grpSpPr>
          <a:xfrm>
            <a:off x="4830419" y="3550815"/>
            <a:ext cx="6955561" cy="2220184"/>
            <a:chOff x="4830419" y="3550815"/>
            <a:chExt cx="6955561" cy="2220184"/>
          </a:xfrm>
        </p:grpSpPr>
        <p:pic>
          <p:nvPicPr>
            <p:cNvPr id="26" name="图片 6">
              <a:extLst>
                <a:ext uri="{FF2B5EF4-FFF2-40B4-BE49-F238E27FC236}">
                  <a16:creationId xmlns:a16="http://schemas.microsoft.com/office/drawing/2014/main" id="{8D1D7502-5BE3-524E-8866-27A1E673D19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30419" y="3550815"/>
              <a:ext cx="6955561" cy="1498308"/>
            </a:xfrm>
            <a:prstGeom prst="rect">
              <a:avLst/>
            </a:prstGeom>
          </p:spPr>
        </p:pic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3DB92E9-F066-0046-8FEF-B8CB0C0B1F29}"/>
                </a:ext>
              </a:extLst>
            </p:cNvPr>
            <p:cNvCxnSpPr/>
            <p:nvPr/>
          </p:nvCxnSpPr>
          <p:spPr>
            <a:xfrm flipV="1">
              <a:off x="5105766" y="5099657"/>
              <a:ext cx="0" cy="318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4ADF844-4159-BC4F-9A04-AFB8472A29AE}"/>
                </a:ext>
              </a:extLst>
            </p:cNvPr>
            <p:cNvSpPr txBox="1"/>
            <p:nvPr/>
          </p:nvSpPr>
          <p:spPr>
            <a:xfrm>
              <a:off x="4950854" y="5401667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>
                  <a:latin typeface="Courier New" panose="02070309020205020404" pitchFamily="49" charset="0"/>
                  <a:cs typeface="Courier New" panose="02070309020205020404" pitchFamily="49" charset="0"/>
                </a:rPr>
                <a:t>A</a:t>
              </a:r>
              <a:endPara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013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2DAF1-9F64-D444-A1A9-381A3AAE13A2}"/>
              </a:ext>
            </a:extLst>
          </p:cNvPr>
          <p:cNvSpPr txBox="1"/>
          <p:nvPr/>
        </p:nvSpPr>
        <p:spPr>
          <a:xfrm>
            <a:off x="278818" y="968716"/>
            <a:ext cx="8129686" cy="4251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全局数组与局部数组</a:t>
            </a:r>
            <a:endParaRPr kumimoji="1"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初始化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全局数组：自动初始化为</a:t>
            </a:r>
            <a:r>
              <a:rPr kumimoji="1" lang="en-US" altLang="zh-CN" dirty="0"/>
              <a:t>0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局部数组：无自动初始化，随机值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存储区域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全局数组：静态区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局部数组：栈区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大小是否可变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全局数组：一定是定长数组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局部数组：可以是定长或者变长数组</a:t>
            </a:r>
            <a:endParaRPr kumimoji="1" lang="en-US" altLang="zh-C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E3B304-D119-AC48-8A89-FB3391A46E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59493" y="2445734"/>
            <a:ext cx="2521814" cy="76330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0481A5-F826-3940-AA45-A19F82ACDA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9493" y="3896434"/>
            <a:ext cx="2521814" cy="76240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81FFB93-DE60-A045-AC88-694E325A78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3793" y="1218831"/>
            <a:ext cx="3985007" cy="52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4110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数组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2DAF1-9F64-D444-A1A9-381A3AAE13A2}"/>
              </a:ext>
            </a:extLst>
          </p:cNvPr>
          <p:cNvSpPr txBox="1"/>
          <p:nvPr/>
        </p:nvSpPr>
        <p:spPr>
          <a:xfrm>
            <a:off x="278818" y="968716"/>
            <a:ext cx="8129686" cy="9271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定长数组与变长数组</a:t>
            </a:r>
            <a:endParaRPr kumimoji="1" lang="zh-CN" altLang="en-US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变长数组：</a:t>
            </a:r>
            <a:r>
              <a:rPr kumimoji="1" lang="en-US" altLang="zh-CN" dirty="0"/>
              <a:t>ISO C99</a:t>
            </a:r>
            <a:r>
              <a:rPr kumimoji="1" lang="zh-CN" altLang="en-US" dirty="0"/>
              <a:t>引入的一种功能，允许数组的维度是表达式</a:t>
            </a:r>
          </a:p>
        </p:txBody>
      </p:sp>
      <p:pic>
        <p:nvPicPr>
          <p:cNvPr id="12" name="内容占位符 4">
            <a:extLst>
              <a:ext uri="{FF2B5EF4-FFF2-40B4-BE49-F238E27FC236}">
                <a16:creationId xmlns:a16="http://schemas.microsoft.com/office/drawing/2014/main" id="{B20B0758-5D8C-8F4E-8EDF-630C0716AF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97" y="3691581"/>
            <a:ext cx="4820478" cy="949253"/>
          </a:xfrm>
          <a:prstGeom prst="rect">
            <a:avLst/>
          </a:prstGeom>
        </p:spPr>
      </p:pic>
      <p:pic>
        <p:nvPicPr>
          <p:cNvPr id="13" name="图片 3">
            <a:extLst>
              <a:ext uri="{FF2B5EF4-FFF2-40B4-BE49-F238E27FC236}">
                <a16:creationId xmlns:a16="http://schemas.microsoft.com/office/drawing/2014/main" id="{ED3067DC-8C82-B545-9FB8-F1D8717E4D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605" y="2774114"/>
            <a:ext cx="4820870" cy="859327"/>
          </a:xfrm>
          <a:prstGeom prst="rect">
            <a:avLst/>
          </a:prstGeom>
        </p:spPr>
      </p:pic>
      <p:pic>
        <p:nvPicPr>
          <p:cNvPr id="14" name="图片 12">
            <a:extLst>
              <a:ext uri="{FF2B5EF4-FFF2-40B4-BE49-F238E27FC236}">
                <a16:creationId xmlns:a16="http://schemas.microsoft.com/office/drawing/2014/main" id="{ADCE2EEE-489B-3644-9266-ECC154A7821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05" y="2245234"/>
            <a:ext cx="3419061" cy="470740"/>
          </a:xfrm>
          <a:prstGeom prst="rect">
            <a:avLst/>
          </a:prstGeom>
        </p:spPr>
      </p:pic>
      <p:pic>
        <p:nvPicPr>
          <p:cNvPr id="15" name="图片 6">
            <a:extLst>
              <a:ext uri="{FF2B5EF4-FFF2-40B4-BE49-F238E27FC236}">
                <a16:creationId xmlns:a16="http://schemas.microsoft.com/office/drawing/2014/main" id="{BF7F10E8-0ECC-BB4F-AE35-0DBDEBB7B35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94996" y="3384344"/>
            <a:ext cx="5212054" cy="1025282"/>
          </a:xfrm>
          <a:prstGeom prst="rect">
            <a:avLst/>
          </a:prstGeom>
        </p:spPr>
      </p:pic>
      <p:pic>
        <p:nvPicPr>
          <p:cNvPr id="16" name="图片 10">
            <a:extLst>
              <a:ext uri="{FF2B5EF4-FFF2-40B4-BE49-F238E27FC236}">
                <a16:creationId xmlns:a16="http://schemas.microsoft.com/office/drawing/2014/main" id="{7DA02F6C-CD63-234E-BC91-BAB13F1BF4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94996" y="2266016"/>
            <a:ext cx="5400650" cy="10487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293E0A-A4AA-264A-9196-A4852EF9A1C7}"/>
              </a:ext>
            </a:extLst>
          </p:cNvPr>
          <p:cNvSpPr txBox="1"/>
          <p:nvPr/>
        </p:nvSpPr>
        <p:spPr>
          <a:xfrm>
            <a:off x="6352822" y="4479180"/>
            <a:ext cx="5096401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由于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/>
              <a:t>不定，变长数组必须用乘法指令对</a:t>
            </a:r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dirty="0"/>
              <a:t>伸缩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zh-CN" altLang="en-US" dirty="0"/>
              <a:t>倍，而不能用一系列的移位和加法</a:t>
            </a:r>
          </a:p>
        </p:txBody>
      </p:sp>
    </p:spTree>
    <p:extLst>
      <p:ext uri="{BB962C8B-B14F-4D97-AF65-F5344CB8AC3E}">
        <p14:creationId xmlns:p14="http://schemas.microsoft.com/office/powerpoint/2010/main" val="15743829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数组与指针的关系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2DAF1-9F64-D444-A1A9-381A3AAE13A2}"/>
              </a:ext>
            </a:extLst>
          </p:cNvPr>
          <p:cNvSpPr txBox="1"/>
          <p:nvPr/>
        </p:nvSpPr>
        <p:spPr>
          <a:xfrm>
            <a:off x="288758" y="968716"/>
            <a:ext cx="8129686" cy="4258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从底层（汇编）实现上看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汇编代码操作数组和操作指针的逻辑一致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数组标识符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1" lang="zh-CN" altLang="en-US" dirty="0">
                <a:solidFill>
                  <a:prstClr val="black"/>
                </a:solidFill>
              </a:rPr>
              <a:t>表示</a:t>
            </a:r>
            <a:r>
              <a:rPr kumimoji="1" lang="zh-CN" altLang="en-US" dirty="0">
                <a:solidFill>
                  <a:srgbClr val="FF0000"/>
                </a:solidFill>
              </a:rPr>
              <a:t>指向数组开头的指针</a:t>
            </a:r>
            <a:r>
              <a:rPr kumimoji="1" lang="zh-CN" altLang="en-US" dirty="0">
                <a:solidFill>
                  <a:prstClr val="black"/>
                </a:solidFill>
              </a:rPr>
              <a:t>（值为</a:t>
            </a:r>
            <a:r>
              <a:rPr kumimoji="1" lang="en-US" altLang="zh-CN" dirty="0">
                <a:solidFill>
                  <a:prstClr val="black"/>
                </a:solidFill>
              </a:rPr>
              <a:t> </a:t>
            </a:r>
            <a:r>
              <a:rPr kumimoji="1" lang="en-US" altLang="zh-CN" dirty="0" err="1">
                <a:solidFill>
                  <a:prstClr val="black"/>
                </a:solidFill>
              </a:rPr>
              <a:t>x</a:t>
            </a:r>
            <a:r>
              <a:rPr kumimoji="1" lang="en-US" altLang="zh-CN" baseline="-25000" dirty="0" err="1">
                <a:solidFill>
                  <a:prstClr val="black"/>
                </a:solidFill>
              </a:rPr>
              <a:t>val</a:t>
            </a:r>
            <a:r>
              <a:rPr kumimoji="1" lang="zh-CN" altLang="en-US" dirty="0">
                <a:solidFill>
                  <a:prstClr val="black"/>
                </a:solidFill>
              </a:rPr>
              <a:t>）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val+1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的值为 </a:t>
            </a:r>
            <a:r>
              <a:rPr kumimoji="1" lang="en-US" altLang="zh-CN" dirty="0" err="1">
                <a:solidFill>
                  <a:prstClr val="black"/>
                </a:solidFill>
              </a:rPr>
              <a:t>x</a:t>
            </a:r>
            <a:r>
              <a:rPr kumimoji="1" lang="en-US" altLang="zh-CN" baseline="-25000" dirty="0" err="1">
                <a:solidFill>
                  <a:prstClr val="black"/>
                </a:solidFill>
              </a:rPr>
              <a:t>val</a:t>
            </a:r>
            <a:r>
              <a:rPr kumimoji="1" lang="en-US" altLang="zh-CN" baseline="-25000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+ 4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1"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 + 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 = M[</a:t>
            </a:r>
            <a:r>
              <a:rPr kumimoji="1" lang="en-US" altLang="zh-CN" dirty="0" err="1">
                <a:solidFill>
                  <a:prstClr val="black"/>
                </a:solidFill>
              </a:rPr>
              <a:t>x</a:t>
            </a:r>
            <a:r>
              <a:rPr kumimoji="1" lang="en-US" altLang="zh-CN" baseline="-25000" dirty="0" err="1">
                <a:solidFill>
                  <a:prstClr val="black"/>
                </a:solidFill>
              </a:rPr>
              <a:t>val</a:t>
            </a:r>
            <a:r>
              <a:rPr kumimoji="1" lang="en-US" altLang="zh-CN" baseline="-25000" dirty="0">
                <a:solidFill>
                  <a:prstClr val="black"/>
                </a:solidFill>
              </a:rPr>
              <a:t> </a:t>
            </a:r>
            <a:r>
              <a:rPr kumimoji="1" lang="en-US" altLang="zh-CN" dirty="0">
                <a:solidFill>
                  <a:prstClr val="black"/>
                </a:solidFill>
              </a:rPr>
              <a:t>+ 4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1"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1"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– </a:t>
            </a:r>
            <a:r>
              <a:rPr kumimoji="1"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kumimoji="1"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endParaRPr kumimoji="1" lang="en-US" altLang="zh-CN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94DEB2-BCA8-434C-9C68-1C70123DB238}"/>
              </a:ext>
            </a:extLst>
          </p:cNvPr>
          <p:cNvGrpSpPr/>
          <p:nvPr/>
        </p:nvGrpSpPr>
        <p:grpSpPr>
          <a:xfrm>
            <a:off x="222536" y="2221432"/>
            <a:ext cx="6522831" cy="1341371"/>
            <a:chOff x="222536" y="2917170"/>
            <a:chExt cx="6522831" cy="134137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B961B70-786D-0E4E-A780-EC38F80D11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2536" y="3101836"/>
              <a:ext cx="6522831" cy="654328"/>
            </a:xfrm>
            <a:prstGeom prst="rect">
              <a:avLst/>
            </a:prstGeom>
          </p:spPr>
        </p:pic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679B444-3898-F640-94C6-19507E1DB2E5}"/>
                </a:ext>
              </a:extLst>
            </p:cNvPr>
            <p:cNvCxnSpPr/>
            <p:nvPr/>
          </p:nvCxnSpPr>
          <p:spPr>
            <a:xfrm flipV="1">
              <a:off x="1964645" y="3587199"/>
              <a:ext cx="0" cy="31805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992E484-F0E7-0443-925E-C4EE871F709A}"/>
                </a:ext>
              </a:extLst>
            </p:cNvPr>
            <p:cNvSpPr txBox="1"/>
            <p:nvPr/>
          </p:nvSpPr>
          <p:spPr>
            <a:xfrm>
              <a:off x="1740160" y="3889209"/>
              <a:ext cx="59824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val</a:t>
              </a:r>
              <a:endPara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3FEBA98-E21B-A84A-87F4-146B26102879}"/>
                </a:ext>
              </a:extLst>
            </p:cNvPr>
            <p:cNvCxnSpPr/>
            <p:nvPr/>
          </p:nvCxnSpPr>
          <p:spPr>
            <a:xfrm flipV="1">
              <a:off x="1964644" y="2993847"/>
              <a:ext cx="0" cy="218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708A2E0-B9D0-E944-99FF-67A1738415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82357" y="2987220"/>
              <a:ext cx="0" cy="218661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A5AEE99-0BCA-5F47-A094-F4E3C2BF7D30}"/>
                </a:ext>
              </a:extLst>
            </p:cNvPr>
            <p:cNvCxnSpPr>
              <a:cxnSpLocks/>
              <a:stCxn id="25" idx="1"/>
            </p:cNvCxnSpPr>
            <p:nvPr/>
          </p:nvCxnSpPr>
          <p:spPr>
            <a:xfrm flipH="1">
              <a:off x="1964644" y="3101836"/>
              <a:ext cx="256340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0C5B57D-B626-3344-9708-B4AC28BF78C1}"/>
                </a:ext>
              </a:extLst>
            </p:cNvPr>
            <p:cNvSpPr txBox="1"/>
            <p:nvPr/>
          </p:nvSpPr>
          <p:spPr>
            <a:xfrm>
              <a:off x="2220984" y="2917170"/>
              <a:ext cx="431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4B</a:t>
              </a:r>
              <a:endParaRPr kumimoji="1" lang="zh-CN" altLang="en-US" dirty="0"/>
            </a:p>
          </p:txBody>
        </p: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37DC3922-1E3B-5946-BC39-036305A8D5AF}"/>
                </a:ext>
              </a:extLst>
            </p:cNvPr>
            <p:cNvCxnSpPr>
              <a:cxnSpLocks/>
              <a:endCxn id="25" idx="3"/>
            </p:cNvCxnSpPr>
            <p:nvPr/>
          </p:nvCxnSpPr>
          <p:spPr>
            <a:xfrm flipH="1">
              <a:off x="2652512" y="3101836"/>
              <a:ext cx="22984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9FB73C3F-6358-084F-982F-D0068835A9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1589" y="2291482"/>
            <a:ext cx="5358917" cy="18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719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数组与指针的关系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D2DAF1-9F64-D444-A1A9-381A3AAE13A2}"/>
              </a:ext>
            </a:extLst>
          </p:cNvPr>
          <p:cNvSpPr txBox="1"/>
          <p:nvPr/>
        </p:nvSpPr>
        <p:spPr>
          <a:xfrm>
            <a:off x="278818" y="968716"/>
            <a:ext cx="9073526" cy="301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从编程语言的角度看</a:t>
            </a:r>
            <a:endParaRPr kumimoji="1"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是两种不同的数据类型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赋值：</a:t>
            </a:r>
            <a:r>
              <a:rPr kumimoji="1" lang="zh-CN" altLang="en-US" dirty="0">
                <a:solidFill>
                  <a:srgbClr val="FF0000"/>
                </a:solidFill>
              </a:rPr>
              <a:t>同类型</a:t>
            </a:r>
            <a:r>
              <a:rPr kumimoji="1" lang="zh-CN" altLang="en-US" dirty="0"/>
              <a:t>指针变量可以相互赋值，而数组不行。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（是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表达式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而非函数，由编译器在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编译时给出值</a:t>
            </a:r>
            <a:r>
              <a:rPr kumimoji="1" lang="en-US" altLang="zh-CN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kumimoji="1" lang="zh-CN" altLang="en-US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注：除了变长数组</a:t>
            </a:r>
            <a:r>
              <a:rPr kumimoji="1" lang="en-US" altLang="zh-CN" dirty="0">
                <a:solidFill>
                  <a:schemeClr val="accent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数组名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表示数组所占内存大小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指针名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则固定为</a:t>
            </a:r>
            <a:r>
              <a:rPr kumimoji="1" lang="en-US" altLang="zh-CN" dirty="0">
                <a:cs typeface="Courier New" panose="02070309020205020404" pitchFamily="49" charset="0"/>
              </a:rPr>
              <a:t>4</a:t>
            </a:r>
            <a:r>
              <a:rPr kumimoji="1" lang="zh-CN" altLang="en-US" dirty="0">
                <a:cs typeface="Courier New" panose="02070309020205020404" pitchFamily="49" charset="0"/>
              </a:rPr>
              <a:t>（</a:t>
            </a:r>
            <a:r>
              <a:rPr kumimoji="1" lang="en-US" altLang="zh-CN" dirty="0">
                <a:cs typeface="Courier New" panose="02070309020205020404" pitchFamily="49" charset="0"/>
              </a:rPr>
              <a:t>32</a:t>
            </a:r>
            <a:r>
              <a:rPr kumimoji="1" lang="zh-CN" altLang="en-US" dirty="0">
                <a:cs typeface="Courier New" panose="02070309020205020404" pitchFamily="49" charset="0"/>
              </a:rPr>
              <a:t>位平台）或</a:t>
            </a:r>
            <a:r>
              <a:rPr kumimoji="1" lang="en-US" altLang="zh-CN" dirty="0">
                <a:cs typeface="Courier New" panose="02070309020205020404" pitchFamily="49" charset="0"/>
              </a:rPr>
              <a:t>8</a:t>
            </a:r>
            <a:r>
              <a:rPr kumimoji="1" lang="zh-CN" altLang="en-US" dirty="0">
                <a:cs typeface="Courier New" panose="02070309020205020404" pitchFamily="49" charset="0"/>
              </a:rPr>
              <a:t>（</a:t>
            </a:r>
            <a:r>
              <a:rPr kumimoji="1" lang="en-US" altLang="zh-CN" dirty="0">
                <a:cs typeface="Courier New" panose="02070309020205020404" pitchFamily="49" charset="0"/>
              </a:rPr>
              <a:t>64</a:t>
            </a:r>
            <a:r>
              <a:rPr kumimoji="1" lang="zh-CN" altLang="en-US" dirty="0">
                <a:cs typeface="Courier New" panose="02070309020205020404" pitchFamily="49" charset="0"/>
              </a:rPr>
              <a:t>位平台）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数组作为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参数</a:t>
            </a: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传给函数时，会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退化为指针</a:t>
            </a:r>
            <a:endParaRPr kumimoji="1" lang="en-US" altLang="zh-CN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1755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工作元素AI设计素材-工作图片下载-佳库网">
            <a:extLst>
              <a:ext uri="{FF2B5EF4-FFF2-40B4-BE49-F238E27FC236}">
                <a16:creationId xmlns:a16="http://schemas.microsoft.com/office/drawing/2014/main" id="{A5F6C108-AC4B-1C4D-BB6B-25EDB18FBF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alphaModFix amt="8000"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6006"/>
                    </a14:imgEffect>
                    <a14:imgEffect>
                      <a14:saturation sat="275000"/>
                    </a14:imgEffect>
                    <a14:imgEffect>
                      <a14:brightnessContrast bright="-3000" contrast="5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6653" y="0"/>
            <a:ext cx="7318693" cy="6874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55F53F7-14A7-E740-B5E2-36C20736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12284"/>
            <a:ext cx="9144000" cy="2387600"/>
          </a:xfrm>
        </p:spPr>
        <p:txBody>
          <a:bodyPr>
            <a:noAutofit/>
          </a:bodyPr>
          <a:lstStyle/>
          <a:p>
            <a:r>
              <a:rPr lang="en-US" sz="4000" b="1" dirty="0"/>
              <a:t>Machine-Level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06C44D-EF52-3E45-B5A7-9F0C333C38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395300"/>
            <a:ext cx="9144000" cy="1655762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2024 Fall Introduction to Computer Systems</a:t>
            </a:r>
            <a:r>
              <a:rPr lang="zh-CN" altLang="en-US" sz="2800" dirty="0"/>
              <a:t> </a:t>
            </a:r>
            <a:r>
              <a:rPr lang="en-US" altLang="zh-CN" sz="2800" dirty="0"/>
              <a:t>(Class 2)</a:t>
            </a:r>
          </a:p>
          <a:p>
            <a:pPr>
              <a:lnSpc>
                <a:spcPct val="150000"/>
              </a:lnSpc>
            </a:pPr>
            <a:r>
              <a:rPr lang="en-US" dirty="0" err="1">
                <a:latin typeface="KaiTi" panose="02010609060101010101" pitchFamily="49" charset="-122"/>
                <a:ea typeface="KaiTi" panose="02010609060101010101" pitchFamily="49" charset="-122"/>
              </a:rPr>
              <a:t>老师</a:t>
            </a: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</a:rPr>
              <a:t>：陆俊林</a:t>
            </a:r>
            <a:endParaRPr lang="en-US" dirty="0">
              <a:latin typeface="KaiTi" panose="02010609060101010101" pitchFamily="49" charset="-122"/>
              <a:ea typeface="KaiTi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latin typeface="KaiTi" panose="02010609060101010101" pitchFamily="49" charset="-122"/>
                <a:ea typeface="KaiTi" panose="02010609060101010101" pitchFamily="49" charset="-122"/>
                <a:cs typeface="Arial" panose="020B0604020202020204" pitchFamily="34" charset="0"/>
              </a:rPr>
              <a:t>助教：刘沛雨</a:t>
            </a:r>
          </a:p>
        </p:txBody>
      </p:sp>
    </p:spTree>
    <p:extLst>
      <p:ext uri="{BB962C8B-B14F-4D97-AF65-F5344CB8AC3E}">
        <p14:creationId xmlns:p14="http://schemas.microsoft.com/office/powerpoint/2010/main" val="27062496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0F2D9EB-DC36-0248-BA9F-92750A50A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0125" y="2919827"/>
            <a:ext cx="1977350" cy="1299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138B431-CA1B-5843-8EE3-34C4A69BC9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2628" y="1245597"/>
            <a:ext cx="6607077" cy="4648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6964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A01964-1162-C049-960D-2572014F39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293327"/>
            <a:ext cx="12192000" cy="278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236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Pointer puzzles</a:t>
            </a:r>
            <a:endParaRPr kumimoji="1" lang="zh-CN" altLang="en-US" sz="3200" dirty="0"/>
          </a:p>
        </p:txBody>
      </p:sp>
      <p:pic>
        <p:nvPicPr>
          <p:cNvPr id="7" name="图片 5">
            <a:extLst>
              <a:ext uri="{FF2B5EF4-FFF2-40B4-BE49-F238E27FC236}">
                <a16:creationId xmlns:a16="http://schemas.microsoft.com/office/drawing/2014/main" id="{285D7E45-061D-C049-83FB-F22E0B491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881" y="1637749"/>
            <a:ext cx="9689888" cy="2957804"/>
          </a:xfrm>
          <a:prstGeom prst="rect">
            <a:avLst/>
          </a:prstGeom>
        </p:spPr>
      </p:pic>
      <p:sp>
        <p:nvSpPr>
          <p:cNvPr id="12" name="文本框 6">
            <a:extLst>
              <a:ext uri="{FF2B5EF4-FFF2-40B4-BE49-F238E27FC236}">
                <a16:creationId xmlns:a16="http://schemas.microsoft.com/office/drawing/2014/main" id="{C1D10C0F-4B75-694B-8915-8EA8DBCC3E59}"/>
              </a:ext>
            </a:extLst>
          </p:cNvPr>
          <p:cNvSpPr txBox="1"/>
          <p:nvPr/>
        </p:nvSpPr>
        <p:spPr>
          <a:xfrm>
            <a:off x="1114907" y="4783621"/>
            <a:ext cx="947057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B  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下标运算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zh-CN" altLang="en-US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优先级比取值运算*高</a:t>
            </a:r>
          </a:p>
        </p:txBody>
      </p:sp>
    </p:spTree>
    <p:extLst>
      <p:ext uri="{BB962C8B-B14F-4D97-AF65-F5344CB8AC3E}">
        <p14:creationId xmlns:p14="http://schemas.microsoft.com/office/powerpoint/2010/main" val="2720915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Pointer puzzles</a:t>
            </a:r>
            <a:endParaRPr kumimoji="1" lang="zh-CN" alt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BB0AFDE-73C7-EA49-9D0D-7862A984A420}"/>
              </a:ext>
            </a:extLst>
          </p:cNvPr>
          <p:cNvSpPr txBox="1"/>
          <p:nvPr/>
        </p:nvSpPr>
        <p:spPr>
          <a:xfrm>
            <a:off x="288758" y="968716"/>
            <a:ext cx="8255474" cy="2635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*p()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(*p)()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前者：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是一个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，这个函数没有参数且返回值类型为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后者：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是一个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函数指针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，这个函数没有参数且返回值类型为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*p[n]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(*p)[n]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前者：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是一个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数组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，数组中的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个元素是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类型的指针</a:t>
            </a:r>
            <a:endParaRPr kumimoji="1" lang="en-US" altLang="zh-CN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后者：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是一个</a:t>
            </a:r>
            <a:r>
              <a:rPr kumimoji="1" lang="zh-CN" alt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指针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，指向一个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int[n]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的数组</a:t>
            </a:r>
          </a:p>
        </p:txBody>
      </p:sp>
      <p:sp>
        <p:nvSpPr>
          <p:cNvPr id="14" name="文本框 6">
            <a:extLst>
              <a:ext uri="{FF2B5EF4-FFF2-40B4-BE49-F238E27FC236}">
                <a16:creationId xmlns:a16="http://schemas.microsoft.com/office/drawing/2014/main" id="{266EAE4F-98B3-3D4A-93D0-F6D537954FEE}"/>
              </a:ext>
            </a:extLst>
          </p:cNvPr>
          <p:cNvSpPr txBox="1"/>
          <p:nvPr/>
        </p:nvSpPr>
        <p:spPr>
          <a:xfrm>
            <a:off x="288758" y="3603989"/>
            <a:ext cx="947057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b="1" dirty="0">
                <a:solidFill>
                  <a:srgbClr val="FF0000"/>
                </a:solidFill>
                <a:cs typeface="Calibri" panose="020F0502020204030204" pitchFamily="34" charset="0"/>
              </a:rPr>
              <a:t>优先级：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000" b="1" dirty="0">
                <a:solidFill>
                  <a:srgbClr val="FF0000"/>
                </a:solidFill>
                <a:cs typeface="Calibri" panose="020F0502020204030204" pitchFamily="34" charset="0"/>
              </a:rPr>
              <a:t>(</a:t>
            </a:r>
            <a:r>
              <a:rPr lang="zh-CN" altLang="en-US" sz="2000" b="1" dirty="0">
                <a:solidFill>
                  <a:srgbClr val="FF0000"/>
                </a:solidFill>
                <a:cs typeface="Calibri" panose="020F0502020204030204" pitchFamily="34" charset="0"/>
              </a:rPr>
              <a:t>函数调用</a:t>
            </a:r>
            <a:r>
              <a:rPr lang="en-US" altLang="zh-CN" sz="2000" b="1" dirty="0">
                <a:solidFill>
                  <a:srgbClr val="FF0000"/>
                </a:solidFill>
                <a:cs typeface="Calibri" panose="020F0502020204030204" pitchFamily="34" charset="0"/>
              </a:rPr>
              <a:t>) &gt;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000" b="1" dirty="0">
                <a:solidFill>
                  <a:srgbClr val="FF0000"/>
                </a:solidFill>
                <a:cs typeface="Calibri" panose="020F0502020204030204" pitchFamily="34" charset="0"/>
              </a:rPr>
              <a:t> &gt;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CN" sz="2000" b="1" dirty="0">
                <a:solidFill>
                  <a:srgbClr val="FF0000"/>
                </a:solidFill>
                <a:cs typeface="Calibri" panose="020F0502020204030204" pitchFamily="34" charset="0"/>
              </a:rPr>
              <a:t> &gt; </a:t>
            </a:r>
            <a:r>
              <a:rPr lang="en-US" altLang="zh-CN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zh-CN" altLang="en-US" sz="20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271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Pointer puzzles</a:t>
            </a:r>
            <a:endParaRPr kumimoji="1" lang="zh-CN" altLang="en-US" sz="3200" dirty="0"/>
          </a:p>
        </p:txBody>
      </p:sp>
      <p:graphicFrame>
        <p:nvGraphicFramePr>
          <p:cNvPr id="12" name="表格 6">
            <a:extLst>
              <a:ext uri="{FF2B5EF4-FFF2-40B4-BE49-F238E27FC236}">
                <a16:creationId xmlns:a16="http://schemas.microsoft.com/office/drawing/2014/main" id="{0CC11583-3449-564B-B185-9E7E94F4A110}"/>
              </a:ext>
            </a:extLst>
          </p:cNvPr>
          <p:cNvGraphicFramePr>
            <a:graphicFrameLocks noGrp="1"/>
          </p:cNvGraphicFramePr>
          <p:nvPr/>
        </p:nvGraphicFramePr>
        <p:xfrm>
          <a:off x="1066713" y="2185733"/>
          <a:ext cx="10058573" cy="32791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741">
                  <a:extLst>
                    <a:ext uri="{9D8B030D-6E8A-4147-A177-3AD203B41FA5}">
                      <a16:colId xmlns:a16="http://schemas.microsoft.com/office/drawing/2014/main" val="299384063"/>
                    </a:ext>
                  </a:extLst>
                </a:gridCol>
                <a:gridCol w="1532487">
                  <a:extLst>
                    <a:ext uri="{9D8B030D-6E8A-4147-A177-3AD203B41FA5}">
                      <a16:colId xmlns:a16="http://schemas.microsoft.com/office/drawing/2014/main" val="2221629875"/>
                    </a:ext>
                  </a:extLst>
                </a:gridCol>
                <a:gridCol w="5996345">
                  <a:extLst>
                    <a:ext uri="{9D8B030D-6E8A-4147-A177-3AD203B41FA5}">
                      <a16:colId xmlns:a16="http://schemas.microsoft.com/office/drawing/2014/main" val="2077086234"/>
                    </a:ext>
                  </a:extLst>
                </a:gridCol>
              </a:tblGrid>
              <a:tr h="444358">
                <a:tc>
                  <a:txBody>
                    <a:bodyPr/>
                    <a:lstStyle/>
                    <a:p>
                      <a:endParaRPr lang="en-US" altLang="zh-C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sizeof(A)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is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79199"/>
                  </a:ext>
                </a:extLst>
              </a:tr>
              <a:tr h="4443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*A[3];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15945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*(A[3]);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83127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(*A)[3];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43224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(*A[3]);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25493"/>
                  </a:ext>
                </a:extLst>
              </a:tr>
              <a:tr h="717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(*A[3])();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35885"/>
                  </a:ext>
                </a:extLst>
              </a:tr>
              <a:tr h="42500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(*A[3])[5];</a:t>
                      </a:r>
                      <a:endParaRPr lang="zh-CN" alt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032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25969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Pointer puzzles</a:t>
            </a:r>
            <a:endParaRPr kumimoji="1" lang="zh-CN" altLang="en-US" sz="32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825260B9-98EE-CA49-98C5-7147C0DAF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8565715"/>
              </p:ext>
            </p:extLst>
          </p:nvPr>
        </p:nvGraphicFramePr>
        <p:xfrm>
          <a:off x="1066713" y="2185732"/>
          <a:ext cx="10058573" cy="34942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741">
                  <a:extLst>
                    <a:ext uri="{9D8B030D-6E8A-4147-A177-3AD203B41FA5}">
                      <a16:colId xmlns:a16="http://schemas.microsoft.com/office/drawing/2014/main" val="299384063"/>
                    </a:ext>
                  </a:extLst>
                </a:gridCol>
                <a:gridCol w="1532487">
                  <a:extLst>
                    <a:ext uri="{9D8B030D-6E8A-4147-A177-3AD203B41FA5}">
                      <a16:colId xmlns:a16="http://schemas.microsoft.com/office/drawing/2014/main" val="2221629875"/>
                    </a:ext>
                  </a:extLst>
                </a:gridCol>
                <a:gridCol w="5996345">
                  <a:extLst>
                    <a:ext uri="{9D8B030D-6E8A-4147-A177-3AD203B41FA5}">
                      <a16:colId xmlns:a16="http://schemas.microsoft.com/office/drawing/2014/main" val="2077086234"/>
                    </a:ext>
                  </a:extLst>
                </a:gridCol>
              </a:tblGrid>
              <a:tr h="444358">
                <a:tc>
                  <a:txBody>
                    <a:bodyPr/>
                    <a:lstStyle/>
                    <a:p>
                      <a:endParaRPr lang="en-US" altLang="zh-C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sizeof(A)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is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79199"/>
                  </a:ext>
                </a:extLst>
              </a:tr>
              <a:tr h="444358">
                <a:tc>
                  <a:txBody>
                    <a:bodyPr/>
                    <a:lstStyle/>
                    <a:p>
                      <a:r>
                        <a:rPr lang="en-US" altLang="zh-CN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*A[3]; </a:t>
                      </a:r>
                      <a:endParaRPr lang="en-US" altLang="zh-C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是数组，数组元素为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int*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15945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*(A[3]);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是数组，数组元素为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int*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83127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(*A)[3];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8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是指针，指向一个数组，数组元素为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43224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(*A[3]); </a:t>
                      </a:r>
                      <a:endParaRPr lang="en-US" altLang="zh-CN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是数组，数组元素为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int*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8625493"/>
                  </a:ext>
                </a:extLst>
              </a:tr>
              <a:tr h="7178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(*A[3])();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是数组，数组元素为函数指针，指针指向的函数没有参数，返回值为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zh-CN" altLang="en-US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9135885"/>
                  </a:ext>
                </a:extLst>
              </a:tr>
              <a:tr h="4250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0" i="0" u="none" strike="noStrike" kern="1200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 (*A[3])[5];</a:t>
                      </a:r>
                      <a:endParaRPr lang="zh-CN" altLang="en-US" b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24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是数组，数组元素为指针，每个指针指向一个有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个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的数组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7003295"/>
                  </a:ext>
                </a:extLst>
              </a:tr>
            </a:tbl>
          </a:graphicData>
        </a:graphic>
      </p:graphicFrame>
      <p:sp>
        <p:nvSpPr>
          <p:cNvPr id="8" name="文本框 6">
            <a:extLst>
              <a:ext uri="{FF2B5EF4-FFF2-40B4-BE49-F238E27FC236}">
                <a16:creationId xmlns:a16="http://schemas.microsoft.com/office/drawing/2014/main" id="{7FFDB19E-E91B-724A-8F98-6FEFEFF31C04}"/>
              </a:ext>
            </a:extLst>
          </p:cNvPr>
          <p:cNvSpPr txBox="1"/>
          <p:nvPr/>
        </p:nvSpPr>
        <p:spPr>
          <a:xfrm>
            <a:off x="941287" y="5679960"/>
            <a:ext cx="947057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优先级：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函数调用</a:t>
            </a: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) &gt;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 &gt;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 &gt;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7296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Pointer puzzles</a:t>
            </a:r>
            <a:endParaRPr kumimoji="1" lang="zh-CN" altLang="en-US" sz="3200" dirty="0"/>
          </a:p>
        </p:txBody>
      </p:sp>
      <p:graphicFrame>
        <p:nvGraphicFramePr>
          <p:cNvPr id="8" name="表格 6">
            <a:extLst>
              <a:ext uri="{FF2B5EF4-FFF2-40B4-BE49-F238E27FC236}">
                <a16:creationId xmlns:a16="http://schemas.microsoft.com/office/drawing/2014/main" id="{7ADEE785-7C6B-B845-B4EE-DCDED55E0EF2}"/>
              </a:ext>
            </a:extLst>
          </p:cNvPr>
          <p:cNvGraphicFramePr>
            <a:graphicFrameLocks noGrp="1"/>
          </p:cNvGraphicFramePr>
          <p:nvPr/>
        </p:nvGraphicFramePr>
        <p:xfrm>
          <a:off x="1066713" y="2185733"/>
          <a:ext cx="10058573" cy="17204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741">
                  <a:extLst>
                    <a:ext uri="{9D8B030D-6E8A-4147-A177-3AD203B41FA5}">
                      <a16:colId xmlns:a16="http://schemas.microsoft.com/office/drawing/2014/main" val="299384063"/>
                    </a:ext>
                  </a:extLst>
                </a:gridCol>
                <a:gridCol w="1532487">
                  <a:extLst>
                    <a:ext uri="{9D8B030D-6E8A-4147-A177-3AD203B41FA5}">
                      <a16:colId xmlns:a16="http://schemas.microsoft.com/office/drawing/2014/main" val="2221629875"/>
                    </a:ext>
                  </a:extLst>
                </a:gridCol>
                <a:gridCol w="5996345">
                  <a:extLst>
                    <a:ext uri="{9D8B030D-6E8A-4147-A177-3AD203B41FA5}">
                      <a16:colId xmlns:a16="http://schemas.microsoft.com/office/drawing/2014/main" val="2077086234"/>
                    </a:ext>
                  </a:extLst>
                </a:gridCol>
              </a:tblGrid>
              <a:tr h="444358">
                <a:tc>
                  <a:txBody>
                    <a:bodyPr/>
                    <a:lstStyle/>
                    <a:p>
                      <a:endParaRPr lang="en-US" altLang="zh-C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sizeof(A)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is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79199"/>
                  </a:ext>
                </a:extLst>
              </a:tr>
              <a:tr h="4443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*) A[3];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15945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*(A[3])();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83127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*A()[3];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432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1969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Pointer puzzles</a:t>
            </a:r>
            <a:endParaRPr kumimoji="1" lang="zh-CN" altLang="en-US" sz="3200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5A8D748-05EB-DE4F-88DD-FBE381DFC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83612"/>
              </p:ext>
            </p:extLst>
          </p:nvPr>
        </p:nvGraphicFramePr>
        <p:xfrm>
          <a:off x="1066713" y="2185733"/>
          <a:ext cx="10058573" cy="216887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29741">
                  <a:extLst>
                    <a:ext uri="{9D8B030D-6E8A-4147-A177-3AD203B41FA5}">
                      <a16:colId xmlns:a16="http://schemas.microsoft.com/office/drawing/2014/main" val="299384063"/>
                    </a:ext>
                  </a:extLst>
                </a:gridCol>
                <a:gridCol w="1532487">
                  <a:extLst>
                    <a:ext uri="{9D8B030D-6E8A-4147-A177-3AD203B41FA5}">
                      <a16:colId xmlns:a16="http://schemas.microsoft.com/office/drawing/2014/main" val="2221629875"/>
                    </a:ext>
                  </a:extLst>
                </a:gridCol>
                <a:gridCol w="5996345">
                  <a:extLst>
                    <a:ext uri="{9D8B030D-6E8A-4147-A177-3AD203B41FA5}">
                      <a16:colId xmlns:a16="http://schemas.microsoft.com/office/drawing/2014/main" val="2077086234"/>
                    </a:ext>
                  </a:extLst>
                </a:gridCol>
              </a:tblGrid>
              <a:tr h="444358">
                <a:tc>
                  <a:txBody>
                    <a:bodyPr/>
                    <a:lstStyle/>
                    <a:p>
                      <a:endParaRPr lang="en-US" altLang="zh-CN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sizeof(A)</a:t>
                      </a:r>
                      <a:endParaRPr lang="zh-CN" alt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What is </a:t>
                      </a: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altLang="zh-CN" dirty="0"/>
                        <a:t>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679199"/>
                  </a:ext>
                </a:extLst>
              </a:tr>
              <a:tr h="444358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*) A[3];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(int *)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强制类型转换，用在声明里是错误的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715945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*(A[3])();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是一个数组，数组的每个元素为一个函数（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不允许这样）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函数没有参数，返回值为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0183127"/>
                  </a:ext>
                </a:extLst>
              </a:tr>
              <a:tr h="41587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*A()[3];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error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是一个函数，函数返回一个包含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个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*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的数组（</a:t>
                      </a:r>
                      <a:r>
                        <a:rPr lang="en-US" altLang="zh-CN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zh-CN" altLang="en-US" dirty="0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不允许直接返回一个数组）</a:t>
                      </a:r>
                      <a:endParaRPr lang="en-US" altLang="zh-CN" dirty="0">
                        <a:solidFill>
                          <a:srgbClr val="FF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6043224"/>
                  </a:ext>
                </a:extLst>
              </a:tr>
            </a:tbl>
          </a:graphicData>
        </a:graphic>
      </p:graphicFrame>
      <p:sp>
        <p:nvSpPr>
          <p:cNvPr id="8" name="文本框 6">
            <a:extLst>
              <a:ext uri="{FF2B5EF4-FFF2-40B4-BE49-F238E27FC236}">
                <a16:creationId xmlns:a16="http://schemas.microsoft.com/office/drawing/2014/main" id="{CFEC625E-568F-B945-A33C-AD468CE6F3A0}"/>
              </a:ext>
            </a:extLst>
          </p:cNvPr>
          <p:cNvSpPr txBox="1"/>
          <p:nvPr/>
        </p:nvSpPr>
        <p:spPr>
          <a:xfrm>
            <a:off x="929712" y="5053876"/>
            <a:ext cx="9470572" cy="515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zh-CN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优先级：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(</a:t>
            </a:r>
            <a:r>
              <a:rPr lang="zh-CN" altLang="en-US" sz="2000" dirty="0">
                <a:solidFill>
                  <a:srgbClr val="FF0000"/>
                </a:solidFill>
                <a:cs typeface="Calibri" panose="020F0502020204030204" pitchFamily="34" charset="0"/>
              </a:rPr>
              <a:t>函数调用</a:t>
            </a: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) &gt;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 &gt;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</a:t>
            </a: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 &gt; 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22888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/>
              <a:t>Pointer puzzles</a:t>
            </a:r>
            <a:endParaRPr kumimoji="1" lang="zh-CN" altLang="en-US" sz="3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A89EF6-8E14-B14C-9E22-03F7D3AC8CFF}"/>
              </a:ext>
            </a:extLst>
          </p:cNvPr>
          <p:cNvSpPr txBox="1"/>
          <p:nvPr/>
        </p:nvSpPr>
        <p:spPr>
          <a:xfrm>
            <a:off x="288758" y="1124019"/>
            <a:ext cx="61009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*(*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(**p)[10]</a:t>
            </a:r>
            <a:r>
              <a:rPr lang="en-US" altLang="zh-CN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)(int *)</a:t>
            </a:r>
            <a:endParaRPr lang="zh-CN" alt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50408-B57C-D944-A495-C7C5409020B3}"/>
              </a:ext>
            </a:extLst>
          </p:cNvPr>
          <p:cNvSpPr txBox="1"/>
          <p:nvPr/>
        </p:nvSpPr>
        <p:spPr>
          <a:xfrm>
            <a:off x="407913" y="3429000"/>
            <a:ext cx="6525321" cy="515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int (*(*</a:t>
            </a:r>
            <a:r>
              <a:rPr lang="en-US" altLang="zh-CN" sz="2000" dirty="0">
                <a:solidFill>
                  <a:srgbClr val="FF0000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fun(int*(*p)(int *))</a:t>
            </a:r>
            <a:r>
              <a:rPr lang="en-US" altLang="zh-CN" sz="20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)[5]) (int *)</a:t>
            </a:r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C2FDBB41-7220-6242-BC30-3D78C2D877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5707" y="0"/>
            <a:ext cx="32924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03F887E-9E9E-FA4C-8964-4A920AF71BF6}"/>
              </a:ext>
            </a:extLst>
          </p:cNvPr>
          <p:cNvSpPr txBox="1"/>
          <p:nvPr/>
        </p:nvSpPr>
        <p:spPr>
          <a:xfrm>
            <a:off x="288758" y="1532146"/>
            <a:ext cx="7755647" cy="1438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是一个指针，指向一个指针，这个指针指向一个有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个元素的数组，数组的每个元素是一个函数指针，指向的函数的返回值为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，参数为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E42EEE-7ACA-BD40-8415-544AA2AE501E}"/>
              </a:ext>
            </a:extLst>
          </p:cNvPr>
          <p:cNvSpPr txBox="1"/>
          <p:nvPr/>
        </p:nvSpPr>
        <p:spPr>
          <a:xfrm>
            <a:off x="288758" y="3954337"/>
            <a:ext cx="7755647" cy="1900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是一个函数指针，指向的函数返回值为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，参数为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；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是函数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的参数，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fun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返回一个指针，这个指针指向一个有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个元素的数组，数组里的每个元素是一个函数指针，每个指针指向的函数返回值为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1" lang="zh-CN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，参数为</a:t>
            </a:r>
            <a:r>
              <a:rPr kumimoji="1" lang="en-US" altLang="zh-CN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*</a:t>
            </a:r>
            <a:endParaRPr kumimoji="1"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9978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29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endParaRPr kumimoji="1" lang="zh-CN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图片 4">
            <a:extLst>
              <a:ext uri="{FF2B5EF4-FFF2-40B4-BE49-F238E27FC236}">
                <a16:creationId xmlns:a16="http://schemas.microsoft.com/office/drawing/2014/main" id="{7B00CFC5-3849-B646-8D02-E83DB1813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4565" y="968716"/>
            <a:ext cx="8202869" cy="1931891"/>
          </a:xfrm>
          <a:prstGeom prst="rect">
            <a:avLst/>
          </a:prstGeom>
        </p:spPr>
      </p:pic>
      <p:pic>
        <p:nvPicPr>
          <p:cNvPr id="14" name="图片 5">
            <a:extLst>
              <a:ext uri="{FF2B5EF4-FFF2-40B4-BE49-F238E27FC236}">
                <a16:creationId xmlns:a16="http://schemas.microsoft.com/office/drawing/2014/main" id="{4B366560-7303-A845-B61F-0790EF083A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5425" y="2929189"/>
            <a:ext cx="6061147" cy="3746248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4553FE2-B2FF-6142-A64A-D435AD2C9F91}"/>
              </a:ext>
            </a:extLst>
          </p:cNvPr>
          <p:cNvSpPr txBox="1"/>
          <p:nvPr/>
        </p:nvSpPr>
        <p:spPr>
          <a:xfrm>
            <a:off x="7099300" y="2929189"/>
            <a:ext cx="60998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Calibri" panose="020F0502020204030204" pitchFamily="34" charset="0"/>
              </a:rPr>
              <a:t>B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2091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3</a:t>
            </a:fld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A35E91FE-37B8-B946-8D8E-EDEF21409332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CN" altLang="zh-CN" sz="3200" dirty="0"/>
              <a:t>Outline</a:t>
            </a:r>
            <a:endParaRPr kumimoji="1" lang="zh-CN" altLang="en-US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3EC298-35DB-F448-AE4D-A511A1C1238A}"/>
              </a:ext>
            </a:extLst>
          </p:cNvPr>
          <p:cNvSpPr txBox="1"/>
          <p:nvPr/>
        </p:nvSpPr>
        <p:spPr>
          <a:xfrm>
            <a:off x="288758" y="1086086"/>
            <a:ext cx="7076138" cy="5127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/>
              <a:t>Procedure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运行时栈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控制转移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数据传送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局部变量存储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寄存器存储数据</a:t>
            </a:r>
            <a:endParaRPr kumimoji="1" lang="en-US" altLang="zh-CN" dirty="0"/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sz="2000" dirty="0">
                <a:solidFill>
                  <a:prstClr val="black"/>
                </a:solidFill>
              </a:rPr>
              <a:t>Data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指针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数组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结构体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联合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数据对齐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64864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30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endParaRPr kumimoji="1" lang="zh-CN" alt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46742-D22D-E545-ADD1-57E6BE82D413}"/>
              </a:ext>
            </a:extLst>
          </p:cNvPr>
          <p:cNvSpPr txBox="1"/>
          <p:nvPr/>
        </p:nvSpPr>
        <p:spPr>
          <a:xfrm>
            <a:off x="288758" y="968716"/>
            <a:ext cx="10487272" cy="55515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规避</a:t>
            </a:r>
            <a:r>
              <a:rPr kumimoji="1" lang="en-US" altLang="zh-CN" sz="2000" dirty="0">
                <a:solidFill>
                  <a:prstClr val="black"/>
                </a:solidFill>
              </a:rPr>
              <a:t>C</a:t>
            </a:r>
            <a:r>
              <a:rPr kumimoji="1" lang="zh-CN" altLang="en-US" sz="2000" dirty="0">
                <a:solidFill>
                  <a:prstClr val="black"/>
                </a:solidFill>
              </a:rPr>
              <a:t>语言的类型系统，允许以多种类型来引用内存中的一个对象，以节省内存空间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什么情况下可以考虑使用联合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一个数据结构中的两个不同字段的使用是互斥的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不改变位模式的情况下实现类型转换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</a:rPr>
              <a:t>﻿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u = (unsigned long) d;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﻿unsigned long double2bits(double d) {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union {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d;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long u;</a:t>
            </a:r>
          </a:p>
          <a:p>
            <a:pPr lvl="2">
              <a:lnSpc>
                <a:spcPct val="150000"/>
              </a:lnSpc>
            </a:pP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} temp;</a:t>
            </a:r>
          </a:p>
          <a:p>
            <a:pPr lvl="2">
              <a:lnSpc>
                <a:spcPct val="150000"/>
              </a:lnSpc>
            </a:pP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temp.d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d;</a:t>
            </a:r>
          </a:p>
          <a:p>
            <a:pPr lvl="2">
              <a:lnSpc>
                <a:spcPct val="150000"/>
              </a:lnSpc>
            </a:pP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1" lang="en-US" altLang="zh-CN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temp.u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lvl="2">
              <a:lnSpc>
                <a:spcPct val="150000"/>
              </a:lnSpc>
            </a:pPr>
            <a:r>
              <a:rPr kumimoji="1" lang="zh-CN" alt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B0718F-6349-1C42-A3A3-6B48F850BA83}"/>
              </a:ext>
            </a:extLst>
          </p:cNvPr>
          <p:cNvSpPr txBox="1"/>
          <p:nvPr/>
        </p:nvSpPr>
        <p:spPr>
          <a:xfrm>
            <a:off x="5046407" y="5189766"/>
            <a:ext cx="2957052" cy="465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kumimoji="1" lang="zh-CN" altLang="en-US" b="1" dirty="0">
                <a:solidFill>
                  <a:srgbClr val="FF0000"/>
                </a:solidFill>
              </a:rPr>
              <a:t>注意大端</a:t>
            </a:r>
            <a:r>
              <a:rPr kumimoji="1" lang="en-US" altLang="zh-CN" b="1" dirty="0">
                <a:solidFill>
                  <a:srgbClr val="FF0000"/>
                </a:solidFill>
              </a:rPr>
              <a:t>/</a:t>
            </a:r>
            <a:r>
              <a:rPr kumimoji="1" lang="zh-CN" altLang="en-US" b="1" dirty="0">
                <a:solidFill>
                  <a:srgbClr val="FF0000"/>
                </a:solidFill>
              </a:rPr>
              <a:t>小端法</a:t>
            </a:r>
          </a:p>
        </p:txBody>
      </p:sp>
    </p:spTree>
    <p:extLst>
      <p:ext uri="{BB962C8B-B14F-4D97-AF65-F5344CB8AC3E}">
        <p14:creationId xmlns:p14="http://schemas.microsoft.com/office/powerpoint/2010/main" val="19064805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31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数据对齐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46742-D22D-E545-ADD1-57E6BE82D413}"/>
              </a:ext>
            </a:extLst>
          </p:cNvPr>
          <p:cNvSpPr txBox="1"/>
          <p:nvPr/>
        </p:nvSpPr>
        <p:spPr>
          <a:xfrm>
            <a:off x="288758" y="968716"/>
            <a:ext cx="6936454" cy="3096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什么是数据对齐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规定基本数据类型的合法地址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srgbClr val="FF0000"/>
                </a:solidFill>
              </a:rPr>
              <a:t>对齐规则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zh-CN" altLang="en-US" dirty="0">
                <a:solidFill>
                  <a:srgbClr val="FF0000"/>
                </a:solidFill>
              </a:rPr>
              <a:t>字节大小的数据类型对齐到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zh-CN" altLang="en-US" dirty="0">
                <a:solidFill>
                  <a:srgbClr val="FF0000"/>
                </a:solidFill>
              </a:rPr>
              <a:t>字节（起始地址为</a:t>
            </a:r>
            <a:r>
              <a:rPr kumimoji="1" lang="en-US" altLang="zh-CN" dirty="0">
                <a:solidFill>
                  <a:srgbClr val="FF0000"/>
                </a:solidFill>
              </a:rPr>
              <a:t>K</a:t>
            </a:r>
            <a:r>
              <a:rPr kumimoji="1" lang="zh-CN" altLang="en-US" dirty="0">
                <a:solidFill>
                  <a:srgbClr val="FF0000"/>
                </a:solidFill>
              </a:rPr>
              <a:t>的倍数）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为什么要数据对齐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简化</a:t>
            </a:r>
            <a:r>
              <a:rPr kumimoji="1" lang="en-US" altLang="zh-CN" dirty="0">
                <a:solidFill>
                  <a:prstClr val="black"/>
                </a:solidFill>
              </a:rPr>
              <a:t>CPU</a:t>
            </a:r>
            <a:r>
              <a:rPr kumimoji="1" lang="zh-CN" altLang="en-US" dirty="0">
                <a:solidFill>
                  <a:prstClr val="black"/>
                </a:solidFill>
              </a:rPr>
              <a:t>与内存接口的硬件设计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减少</a:t>
            </a:r>
            <a:r>
              <a:rPr kumimoji="1" lang="en-US" altLang="zh-CN" dirty="0">
                <a:solidFill>
                  <a:prstClr val="black"/>
                </a:solidFill>
              </a:rPr>
              <a:t>CPU</a:t>
            </a:r>
            <a:r>
              <a:rPr kumimoji="1" lang="zh-CN" altLang="en-US" dirty="0">
                <a:solidFill>
                  <a:prstClr val="black"/>
                </a:solidFill>
              </a:rPr>
              <a:t>内存访问次数（使</a:t>
            </a:r>
            <a:r>
              <a:rPr kumimoji="1" lang="en-US" altLang="zh-CN" dirty="0">
                <a:solidFill>
                  <a:prstClr val="black"/>
                </a:solidFill>
              </a:rPr>
              <a:t>CPU</a:t>
            </a:r>
            <a:r>
              <a:rPr kumimoji="1" lang="zh-CN" altLang="en-US" dirty="0">
                <a:solidFill>
                  <a:prstClr val="black"/>
                </a:solidFill>
              </a:rPr>
              <a:t>更方便地找到想要的数据）</a:t>
            </a:r>
            <a:endParaRPr kumimoji="1" lang="en-US" altLang="zh-CN" dirty="0">
              <a:solidFill>
                <a:prstClr val="black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A35509-4950-6641-B4E8-F57AD554F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14" y="4229233"/>
            <a:ext cx="6425425" cy="2339244"/>
          </a:xfrm>
          <a:prstGeom prst="rect">
            <a:avLst/>
          </a:prstGeom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B32FF525-8780-E748-80F1-558130DF80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741948"/>
              </p:ext>
            </p:extLst>
          </p:nvPr>
        </p:nvGraphicFramePr>
        <p:xfrm>
          <a:off x="6988330" y="2158558"/>
          <a:ext cx="5134220" cy="26331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7110">
                  <a:extLst>
                    <a:ext uri="{9D8B030D-6E8A-4147-A177-3AD203B41FA5}">
                      <a16:colId xmlns:a16="http://schemas.microsoft.com/office/drawing/2014/main" val="2531135729"/>
                    </a:ext>
                  </a:extLst>
                </a:gridCol>
                <a:gridCol w="2567110">
                  <a:extLst>
                    <a:ext uri="{9D8B030D-6E8A-4147-A177-3AD203B41FA5}">
                      <a16:colId xmlns:a16="http://schemas.microsoft.com/office/drawing/2014/main" val="1155352406"/>
                    </a:ext>
                  </a:extLst>
                </a:gridCol>
              </a:tblGrid>
              <a:tr h="658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数据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对齐方式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05305589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lang="zh-CN" altLang="en-CN" dirty="0"/>
                        <a:t>程序栈</a:t>
                      </a:r>
                      <a:r>
                        <a:rPr lang="zh-CN" altLang="en-US" dirty="0"/>
                        <a:t>上的参数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对齐到</a:t>
                      </a:r>
                      <a:r>
                        <a:rPr lang="en-US" altLang="zh-CN" dirty="0"/>
                        <a:t>8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7873511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chemeClr val="accent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</a:t>
                      </a:r>
                      <a:r>
                        <a:rPr lang="en-US" altLang="zh-CN" dirty="0" err="1">
                          <a:solidFill>
                            <a:schemeClr val="accent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rsp</a:t>
                      </a:r>
                      <a:r>
                        <a:rPr lang="zh-CN" altLang="en-US" dirty="0">
                          <a:solidFill>
                            <a:schemeClr val="accent3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的值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CN" dirty="0">
                          <a:solidFill>
                            <a:schemeClr val="accent3"/>
                          </a:solidFill>
                        </a:rPr>
                        <a:t>对齐到</a:t>
                      </a:r>
                      <a:r>
                        <a:rPr lang="en-US" altLang="zh-CN" dirty="0">
                          <a:solidFill>
                            <a:schemeClr val="accent3"/>
                          </a:solidFill>
                        </a:rPr>
                        <a:t>16</a:t>
                      </a:r>
                      <a:r>
                        <a:rPr lang="zh-CN" altLang="en-US" dirty="0">
                          <a:solidFill>
                            <a:schemeClr val="accent3"/>
                          </a:solidFill>
                        </a:rPr>
                        <a:t>字节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81775675"/>
                  </a:ext>
                </a:extLst>
              </a:tr>
              <a:tr h="658284"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其他（任何在内存中的）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/>
                        <a:t>对齐到</a:t>
                      </a:r>
                      <a:r>
                        <a:rPr lang="en-US" altLang="zh-CN" dirty="0"/>
                        <a:t>K</a:t>
                      </a:r>
                      <a:r>
                        <a:rPr lang="zh-CN" altLang="en-US" dirty="0"/>
                        <a:t>字节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03498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228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32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数据对齐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46742-D22D-E545-ADD1-57E6BE82D413}"/>
              </a:ext>
            </a:extLst>
          </p:cNvPr>
          <p:cNvSpPr txBox="1"/>
          <p:nvPr/>
        </p:nvSpPr>
        <p:spPr>
          <a:xfrm>
            <a:off x="288758" y="968716"/>
            <a:ext cx="7252584" cy="4845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结构体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prstClr val="black"/>
                </a:solidFill>
              </a:rPr>
              <a:t>内部对齐</a:t>
            </a:r>
            <a:endParaRPr kumimoji="1" lang="en-US" altLang="zh-CN" b="1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prstClr val="black"/>
                </a:solidFill>
              </a:rPr>
              <a:t>整体对齐</a:t>
            </a:r>
            <a:r>
              <a:rPr kumimoji="1" lang="zh-CN" altLang="en-US" dirty="0">
                <a:solidFill>
                  <a:prstClr val="black"/>
                </a:solidFill>
              </a:rPr>
              <a:t>：与其中</a:t>
            </a:r>
            <a:r>
              <a:rPr kumimoji="1" lang="zh-CN" altLang="en-US" dirty="0">
                <a:solidFill>
                  <a:srgbClr val="FF0000"/>
                </a:solidFill>
              </a:rPr>
              <a:t>最大</a:t>
            </a:r>
            <a:r>
              <a:rPr kumimoji="1" lang="zh-CN" altLang="en-US" dirty="0">
                <a:solidFill>
                  <a:prstClr val="black"/>
                </a:solidFill>
              </a:rPr>
              <a:t>的数据类型对齐方式一致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000" dirty="0">
              <a:solidFill>
                <a:prstClr val="black"/>
              </a:solidFill>
            </a:endParaRP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endParaRPr kumimoji="1" lang="en-US" altLang="zh-CN" sz="2000" dirty="0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endParaRPr kumimoji="1" lang="en-US" altLang="zh-CN" sz="2000" dirty="0">
              <a:solidFill>
                <a:prstClr val="black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1A016-C0E7-8B40-911F-B2A61451C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592" y="2243188"/>
            <a:ext cx="8375240" cy="842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F762674-500A-6F45-985C-A86AA4DC2A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1745636"/>
            <a:ext cx="2195673" cy="15186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13F171F-79A7-8E45-85F7-39F179CC7F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71" y="4538783"/>
            <a:ext cx="8375241" cy="82943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9E8A21E-295A-8244-BDAB-6831723D45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8800" y="4109318"/>
            <a:ext cx="2192432" cy="1538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2229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33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数据对齐</a:t>
            </a:r>
          </a:p>
        </p:txBody>
      </p:sp>
      <p:pic>
        <p:nvPicPr>
          <p:cNvPr id="11" name="图片 3">
            <a:extLst>
              <a:ext uri="{FF2B5EF4-FFF2-40B4-BE49-F238E27FC236}">
                <a16:creationId xmlns:a16="http://schemas.microsoft.com/office/drawing/2014/main" id="{83EAE793-6025-9549-A751-B7C13F961D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387" y="1303232"/>
            <a:ext cx="7572375" cy="265747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5B59AE3B-FE76-B04C-8431-DE79EB4CB548}"/>
              </a:ext>
            </a:extLst>
          </p:cNvPr>
          <p:cNvSpPr txBox="1"/>
          <p:nvPr/>
        </p:nvSpPr>
        <p:spPr>
          <a:xfrm>
            <a:off x="1228531" y="4070515"/>
            <a:ext cx="9470572" cy="1567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C  </a:t>
            </a:r>
            <a:r>
              <a:rPr lang="zh-CN" altLang="en-US" sz="2000" dirty="0">
                <a:latin typeface="+mn-ea"/>
                <a:cs typeface="Calibri" panose="020F0502020204030204" pitchFamily="34" charset="0"/>
              </a:rPr>
              <a:t>最优数据对齐问题中，当所有的数据元素长度都是</a:t>
            </a:r>
            <a:r>
              <a:rPr lang="en-US" altLang="zh-CN" sz="2000" dirty="0">
                <a:latin typeface="+mn-ea"/>
                <a:cs typeface="Calibri" panose="020F0502020204030204" pitchFamily="34" charset="0"/>
              </a:rPr>
              <a:t>2</a:t>
            </a:r>
            <a:r>
              <a:rPr lang="zh-CN" altLang="en-US" sz="2000" dirty="0">
                <a:latin typeface="+mn-ea"/>
                <a:cs typeface="Calibri" panose="020F0502020204030204" pitchFamily="34" charset="0"/>
              </a:rPr>
              <a:t>的幂时，一种有效的策略是按照大小的</a:t>
            </a:r>
            <a:r>
              <a:rPr lang="zh-CN" altLang="en-US" sz="2000" dirty="0">
                <a:solidFill>
                  <a:srgbClr val="FF0000"/>
                </a:solidFill>
                <a:latin typeface="+mn-ea"/>
                <a:cs typeface="Calibri" panose="020F0502020204030204" pitchFamily="34" charset="0"/>
              </a:rPr>
              <a:t>降序</a:t>
            </a:r>
            <a:r>
              <a:rPr lang="zh-CN" altLang="en-US" sz="2000" dirty="0">
                <a:latin typeface="+mn-ea"/>
                <a:cs typeface="Calibri" panose="020F0502020204030204" pitchFamily="34" charset="0"/>
              </a:rPr>
              <a:t>排列结构的元素。</a:t>
            </a: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7756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34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数据对齐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196D282-E105-F74E-9AA1-77BE8DBE04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789" t="2724" b="5324"/>
          <a:stretch/>
        </p:blipFill>
        <p:spPr>
          <a:xfrm>
            <a:off x="316551" y="968716"/>
            <a:ext cx="6782749" cy="561331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3FC36B-D85E-B542-8D67-C7D3B60B0F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33223"/>
          <a:stretch/>
        </p:blipFill>
        <p:spPr>
          <a:xfrm>
            <a:off x="7099300" y="1560410"/>
            <a:ext cx="5015377" cy="21704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4A2CCE-BDFF-8E45-983D-CE49C12F0591}"/>
              </a:ext>
            </a:extLst>
          </p:cNvPr>
          <p:cNvSpPr txBox="1"/>
          <p:nvPr/>
        </p:nvSpPr>
        <p:spPr>
          <a:xfrm>
            <a:off x="7702452" y="3926593"/>
            <a:ext cx="4284406" cy="880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对齐的基本原则：使数据在内存中排列整齐有序，方便</a:t>
            </a:r>
            <a:r>
              <a:rPr kumimoji="1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CPU</a:t>
            </a:r>
            <a:r>
              <a:rPr kumimoji="1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访问</a:t>
            </a:r>
            <a:endParaRPr kumimoji="1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3" name="文本框 6">
            <a:extLst>
              <a:ext uri="{FF2B5EF4-FFF2-40B4-BE49-F238E27FC236}">
                <a16:creationId xmlns:a16="http://schemas.microsoft.com/office/drawing/2014/main" id="{ACC7E448-C2B6-504E-B45D-6BF70F71326F}"/>
              </a:ext>
            </a:extLst>
          </p:cNvPr>
          <p:cNvSpPr txBox="1"/>
          <p:nvPr/>
        </p:nvSpPr>
        <p:spPr>
          <a:xfrm>
            <a:off x="4433847" y="5004580"/>
            <a:ext cx="364295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4</a:t>
            </a:r>
            <a:endParaRPr lang="zh-CN" altLang="en-US" sz="2000" dirty="0">
              <a:latin typeface="+mn-ea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文本框 6">
            <a:extLst>
              <a:ext uri="{FF2B5EF4-FFF2-40B4-BE49-F238E27FC236}">
                <a16:creationId xmlns:a16="http://schemas.microsoft.com/office/drawing/2014/main" id="{93C336E5-D937-BC45-9870-C59E63C0137B}"/>
              </a:ext>
            </a:extLst>
          </p:cNvPr>
          <p:cNvSpPr txBox="1"/>
          <p:nvPr/>
        </p:nvSpPr>
        <p:spPr>
          <a:xfrm>
            <a:off x="2894802" y="5476600"/>
            <a:ext cx="364295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8</a:t>
            </a:r>
            <a:endParaRPr lang="zh-CN" altLang="en-US" sz="2000" dirty="0">
              <a:latin typeface="+mn-ea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文本框 6">
            <a:extLst>
              <a:ext uri="{FF2B5EF4-FFF2-40B4-BE49-F238E27FC236}">
                <a16:creationId xmlns:a16="http://schemas.microsoft.com/office/drawing/2014/main" id="{693231C5-2F21-C748-9CCA-8C9AD4310824}"/>
              </a:ext>
            </a:extLst>
          </p:cNvPr>
          <p:cNvSpPr txBox="1"/>
          <p:nvPr/>
        </p:nvSpPr>
        <p:spPr>
          <a:xfrm>
            <a:off x="4222053" y="5980155"/>
            <a:ext cx="502243" cy="11054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12</a:t>
            </a:r>
            <a:endParaRPr lang="zh-CN" altLang="en-US" sz="2000" dirty="0">
              <a:latin typeface="+mn-ea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  <a:spcBef>
                <a:spcPts val="1000"/>
              </a:spcBef>
            </a:pPr>
            <a:r>
              <a:rPr lang="en-US" altLang="zh-CN" sz="2000" dirty="0">
                <a:solidFill>
                  <a:srgbClr val="FF0000"/>
                </a:solidFill>
                <a:cs typeface="Calibri" panose="020F0502020204030204" pitchFamily="34" charset="0"/>
              </a:rPr>
              <a:t> </a:t>
            </a:r>
            <a:endParaRPr lang="zh-CN" altLang="en-US" sz="20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870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5" grpId="0"/>
      <p:bldP spid="1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6944AC3-E599-2349-876F-2BD18851E21E}"/>
              </a:ext>
            </a:extLst>
          </p:cNvPr>
          <p:cNvGrpSpPr/>
          <p:nvPr/>
        </p:nvGrpSpPr>
        <p:grpSpPr>
          <a:xfrm>
            <a:off x="2399176" y="2585468"/>
            <a:ext cx="7393647" cy="1687064"/>
            <a:chOff x="1641575" y="2677801"/>
            <a:chExt cx="7393647" cy="168706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89B2C29-6C36-CC44-A825-1EB7BA0CADF3}"/>
                </a:ext>
              </a:extLst>
            </p:cNvPr>
            <p:cNvSpPr txBox="1"/>
            <p:nvPr/>
          </p:nvSpPr>
          <p:spPr>
            <a:xfrm>
              <a:off x="1641575" y="2967335"/>
              <a:ext cx="581005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sz="6600" dirty="0"/>
                <a:t>Thank</a:t>
              </a:r>
              <a:r>
                <a:rPr kumimoji="1" lang="zh-CN" altLang="en-US" sz="6600" dirty="0"/>
                <a:t> </a:t>
              </a:r>
              <a:r>
                <a:rPr kumimoji="1" lang="en-US" altLang="zh-CN" sz="6600" dirty="0"/>
                <a:t>you!</a:t>
              </a:r>
              <a:endParaRPr kumimoji="1" lang="zh-CN" altLang="en-US" sz="6600" dirty="0"/>
            </a:p>
          </p:txBody>
        </p:sp>
        <p:pic>
          <p:nvPicPr>
            <p:cNvPr id="3" name="图片 3">
              <a:extLst>
                <a:ext uri="{FF2B5EF4-FFF2-40B4-BE49-F238E27FC236}">
                  <a16:creationId xmlns:a16="http://schemas.microsoft.com/office/drawing/2014/main" id="{A2F7A61C-D60C-8F44-8D57-D33E1FE70A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0335" y="2677801"/>
              <a:ext cx="1854887" cy="168706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156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53F7-14A7-E740-B5E2-36C20736F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086053"/>
            <a:ext cx="9144000" cy="685893"/>
          </a:xfrm>
        </p:spPr>
        <p:txBody>
          <a:bodyPr>
            <a:noAutofit/>
          </a:bodyPr>
          <a:lstStyle/>
          <a:p>
            <a:r>
              <a:rPr lang="en-US" sz="4800" b="1" dirty="0"/>
              <a:t>Procedure</a:t>
            </a:r>
          </a:p>
        </p:txBody>
      </p:sp>
    </p:spTree>
    <p:extLst>
      <p:ext uri="{BB962C8B-B14F-4D97-AF65-F5344CB8AC3E}">
        <p14:creationId xmlns:p14="http://schemas.microsoft.com/office/powerpoint/2010/main" val="342190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5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运行时栈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D22F38-F10E-7F4F-9C52-3FBB6F7889E0}"/>
              </a:ext>
            </a:extLst>
          </p:cNvPr>
          <p:cNvSpPr txBox="1"/>
          <p:nvPr/>
        </p:nvSpPr>
        <p:spPr>
          <a:xfrm>
            <a:off x="288758" y="1086086"/>
            <a:ext cx="7076138" cy="5589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栈：一种数据结构（</a:t>
            </a:r>
            <a:r>
              <a:rPr kumimoji="1" lang="en-US" altLang="zh-CN" sz="2000" dirty="0"/>
              <a:t>LIFO</a:t>
            </a:r>
            <a:r>
              <a:rPr kumimoji="1" lang="zh-CN" altLang="en-US" sz="2000" dirty="0"/>
              <a:t>）</a:t>
            </a:r>
            <a:endParaRPr kumimoji="1" lang="en-US" altLang="zh-CN" dirty="0">
              <a:solidFill>
                <a:schemeClr val="accent5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运行时栈</a:t>
            </a:r>
            <a:endParaRPr kumimoji="1" lang="en-US" altLang="zh-CN" sz="20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程序运行过程中动态分配</a:t>
            </a:r>
            <a:endParaRPr kumimoji="1" lang="en-US" altLang="zh-CN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一块内存区域，用栈的逻辑来管理</a:t>
            </a:r>
            <a:endParaRPr kumimoji="1" lang="en-US" altLang="zh-CN" dirty="0"/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prstClr val="black"/>
                </a:solidFill>
              </a:rPr>
              <a:t>栈帧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对栈中的逻辑划分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四部分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</a:rPr>
              <a:t>被</a:t>
            </a:r>
            <a:r>
              <a:rPr kumimoji="1" lang="en-US" altLang="zh-CN" dirty="0">
                <a:solidFill>
                  <a:prstClr val="black"/>
                </a:solidFill>
              </a:rPr>
              <a:t>callee</a:t>
            </a:r>
            <a:r>
              <a:rPr kumimoji="1" lang="zh-CN" altLang="en-US" dirty="0">
                <a:solidFill>
                  <a:prstClr val="black"/>
                </a:solidFill>
              </a:rPr>
              <a:t>保存的寄存器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</a:rPr>
              <a:t>局部变量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</a:rPr>
              <a:t>过程参数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srgbClr val="FF0000"/>
                </a:solidFill>
              </a:rPr>
              <a:t>过程返回地址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FF0000"/>
                </a:solidFill>
              </a:rPr>
              <a:t>非必要不分配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en-US" altLang="zh-CN" dirty="0"/>
              <a:t>CPU</a:t>
            </a:r>
            <a:r>
              <a:rPr kumimoji="1" lang="zh-CN" altLang="en-US" dirty="0"/>
              <a:t>读写内存比读写寄存器慢得多</a:t>
            </a:r>
            <a:endParaRPr kumimoji="1" lang="en-US" altLang="zh-CN" dirty="0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6C9F4F3-3DDE-5C45-8370-E2080FAC6BDF}"/>
              </a:ext>
            </a:extLst>
          </p:cNvPr>
          <p:cNvGrpSpPr/>
          <p:nvPr/>
        </p:nvGrpSpPr>
        <p:grpSpPr>
          <a:xfrm>
            <a:off x="6901067" y="262543"/>
            <a:ext cx="4708891" cy="6313970"/>
            <a:chOff x="6901067" y="262543"/>
            <a:chExt cx="4708891" cy="6313970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59A7F161-494A-F14E-BDF3-DC3CD0620DA8}"/>
                </a:ext>
              </a:extLst>
            </p:cNvPr>
            <p:cNvSpPr/>
            <p:nvPr/>
          </p:nvSpPr>
          <p:spPr>
            <a:xfrm>
              <a:off x="6901067" y="262543"/>
              <a:ext cx="2068304" cy="129208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·</a:t>
              </a:r>
            </a:p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·</a:t>
              </a:r>
            </a:p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·</a:t>
              </a:r>
              <a:endParaRPr kumimoji="1" lang="zh-CN" altLang="en-US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9F19CC6-FBBE-CC4C-A2DC-1BE0FBCFA94D}"/>
                </a:ext>
              </a:extLst>
            </p:cNvPr>
            <p:cNvSpPr/>
            <p:nvPr/>
          </p:nvSpPr>
          <p:spPr>
            <a:xfrm>
              <a:off x="6901067" y="1554629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···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CF4144B-2D3D-A041-B173-5D272E027F7A}"/>
                </a:ext>
              </a:extLst>
            </p:cNvPr>
            <p:cNvSpPr/>
            <p:nvPr/>
          </p:nvSpPr>
          <p:spPr>
            <a:xfrm>
              <a:off x="6901067" y="2759887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zh-CN" b="1" dirty="0">
                  <a:solidFill>
                    <a:sysClr val="windowText" lastClr="000000"/>
                  </a:solidFill>
                </a:rPr>
                <a:t>···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64E0AE-5F5A-6741-8805-62851870A7E4}"/>
                </a:ext>
              </a:extLst>
            </p:cNvPr>
            <p:cNvSpPr/>
            <p:nvPr/>
          </p:nvSpPr>
          <p:spPr>
            <a:xfrm>
              <a:off x="6901067" y="2157258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</a:rPr>
                <a:t>参数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n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414E1AE-E24E-FD43-87E0-87EA677A0E80}"/>
                </a:ext>
              </a:extLst>
            </p:cNvPr>
            <p:cNvSpPr/>
            <p:nvPr/>
          </p:nvSpPr>
          <p:spPr>
            <a:xfrm>
              <a:off x="6901067" y="3362516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</a:rPr>
                <a:t>参数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7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DE11684-37A3-8448-86C1-1240F6B21EE8}"/>
                </a:ext>
              </a:extLst>
            </p:cNvPr>
            <p:cNvSpPr/>
            <p:nvPr/>
          </p:nvSpPr>
          <p:spPr>
            <a:xfrm>
              <a:off x="6901067" y="3965145"/>
              <a:ext cx="2068304" cy="60262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</a:rPr>
                <a:t>返回地址</a:t>
              </a:r>
              <a:endParaRPr kumimoji="1" lang="en-US" altLang="zh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63A95B6-9970-3849-B661-1A173EAB47E7}"/>
                </a:ext>
              </a:extLst>
            </p:cNvPr>
            <p:cNvSpPr/>
            <p:nvPr/>
          </p:nvSpPr>
          <p:spPr>
            <a:xfrm>
              <a:off x="6901067" y="4567774"/>
              <a:ext cx="2068304" cy="803481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</a:rPr>
                <a:t>被</a:t>
              </a:r>
              <a:r>
                <a:rPr kumimoji="1" lang="en-US" altLang="zh-CN" dirty="0">
                  <a:solidFill>
                    <a:sysClr val="windowText" lastClr="000000"/>
                  </a:solidFill>
                </a:rPr>
                <a:t>callee</a:t>
              </a:r>
              <a:r>
                <a:rPr kumimoji="1" lang="zh-CN" altLang="en-US" dirty="0">
                  <a:solidFill>
                    <a:sysClr val="windowText" lastClr="000000"/>
                  </a:solidFill>
                </a:rPr>
                <a:t>保存的寄存器</a:t>
              </a:r>
              <a:endParaRPr kumimoji="1" lang="en-US" altLang="zh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1BB3C0B5-0F2C-5541-913E-E720FF71F8EA}"/>
                </a:ext>
              </a:extLst>
            </p:cNvPr>
            <p:cNvSpPr/>
            <p:nvPr/>
          </p:nvSpPr>
          <p:spPr>
            <a:xfrm>
              <a:off x="6901067" y="5371255"/>
              <a:ext cx="2068304" cy="6026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</a:rPr>
                <a:t>局部变量区</a:t>
              </a:r>
              <a:endParaRPr kumimoji="1" lang="en-US" altLang="zh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E79D0AA-2F19-0B40-A5E8-A5AC4AF7F166}"/>
                </a:ext>
              </a:extLst>
            </p:cNvPr>
            <p:cNvSpPr/>
            <p:nvPr/>
          </p:nvSpPr>
          <p:spPr>
            <a:xfrm>
              <a:off x="6901067" y="5973884"/>
              <a:ext cx="2068304" cy="602629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zh-CN" altLang="en-US" dirty="0">
                  <a:solidFill>
                    <a:sysClr val="windowText" lastClr="000000"/>
                  </a:solidFill>
                </a:rPr>
                <a:t>参数构造区</a:t>
              </a:r>
              <a:endParaRPr kumimoji="1" lang="en-US" altLang="zh-CN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B9F3BBCE-312C-CE45-B647-AC17AFDB9CBC}"/>
                </a:ext>
              </a:extLst>
            </p:cNvPr>
            <p:cNvSpPr/>
            <p:nvPr/>
          </p:nvSpPr>
          <p:spPr>
            <a:xfrm>
              <a:off x="9084363" y="262543"/>
              <a:ext cx="139147" cy="1292086"/>
            </a:xfrm>
            <a:prstGeom prst="rightBrace">
              <a:avLst>
                <a:gd name="adj1" fmla="val 74818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9" name="Right Brace 18">
              <a:extLst>
                <a:ext uri="{FF2B5EF4-FFF2-40B4-BE49-F238E27FC236}">
                  <a16:creationId xmlns:a16="http://schemas.microsoft.com/office/drawing/2014/main" id="{0D038D9E-8878-B841-97F8-F8566E1D30C5}"/>
                </a:ext>
              </a:extLst>
            </p:cNvPr>
            <p:cNvSpPr/>
            <p:nvPr/>
          </p:nvSpPr>
          <p:spPr>
            <a:xfrm>
              <a:off x="9084363" y="1554628"/>
              <a:ext cx="142459" cy="3013145"/>
            </a:xfrm>
            <a:prstGeom prst="rightBrace">
              <a:avLst>
                <a:gd name="adj1" fmla="val 74818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37B60A4A-2442-9B40-B2C5-DDF1A1701448}"/>
                </a:ext>
              </a:extLst>
            </p:cNvPr>
            <p:cNvSpPr/>
            <p:nvPr/>
          </p:nvSpPr>
          <p:spPr>
            <a:xfrm>
              <a:off x="9084363" y="4567773"/>
              <a:ext cx="139147" cy="1984737"/>
            </a:xfrm>
            <a:prstGeom prst="rightBrace">
              <a:avLst>
                <a:gd name="adj1" fmla="val 74818"/>
                <a:gd name="adj2" fmla="val 50000"/>
              </a:avLst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869E41B-0ADD-844C-ACF1-778E6976B62A}"/>
                </a:ext>
              </a:extLst>
            </p:cNvPr>
            <p:cNvSpPr txBox="1"/>
            <p:nvPr/>
          </p:nvSpPr>
          <p:spPr>
            <a:xfrm>
              <a:off x="9338502" y="723920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zh-CN" altLang="en-US" dirty="0"/>
                <a:t>较早的帧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64302E4-0C11-534B-926A-74C8EA3159FE}"/>
                </a:ext>
              </a:extLst>
            </p:cNvPr>
            <p:cNvSpPr txBox="1"/>
            <p:nvPr/>
          </p:nvSpPr>
          <p:spPr>
            <a:xfrm>
              <a:off x="9338502" y="2876534"/>
              <a:ext cx="22714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caller (</a:t>
              </a:r>
              <a:r>
                <a:rPr kumimoji="1" lang="zh-CN" altLang="en-US" dirty="0"/>
                <a:t>暂时挂起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的帧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0A136D0-5E89-0442-BF35-EA63E9358DCD}"/>
                </a:ext>
              </a:extLst>
            </p:cNvPr>
            <p:cNvSpPr txBox="1"/>
            <p:nvPr/>
          </p:nvSpPr>
          <p:spPr>
            <a:xfrm>
              <a:off x="9338502" y="5375475"/>
              <a:ext cx="22538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dirty="0"/>
                <a:t>callee(</a:t>
              </a:r>
              <a:r>
                <a:rPr kumimoji="1" lang="zh-CN" altLang="en-US" dirty="0"/>
                <a:t>正在执行</a:t>
              </a:r>
              <a:r>
                <a:rPr kumimoji="1" lang="en-US" altLang="zh-CN" dirty="0"/>
                <a:t>)</a:t>
              </a:r>
              <a:r>
                <a:rPr kumimoji="1" lang="zh-CN" altLang="en-US" dirty="0"/>
                <a:t>的帧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FF9B9C6-F4A4-6E4C-88AE-B80C03AB50B8}"/>
              </a:ext>
            </a:extLst>
          </p:cNvPr>
          <p:cNvGrpSpPr/>
          <p:nvPr/>
        </p:nvGrpSpPr>
        <p:grpSpPr>
          <a:xfrm>
            <a:off x="5838092" y="1210622"/>
            <a:ext cx="5308937" cy="5439093"/>
            <a:chOff x="5838092" y="1210622"/>
            <a:chExt cx="5308937" cy="543909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316E323A-A1F2-B845-9B42-9518BD103578}"/>
                </a:ext>
              </a:extLst>
            </p:cNvPr>
            <p:cNvGrpSpPr/>
            <p:nvPr/>
          </p:nvGrpSpPr>
          <p:grpSpPr>
            <a:xfrm>
              <a:off x="5838092" y="1210622"/>
              <a:ext cx="5263595" cy="5004638"/>
              <a:chOff x="4342280" y="738962"/>
              <a:chExt cx="6759407" cy="5476298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0D6583F-B8B7-C54B-B638-5F6DFC3E8E7E}"/>
                  </a:ext>
                </a:extLst>
              </p:cNvPr>
              <p:cNvCxnSpPr/>
              <p:nvPr/>
            </p:nvCxnSpPr>
            <p:spPr bwMode="auto">
              <a:xfrm flipV="1">
                <a:off x="6967319" y="1336602"/>
                <a:ext cx="2980869" cy="38285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DA66520A-FBAC-3F4D-8868-FA4386381F6B}"/>
                  </a:ext>
                </a:extLst>
              </p:cNvPr>
              <p:cNvCxnSpPr/>
              <p:nvPr/>
            </p:nvCxnSpPr>
            <p:spPr bwMode="auto">
              <a:xfrm flipV="1">
                <a:off x="6965731" y="2563236"/>
                <a:ext cx="3006851" cy="2356624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28" name="Line 6">
                <a:extLst>
                  <a:ext uri="{FF2B5EF4-FFF2-40B4-BE49-F238E27FC236}">
                    <a16:creationId xmlns:a16="http://schemas.microsoft.com/office/drawing/2014/main" id="{86B262D4-A83F-7B42-B8BE-F2EFCC16A2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341693" y="4767460"/>
                <a:ext cx="508123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  <p:txBody>
              <a:bodyPr lIns="0" tIns="0" rIns="0" bIns="0"/>
              <a:lstStyle/>
              <a:p>
                <a:endParaRPr lang="en-US" sz="1400"/>
              </a:p>
            </p:txBody>
          </p:sp>
          <p:sp>
            <p:nvSpPr>
              <p:cNvPr id="29" name="Rectangle 7">
                <a:extLst>
                  <a:ext uri="{FF2B5EF4-FFF2-40B4-BE49-F238E27FC236}">
                    <a16:creationId xmlns:a16="http://schemas.microsoft.com/office/drawing/2014/main" id="{98D634B4-D50C-6B45-81A2-3699C691A4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342280" y="4535685"/>
                <a:ext cx="1967655" cy="353943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pPr algn="r"/>
                <a:r>
                  <a:rPr lang="en-US" dirty="0">
                    <a:solidFill>
                      <a:srgbClr val="262699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Stack Pointer: </a:t>
                </a:r>
                <a:r>
                  <a:rPr lang="en-US" dirty="0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%</a:t>
                </a:r>
                <a:r>
                  <a:rPr lang="en-US" dirty="0" err="1">
                    <a:solidFill>
                      <a:schemeClr val="tx1"/>
                    </a:solidFill>
                    <a:latin typeface="Courier New Bold" charset="0"/>
                    <a:cs typeface="Courier New Bold" charset="0"/>
                    <a:sym typeface="Courier New Bold" charset="0"/>
                  </a:rPr>
                  <a:t>rsp</a:t>
                </a:r>
                <a:endParaRPr lang="en-US" dirty="0">
                  <a:solidFill>
                    <a:schemeClr val="tx1"/>
                  </a:solidFill>
                  <a:latin typeface="Courier New Bold" charset="0"/>
                  <a:cs typeface="Courier New Bold" charset="0"/>
                  <a:sym typeface="Courier New Bold" charset="0"/>
                </a:endParaRPr>
              </a:p>
            </p:txBody>
          </p:sp>
          <p:sp>
            <p:nvSpPr>
              <p:cNvPr id="30" name="Rectangle 8">
                <a:extLst>
                  <a:ext uri="{FF2B5EF4-FFF2-40B4-BE49-F238E27FC236}">
                    <a16:creationId xmlns:a16="http://schemas.microsoft.com/office/drawing/2014/main" id="{C1EB68D8-EC6A-4A4D-85AC-EF24E9D778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67319" y="1719460"/>
                <a:ext cx="1305241" cy="3200400"/>
              </a:xfrm>
              <a:prstGeom prst="rect">
                <a:avLst/>
              </a:prstGeom>
              <a:solidFill>
                <a:srgbClr val="D6D6F4"/>
              </a:solidFill>
              <a:ln w="25400" cap="flat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>
                <a:outerShdw dist="76199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 sz="1400"/>
              </a:p>
            </p:txBody>
          </p:sp>
          <p:sp>
            <p:nvSpPr>
              <p:cNvPr id="31" name="Rectangle 13">
                <a:extLst>
                  <a:ext uri="{FF2B5EF4-FFF2-40B4-BE49-F238E27FC236}">
                    <a16:creationId xmlns:a16="http://schemas.microsoft.com/office/drawing/2014/main" id="{A1589DDB-E44C-E247-93A2-AE05CCA4C1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911442" y="5005938"/>
                <a:ext cx="1160318" cy="353943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r>
                  <a:rPr lang="en-US" dirty="0">
                    <a:solidFill>
                      <a:srgbClr val="262699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Stack “Top”</a:t>
                </a:r>
              </a:p>
            </p:txBody>
          </p:sp>
          <p:sp>
            <p:nvSpPr>
              <p:cNvPr id="32" name="Line 14">
                <a:extLst>
                  <a:ext uri="{FF2B5EF4-FFF2-40B4-BE49-F238E27FC236}">
                    <a16:creationId xmlns:a16="http://schemas.microsoft.com/office/drawing/2014/main" id="{8C7A54F2-9F05-8B4C-B77A-3C44765070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65731" y="4615060"/>
                <a:ext cx="1295714" cy="0"/>
              </a:xfrm>
              <a:prstGeom prst="line">
                <a:avLst/>
              </a:prstGeom>
              <a:noFill/>
              <a:ln w="25400" cap="flat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lIns="0" tIns="0" rIns="0" bIns="0"/>
              <a:lstStyle/>
              <a:p>
                <a:endParaRPr lang="en-US" sz="1400"/>
              </a:p>
            </p:txBody>
          </p:sp>
          <p:sp>
            <p:nvSpPr>
              <p:cNvPr id="33" name="Rectangle 15">
                <a:extLst>
                  <a:ext uri="{FF2B5EF4-FFF2-40B4-BE49-F238E27FC236}">
                    <a16:creationId xmlns:a16="http://schemas.microsoft.com/office/drawing/2014/main" id="{7EE9F1E3-7D33-C545-84D8-7F6EFA58FA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733539" y="1188896"/>
                <a:ext cx="1516120" cy="353943"/>
              </a:xfrm>
              <a:prstGeom prst="rect">
                <a:avLst/>
              </a:prstGeom>
              <a:noFill/>
              <a:ln w="25400" cap="flat">
                <a:noFill/>
                <a:miter lim="800000"/>
                <a:headEnd type="none" w="med" len="med"/>
                <a:tailEnd type="none" w="med" len="med"/>
              </a:ln>
            </p:spPr>
            <p:txBody>
              <a:bodyPr wrap="none" lIns="38100" tIns="38100" rIns="38100" bIns="38100">
                <a:spAutoFit/>
              </a:bodyPr>
              <a:lstStyle/>
              <a:p>
                <a:r>
                  <a:rPr lang="en-US" dirty="0">
                    <a:solidFill>
                      <a:srgbClr val="262699"/>
                    </a:solidFill>
                    <a:latin typeface="Calibri Bold" charset="0"/>
                    <a:ea typeface="Calibri Bold" charset="0"/>
                    <a:cs typeface="Calibri Bold" charset="0"/>
                    <a:sym typeface="Calibri Bold" charset="0"/>
                  </a:rPr>
                  <a:t>Stack “Bottom”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5849D89-CE9E-CB47-BAC1-E8A88B028891}"/>
                  </a:ext>
                </a:extLst>
              </p:cNvPr>
              <p:cNvSpPr/>
              <p:nvPr/>
            </p:nvSpPr>
            <p:spPr bwMode="auto">
              <a:xfrm>
                <a:off x="9959337" y="805060"/>
                <a:ext cx="1142349" cy="54102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ea typeface="ヒラギノ角ゴ ProN W3" charset="0"/>
                  <a:cs typeface="ヒラギノ角ゴ ProN W3" charset="0"/>
                  <a:sym typeface="Gill Sans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205A4A42-CD1B-4848-B69C-370208008186}"/>
                  </a:ext>
                </a:extLst>
              </p:cNvPr>
              <p:cNvCxnSpPr/>
              <p:nvPr/>
            </p:nvCxnSpPr>
            <p:spPr bwMode="auto">
              <a:xfrm>
                <a:off x="9959337" y="1336601"/>
                <a:ext cx="11312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876F6806-71DD-254C-8824-B01F08AF4C5D}"/>
                  </a:ext>
                </a:extLst>
              </p:cNvPr>
              <p:cNvCxnSpPr/>
              <p:nvPr/>
            </p:nvCxnSpPr>
            <p:spPr bwMode="auto">
              <a:xfrm>
                <a:off x="9959337" y="2563236"/>
                <a:ext cx="11312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5924239C-8D28-3440-BF65-AF2019D95485}"/>
                  </a:ext>
                </a:extLst>
              </p:cNvPr>
              <p:cNvCxnSpPr/>
              <p:nvPr/>
            </p:nvCxnSpPr>
            <p:spPr bwMode="auto">
              <a:xfrm>
                <a:off x="9959337" y="3901383"/>
                <a:ext cx="11312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01777EF-0670-AF42-9CBD-CD051FF6BBFB}"/>
                  </a:ext>
                </a:extLst>
              </p:cNvPr>
              <p:cNvCxnSpPr/>
              <p:nvPr/>
            </p:nvCxnSpPr>
            <p:spPr bwMode="auto">
              <a:xfrm>
                <a:off x="9959337" y="5411350"/>
                <a:ext cx="1131200" cy="0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E754ADCC-2C89-F84C-A2B5-83C035B00EB7}"/>
                  </a:ext>
                </a:extLst>
              </p:cNvPr>
              <p:cNvSpPr txBox="1"/>
              <p:nvPr/>
            </p:nvSpPr>
            <p:spPr>
              <a:xfrm>
                <a:off x="9959335" y="4353450"/>
                <a:ext cx="89024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code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4A02C68-B4EA-2846-BC9E-8DC1DF5E0874}"/>
                  </a:ext>
                </a:extLst>
              </p:cNvPr>
              <p:cNvSpPr txBox="1"/>
              <p:nvPr/>
            </p:nvSpPr>
            <p:spPr>
              <a:xfrm>
                <a:off x="9962160" y="1609933"/>
                <a:ext cx="92487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stack</a:t>
                </a:r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8AB2A20B-E83E-EC43-B5DD-A55BA5516589}"/>
                  </a:ext>
                </a:extLst>
              </p:cNvPr>
              <p:cNvCxnSpPr/>
              <p:nvPr/>
            </p:nvCxnSpPr>
            <p:spPr bwMode="auto">
              <a:xfrm flipV="1">
                <a:off x="8261445" y="1336602"/>
                <a:ext cx="2840242" cy="382858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0250372-4563-2D4E-B839-84B6BE5A48F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V="1">
                <a:off x="8272560" y="2549257"/>
                <a:ext cx="2817977" cy="2370603"/>
              </a:xfrm>
              <a:prstGeom prst="line">
                <a:avLst/>
              </a:prstGeom>
              <a:solidFill>
                <a:schemeClr val="accent1"/>
              </a:solidFill>
              <a:ln w="25400" cap="flat" cmpd="sng" algn="ctr">
                <a:solidFill>
                  <a:srgbClr val="000000"/>
                </a:solidFill>
                <a:prstDash val="sysDash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43" name="AutoShape 16">
                <a:extLst>
                  <a:ext uri="{FF2B5EF4-FFF2-40B4-BE49-F238E27FC236}">
                    <a16:creationId xmlns:a16="http://schemas.microsoft.com/office/drawing/2014/main" id="{B23457DE-B309-774C-A527-49F1797ED68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64759" y="4080574"/>
                <a:ext cx="609748" cy="381000"/>
              </a:xfrm>
              <a:custGeom>
                <a:avLst/>
                <a:gdLst>
                  <a:gd name="T0" fmla="*/ 10800 w 21600"/>
                  <a:gd name="T1" fmla="*/ 10800 h 21600"/>
                </a:gdLst>
                <a:ahLst/>
                <a:cxnLst>
                  <a:cxn ang="0">
                    <a:pos x="T0" y="T1"/>
                  </a:cxn>
                </a:cxnLst>
                <a:rect l="0" t="0" r="r" b="b"/>
                <a:pathLst>
                  <a:path w="21600" h="21600">
                    <a:moveTo>
                      <a:pt x="0" y="10800"/>
                    </a:moveTo>
                    <a:lnTo>
                      <a:pt x="5400" y="10800"/>
                    </a:lnTo>
                    <a:lnTo>
                      <a:pt x="5400" y="0"/>
                    </a:lnTo>
                    <a:lnTo>
                      <a:pt x="16200" y="0"/>
                    </a:lnTo>
                    <a:lnTo>
                      <a:pt x="16200" y="10800"/>
                    </a:lnTo>
                    <a:lnTo>
                      <a:pt x="21600" y="10800"/>
                    </a:lnTo>
                    <a:lnTo>
                      <a:pt x="10800" y="21600"/>
                    </a:lnTo>
                    <a:close/>
                    <a:moveTo>
                      <a:pt x="0" y="10800"/>
                    </a:moveTo>
                  </a:path>
                </a:pathLst>
              </a:custGeom>
              <a:solidFill>
                <a:srgbClr val="980002"/>
              </a:solidFill>
              <a:ln w="25400" cap="flat">
                <a:noFill/>
                <a:round/>
                <a:headEnd type="none" w="med" len="med"/>
                <a:tailEnd type="triangle" w="med" len="med"/>
              </a:ln>
              <a:effectLst>
                <a:outerShdw dist="76199" dir="2700000" algn="ctr" rotWithShape="0">
                  <a:schemeClr val="bg2">
                    <a:alpha val="75000"/>
                  </a:schemeClr>
                </a:outerShdw>
              </a:effectLst>
            </p:spPr>
            <p:txBody>
              <a:bodyPr lIns="0" tIns="0" rIns="0" bIns="0"/>
              <a:lstStyle/>
              <a:p>
                <a:endParaRPr lang="en-US" sz="1400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9058D87-C216-3146-B225-6F6ABE9564CC}"/>
                  </a:ext>
                </a:extLst>
              </p:cNvPr>
              <p:cNvSpPr txBox="1"/>
              <p:nvPr/>
            </p:nvSpPr>
            <p:spPr>
              <a:xfrm>
                <a:off x="10257075" y="5487749"/>
                <a:ext cx="458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···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DFFF109-20D5-4240-B7BC-24EE8EC3493F}"/>
                  </a:ext>
                </a:extLst>
              </p:cNvPr>
              <p:cNvSpPr txBox="1"/>
              <p:nvPr/>
            </p:nvSpPr>
            <p:spPr>
              <a:xfrm>
                <a:off x="10257075" y="738962"/>
                <a:ext cx="45878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···</a:t>
                </a:r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9070EAA-D30E-EE4E-A0D7-FB234D677595}"/>
                </a:ext>
              </a:extLst>
            </p:cNvPr>
            <p:cNvSpPr txBox="1"/>
            <p:nvPr/>
          </p:nvSpPr>
          <p:spPr>
            <a:xfrm>
              <a:off x="10158104" y="6280383"/>
              <a:ext cx="9889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CN" altLang="zh-CN" dirty="0"/>
                <a:t>Memory</a:t>
              </a:r>
              <a:endParaRPr kumimoji="1"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53397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转移控制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F4BC79-8768-264F-B5A4-A63E435D3A85}"/>
              </a:ext>
            </a:extLst>
          </p:cNvPr>
          <p:cNvSpPr txBox="1"/>
          <p:nvPr/>
        </p:nvSpPr>
        <p:spPr>
          <a:xfrm>
            <a:off x="288757" y="1086086"/>
            <a:ext cx="5424393" cy="52205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“控制”什么</a:t>
            </a:r>
            <a:endParaRPr kumimoji="1"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dirty="0"/>
              <a:t>程序中代码执行的顺序</a:t>
            </a:r>
            <a:endParaRPr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转移控制本质上是设置程序计数器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pc</a:t>
            </a:r>
            <a:endParaRPr kumimoji="1" lang="en-US" altLang="zh-CN" dirty="0"/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1" lang="zh-CN" altLang="en-US" sz="2000" dirty="0">
                <a:solidFill>
                  <a:prstClr val="black"/>
                </a:solidFill>
              </a:rPr>
              <a:t>和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1" lang="zh-CN" altLang="en-US" sz="2000" dirty="0">
                <a:solidFill>
                  <a:prstClr val="black"/>
                </a:solidFill>
              </a:rPr>
              <a:t>指令的行为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1" lang="zh-CN" altLang="en-US" dirty="0">
                <a:solidFill>
                  <a:prstClr val="black"/>
                </a:solidFill>
              </a:rPr>
              <a:t>：</a:t>
            </a:r>
            <a:r>
              <a:rPr kumimoji="1" lang="en-US" altLang="zh-CN" dirty="0">
                <a:cs typeface="Courier New" panose="02070309020205020404" pitchFamily="49" charset="0"/>
              </a:rPr>
              <a:t>push</a:t>
            </a:r>
            <a:r>
              <a:rPr kumimoji="1" lang="zh-CN" altLang="en-US" dirty="0">
                <a:solidFill>
                  <a:prstClr val="black"/>
                </a:solidFill>
              </a:rPr>
              <a:t>返回地址，设置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>
                <a:solidFill>
                  <a:prstClr val="black"/>
                </a:solidFill>
              </a:rPr>
              <a:t>直接调用和间接调用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1" lang="zh-CN" altLang="en-US" dirty="0">
                <a:solidFill>
                  <a:prstClr val="black"/>
                </a:solidFill>
              </a:rPr>
              <a:t>：</a:t>
            </a:r>
            <a:r>
              <a:rPr kumimoji="1" lang="en-US" altLang="zh-CN" dirty="0">
                <a:cs typeface="Courier New" panose="02070309020205020404" pitchFamily="49" charset="0"/>
              </a:rPr>
              <a:t>pop</a:t>
            </a:r>
            <a:r>
              <a:rPr kumimoji="1" lang="zh-CN" altLang="en-US" dirty="0">
                <a:solidFill>
                  <a:prstClr val="black"/>
                </a:solidFill>
              </a:rPr>
              <a:t>返回地址到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%rip</a:t>
            </a:r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schemeClr val="accent5"/>
                </a:solidFill>
              </a:rPr>
              <a:t>还有什么指令实际上进行了控制的转移？</a:t>
            </a:r>
            <a:endParaRPr kumimoji="1" lang="en-US" altLang="zh-CN" sz="2000" dirty="0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call</a:t>
            </a:r>
            <a:r>
              <a:rPr kumimoji="1" lang="zh-CN" altLang="en-US" dirty="0"/>
              <a:t>和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ret</a:t>
            </a:r>
            <a:r>
              <a:rPr kumimoji="1" lang="zh-CN" altLang="en-US" dirty="0"/>
              <a:t>可以通过结合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push</a:t>
            </a:r>
            <a:r>
              <a:rPr kumimoji="1" lang="en-US" altLang="zh-CN" dirty="0"/>
              <a:t>/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pop</a:t>
            </a:r>
            <a:r>
              <a:rPr kumimoji="1" lang="zh-CN" altLang="en-US" dirty="0"/>
              <a:t>和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jmp</a:t>
            </a:r>
            <a:r>
              <a:rPr kumimoji="1" lang="zh-CN" altLang="en-US" dirty="0"/>
              <a:t>来实现</a:t>
            </a:r>
            <a:endParaRPr kumimoji="1" lang="en-US" altLang="zh-CN" dirty="0"/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srgbClr val="5B9BD5"/>
                </a:solidFill>
              </a:rPr>
              <a:t>目标地址如何编码为机器代码？</a:t>
            </a:r>
            <a:endParaRPr kumimoji="1" lang="en-US" altLang="zh-CN" sz="2000" dirty="0">
              <a:solidFill>
                <a:srgbClr val="5B9BD5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>
                <a:solidFill>
                  <a:srgbClr val="FF0000"/>
                </a:solidFill>
              </a:rPr>
              <a:t>PC</a:t>
            </a:r>
            <a:r>
              <a:rPr kumimoji="1" lang="zh-CN" altLang="en-US" dirty="0">
                <a:solidFill>
                  <a:srgbClr val="FF0000"/>
                </a:solidFill>
              </a:rPr>
              <a:t>相对编址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EA46EC-CA9D-D54B-B269-14A471A08F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082" y="1289218"/>
            <a:ext cx="3873500" cy="1536700"/>
          </a:xfrm>
          <a:prstGeom prst="rect">
            <a:avLst/>
          </a:prstGeom>
        </p:spPr>
      </p:pic>
      <p:pic>
        <p:nvPicPr>
          <p:cNvPr id="27" name="图片 5">
            <a:extLst>
              <a:ext uri="{FF2B5EF4-FFF2-40B4-BE49-F238E27FC236}">
                <a16:creationId xmlns:a16="http://schemas.microsoft.com/office/drawing/2014/main" id="{7C55DC95-5A74-E049-A014-76052F796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3151" y="3116933"/>
            <a:ext cx="6027363" cy="3120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1B51F7A-9CE3-0943-8EFF-461F15B2F7F3}"/>
              </a:ext>
            </a:extLst>
          </p:cNvPr>
          <p:cNvGrpSpPr/>
          <p:nvPr/>
        </p:nvGrpSpPr>
        <p:grpSpPr>
          <a:xfrm>
            <a:off x="5678004" y="4028446"/>
            <a:ext cx="6097656" cy="1802686"/>
            <a:chOff x="5678004" y="4028446"/>
            <a:chExt cx="6097656" cy="1802686"/>
          </a:xfrm>
        </p:grpSpPr>
        <p:pic>
          <p:nvPicPr>
            <p:cNvPr id="28" name="图片 4">
              <a:extLst>
                <a:ext uri="{FF2B5EF4-FFF2-40B4-BE49-F238E27FC236}">
                  <a16:creationId xmlns:a16="http://schemas.microsoft.com/office/drawing/2014/main" id="{6D837CDD-9238-0843-8462-DF433D3F7F3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713151" y="4409452"/>
              <a:ext cx="6027362" cy="532853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4D83893-5B6E-CA41-A9F6-21833122F72E}"/>
                </a:ext>
              </a:extLst>
            </p:cNvPr>
            <p:cNvSpPr/>
            <p:nvPr/>
          </p:nvSpPr>
          <p:spPr>
            <a:xfrm>
              <a:off x="5713151" y="4660206"/>
              <a:ext cx="538562" cy="300731"/>
            </a:xfrm>
            <a:prstGeom prst="rect">
              <a:avLst/>
            </a:prstGeom>
            <a:noFill/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E7536C8-61C8-C743-BB58-3185F5190B14}"/>
                </a:ext>
              </a:extLst>
            </p:cNvPr>
            <p:cNvSpPr/>
            <p:nvPr/>
          </p:nvSpPr>
          <p:spPr>
            <a:xfrm>
              <a:off x="9652360" y="4409452"/>
              <a:ext cx="538562" cy="300731"/>
            </a:xfrm>
            <a:prstGeom prst="rect">
              <a:avLst/>
            </a:prstGeom>
            <a:noFill/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87A0E7FB-BFA3-314F-8F67-98A05E4F10C1}"/>
                </a:ext>
              </a:extLst>
            </p:cNvPr>
            <p:cNvSpPr/>
            <p:nvPr/>
          </p:nvSpPr>
          <p:spPr>
            <a:xfrm>
              <a:off x="6830019" y="4386104"/>
              <a:ext cx="1272750" cy="300731"/>
            </a:xfrm>
            <a:prstGeom prst="rect">
              <a:avLst/>
            </a:prstGeom>
            <a:noFill/>
            <a:ln w="2222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CCE9D6F-C8B8-D047-92D0-8DD19C958C9E}"/>
                </a:ext>
              </a:extLst>
            </p:cNvPr>
            <p:cNvSpPr txBox="1"/>
            <p:nvPr/>
          </p:nvSpPr>
          <p:spPr>
            <a:xfrm>
              <a:off x="5775297" y="5008393"/>
              <a:ext cx="4267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solidFill>
                    <a:schemeClr val="accent4"/>
                  </a:solidFill>
                </a:rPr>
                <a:t>PC</a:t>
              </a:r>
              <a:endParaRPr kumimoji="1" lang="zh-CN" altLang="en-US" i="1" dirty="0">
                <a:solidFill>
                  <a:schemeClr val="accent4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C83B11F-5CF5-B344-865C-D46C42E17F23}"/>
                </a:ext>
              </a:extLst>
            </p:cNvPr>
            <p:cNvSpPr txBox="1"/>
            <p:nvPr/>
          </p:nvSpPr>
          <p:spPr>
            <a:xfrm>
              <a:off x="6285814" y="4028446"/>
              <a:ext cx="236115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solidFill>
                    <a:schemeClr val="accent4"/>
                  </a:solidFill>
                </a:rPr>
                <a:t>encoding</a:t>
              </a:r>
              <a:r>
                <a:rPr kumimoji="1" lang="en-US" altLang="zh-CN" dirty="0">
                  <a:solidFill>
                    <a:schemeClr val="accent4"/>
                  </a:solidFill>
                </a:rPr>
                <a:t> (little endian)</a:t>
              </a:r>
              <a:endParaRPr kumimoji="1" lang="zh-CN" altLang="en-US" dirty="0">
                <a:solidFill>
                  <a:schemeClr val="accent4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A7F1CD2-E67F-174F-96FF-AB4D027D1649}"/>
                </a:ext>
              </a:extLst>
            </p:cNvPr>
            <p:cNvSpPr txBox="1"/>
            <p:nvPr/>
          </p:nvSpPr>
          <p:spPr>
            <a:xfrm>
              <a:off x="9652360" y="4040120"/>
              <a:ext cx="5116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i="1" dirty="0">
                  <a:solidFill>
                    <a:schemeClr val="accent4"/>
                  </a:solidFill>
                </a:rPr>
                <a:t>des</a:t>
              </a:r>
              <a:endParaRPr kumimoji="1" lang="zh-CN" altLang="en-US" i="1" dirty="0">
                <a:solidFill>
                  <a:schemeClr val="accent4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40A0EF2-0DB8-734E-BB8A-F4D15A0AA15B}"/>
                    </a:ext>
                  </a:extLst>
                </p:cNvPr>
                <p:cNvSpPr txBox="1"/>
                <p:nvPr/>
              </p:nvSpPr>
              <p:spPr>
                <a:xfrm>
                  <a:off x="5678004" y="5323301"/>
                  <a:ext cx="6097656" cy="50783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lnSpc>
                      <a:spcPct val="150000"/>
                    </a:lnSpc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𝑒𝑛𝑐𝑜𝑑𝑖𝑛𝑔</m:t>
                        </m:r>
                        <m:r>
                          <a:rPr kumimoji="1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𝑑𝑒𝑠</m:t>
                        </m:r>
                        <m:r>
                          <a:rPr kumimoji="1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1" lang="en-US" altLang="zh-CN" sz="1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𝑃𝐶</m:t>
                        </m:r>
                      </m:oMath>
                    </m:oMathPara>
                  </a14:m>
                  <a:endParaRPr kumimoji="1" lang="en-US" altLang="zh-CN" sz="18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440A0EF2-0DB8-734E-BB8A-F4D15A0AA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8004" y="5323301"/>
                  <a:ext cx="6097656" cy="5078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098497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2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转移控制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3F4BC79-8768-264F-B5A4-A63E435D3A85}"/>
              </a:ext>
            </a:extLst>
          </p:cNvPr>
          <p:cNvSpPr txBox="1"/>
          <p:nvPr/>
        </p:nvSpPr>
        <p:spPr>
          <a:xfrm>
            <a:off x="288758" y="968716"/>
            <a:ext cx="7628326" cy="13426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>
                <a:solidFill>
                  <a:schemeClr val="accent5"/>
                </a:solidFill>
              </a:rPr>
              <a:t>什么情况下汇编代码中会出现间接调用？</a:t>
            </a:r>
            <a:endParaRPr kumimoji="1" lang="en-US" altLang="zh-CN" sz="2000" dirty="0">
              <a:solidFill>
                <a:schemeClr val="accent5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en-US" altLang="zh-CN" dirty="0"/>
              <a:t>E.g., </a:t>
            </a:r>
            <a:r>
              <a:rPr kumimoji="1" lang="zh-CN" altLang="en-US" dirty="0"/>
              <a:t>函数指针</a:t>
            </a:r>
            <a:endParaRPr kumimoji="1" lang="en-US" altLang="zh-CN" dirty="0"/>
          </a:p>
          <a:p>
            <a:pPr marL="1257300" lvl="2" indent="-342900">
              <a:lnSpc>
                <a:spcPct val="150000"/>
              </a:lnSpc>
              <a:buFont typeface="Wingdings" pitchFamily="2" charset="2"/>
              <a:buChar char="ü"/>
            </a:pPr>
            <a:r>
              <a:rPr kumimoji="1" lang="zh-CN" altLang="en-US" dirty="0"/>
              <a:t>指向一个函数的指针（即指针的值为函数首条指令的地址）</a:t>
            </a:r>
            <a:endParaRPr kumimoji="1" lang="en-US" altLang="zh-C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3CED7C-4F17-1B4F-9807-D15E34330B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2462"/>
          <a:stretch/>
        </p:blipFill>
        <p:spPr>
          <a:xfrm>
            <a:off x="1865051" y="2324298"/>
            <a:ext cx="3848100" cy="444590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C9D99A7-6D91-E64F-A9B6-F46545DFD7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4174" y="2997849"/>
            <a:ext cx="3848100" cy="30988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B75932F-7374-CC44-BF9A-98C0EB1B554C}"/>
              </a:ext>
            </a:extLst>
          </p:cNvPr>
          <p:cNvSpPr txBox="1"/>
          <p:nvPr/>
        </p:nvSpPr>
        <p:spPr>
          <a:xfrm>
            <a:off x="6478851" y="2366410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>
                <a:hlinkClick r:id="rId4"/>
              </a:rPr>
              <a:t>Compiler Explorer</a:t>
            </a:r>
            <a:r>
              <a:rPr lang="zh-CN" altLang="en-US" dirty="0"/>
              <a:t>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E99CC6-1650-AE40-8463-E8BF657EFD70}"/>
              </a:ext>
            </a:extLst>
          </p:cNvPr>
          <p:cNvSpPr/>
          <p:nvPr/>
        </p:nvSpPr>
        <p:spPr>
          <a:xfrm>
            <a:off x="2835187" y="5199686"/>
            <a:ext cx="538562" cy="300731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3C7FB43-2641-B94D-B12E-1DB9D6248C49}"/>
              </a:ext>
            </a:extLst>
          </p:cNvPr>
          <p:cNvCxnSpPr>
            <a:cxnSpLocks/>
          </p:cNvCxnSpPr>
          <p:nvPr/>
        </p:nvCxnSpPr>
        <p:spPr>
          <a:xfrm flipH="1">
            <a:off x="2036408" y="5379837"/>
            <a:ext cx="810567" cy="32316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C9705B-82F8-F74F-BEF1-857E26CC49A4}"/>
              </a:ext>
            </a:extLst>
          </p:cNvPr>
          <p:cNvSpPr/>
          <p:nvPr/>
        </p:nvSpPr>
        <p:spPr>
          <a:xfrm>
            <a:off x="4500638" y="5199686"/>
            <a:ext cx="326006" cy="300731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CD5DCF5-4586-2946-A891-BDFCBEB71109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826644" y="5350052"/>
            <a:ext cx="1209111" cy="96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4A2F741-3022-2941-8A4A-C246B51CE924}"/>
              </a:ext>
            </a:extLst>
          </p:cNvPr>
          <p:cNvSpPr txBox="1"/>
          <p:nvPr/>
        </p:nvSpPr>
        <p:spPr>
          <a:xfrm>
            <a:off x="106559" y="5458683"/>
            <a:ext cx="221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指针指向的函数的返回值类型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A5510C-527D-AA4B-A8A9-A8857F40A238}"/>
              </a:ext>
            </a:extLst>
          </p:cNvPr>
          <p:cNvSpPr txBox="1"/>
          <p:nvPr/>
        </p:nvSpPr>
        <p:spPr>
          <a:xfrm>
            <a:off x="6035755" y="6127015"/>
            <a:ext cx="3090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指针指向的函数的参数</a:t>
            </a:r>
          </a:p>
        </p:txBody>
      </p:sp>
    </p:spTree>
    <p:extLst>
      <p:ext uri="{BB962C8B-B14F-4D97-AF65-F5344CB8AC3E}">
        <p14:creationId xmlns:p14="http://schemas.microsoft.com/office/powerpoint/2010/main" val="2592997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9" grpId="0" animBg="1"/>
      <p:bldP spid="12" grpId="0" animBg="1"/>
      <p:bldP spid="14" grpId="0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转移控制</a:t>
            </a:r>
          </a:p>
        </p:txBody>
      </p:sp>
      <p:pic>
        <p:nvPicPr>
          <p:cNvPr id="7" name="内容占位符 4">
            <a:extLst>
              <a:ext uri="{FF2B5EF4-FFF2-40B4-BE49-F238E27FC236}">
                <a16:creationId xmlns:a16="http://schemas.microsoft.com/office/drawing/2014/main" id="{10BF6388-C12E-6A48-9526-D09B77AE2A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346" y="1325514"/>
            <a:ext cx="5969307" cy="3118010"/>
          </a:xfrm>
          <a:prstGeom prst="rect">
            <a:avLst/>
          </a:prstGeom>
        </p:spPr>
      </p:pic>
      <p:pic>
        <p:nvPicPr>
          <p:cNvPr id="8" name="图片 6">
            <a:extLst>
              <a:ext uri="{FF2B5EF4-FFF2-40B4-BE49-F238E27FC236}">
                <a16:creationId xmlns:a16="http://schemas.microsoft.com/office/drawing/2014/main" id="{67A1AC92-6917-BB40-AF43-251430B44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9954" y="5013139"/>
            <a:ext cx="5899453" cy="9144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59AB602-A1EC-464E-B376-CCDCD09EB352}"/>
              </a:ext>
            </a:extLst>
          </p:cNvPr>
          <p:cNvSpPr/>
          <p:nvPr/>
        </p:nvSpPr>
        <p:spPr>
          <a:xfrm>
            <a:off x="4053316" y="2155545"/>
            <a:ext cx="538562" cy="300731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0CB8D19-B272-8342-9B66-D68EBD6446BE}"/>
              </a:ext>
            </a:extLst>
          </p:cNvPr>
          <p:cNvCxnSpPr/>
          <p:nvPr/>
        </p:nvCxnSpPr>
        <p:spPr>
          <a:xfrm flipH="1">
            <a:off x="3111346" y="2335696"/>
            <a:ext cx="95375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CC60C22-A14F-404B-874E-1016D3FECA8D}"/>
              </a:ext>
            </a:extLst>
          </p:cNvPr>
          <p:cNvSpPr/>
          <p:nvPr/>
        </p:nvSpPr>
        <p:spPr>
          <a:xfrm>
            <a:off x="5264566" y="2155545"/>
            <a:ext cx="2000937" cy="300731"/>
          </a:xfrm>
          <a:prstGeom prst="rect">
            <a:avLst/>
          </a:prstGeom>
          <a:noFill/>
          <a:ln w="222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30C05FD-7818-5649-A4F9-060DF58ADD93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7265503" y="2305911"/>
            <a:ext cx="96409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B5B1EBF-E1E4-7943-BBB5-C42CB54327DD}"/>
              </a:ext>
            </a:extLst>
          </p:cNvPr>
          <p:cNvSpPr txBox="1"/>
          <p:nvPr/>
        </p:nvSpPr>
        <p:spPr>
          <a:xfrm>
            <a:off x="1039961" y="2012530"/>
            <a:ext cx="221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指针指向的函数的返回值类型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E42AFAB-E5A0-DC4B-94E5-6B8F08ED9D9B}"/>
              </a:ext>
            </a:extLst>
          </p:cNvPr>
          <p:cNvSpPr txBox="1"/>
          <p:nvPr/>
        </p:nvSpPr>
        <p:spPr>
          <a:xfrm>
            <a:off x="8229600" y="1982744"/>
            <a:ext cx="22145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指针指向的函数的参数</a:t>
            </a:r>
          </a:p>
        </p:txBody>
      </p:sp>
    </p:spTree>
    <p:extLst>
      <p:ext uri="{BB962C8B-B14F-4D97-AF65-F5344CB8AC3E}">
        <p14:creationId xmlns:p14="http://schemas.microsoft.com/office/powerpoint/2010/main" val="604960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13D4FC0-ECB7-5643-B5A4-D833F614F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2875"/>
            <a:ext cx="2743200" cy="365125"/>
          </a:xfrm>
        </p:spPr>
        <p:txBody>
          <a:bodyPr/>
          <a:lstStyle/>
          <a:p>
            <a:fld id="{234E10DA-A4B5-3C41-BB56-C5CB7549EC2B}" type="slidenum">
              <a:rPr lang="en-US" smtClean="0"/>
              <a:t>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8D646D-FE0A-6049-81BC-36208E1843EE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zh-CN" altLang="en-US" sz="3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3B9688C-B9FC-1640-8AAE-EFF505E536B8}"/>
              </a:ext>
            </a:extLst>
          </p:cNvPr>
          <p:cNvSpPr txBox="1"/>
          <p:nvPr/>
        </p:nvSpPr>
        <p:spPr>
          <a:xfrm>
            <a:off x="288758" y="383941"/>
            <a:ext cx="68105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dirty="0"/>
              <a:t>数据传送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8698D89-6E1A-7E4B-A3E1-0152D948DE2B}"/>
              </a:ext>
            </a:extLst>
          </p:cNvPr>
          <p:cNvSpPr txBox="1"/>
          <p:nvPr/>
        </p:nvSpPr>
        <p:spPr>
          <a:xfrm>
            <a:off x="288758" y="1265835"/>
            <a:ext cx="5539018" cy="4343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把数据从一个过程传递给另一个过程</a:t>
            </a:r>
            <a:endParaRPr kumimoji="1" lang="en-US" altLang="zh-CN" sz="2000" dirty="0"/>
          </a:p>
          <a:p>
            <a:pPr marL="34290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US" sz="2000" dirty="0"/>
              <a:t>优先通过寄存器实现</a:t>
            </a:r>
            <a:endParaRPr kumimoji="1" lang="en-US" altLang="zh-CN" sz="20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函数参数的传递（</a:t>
            </a:r>
            <a:r>
              <a:rPr kumimoji="1" lang="zh-CN" altLang="en-US" dirty="0">
                <a:solidFill>
                  <a:schemeClr val="accent5"/>
                </a:solidFill>
              </a:rPr>
              <a:t>按顺序放在</a:t>
            </a:r>
            <a:r>
              <a:rPr kumimoji="1" lang="en-US" altLang="zh-CN" dirty="0">
                <a:solidFill>
                  <a:schemeClr val="accent5"/>
                </a:solidFill>
              </a:rPr>
              <a:t>6</a:t>
            </a:r>
            <a:r>
              <a:rPr kumimoji="1" lang="zh-CN" altLang="en-US" dirty="0">
                <a:solidFill>
                  <a:schemeClr val="accent5"/>
                </a:solidFill>
              </a:rPr>
              <a:t>个寄存器中</a:t>
            </a:r>
            <a:r>
              <a:rPr kumimoji="1" lang="zh-CN" altLang="en-US" dirty="0"/>
              <a:t>）</a:t>
            </a:r>
            <a:endParaRPr kumimoji="1" lang="en-US" altLang="zh-CN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/>
              <a:t>返回值的传递 （通过</a:t>
            </a:r>
            <a:r>
              <a:rPr kumimoji="1"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1"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rax</a:t>
            </a:r>
            <a:r>
              <a:rPr kumimoji="1"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）</a:t>
            </a:r>
            <a:endParaRPr kumimoji="1" lang="en-US" altLang="zh-CN" dirty="0"/>
          </a:p>
          <a:p>
            <a:pPr marL="342900" lvl="0" indent="-342900">
              <a:lnSpc>
                <a:spcPct val="150000"/>
              </a:lnSpc>
              <a:buFont typeface="Wingdings" pitchFamily="2" charset="2"/>
              <a:buChar char="Ø"/>
            </a:pPr>
            <a:r>
              <a:rPr kumimoji="1" lang="zh-CN" altLang="en-CN" sz="2000" dirty="0">
                <a:solidFill>
                  <a:prstClr val="black"/>
                </a:solidFill>
              </a:rPr>
              <a:t>函数参数</a:t>
            </a:r>
            <a:r>
              <a:rPr kumimoji="1" lang="zh-CN" altLang="en-US" sz="2000" dirty="0">
                <a:solidFill>
                  <a:prstClr val="black"/>
                </a:solidFill>
              </a:rPr>
              <a:t>过多时才会用栈</a:t>
            </a:r>
            <a:endParaRPr kumimoji="1" lang="en-US" altLang="zh-CN" sz="2000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参数</a:t>
            </a:r>
            <a:r>
              <a:rPr kumimoji="1" lang="en-US" altLang="zh-CN" dirty="0">
                <a:solidFill>
                  <a:prstClr val="black"/>
                </a:solidFill>
              </a:rPr>
              <a:t>7 – </a:t>
            </a:r>
            <a:r>
              <a:rPr kumimoji="1" lang="zh-CN" altLang="en-US" dirty="0">
                <a:solidFill>
                  <a:prstClr val="black"/>
                </a:solidFill>
              </a:rPr>
              <a:t>参数</a:t>
            </a:r>
            <a:r>
              <a:rPr kumimoji="1" lang="en-US" altLang="zh-CN" dirty="0">
                <a:solidFill>
                  <a:prstClr val="black"/>
                </a:solidFill>
              </a:rPr>
              <a:t>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prstClr val="black"/>
                </a:solidFill>
              </a:rPr>
              <a:t>从低地址（栈顶）向高地址（栈底）存放</a:t>
            </a:r>
            <a:endParaRPr kumimoji="1" lang="en-US" altLang="zh-CN" dirty="0">
              <a:solidFill>
                <a:prstClr val="black"/>
              </a:solidFill>
            </a:endParaRP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b="1" dirty="0">
                <a:solidFill>
                  <a:srgbClr val="FF0000"/>
                </a:solidFill>
              </a:rPr>
              <a:t>向</a:t>
            </a:r>
            <a:r>
              <a:rPr kumimoji="1" lang="en-US" altLang="zh-CN" b="1" dirty="0">
                <a:solidFill>
                  <a:srgbClr val="FF0000"/>
                </a:solidFill>
              </a:rPr>
              <a:t>8</a:t>
            </a:r>
            <a:r>
              <a:rPr kumimoji="1" lang="zh-CN" altLang="en-US" b="1" dirty="0">
                <a:solidFill>
                  <a:srgbClr val="FF0000"/>
                </a:solidFill>
              </a:rPr>
              <a:t>字节对齐</a:t>
            </a:r>
            <a:endParaRPr kumimoji="1" lang="en-US" altLang="zh-CN" b="1" dirty="0">
              <a:solidFill>
                <a:srgbClr val="FF0000"/>
              </a:solidFill>
            </a:endParaRPr>
          </a:p>
          <a:p>
            <a:pPr marL="1257300" lvl="2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kumimoji="1" lang="zh-CN" altLang="en-US" dirty="0">
                <a:solidFill>
                  <a:srgbClr val="FF0000"/>
                </a:solidFill>
              </a:rPr>
              <a:t>数据向</a:t>
            </a:r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字节对齐 </a:t>
            </a:r>
            <a:r>
              <a:rPr kumimoji="1" lang="en-US" altLang="zh-CN" dirty="0">
                <a:solidFill>
                  <a:srgbClr val="FF0000"/>
                </a:solidFill>
              </a:rPr>
              <a:t>=</a:t>
            </a:r>
            <a:r>
              <a:rPr kumimoji="1" lang="zh-CN" altLang="en-US" dirty="0">
                <a:solidFill>
                  <a:srgbClr val="FF0000"/>
                </a:solidFill>
              </a:rPr>
              <a:t> 数据的起始地址应为</a:t>
            </a:r>
            <a:r>
              <a:rPr kumimoji="1" lang="en-US" altLang="zh-CN" dirty="0">
                <a:solidFill>
                  <a:srgbClr val="FF0000"/>
                </a:solidFill>
              </a:rPr>
              <a:t>X</a:t>
            </a:r>
            <a:r>
              <a:rPr kumimoji="1" lang="zh-CN" altLang="en-US" dirty="0">
                <a:solidFill>
                  <a:srgbClr val="FF0000"/>
                </a:solidFill>
              </a:rPr>
              <a:t>的倍数</a:t>
            </a:r>
            <a:endParaRPr kumimoji="1" lang="en-US" altLang="zh-CN" dirty="0">
              <a:solidFill>
                <a:srgbClr val="FF000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61B7813-23DA-7F42-B67B-FE6291903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7775" y="1344500"/>
            <a:ext cx="6075468" cy="211487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34B39D-DA26-CE4D-A50E-385370B3FB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7775" y="3497730"/>
            <a:ext cx="3390900" cy="2032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0AFF33E-63B9-924E-B50E-E24856C9C2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3921" y="4051334"/>
            <a:ext cx="3149322" cy="113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4875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5748</TotalTime>
  <Words>2316</Words>
  <Application>Microsoft Macintosh PowerPoint</Application>
  <PresentationFormat>Widescreen</PresentationFormat>
  <Paragraphs>374</Paragraphs>
  <Slides>35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6" baseType="lpstr">
      <vt:lpstr>Calibri Bold</vt:lpstr>
      <vt:lpstr>等线</vt:lpstr>
      <vt:lpstr>KaiTi</vt:lpstr>
      <vt:lpstr>Arial</vt:lpstr>
      <vt:lpstr>Calibri</vt:lpstr>
      <vt:lpstr>Calibri Light</vt:lpstr>
      <vt:lpstr>Cambria Math</vt:lpstr>
      <vt:lpstr>Courier New</vt:lpstr>
      <vt:lpstr>Courier New Bold</vt:lpstr>
      <vt:lpstr>Wingdings</vt:lpstr>
      <vt:lpstr>Office Theme</vt:lpstr>
      <vt:lpstr>PowerPoint Presentation</vt:lpstr>
      <vt:lpstr>Machine-Level Programming</vt:lpstr>
      <vt:lpstr>PowerPoint Presentation</vt:lpstr>
      <vt:lpstr>Procedure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 沛雨</dc:creator>
  <cp:lastModifiedBy>刘 沛雨</cp:lastModifiedBy>
  <cp:revision>169</cp:revision>
  <dcterms:created xsi:type="dcterms:W3CDTF">2024-09-08T14:28:50Z</dcterms:created>
  <dcterms:modified xsi:type="dcterms:W3CDTF">2024-10-09T08:24:10Z</dcterms:modified>
</cp:coreProperties>
</file>