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sldIdLst>
    <p:sldId id="425" r:id="rId2"/>
    <p:sldId id="554" r:id="rId3"/>
    <p:sldId id="555" r:id="rId4"/>
    <p:sldId id="572" r:id="rId5"/>
    <p:sldId id="574" r:id="rId6"/>
    <p:sldId id="560" r:id="rId7"/>
    <p:sldId id="561" r:id="rId8"/>
    <p:sldId id="563" r:id="rId9"/>
    <p:sldId id="564" r:id="rId10"/>
    <p:sldId id="565" r:id="rId11"/>
    <p:sldId id="566" r:id="rId12"/>
    <p:sldId id="571" r:id="rId13"/>
    <p:sldId id="567" r:id="rId14"/>
    <p:sldId id="570" r:id="rId15"/>
    <p:sldId id="568" r:id="rId16"/>
    <p:sldId id="569" r:id="rId17"/>
    <p:sldId id="276" r:id="rId1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9"/>
    <p:restoredTop sz="90595"/>
  </p:normalViewPr>
  <p:slideViewPr>
    <p:cSldViewPr snapToGrid="0" snapToObjects="1">
      <p:cViewPr varScale="1">
        <p:scale>
          <a:sx n="113" d="100"/>
          <a:sy n="113" d="100"/>
        </p:scale>
        <p:origin x="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7121-F3D1-7F44-B365-80E67D71FC67}" type="datetimeFigureOut">
              <a:rPr kumimoji="1" lang="zh-CN" altLang="en-US" smtClean="0"/>
              <a:t>2024/11/6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1C4C-66EF-0F4C-B7A3-FECCA39F5A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384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27644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434217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8342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42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CB2-1833-6446-A58B-BEBE6542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FF91-2EF8-A14C-8D6E-2B415D67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BB7F-1F1F-3041-8F34-551E53C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3BF8C-EC10-134B-83F0-736AB6A8F32C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DE26-F415-E744-8334-737A7B9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0306-4003-1944-95E0-41599C6B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AEC2-52BA-024C-8C6C-BED550C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96FE-CB14-1B4A-85E1-5E851361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4636-F688-CE46-B139-3139775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B7048-B502-8545-8BF2-9241D7800410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7477-485C-4A4E-A893-61CFDB4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33B9-FD9F-1C40-89F4-1C7EAA8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5246-F61B-A441-9874-62E18548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F60BD-3BDF-7945-A4E7-1F5DF85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1581-7D0A-CE4B-AA9F-4C887158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D872F-E50B-B046-A237-C790DEC420EB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9E29-8E4E-C14A-8B17-5566A0F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B503-7F83-9649-BA45-24F2662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003-1CF9-4C49-A837-087244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51C4-2549-FC4F-BDA5-F5A602F3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E324-444F-9548-B027-17ACC2FC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AEDB-23C1-254B-AFA1-8306CD8F27AF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BAA2-8C85-9745-85A2-B41016C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70CA-67CB-D947-B79B-24FC521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370-A91D-7A4D-ADC1-8DB123A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80B-CE87-3A4B-A7D2-4A7F24DF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DD42-A223-9545-ADF3-BC52370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21EC6-2D61-3B42-BB33-9017B3971F51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323-9031-DC47-8A94-A29335B1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D6BC-9512-A841-B1C3-7903D18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F54-9BA1-B247-9E3B-D4E932B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11D2-B35F-3F47-A8AB-22CE38A2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E9B7-C6E3-AC4A-803D-9E61265A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C729-0C67-9342-95AD-9C732D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0B3CC-3110-5E49-920F-088C0B8C7FE8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346A-9DE9-E145-BECE-596797C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A837-D9D0-6146-AEC5-C35121FB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876-C723-9744-BF58-EFB872D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E38-1170-5149-A855-7CBDCBFD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E9E2-0892-F446-8EC6-B8B00DE8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CB34-5AEB-F54E-AFF0-B66A8CD4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C53D7-FBC1-1747-9350-41EBBB25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6BB04-91F7-B241-B009-701C0A5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5AA6B-5C3A-5F40-BEBE-AAB618DF45F6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27985-26B7-5741-8D93-99E60FE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3637-43DC-C54C-984F-098B791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EDF-179A-0C49-895A-2CEEB3A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67691-EB33-0242-A864-323F5DE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906E7-74B8-B444-AF74-D051F976F053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1A9A-DE87-6E45-9DE0-DABFF5C0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88DC-681B-1341-9420-5B95987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ED2C-2CF1-ED42-BEDB-CF3138B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0F9AF-7706-914C-83F8-A9FC57352B0E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2B63-CB01-1C43-8129-3486B49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6FC-3BEE-8C41-81C3-F2D77D5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CC0-08A9-9843-8945-D7705989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4A4E-73BF-9944-9344-6B1CF5C1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2A37-9369-7448-9ABE-B54AD56AF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41C0-2267-0244-BE62-A04B3A4D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CE921-FD1B-5847-BF3C-AAAAAD76C4A0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F276-CF22-8A4E-9CB9-B2EF60F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CAB-D56F-454F-9F7A-535459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B6A-D032-8D48-AD3C-703F016D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44685-8048-A147-9613-C2895F7A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F0BB-CBF4-D849-8CEE-9C459734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6F97-06C9-F340-9B2C-E83F515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B8622-3EA9-6D40-8879-9A7C74595041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4FC2-462A-8847-B71A-17754A9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4660-7CD5-BF45-A535-740346E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6EE-F9D2-6148-A0B0-FA9944B3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61F9-840F-D740-95CA-FD5EE46D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176A-AC6F-F140-B22E-3EF286D9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C8307-F700-244B-B6F1-7D266863DB18}" type="datetime1">
              <a:rPr lang="en-US" altLang="zh-CN" smtClean="0"/>
              <a:t>11/6/24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B022-53E5-1F49-B0C5-55161277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7C76-189B-1F4E-96DB-3B5B8373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工作元素AI设计素材-工作图片下载-佳库网">
            <a:extLst>
              <a:ext uri="{FF2B5EF4-FFF2-40B4-BE49-F238E27FC236}">
                <a16:creationId xmlns:a16="http://schemas.microsoft.com/office/drawing/2014/main" id="{A5F6C108-AC4B-1C4D-BB6B-25EDB18F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6"/>
                    </a14:imgEffect>
                    <a14:imgEffect>
                      <a14:saturation sat="275000"/>
                    </a14:imgEffect>
                    <a14:imgEffect>
                      <a14:brightnessContrast bright="-3000" contras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53" y="0"/>
            <a:ext cx="7318693" cy="68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284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/>
              <a:t>Midterm Explanation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C44D-EF52-3E45-B5A7-9F0C333C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84287"/>
            <a:ext cx="9144000" cy="16557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2024 Fall Introduction to Computer Systems</a:t>
            </a:r>
            <a:r>
              <a:rPr lang="zh-CN" altLang="en-US" sz="2800" dirty="0"/>
              <a:t> </a:t>
            </a:r>
            <a:r>
              <a:rPr lang="en-US" altLang="zh-CN" sz="2800" dirty="0"/>
              <a:t>(Class 2)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老师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：陆俊林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助教：刘沛雨</a:t>
            </a:r>
          </a:p>
        </p:txBody>
      </p:sp>
    </p:spTree>
    <p:extLst>
      <p:ext uri="{BB962C8B-B14F-4D97-AF65-F5344CB8AC3E}">
        <p14:creationId xmlns:p14="http://schemas.microsoft.com/office/powerpoint/2010/main" val="270624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D5214-1FBB-F841-A114-152092F49163}"/>
              </a:ext>
            </a:extLst>
          </p:cNvPr>
          <p:cNvSpPr txBox="1"/>
          <p:nvPr/>
        </p:nvSpPr>
        <p:spPr>
          <a:xfrm>
            <a:off x="9108030" y="3228945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8/12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FABBA6-B511-7E47-8515-4D994ABE3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9" y="780772"/>
            <a:ext cx="7892774" cy="415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7C89F2-DBA7-2A46-B979-3976E55C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171" y="1086852"/>
            <a:ext cx="7632700" cy="5384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748D6-ECA5-C644-BF20-A4575F7D0D8C}"/>
              </a:ext>
            </a:extLst>
          </p:cNvPr>
          <p:cNvSpPr txBox="1"/>
          <p:nvPr/>
        </p:nvSpPr>
        <p:spPr>
          <a:xfrm>
            <a:off x="9108030" y="3779252"/>
            <a:ext cx="1093569" cy="506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/>
              <a:t>B</a:t>
            </a:r>
            <a:r>
              <a:rPr kumimoji="1" lang="zh-CN" altLang="en-US" sz="2000" dirty="0"/>
              <a:t>有点坑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600590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DD5214-1FBB-F841-A114-152092F49163}"/>
              </a:ext>
            </a:extLst>
          </p:cNvPr>
          <p:cNvSpPr txBox="1"/>
          <p:nvPr/>
        </p:nvSpPr>
        <p:spPr>
          <a:xfrm>
            <a:off x="7652578" y="1841224"/>
            <a:ext cx="489943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1/12</a:t>
            </a:r>
            <a:r>
              <a:rPr kumimoji="1" lang="zh-CN" altLang="en-US" sz="2000" dirty="0">
                <a:solidFill>
                  <a:schemeClr val="accent6"/>
                </a:solidFill>
              </a:rPr>
              <a:t> 😨</a:t>
            </a:r>
            <a:endParaRPr kumimoji="1" lang="en-US" altLang="zh-CN" sz="2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sz="2000" dirty="0">
              <a:solidFill>
                <a:schemeClr val="accent6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看清题目，没有问编译器会不会做优化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strike="sngStrike" dirty="0"/>
              <a:t>都怪助教</a:t>
            </a:r>
            <a:endParaRPr kumimoji="1" lang="en-US" altLang="zh-CN" sz="2000" strike="sngStrik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C507033-C47D-9643-9779-0E43865DE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94600" cy="1689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16E80CB-B7B6-534F-A831-9730CE0FE2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70"/>
          <a:stretch/>
        </p:blipFill>
        <p:spPr>
          <a:xfrm>
            <a:off x="48039" y="1599649"/>
            <a:ext cx="7556500" cy="5249518"/>
          </a:xfrm>
          <a:prstGeom prst="rect">
            <a:avLst/>
          </a:prstGeom>
        </p:spPr>
      </p:pic>
      <p:pic>
        <p:nvPicPr>
          <p:cNvPr id="5" name="Picture 2" descr="Image result for 流泪猫猫头">
            <a:extLst>
              <a:ext uri="{FF2B5EF4-FFF2-40B4-BE49-F238E27FC236}">
                <a16:creationId xmlns:a16="http://schemas.microsoft.com/office/drawing/2014/main" id="{717FC18F-F0A7-9D4E-9536-C9A350DAF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47" y="3899176"/>
            <a:ext cx="2603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8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10A67408-512C-D24F-B259-B28F16B24C88}"/>
              </a:ext>
            </a:extLst>
          </p:cNvPr>
          <p:cNvSpPr txBox="1"/>
          <p:nvPr/>
        </p:nvSpPr>
        <p:spPr>
          <a:xfrm>
            <a:off x="5489904" y="3075057"/>
            <a:ext cx="12121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大题</a:t>
            </a:r>
          </a:p>
        </p:txBody>
      </p:sp>
    </p:spTree>
    <p:extLst>
      <p:ext uri="{BB962C8B-B14F-4D97-AF65-F5344CB8AC3E}">
        <p14:creationId xmlns:p14="http://schemas.microsoft.com/office/powerpoint/2010/main" val="1184280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24085-F105-DB47-A34B-AB28ADA0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170" y="910909"/>
            <a:ext cx="8160026" cy="31939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53256E1-3227-7A45-B3A8-A0C6417C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567" y="4104859"/>
            <a:ext cx="7815629" cy="1119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B43E35-3758-1A47-B779-C5FB8A52D3CB}"/>
              </a:ext>
            </a:extLst>
          </p:cNvPr>
          <p:cNvSpPr txBox="1"/>
          <p:nvPr/>
        </p:nvSpPr>
        <p:spPr>
          <a:xfrm>
            <a:off x="3766930" y="475281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-1105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707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8">
            <a:extLst>
              <a:ext uri="{FF2B5EF4-FFF2-40B4-BE49-F238E27FC236}">
                <a16:creationId xmlns:a16="http://schemas.microsoft.com/office/drawing/2014/main" id="{25B507BE-CFC6-E145-B1AA-66047B83729E}"/>
              </a:ext>
            </a:extLst>
          </p:cNvPr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汇编大题</a:t>
            </a:r>
          </a:p>
        </p:txBody>
      </p:sp>
    </p:spTree>
    <p:extLst>
      <p:ext uri="{BB962C8B-B14F-4D97-AF65-F5344CB8AC3E}">
        <p14:creationId xmlns:p14="http://schemas.microsoft.com/office/powerpoint/2010/main" val="2690757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9299D07-FDA0-1841-AA63-6D05C81DA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039139" cy="68588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1B05FF-1C68-C143-BE00-239515FB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347" y="599689"/>
            <a:ext cx="6480313" cy="29701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C68F3-F181-5D47-8353-F8931BE03534}"/>
              </a:ext>
            </a:extLst>
          </p:cNvPr>
          <p:cNvSpPr txBox="1"/>
          <p:nvPr/>
        </p:nvSpPr>
        <p:spPr>
          <a:xfrm>
            <a:off x="5410199" y="3843987"/>
            <a:ext cx="4817533" cy="880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（</a:t>
            </a:r>
            <a:r>
              <a:rPr kumimoji="1" lang="en-US" altLang="zh-CN" dirty="0"/>
              <a:t>11</a:t>
            </a:r>
            <a:r>
              <a:rPr kumimoji="1" lang="zh-CN" altLang="en-US" dirty="0"/>
              <a:t>）访存（</a:t>
            </a:r>
            <a:r>
              <a:rPr kumimoji="1" lang="en-US" altLang="zh-CN" dirty="0"/>
              <a:t>12</a:t>
            </a:r>
            <a:r>
              <a:rPr kumimoji="1" lang="zh-CN" altLang="en-US" dirty="0"/>
              <a:t>）执行</a:t>
            </a:r>
            <a:r>
              <a:rPr kumimoji="1" lang="zh-CN" altLang="en-US" dirty="0">
                <a:solidFill>
                  <a:srgbClr val="FF0000"/>
                </a:solidFill>
              </a:rPr>
              <a:t>（</a:t>
            </a:r>
            <a:r>
              <a:rPr kumimoji="1" lang="en-US" altLang="zh-CN" dirty="0">
                <a:solidFill>
                  <a:srgbClr val="FF0000"/>
                </a:solidFill>
              </a:rPr>
              <a:t>13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r>
              <a:rPr kumimoji="1" lang="en-US" altLang="zh-CN" dirty="0" err="1">
                <a:solidFill>
                  <a:srgbClr val="FF0000"/>
                </a:solidFill>
              </a:rPr>
              <a:t>M_valA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怎么感觉也怪我呢</a:t>
            </a:r>
            <a:r>
              <a:rPr kumimoji="1" lang="en-US" altLang="zh-CN" dirty="0" err="1"/>
              <a:t>emmm</a:t>
            </a:r>
            <a:r>
              <a:rPr kumimoji="1" lang="zh-CN" altLang="en-US" dirty="0"/>
              <a:t>（不过题目也不严谨）</a:t>
            </a:r>
          </a:p>
        </p:txBody>
      </p:sp>
      <p:pic>
        <p:nvPicPr>
          <p:cNvPr id="15362" name="Picture 2" descr="Image result for 流泪猫猫头">
            <a:extLst>
              <a:ext uri="{FF2B5EF4-FFF2-40B4-BE49-F238E27FC236}">
                <a16:creationId xmlns:a16="http://schemas.microsoft.com/office/drawing/2014/main" id="{D314DF9F-1536-7641-8254-993865F4A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017" y="4724934"/>
            <a:ext cx="2603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793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82013E-18D7-4E4A-8917-92C77152E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6850" y="1112345"/>
            <a:ext cx="6718300" cy="463331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05AF52-001C-4140-A3F4-65755EC34196}"/>
              </a:ext>
            </a:extLst>
          </p:cNvPr>
          <p:cNvSpPr txBox="1"/>
          <p:nvPr/>
        </p:nvSpPr>
        <p:spPr>
          <a:xfrm>
            <a:off x="9455150" y="3822700"/>
            <a:ext cx="202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第二行</a:t>
            </a:r>
            <a:r>
              <a:rPr kumimoji="1" lang="en-US" altLang="zh-CN" dirty="0"/>
              <a:t>Valid=0</a:t>
            </a:r>
            <a:r>
              <a:rPr kumimoji="1" lang="zh-CN" altLang="en-US" dirty="0"/>
              <a:t>要写</a:t>
            </a:r>
          </a:p>
        </p:txBody>
      </p:sp>
    </p:spTree>
    <p:extLst>
      <p:ext uri="{BB962C8B-B14F-4D97-AF65-F5344CB8AC3E}">
        <p14:creationId xmlns:p14="http://schemas.microsoft.com/office/powerpoint/2010/main" val="1575030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9B2C29-6C36-CC44-A825-1EB7BA0CADF3}"/>
              </a:ext>
            </a:extLst>
          </p:cNvPr>
          <p:cNvSpPr txBox="1"/>
          <p:nvPr/>
        </p:nvSpPr>
        <p:spPr>
          <a:xfrm>
            <a:off x="3190975" y="2551837"/>
            <a:ext cx="58100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400" i="1" dirty="0"/>
              <a:t>Q&amp;A</a:t>
            </a:r>
          </a:p>
          <a:p>
            <a:pPr algn="ctr"/>
            <a:r>
              <a:rPr kumimoji="1" lang="en-US" altLang="zh-CN" sz="5400" dirty="0"/>
              <a:t>Ask me anything </a:t>
            </a:r>
            <a:r>
              <a:rPr kumimoji="1" lang="en-US" altLang="zh-CN" sz="5400" dirty="0">
                <a:sym typeface="Wingdings" pitchFamily="2" charset="2"/>
              </a:rPr>
              <a:t>:)</a:t>
            </a:r>
            <a:endParaRPr kumimoji="1"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831144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文本框 8">
            <a:extLst>
              <a:ext uri="{FF2B5EF4-FFF2-40B4-BE49-F238E27FC236}">
                <a16:creationId xmlns:a16="http://schemas.microsoft.com/office/drawing/2014/main" id="{74684F8E-0E0A-E648-88A6-CBB2E5B3BBDB}"/>
              </a:ext>
            </a:extLst>
          </p:cNvPr>
          <p:cNvSpPr txBox="1"/>
          <p:nvPr/>
        </p:nvSpPr>
        <p:spPr>
          <a:xfrm>
            <a:off x="298732" y="429025"/>
            <a:ext cx="16540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Statistics</a:t>
            </a:r>
            <a:endParaRPr kumimoji="1" lang="zh-CN" altLang="en-US" sz="3200" dirty="0"/>
          </a:p>
        </p:txBody>
      </p:sp>
      <p:sp>
        <p:nvSpPr>
          <p:cNvPr id="30" name="文本框 1">
            <a:extLst>
              <a:ext uri="{FF2B5EF4-FFF2-40B4-BE49-F238E27FC236}">
                <a16:creationId xmlns:a16="http://schemas.microsoft.com/office/drawing/2014/main" id="{C4F1CA10-A583-AC42-8383-3ED33C237D94}"/>
              </a:ext>
            </a:extLst>
          </p:cNvPr>
          <p:cNvSpPr txBox="1"/>
          <p:nvPr/>
        </p:nvSpPr>
        <p:spPr>
          <a:xfrm>
            <a:off x="294704" y="1048456"/>
            <a:ext cx="5528027" cy="3881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所有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均分：</a:t>
            </a:r>
            <a:r>
              <a:rPr lang="en-US" altLang="zh-CN" dirty="0">
                <a:solidFill>
                  <a:prstClr val="black"/>
                </a:solidFill>
              </a:rPr>
              <a:t>70-75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中位数：？</a:t>
            </a:r>
            <a:endParaRPr lang="en-US" altLang="zh-CN" dirty="0">
              <a:solidFill>
                <a:prstClr val="black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小班</a:t>
            </a:r>
            <a:endParaRPr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均分：</a:t>
            </a:r>
            <a:r>
              <a:rPr lang="en-US" altLang="zh-CN" dirty="0">
                <a:solidFill>
                  <a:prstClr val="black"/>
                </a:solidFill>
              </a:rPr>
              <a:t>82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中位数：</a:t>
            </a:r>
            <a:r>
              <a:rPr lang="en-US" altLang="zh-CN" dirty="0">
                <a:solidFill>
                  <a:prstClr val="black"/>
                </a:solidFill>
              </a:rPr>
              <a:t>87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85</a:t>
            </a:r>
            <a:r>
              <a:rPr lang="zh-CN" altLang="en-US" dirty="0">
                <a:solidFill>
                  <a:prstClr val="black"/>
                </a:solidFill>
              </a:rPr>
              <a:t>分以上</a:t>
            </a:r>
            <a:r>
              <a:rPr lang="en-US" altLang="zh-CN" dirty="0">
                <a:solidFill>
                  <a:prstClr val="black"/>
                </a:solidFill>
              </a:rPr>
              <a:t>7</a:t>
            </a:r>
            <a:r>
              <a:rPr lang="zh-CN" altLang="en-US" dirty="0">
                <a:solidFill>
                  <a:prstClr val="black"/>
                </a:solidFill>
              </a:rPr>
              <a:t>人</a:t>
            </a:r>
            <a:endParaRPr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prstClr val="black"/>
                </a:solidFill>
              </a:rPr>
              <a:t>i.e., </a:t>
            </a:r>
            <a:r>
              <a:rPr lang="zh-CN" altLang="en-US" dirty="0">
                <a:solidFill>
                  <a:prstClr val="black"/>
                </a:solidFill>
              </a:rPr>
              <a:t>即使在班里成绩没有很靠前也相当不错了</a:t>
            </a:r>
            <a:endParaRPr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prstClr val="black"/>
                </a:solidFill>
              </a:rPr>
              <a:t>考好了</a:t>
            </a:r>
            <a:r>
              <a:rPr lang="en-US" altLang="zh-CN" dirty="0">
                <a:solidFill>
                  <a:prstClr val="black"/>
                </a:solidFill>
              </a:rPr>
              <a:t>or</a:t>
            </a:r>
            <a:r>
              <a:rPr lang="zh-CN" altLang="en-US" dirty="0">
                <a:solidFill>
                  <a:prstClr val="black"/>
                </a:solidFill>
              </a:rPr>
              <a:t>没考好？期中占比不高</a:t>
            </a:r>
            <a:r>
              <a:rPr lang="en-US" altLang="zh-CN" dirty="0">
                <a:solidFill>
                  <a:prstClr val="black"/>
                </a:solidFill>
              </a:rPr>
              <a:t>:)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1CD406-F1EB-C34F-900D-39F287FF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090086"/>
              </p:ext>
            </p:extLst>
          </p:nvPr>
        </p:nvGraphicFramePr>
        <p:xfrm>
          <a:off x="2132286" y="5150897"/>
          <a:ext cx="7927428" cy="1114094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321238">
                  <a:extLst>
                    <a:ext uri="{9D8B030D-6E8A-4147-A177-3AD203B41FA5}">
                      <a16:colId xmlns:a16="http://schemas.microsoft.com/office/drawing/2014/main" val="3224525331"/>
                    </a:ext>
                  </a:extLst>
                </a:gridCol>
                <a:gridCol w="1321238">
                  <a:extLst>
                    <a:ext uri="{9D8B030D-6E8A-4147-A177-3AD203B41FA5}">
                      <a16:colId xmlns:a16="http://schemas.microsoft.com/office/drawing/2014/main" val="1470772362"/>
                    </a:ext>
                  </a:extLst>
                </a:gridCol>
                <a:gridCol w="1321238">
                  <a:extLst>
                    <a:ext uri="{9D8B030D-6E8A-4147-A177-3AD203B41FA5}">
                      <a16:colId xmlns:a16="http://schemas.microsoft.com/office/drawing/2014/main" val="4150645258"/>
                    </a:ext>
                  </a:extLst>
                </a:gridCol>
                <a:gridCol w="1321238">
                  <a:extLst>
                    <a:ext uri="{9D8B030D-6E8A-4147-A177-3AD203B41FA5}">
                      <a16:colId xmlns:a16="http://schemas.microsoft.com/office/drawing/2014/main" val="3133872685"/>
                    </a:ext>
                  </a:extLst>
                </a:gridCol>
                <a:gridCol w="1321238">
                  <a:extLst>
                    <a:ext uri="{9D8B030D-6E8A-4147-A177-3AD203B41FA5}">
                      <a16:colId xmlns:a16="http://schemas.microsoft.com/office/drawing/2014/main" val="938271325"/>
                    </a:ext>
                  </a:extLst>
                </a:gridCol>
                <a:gridCol w="1321238">
                  <a:extLst>
                    <a:ext uri="{9D8B030D-6E8A-4147-A177-3AD203B41FA5}">
                      <a16:colId xmlns:a16="http://schemas.microsoft.com/office/drawing/2014/main" val="3453371606"/>
                    </a:ext>
                  </a:extLst>
                </a:gridCol>
              </a:tblGrid>
              <a:tr h="557047"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选择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二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三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四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五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总分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5576304"/>
                  </a:ext>
                </a:extLst>
              </a:tr>
              <a:tr h="557047"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2</a:t>
                      </a:r>
                      <a:r>
                        <a:rPr lang="en-US" altLang="zh-CN" sz="1800" u="none" strike="noStrike" dirty="0">
                          <a:effectLst/>
                        </a:rPr>
                        <a:t>2.67/30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12.75</a:t>
                      </a:r>
                      <a:r>
                        <a:rPr lang="en-US" altLang="zh-CN" sz="1800" u="none" strike="noStrike" dirty="0">
                          <a:effectLst/>
                        </a:rPr>
                        <a:t>/15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12.25</a:t>
                      </a:r>
                      <a:r>
                        <a:rPr lang="en-US" altLang="zh-CN" sz="1800" u="none" strike="noStrike" dirty="0">
                          <a:effectLst/>
                        </a:rPr>
                        <a:t>/15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18.33</a:t>
                      </a:r>
                      <a:r>
                        <a:rPr lang="en-US" altLang="zh-CN" sz="1800" u="none" strike="noStrike" dirty="0">
                          <a:effectLst/>
                        </a:rPr>
                        <a:t>/20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17</a:t>
                      </a:r>
                      <a:r>
                        <a:rPr lang="en-US" altLang="zh-CN" sz="1800" u="none" strike="noStrike" dirty="0">
                          <a:effectLst/>
                        </a:rPr>
                        <a:t>/20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N" sz="1800" u="none" strike="noStrike" dirty="0">
                          <a:effectLst/>
                        </a:rPr>
                        <a:t>82</a:t>
                      </a:r>
                      <a:endParaRPr lang="en-C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56239771"/>
                  </a:ext>
                </a:extLst>
              </a:tr>
            </a:tbl>
          </a:graphicData>
        </a:graphic>
      </p:graphicFrame>
      <p:pic>
        <p:nvPicPr>
          <p:cNvPr id="6" name="Picture 2" descr="Image result for great motivations meme">
            <a:extLst>
              <a:ext uri="{FF2B5EF4-FFF2-40B4-BE49-F238E27FC236}">
                <a16:creationId xmlns:a16="http://schemas.microsoft.com/office/drawing/2014/main" id="{9CBA645B-BAE6-8B4E-BAC4-4D95806C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0671" y="1048456"/>
            <a:ext cx="3533894" cy="3533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7372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文本框 8">
            <a:extLst>
              <a:ext uri="{FF2B5EF4-FFF2-40B4-BE49-F238E27FC236}">
                <a16:creationId xmlns:a16="http://schemas.microsoft.com/office/drawing/2014/main" id="{74684F8E-0E0A-E648-88A6-CBB2E5B3BBDB}"/>
              </a:ext>
            </a:extLst>
          </p:cNvPr>
          <p:cNvSpPr txBox="1"/>
          <p:nvPr/>
        </p:nvSpPr>
        <p:spPr>
          <a:xfrm>
            <a:off x="298732" y="429025"/>
            <a:ext cx="1759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Check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list</a:t>
            </a:r>
            <a:endParaRPr kumimoji="1" lang="zh-CN" altLang="en-US" sz="3200" dirty="0"/>
          </a:p>
        </p:txBody>
      </p:sp>
      <p:sp>
        <p:nvSpPr>
          <p:cNvPr id="6" name="文本框 1">
            <a:extLst>
              <a:ext uri="{FF2B5EF4-FFF2-40B4-BE49-F238E27FC236}">
                <a16:creationId xmlns:a16="http://schemas.microsoft.com/office/drawing/2014/main" id="{3C53F704-2837-FC41-B6EF-AF1DF480A38B}"/>
              </a:ext>
            </a:extLst>
          </p:cNvPr>
          <p:cNvSpPr txBox="1"/>
          <p:nvPr/>
        </p:nvSpPr>
        <p:spPr>
          <a:xfrm>
            <a:off x="294704" y="1048456"/>
            <a:ext cx="10588644" cy="4200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prstClr val="black"/>
                </a:solidFill>
              </a:rPr>
              <a:t>今天的主要任务：对答案 </a:t>
            </a:r>
            <a:r>
              <a:rPr lang="en-US" altLang="zh-CN" sz="2000" dirty="0">
                <a:solidFill>
                  <a:prstClr val="black"/>
                </a:solidFill>
              </a:rPr>
              <a:t>+</a:t>
            </a:r>
            <a:r>
              <a:rPr lang="zh-CN" altLang="en-US" sz="2000" dirty="0">
                <a:solidFill>
                  <a:prstClr val="black"/>
                </a:solidFill>
              </a:rPr>
              <a:t> 核对考试分数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每道题的</a:t>
            </a:r>
            <a:r>
              <a:rPr lang="zh-CN" altLang="en-CN" sz="2000" dirty="0">
                <a:solidFill>
                  <a:prstClr val="black"/>
                </a:solidFill>
              </a:rPr>
              <a:t>小分</a:t>
            </a:r>
            <a:r>
              <a:rPr lang="zh-CN" altLang="en-US" sz="2000" dirty="0">
                <a:solidFill>
                  <a:prstClr val="black"/>
                </a:solidFill>
              </a:rPr>
              <a:t>是否正确计算，总评是否算错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对答案，看看有没有题错判</a:t>
            </a:r>
            <a:endParaRPr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lang="zh-CN" altLang="en-US" sz="2000" dirty="0">
                <a:solidFill>
                  <a:prstClr val="black"/>
                </a:solidFill>
              </a:rPr>
              <a:t>以下题目后续评分标准</a:t>
            </a:r>
            <a:r>
              <a:rPr lang="zh-CN" altLang="en-US" sz="2000" b="1" dirty="0">
                <a:solidFill>
                  <a:srgbClr val="FF0000"/>
                </a:solidFill>
              </a:rPr>
              <a:t>有变化</a:t>
            </a:r>
            <a:r>
              <a:rPr lang="zh-CN" altLang="en-US" sz="2000" dirty="0"/>
              <a:t>（老师已经确认）</a:t>
            </a:r>
            <a:endParaRPr lang="en-US" altLang="zh-CN" sz="2000" dirty="0"/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选择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7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AC</a:t>
            </a:r>
            <a:r>
              <a:rPr kumimoji="0" lang="zh-CN" altLang="en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均赋满分</a:t>
            </a:r>
            <a:endParaRPr lang="en-US" altLang="zh-CN" sz="2000" dirty="0">
              <a:solidFill>
                <a:prstClr val="black"/>
              </a:solidFill>
              <a:latin typeface="Calibri" panose="020F0502020204030204"/>
              <a:ea typeface="等线" panose="02010600030101010101" pitchFamily="2" charset="-122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大题第二题第</a:t>
            </a:r>
            <a:r>
              <a:rPr lang="en-US" altLang="zh-CN" sz="2000" dirty="0">
                <a:solidFill>
                  <a:prstClr val="black"/>
                </a:solidFill>
              </a:rPr>
              <a:t>2</a:t>
            </a:r>
            <a:r>
              <a:rPr lang="zh-CN" altLang="en-US" sz="2000" dirty="0">
                <a:solidFill>
                  <a:prstClr val="black"/>
                </a:solidFill>
              </a:rPr>
              <a:t>小题第（</a:t>
            </a:r>
            <a:r>
              <a:rPr lang="en-US" altLang="zh-CN" sz="2000" dirty="0">
                <a:solidFill>
                  <a:prstClr val="black"/>
                </a:solidFill>
              </a:rPr>
              <a:t>1</a:t>
            </a:r>
            <a:r>
              <a:rPr lang="zh-CN" altLang="en-US" sz="2000" dirty="0">
                <a:solidFill>
                  <a:prstClr val="black"/>
                </a:solidFill>
              </a:rPr>
              <a:t>）问第一空写</a:t>
            </a:r>
            <a:r>
              <a:rPr lang="en-US" altLang="zh-CN" sz="2000" dirty="0">
                <a:solidFill>
                  <a:prstClr val="black"/>
                </a:solidFill>
              </a:rPr>
              <a:t>-0.0000 0000 0000 0001</a:t>
            </a:r>
            <a:r>
              <a:rPr lang="zh-CN" altLang="en-US" sz="2000" dirty="0">
                <a:solidFill>
                  <a:prstClr val="black"/>
                </a:solidFill>
              </a:rPr>
              <a:t>也对</a:t>
            </a:r>
            <a:endParaRPr lang="zh-CN" altLang="en-US" sz="2000" dirty="0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2000" dirty="0">
                <a:solidFill>
                  <a:prstClr val="black"/>
                </a:solidFill>
              </a:rPr>
              <a:t>第五大题判分标准</a:t>
            </a:r>
            <a:r>
              <a:rPr lang="zh-CN" altLang="en-US" sz="2000" dirty="0">
                <a:solidFill>
                  <a:schemeClr val="accent5"/>
                </a:solidFill>
              </a:rPr>
              <a:t>不进行修改</a:t>
            </a:r>
            <a:endParaRPr lang="en-US" altLang="zh-CN" sz="2000" dirty="0">
              <a:solidFill>
                <a:schemeClr val="accent5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如果有以上问题，请先用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红笔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标出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Ø"/>
              <a:tabLst/>
              <a:defRPr/>
            </a:pPr>
            <a:r>
              <a:rPr lang="zh-CN" altLang="en-US" sz="20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下课前请把卷子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交回</a:t>
            </a:r>
            <a:r>
              <a:rPr lang="zh-CN" altLang="en-US" sz="2000" dirty="0">
                <a:latin typeface="Calibri" panose="020F0502020204030204"/>
                <a:ea typeface="等线" panose="02010600030101010101" pitchFamily="2" charset="-122"/>
              </a:rPr>
              <a:t>，并和助教</a:t>
            </a:r>
            <a:r>
              <a:rPr lang="zh-CN" altLang="en-US" sz="200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确认</a:t>
            </a:r>
            <a:r>
              <a:rPr lang="zh-CN" altLang="en-US" sz="2000" dirty="0">
                <a:latin typeface="Calibri" panose="020F0502020204030204"/>
                <a:ea typeface="等线" panose="02010600030101010101" pitchFamily="2" charset="-122"/>
              </a:rPr>
              <a:t>你试卷中是否存在以上问题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941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10A67408-512C-D24F-B259-B28F16B24C88}"/>
              </a:ext>
            </a:extLst>
          </p:cNvPr>
          <p:cNvSpPr txBox="1"/>
          <p:nvPr/>
        </p:nvSpPr>
        <p:spPr>
          <a:xfrm>
            <a:off x="5234225" y="3075057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对答案</a:t>
            </a:r>
          </a:p>
        </p:txBody>
      </p:sp>
    </p:spTree>
    <p:extLst>
      <p:ext uri="{BB962C8B-B14F-4D97-AF65-F5344CB8AC3E}">
        <p14:creationId xmlns:p14="http://schemas.microsoft.com/office/powerpoint/2010/main" val="1478658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8">
            <a:extLst>
              <a:ext uri="{FF2B5EF4-FFF2-40B4-BE49-F238E27FC236}">
                <a16:creationId xmlns:a16="http://schemas.microsoft.com/office/drawing/2014/main" id="{10A67408-512C-D24F-B259-B28F16B24C88}"/>
              </a:ext>
            </a:extLst>
          </p:cNvPr>
          <p:cNvSpPr txBox="1"/>
          <p:nvPr/>
        </p:nvSpPr>
        <p:spPr>
          <a:xfrm>
            <a:off x="4977745" y="3075057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4000" dirty="0"/>
              <a:t>题目讲解</a:t>
            </a:r>
          </a:p>
        </p:txBody>
      </p:sp>
    </p:spTree>
    <p:extLst>
      <p:ext uri="{BB962C8B-B14F-4D97-AF65-F5344CB8AC3E}">
        <p14:creationId xmlns:p14="http://schemas.microsoft.com/office/powerpoint/2010/main" val="2606190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D3827C-1EC8-A24E-A670-92CD3AFFD4D6}"/>
              </a:ext>
            </a:extLst>
          </p:cNvPr>
          <p:cNvSpPr txBox="1"/>
          <p:nvPr/>
        </p:nvSpPr>
        <p:spPr>
          <a:xfrm>
            <a:off x="8707894" y="3228945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7/12</a:t>
            </a:r>
            <a:endParaRPr kumimoji="1" lang="zh-CN" altLang="en-US" sz="2000" dirty="0">
              <a:solidFill>
                <a:schemeClr val="accent6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49C9F1-820B-1546-B14C-1EE6D2E7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9820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076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FD3827C-1EC8-A24E-A670-92CD3AFFD4D6}"/>
              </a:ext>
            </a:extLst>
          </p:cNvPr>
          <p:cNvSpPr txBox="1"/>
          <p:nvPr/>
        </p:nvSpPr>
        <p:spPr>
          <a:xfrm>
            <a:off x="1111526" y="5127319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5/12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867B33-58A4-C044-8DC6-FCEAEB1FB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215" y="1036102"/>
            <a:ext cx="10139570" cy="38578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7E809E-880C-2542-989F-BB6F03207FB6}"/>
              </a:ext>
            </a:extLst>
          </p:cNvPr>
          <p:cNvSpPr txBox="1"/>
          <p:nvPr/>
        </p:nvSpPr>
        <p:spPr>
          <a:xfrm>
            <a:off x="1111526" y="5621843"/>
            <a:ext cx="611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rgbClr val="FF0000"/>
                </a:solidFill>
              </a:rPr>
              <a:t>注：</a:t>
            </a:r>
            <a:r>
              <a:rPr kumimoji="1" lang="en-US" altLang="zh-CN" sz="2000" dirty="0">
                <a:solidFill>
                  <a:srgbClr val="FF0000"/>
                </a:solidFill>
              </a:rPr>
              <a:t>A</a:t>
            </a:r>
            <a:r>
              <a:rPr kumimoji="1" lang="zh-CN" altLang="en-US" sz="2000" dirty="0">
                <a:solidFill>
                  <a:srgbClr val="FF0000"/>
                </a:solidFill>
              </a:rPr>
              <a:t>“结构体的地址”指代不清；</a:t>
            </a:r>
            <a:r>
              <a:rPr kumimoji="1" lang="en-US" altLang="zh-CN" sz="2000" dirty="0">
                <a:solidFill>
                  <a:srgbClr val="FF0000"/>
                </a:solidFill>
              </a:rPr>
              <a:t>C</a:t>
            </a:r>
            <a:r>
              <a:rPr kumimoji="1" lang="zh-CN" altLang="en-US" sz="2000" dirty="0">
                <a:solidFill>
                  <a:srgbClr val="FF0000"/>
                </a:solidFill>
              </a:rPr>
              <a:t>选项迷惑性较强</a:t>
            </a:r>
          </a:p>
        </p:txBody>
      </p:sp>
    </p:spTree>
    <p:extLst>
      <p:ext uri="{BB962C8B-B14F-4D97-AF65-F5344CB8AC3E}">
        <p14:creationId xmlns:p14="http://schemas.microsoft.com/office/powerpoint/2010/main" val="29070752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ADF878-3E24-DE48-B138-72432718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942" y="751508"/>
            <a:ext cx="9468116" cy="36515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7F6C1C-1F1E-EA40-A734-AA54E70F0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941" y="4495800"/>
            <a:ext cx="7838701" cy="16106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EAE991-D181-A044-ACC0-1E1E6FC0ED65}"/>
              </a:ext>
            </a:extLst>
          </p:cNvPr>
          <p:cNvSpPr txBox="1"/>
          <p:nvPr/>
        </p:nvSpPr>
        <p:spPr>
          <a:xfrm>
            <a:off x="9609482" y="5017989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3/12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006B3E-E588-694F-8A8C-DA967F463E4E}"/>
              </a:ext>
            </a:extLst>
          </p:cNvPr>
          <p:cNvSpPr txBox="1"/>
          <p:nvPr/>
        </p:nvSpPr>
        <p:spPr>
          <a:xfrm>
            <a:off x="5842000" y="5873768"/>
            <a:ext cx="5760359" cy="4654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注意理清逻辑：编译器不会对</a:t>
            </a:r>
            <a:r>
              <a:rPr kumimoji="1" lang="en-US" altLang="zh-CN" dirty="0"/>
              <a:t>read1</a:t>
            </a:r>
            <a:r>
              <a:rPr kumimoji="1" lang="zh-CN" altLang="en-US" dirty="0"/>
              <a:t>做优化</a:t>
            </a:r>
          </a:p>
        </p:txBody>
      </p:sp>
    </p:spTree>
    <p:extLst>
      <p:ext uri="{BB962C8B-B14F-4D97-AF65-F5344CB8AC3E}">
        <p14:creationId xmlns:p14="http://schemas.microsoft.com/office/powerpoint/2010/main" val="285985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C2383-9E87-8343-B298-8A6E6D91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10718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DD5214-1FBB-F841-A114-152092F49163}"/>
              </a:ext>
            </a:extLst>
          </p:cNvPr>
          <p:cNvSpPr txBox="1"/>
          <p:nvPr/>
        </p:nvSpPr>
        <p:spPr>
          <a:xfrm>
            <a:off x="8004786" y="3228945"/>
            <a:ext cx="16995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solidFill>
                  <a:schemeClr val="accent6"/>
                </a:solidFill>
              </a:rPr>
              <a:t>正确率：</a:t>
            </a:r>
            <a:r>
              <a:rPr kumimoji="1" lang="en-US" altLang="zh-CN" sz="2000" dirty="0">
                <a:solidFill>
                  <a:schemeClr val="accent6"/>
                </a:solidFill>
              </a:rPr>
              <a:t>5/12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1665D52-FD42-CF4E-B2C1-BF7636C9569B}"/>
              </a:ext>
            </a:extLst>
          </p:cNvPr>
          <p:cNvCxnSpPr>
            <a:cxnSpLocks/>
          </p:cNvCxnSpPr>
          <p:nvPr/>
        </p:nvCxnSpPr>
        <p:spPr>
          <a:xfrm>
            <a:off x="1772478" y="1838739"/>
            <a:ext cx="367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CDB961-0326-854B-93D7-9121E9D51B24}"/>
              </a:ext>
            </a:extLst>
          </p:cNvPr>
          <p:cNvCxnSpPr>
            <a:cxnSpLocks/>
          </p:cNvCxnSpPr>
          <p:nvPr/>
        </p:nvCxnSpPr>
        <p:spPr>
          <a:xfrm>
            <a:off x="1772478" y="2806148"/>
            <a:ext cx="36774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A12AE6-A774-9041-85DA-859E563DC1F1}"/>
              </a:ext>
            </a:extLst>
          </p:cNvPr>
          <p:cNvSpPr txBox="1"/>
          <p:nvPr/>
        </p:nvSpPr>
        <p:spPr>
          <a:xfrm>
            <a:off x="5792858" y="3671342"/>
            <a:ext cx="6123360" cy="506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dirty="0">
                <a:solidFill>
                  <a:srgbClr val="FF0000"/>
                </a:solidFill>
              </a:rPr>
              <a:t>注：题目不严谨，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addq</a:t>
            </a:r>
            <a:r>
              <a:rPr kumimoji="1" lang="en-US" altLang="zh-CN" sz="2000" dirty="0">
                <a:solidFill>
                  <a:srgbClr val="FF0000"/>
                </a:solidFill>
              </a:rPr>
              <a:t> %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rbx</a:t>
            </a:r>
            <a:r>
              <a:rPr kumimoji="1" lang="en-US" altLang="zh-CN" sz="2000" dirty="0">
                <a:solidFill>
                  <a:srgbClr val="FF0000"/>
                </a:solidFill>
              </a:rPr>
              <a:t>, %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rbx</a:t>
            </a:r>
            <a:r>
              <a:rPr kumimoji="1" lang="zh-CN" altLang="en-US" sz="2000" dirty="0">
                <a:solidFill>
                  <a:srgbClr val="FF0000"/>
                </a:solidFill>
              </a:rPr>
              <a:t> 可理解为转发两次</a:t>
            </a:r>
          </a:p>
        </p:txBody>
      </p:sp>
    </p:spTree>
    <p:extLst>
      <p:ext uri="{BB962C8B-B14F-4D97-AF65-F5344CB8AC3E}">
        <p14:creationId xmlns:p14="http://schemas.microsoft.com/office/powerpoint/2010/main" val="324580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9319</TotalTime>
  <Words>350</Words>
  <Application>Microsoft Macintosh PowerPoint</Application>
  <PresentationFormat>Widescreen</PresentationFormat>
  <Paragraphs>64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KaiTi</vt:lpstr>
      <vt:lpstr>Arial</vt:lpstr>
      <vt:lpstr>Calibri</vt:lpstr>
      <vt:lpstr>Calibri Light</vt:lpstr>
      <vt:lpstr>Wingdings</vt:lpstr>
      <vt:lpstr>Office Theme</vt:lpstr>
      <vt:lpstr>Midterm Explanation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沛雨</dc:creator>
  <cp:lastModifiedBy>刘 沛雨</cp:lastModifiedBy>
  <cp:revision>266</cp:revision>
  <dcterms:created xsi:type="dcterms:W3CDTF">2024-09-08T14:28:50Z</dcterms:created>
  <dcterms:modified xsi:type="dcterms:W3CDTF">2024-11-06T10:21:15Z</dcterms:modified>
</cp:coreProperties>
</file>