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425" r:id="rId2"/>
    <p:sldId id="274" r:id="rId3"/>
    <p:sldId id="401" r:id="rId4"/>
    <p:sldId id="586" r:id="rId5"/>
    <p:sldId id="546" r:id="rId6"/>
    <p:sldId id="385" r:id="rId7"/>
    <p:sldId id="438" r:id="rId8"/>
    <p:sldId id="585" r:id="rId9"/>
    <p:sldId id="451" r:id="rId10"/>
    <p:sldId id="589" r:id="rId11"/>
    <p:sldId id="590" r:id="rId12"/>
    <p:sldId id="601" r:id="rId13"/>
    <p:sldId id="599" r:id="rId14"/>
    <p:sldId id="594" r:id="rId15"/>
    <p:sldId id="596" r:id="rId16"/>
    <p:sldId id="597" r:id="rId17"/>
    <p:sldId id="595" r:id="rId18"/>
    <p:sldId id="598" r:id="rId19"/>
    <p:sldId id="591" r:id="rId20"/>
    <p:sldId id="600" r:id="rId21"/>
    <p:sldId id="602" r:id="rId22"/>
    <p:sldId id="481" r:id="rId23"/>
    <p:sldId id="604" r:id="rId24"/>
    <p:sldId id="392" r:id="rId25"/>
    <p:sldId id="603" r:id="rId26"/>
    <p:sldId id="606" r:id="rId27"/>
    <p:sldId id="607" r:id="rId28"/>
    <p:sldId id="605" r:id="rId29"/>
    <p:sldId id="587" r:id="rId30"/>
    <p:sldId id="608" r:id="rId31"/>
    <p:sldId id="609" r:id="rId32"/>
    <p:sldId id="610" r:id="rId33"/>
    <p:sldId id="277" r:id="rId34"/>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0"/>
    <p:restoredTop sz="96127"/>
  </p:normalViewPr>
  <p:slideViewPr>
    <p:cSldViewPr snapToGrid="0" snapToObjects="1">
      <p:cViewPr varScale="1">
        <p:scale>
          <a:sx n="121" d="100"/>
          <a:sy n="121" d="100"/>
        </p:scale>
        <p:origin x="400"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D7121-F3D1-7F44-B365-80E67D71FC67}" type="datetimeFigureOut">
              <a:rPr kumimoji="1" lang="zh-CN" altLang="en-US" smtClean="0"/>
              <a:t>2024/11/13</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B1C4C-66EF-0F4C-B7A3-FECCA39F5AC9}" type="slidenum">
              <a:rPr kumimoji="1" lang="zh-CN" altLang="en-US" smtClean="0"/>
              <a:t>‹#›</a:t>
            </a:fld>
            <a:endParaRPr kumimoji="1" lang="zh-CN" altLang="en-US"/>
          </a:p>
        </p:txBody>
      </p:sp>
    </p:spTree>
    <p:extLst>
      <p:ext uri="{BB962C8B-B14F-4D97-AF65-F5344CB8AC3E}">
        <p14:creationId xmlns:p14="http://schemas.microsoft.com/office/powerpoint/2010/main" val="312690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45BB1C4C-66EF-0F4C-B7A3-FECCA39F5AC9}" type="slidenum">
              <a:rPr kumimoji="1" lang="zh-CN" altLang="en-US" smtClean="0"/>
              <a:t>1</a:t>
            </a:fld>
            <a:endParaRPr kumimoji="1" lang="zh-CN" altLang="en-US"/>
          </a:p>
        </p:txBody>
      </p:sp>
    </p:spTree>
    <p:extLst>
      <p:ext uri="{BB962C8B-B14F-4D97-AF65-F5344CB8AC3E}">
        <p14:creationId xmlns:p14="http://schemas.microsoft.com/office/powerpoint/2010/main" val="385638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45BB1C4C-66EF-0F4C-B7A3-FECCA39F5AC9}" type="slidenum">
              <a:rPr kumimoji="1" lang="zh-CN" altLang="en-US" smtClean="0"/>
              <a:t>3</a:t>
            </a:fld>
            <a:endParaRPr kumimoji="1" lang="zh-CN" altLang="en-US"/>
          </a:p>
        </p:txBody>
      </p:sp>
    </p:spTree>
    <p:extLst>
      <p:ext uri="{BB962C8B-B14F-4D97-AF65-F5344CB8AC3E}">
        <p14:creationId xmlns:p14="http://schemas.microsoft.com/office/powerpoint/2010/main" val="86304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45BB1C4C-66EF-0F4C-B7A3-FECCA39F5AC9}" type="slidenum">
              <a:rPr kumimoji="1" lang="zh-CN" altLang="en-US" smtClean="0"/>
              <a:t>4</a:t>
            </a:fld>
            <a:endParaRPr kumimoji="1" lang="zh-CN" altLang="en-US"/>
          </a:p>
        </p:txBody>
      </p:sp>
    </p:spTree>
    <p:extLst>
      <p:ext uri="{BB962C8B-B14F-4D97-AF65-F5344CB8AC3E}">
        <p14:creationId xmlns:p14="http://schemas.microsoft.com/office/powerpoint/2010/main" val="365512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45BB1C4C-66EF-0F4C-B7A3-FECCA39F5AC9}" type="slidenum">
              <a:rPr kumimoji="1" lang="zh-CN" altLang="en-US" smtClean="0"/>
              <a:t>8</a:t>
            </a:fld>
            <a:endParaRPr kumimoji="1" lang="zh-CN" altLang="en-US"/>
          </a:p>
        </p:txBody>
      </p:sp>
    </p:spTree>
    <p:extLst>
      <p:ext uri="{BB962C8B-B14F-4D97-AF65-F5344CB8AC3E}">
        <p14:creationId xmlns:p14="http://schemas.microsoft.com/office/powerpoint/2010/main" val="45864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45BB1C4C-66EF-0F4C-B7A3-FECCA39F5AC9}" type="slidenum">
              <a:rPr kumimoji="1" lang="zh-CN" altLang="en-US" smtClean="0"/>
              <a:t>25</a:t>
            </a:fld>
            <a:endParaRPr kumimoji="1" lang="zh-CN" altLang="en-US"/>
          </a:p>
        </p:txBody>
      </p:sp>
    </p:spTree>
    <p:extLst>
      <p:ext uri="{BB962C8B-B14F-4D97-AF65-F5344CB8AC3E}">
        <p14:creationId xmlns:p14="http://schemas.microsoft.com/office/powerpoint/2010/main" val="315107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3CB2-1833-6446-A58B-BEBE6542E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FFF91-2EF8-A14C-8D6E-2B415D670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0FBB7F-1F1F-3041-8F34-551E53C2320F}"/>
              </a:ext>
            </a:extLst>
          </p:cNvPr>
          <p:cNvSpPr>
            <a:spLocks noGrp="1"/>
          </p:cNvSpPr>
          <p:nvPr>
            <p:ph type="dt" sz="half" idx="10"/>
          </p:nvPr>
        </p:nvSpPr>
        <p:spPr/>
        <p:txBody>
          <a:bodyPr/>
          <a:lstStyle/>
          <a:p>
            <a:fld id="{9DB3BF8C-EC10-134B-83F0-736AB6A8F32C}" type="datetime1">
              <a:rPr lang="en-US" altLang="zh-CN" smtClean="0"/>
              <a:t>11/13/24</a:t>
            </a:fld>
            <a:endParaRPr lang="en-US"/>
          </a:p>
        </p:txBody>
      </p:sp>
      <p:sp>
        <p:nvSpPr>
          <p:cNvPr id="5" name="Footer Placeholder 4">
            <a:extLst>
              <a:ext uri="{FF2B5EF4-FFF2-40B4-BE49-F238E27FC236}">
                <a16:creationId xmlns:a16="http://schemas.microsoft.com/office/drawing/2014/main" id="{68ECDE26-F415-E744-8334-737A7B9DD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80306-4003-1944-95E0-41599C6BB395}"/>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30464813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AEC2-52BA-024C-8C6C-BED550CB01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E96FE-CB14-1B4A-85E1-5E8513611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F4636-F688-CE46-B139-313977579050}"/>
              </a:ext>
            </a:extLst>
          </p:cNvPr>
          <p:cNvSpPr>
            <a:spLocks noGrp="1"/>
          </p:cNvSpPr>
          <p:nvPr>
            <p:ph type="dt" sz="half" idx="10"/>
          </p:nvPr>
        </p:nvSpPr>
        <p:spPr/>
        <p:txBody>
          <a:bodyPr/>
          <a:lstStyle/>
          <a:p>
            <a:fld id="{F2EB7048-B502-8545-8BF2-9241D7800410}" type="datetime1">
              <a:rPr lang="en-US" altLang="zh-CN" smtClean="0"/>
              <a:t>11/13/24</a:t>
            </a:fld>
            <a:endParaRPr lang="en-US"/>
          </a:p>
        </p:txBody>
      </p:sp>
      <p:sp>
        <p:nvSpPr>
          <p:cNvPr id="5" name="Footer Placeholder 4">
            <a:extLst>
              <a:ext uri="{FF2B5EF4-FFF2-40B4-BE49-F238E27FC236}">
                <a16:creationId xmlns:a16="http://schemas.microsoft.com/office/drawing/2014/main" id="{CFDA7477-485C-4A4E-A893-61CFDB41F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933B9-FD9F-1C40-89F4-1C7EAA8D0DC9}"/>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20904158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75246-F61B-A441-9874-62E185482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BF60BD-3BDF-7945-A4E7-1F5DF859A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51581-7D0A-CE4B-AA9F-4C887158AD25}"/>
              </a:ext>
            </a:extLst>
          </p:cNvPr>
          <p:cNvSpPr>
            <a:spLocks noGrp="1"/>
          </p:cNvSpPr>
          <p:nvPr>
            <p:ph type="dt" sz="half" idx="10"/>
          </p:nvPr>
        </p:nvSpPr>
        <p:spPr/>
        <p:txBody>
          <a:bodyPr/>
          <a:lstStyle/>
          <a:p>
            <a:fld id="{CAAD872F-E50B-B046-A237-C790DEC420EB}" type="datetime1">
              <a:rPr lang="en-US" altLang="zh-CN" smtClean="0"/>
              <a:t>11/13/24</a:t>
            </a:fld>
            <a:endParaRPr lang="en-US"/>
          </a:p>
        </p:txBody>
      </p:sp>
      <p:sp>
        <p:nvSpPr>
          <p:cNvPr id="5" name="Footer Placeholder 4">
            <a:extLst>
              <a:ext uri="{FF2B5EF4-FFF2-40B4-BE49-F238E27FC236}">
                <a16:creationId xmlns:a16="http://schemas.microsoft.com/office/drawing/2014/main" id="{81AE9E29-8E4E-C14A-8B17-5566A0F0C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DB503-7F83-9649-BA45-24F26623E13A}"/>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7541586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4003-1CF9-4C49-A837-08724456D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FB51C4-2549-FC4F-BDA5-F5A602F3F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2E324-444F-9548-B027-17ACC2FC5705}"/>
              </a:ext>
            </a:extLst>
          </p:cNvPr>
          <p:cNvSpPr>
            <a:spLocks noGrp="1"/>
          </p:cNvSpPr>
          <p:nvPr>
            <p:ph type="dt" sz="half" idx="10"/>
          </p:nvPr>
        </p:nvSpPr>
        <p:spPr/>
        <p:txBody>
          <a:bodyPr/>
          <a:lstStyle/>
          <a:p>
            <a:fld id="{32C4AEDB-23C1-254B-AFA1-8306CD8F27AF}" type="datetime1">
              <a:rPr lang="en-US" altLang="zh-CN" smtClean="0"/>
              <a:t>11/13/24</a:t>
            </a:fld>
            <a:endParaRPr lang="en-US"/>
          </a:p>
        </p:txBody>
      </p:sp>
      <p:sp>
        <p:nvSpPr>
          <p:cNvPr id="5" name="Footer Placeholder 4">
            <a:extLst>
              <a:ext uri="{FF2B5EF4-FFF2-40B4-BE49-F238E27FC236}">
                <a16:creationId xmlns:a16="http://schemas.microsoft.com/office/drawing/2014/main" id="{682DBAA2-8C85-9745-85A2-B41016CB6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870CA-67CB-D947-B79B-24FC521BB891}"/>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20925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D370-A91D-7A4D-ADC1-8DB123A08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5780B-CE87-3A4B-A7D2-4A7F24DF5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3DD42-A223-9545-ADF3-BC52370E0DD4}"/>
              </a:ext>
            </a:extLst>
          </p:cNvPr>
          <p:cNvSpPr>
            <a:spLocks noGrp="1"/>
          </p:cNvSpPr>
          <p:nvPr>
            <p:ph type="dt" sz="half" idx="10"/>
          </p:nvPr>
        </p:nvSpPr>
        <p:spPr/>
        <p:txBody>
          <a:bodyPr/>
          <a:lstStyle/>
          <a:p>
            <a:fld id="{5E821EC6-2D61-3B42-BB33-9017B3971F51}" type="datetime1">
              <a:rPr lang="en-US" altLang="zh-CN" smtClean="0"/>
              <a:t>11/13/24</a:t>
            </a:fld>
            <a:endParaRPr lang="en-US"/>
          </a:p>
        </p:txBody>
      </p:sp>
      <p:sp>
        <p:nvSpPr>
          <p:cNvPr id="5" name="Footer Placeholder 4">
            <a:extLst>
              <a:ext uri="{FF2B5EF4-FFF2-40B4-BE49-F238E27FC236}">
                <a16:creationId xmlns:a16="http://schemas.microsoft.com/office/drawing/2014/main" id="{B7AD4323-9031-DC47-8A94-A29335B17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0D6BC-9512-A841-B1C3-7903D18E8BDD}"/>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33757936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0F54-9BA1-B247-9E3B-D4E932B44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711D2-B35F-3F47-A8AB-22CE38A25C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8E9B7-C6E3-AC4A-803D-9E61265A92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AAC729-0C67-9342-95AD-9C732DB49859}"/>
              </a:ext>
            </a:extLst>
          </p:cNvPr>
          <p:cNvSpPr>
            <a:spLocks noGrp="1"/>
          </p:cNvSpPr>
          <p:nvPr>
            <p:ph type="dt" sz="half" idx="10"/>
          </p:nvPr>
        </p:nvSpPr>
        <p:spPr/>
        <p:txBody>
          <a:bodyPr/>
          <a:lstStyle/>
          <a:p>
            <a:fld id="{24D0B3CC-3110-5E49-920F-088C0B8C7FE8}" type="datetime1">
              <a:rPr lang="en-US" altLang="zh-CN" smtClean="0"/>
              <a:t>11/13/24</a:t>
            </a:fld>
            <a:endParaRPr lang="en-US"/>
          </a:p>
        </p:txBody>
      </p:sp>
      <p:sp>
        <p:nvSpPr>
          <p:cNvPr id="6" name="Footer Placeholder 5">
            <a:extLst>
              <a:ext uri="{FF2B5EF4-FFF2-40B4-BE49-F238E27FC236}">
                <a16:creationId xmlns:a16="http://schemas.microsoft.com/office/drawing/2014/main" id="{775E346A-9DE9-E145-BECE-596797C09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6A837-D9D0-6146-AEC5-C35121FB6EC1}"/>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3742256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5876-C723-9744-BF58-EFB872D561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35E38-1170-5149-A855-7CBDCBFD2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2E9E2-0892-F446-8EC6-B8B00DE8A9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4CB34-5AEB-F54E-AFF0-B66A8CD4F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2C53D7-FBC1-1747-9350-41EBBB255E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6BB04-91F7-B241-B009-701C0A5376EE}"/>
              </a:ext>
            </a:extLst>
          </p:cNvPr>
          <p:cNvSpPr>
            <a:spLocks noGrp="1"/>
          </p:cNvSpPr>
          <p:nvPr>
            <p:ph type="dt" sz="half" idx="10"/>
          </p:nvPr>
        </p:nvSpPr>
        <p:spPr/>
        <p:txBody>
          <a:bodyPr/>
          <a:lstStyle/>
          <a:p>
            <a:fld id="{0305AA6B-5C3A-5F40-BEBE-AAB618DF45F6}" type="datetime1">
              <a:rPr lang="en-US" altLang="zh-CN" smtClean="0"/>
              <a:t>11/13/24</a:t>
            </a:fld>
            <a:endParaRPr lang="en-US"/>
          </a:p>
        </p:txBody>
      </p:sp>
      <p:sp>
        <p:nvSpPr>
          <p:cNvPr id="8" name="Footer Placeholder 7">
            <a:extLst>
              <a:ext uri="{FF2B5EF4-FFF2-40B4-BE49-F238E27FC236}">
                <a16:creationId xmlns:a16="http://schemas.microsoft.com/office/drawing/2014/main" id="{F2127985-26B7-5741-8D93-99E60FE6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363637-43DC-C54C-984F-098B7918A8CF}"/>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3166438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1EDF-179A-0C49-895A-2CEEB3A8C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567691-EB33-0242-A864-323F5DEF0006}"/>
              </a:ext>
            </a:extLst>
          </p:cNvPr>
          <p:cNvSpPr>
            <a:spLocks noGrp="1"/>
          </p:cNvSpPr>
          <p:nvPr>
            <p:ph type="dt" sz="half" idx="10"/>
          </p:nvPr>
        </p:nvSpPr>
        <p:spPr/>
        <p:txBody>
          <a:bodyPr/>
          <a:lstStyle/>
          <a:p>
            <a:fld id="{286906E7-74B8-B444-AF74-D051F976F053}" type="datetime1">
              <a:rPr lang="en-US" altLang="zh-CN" smtClean="0"/>
              <a:t>11/13/24</a:t>
            </a:fld>
            <a:endParaRPr lang="en-US"/>
          </a:p>
        </p:txBody>
      </p:sp>
      <p:sp>
        <p:nvSpPr>
          <p:cNvPr id="4" name="Footer Placeholder 3">
            <a:extLst>
              <a:ext uri="{FF2B5EF4-FFF2-40B4-BE49-F238E27FC236}">
                <a16:creationId xmlns:a16="http://schemas.microsoft.com/office/drawing/2014/main" id="{5C541A9A-DE87-6E45-9DE0-DABFF5C09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1888DC-681B-1341-9420-5B959877472B}"/>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31027467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7ED2C-2CF1-ED42-BEDB-CF3138B19E3E}"/>
              </a:ext>
            </a:extLst>
          </p:cNvPr>
          <p:cNvSpPr>
            <a:spLocks noGrp="1"/>
          </p:cNvSpPr>
          <p:nvPr>
            <p:ph type="dt" sz="half" idx="10"/>
          </p:nvPr>
        </p:nvSpPr>
        <p:spPr/>
        <p:txBody>
          <a:bodyPr/>
          <a:lstStyle/>
          <a:p>
            <a:fld id="{70B0F9AF-7706-914C-83F8-A9FC57352B0E}" type="datetime1">
              <a:rPr lang="en-US" altLang="zh-CN" smtClean="0"/>
              <a:t>11/13/24</a:t>
            </a:fld>
            <a:endParaRPr lang="en-US"/>
          </a:p>
        </p:txBody>
      </p:sp>
      <p:sp>
        <p:nvSpPr>
          <p:cNvPr id="3" name="Footer Placeholder 2">
            <a:extLst>
              <a:ext uri="{FF2B5EF4-FFF2-40B4-BE49-F238E27FC236}">
                <a16:creationId xmlns:a16="http://schemas.microsoft.com/office/drawing/2014/main" id="{1FF62B63-CB01-1C43-8129-3486B49006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3F36FC-3BEE-8C41-81C3-F2D77D532316}"/>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1824473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CC0-08A9-9843-8945-D7705989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9B4A4E-73BF-9944-9344-6B1CF5C14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A32A37-9369-7448-9ABE-B54AD56AF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141C0-2267-0244-BE62-A04B3A4DE7AF}"/>
              </a:ext>
            </a:extLst>
          </p:cNvPr>
          <p:cNvSpPr>
            <a:spLocks noGrp="1"/>
          </p:cNvSpPr>
          <p:nvPr>
            <p:ph type="dt" sz="half" idx="10"/>
          </p:nvPr>
        </p:nvSpPr>
        <p:spPr/>
        <p:txBody>
          <a:bodyPr/>
          <a:lstStyle/>
          <a:p>
            <a:fld id="{55ACE921-FD1B-5847-BF3C-AAAAAD76C4A0}" type="datetime1">
              <a:rPr lang="en-US" altLang="zh-CN" smtClean="0"/>
              <a:t>11/13/24</a:t>
            </a:fld>
            <a:endParaRPr lang="en-US"/>
          </a:p>
        </p:txBody>
      </p:sp>
      <p:sp>
        <p:nvSpPr>
          <p:cNvPr id="6" name="Footer Placeholder 5">
            <a:extLst>
              <a:ext uri="{FF2B5EF4-FFF2-40B4-BE49-F238E27FC236}">
                <a16:creationId xmlns:a16="http://schemas.microsoft.com/office/drawing/2014/main" id="{4DA8F276-CF22-8A4E-9CB9-B2EF60F43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D4CAB-D56F-454F-9F7A-5354596D1887}"/>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8127053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0B6A-D032-8D48-AD3C-703F016DE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44685-8048-A147-9613-C2895F7AB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4F0BB-CBF4-D849-8CEE-9C459734D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86F97-06C9-F340-9B2C-E83F51504B2D}"/>
              </a:ext>
            </a:extLst>
          </p:cNvPr>
          <p:cNvSpPr>
            <a:spLocks noGrp="1"/>
          </p:cNvSpPr>
          <p:nvPr>
            <p:ph type="dt" sz="half" idx="10"/>
          </p:nvPr>
        </p:nvSpPr>
        <p:spPr/>
        <p:txBody>
          <a:bodyPr/>
          <a:lstStyle/>
          <a:p>
            <a:fld id="{005B8622-3EA9-6D40-8879-9A7C74595041}" type="datetime1">
              <a:rPr lang="en-US" altLang="zh-CN" smtClean="0"/>
              <a:t>11/13/24</a:t>
            </a:fld>
            <a:endParaRPr lang="en-US"/>
          </a:p>
        </p:txBody>
      </p:sp>
      <p:sp>
        <p:nvSpPr>
          <p:cNvPr id="6" name="Footer Placeholder 5">
            <a:extLst>
              <a:ext uri="{FF2B5EF4-FFF2-40B4-BE49-F238E27FC236}">
                <a16:creationId xmlns:a16="http://schemas.microsoft.com/office/drawing/2014/main" id="{BEDB4FC2-462A-8847-B71A-17754A9C1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E4660-7CD5-BF45-A535-740346E82401}"/>
              </a:ext>
            </a:extLst>
          </p:cNvPr>
          <p:cNvSpPr>
            <a:spLocks noGrp="1"/>
          </p:cNvSpPr>
          <p:nvPr>
            <p:ph type="sldNum" sz="quarter" idx="12"/>
          </p:nvPr>
        </p:nvSpPr>
        <p:spPr/>
        <p:txBody>
          <a:bodyPr/>
          <a:lstStyle/>
          <a:p>
            <a:fld id="{234E10DA-A4B5-3C41-BB56-C5CB7549EC2B}" type="slidenum">
              <a:rPr lang="en-US" smtClean="0"/>
              <a:t>‹#›</a:t>
            </a:fld>
            <a:endParaRPr lang="en-US"/>
          </a:p>
        </p:txBody>
      </p:sp>
    </p:spTree>
    <p:extLst>
      <p:ext uri="{BB962C8B-B14F-4D97-AF65-F5344CB8AC3E}">
        <p14:creationId xmlns:p14="http://schemas.microsoft.com/office/powerpoint/2010/main" val="2583490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6C6EE-F9D2-6148-A0B0-FA9944B3B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5F61F9-840F-D740-95CA-FD5EE46D3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B176A-AC6F-F140-B22E-3EF286D94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C8307-F700-244B-B6F1-7D266863DB18}" type="datetime1">
              <a:rPr lang="en-US" altLang="zh-CN" smtClean="0"/>
              <a:t>11/13/24</a:t>
            </a:fld>
            <a:endParaRPr lang="en-US"/>
          </a:p>
        </p:txBody>
      </p:sp>
      <p:sp>
        <p:nvSpPr>
          <p:cNvPr id="5" name="Footer Placeholder 4">
            <a:extLst>
              <a:ext uri="{FF2B5EF4-FFF2-40B4-BE49-F238E27FC236}">
                <a16:creationId xmlns:a16="http://schemas.microsoft.com/office/drawing/2014/main" id="{E098B022-53E5-1F49-B0C5-55161277A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B7C76-189B-1F4E-96DB-3B5B83733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E10DA-A4B5-3C41-BB56-C5CB7549EC2B}" type="slidenum">
              <a:rPr lang="en-US" smtClean="0"/>
              <a:t>‹#›</a:t>
            </a:fld>
            <a:endParaRPr lang="en-US"/>
          </a:p>
        </p:txBody>
      </p:sp>
    </p:spTree>
    <p:extLst>
      <p:ext uri="{BB962C8B-B14F-4D97-AF65-F5344CB8AC3E}">
        <p14:creationId xmlns:p14="http://schemas.microsoft.com/office/powerpoint/2010/main" val="172279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工作元素AI设计素材-工作图片下载-佳库网">
            <a:extLst>
              <a:ext uri="{FF2B5EF4-FFF2-40B4-BE49-F238E27FC236}">
                <a16:creationId xmlns:a16="http://schemas.microsoft.com/office/drawing/2014/main" id="{A5F6C108-AC4B-1C4D-BB6B-25EDB18FBFB2}"/>
              </a:ext>
            </a:extLst>
          </p:cNvPr>
          <p:cNvPicPr>
            <a:picLocks noChangeAspect="1" noChangeArrowheads="1"/>
          </p:cNvPicPr>
          <p:nvPr/>
        </p:nvPicPr>
        <p:blipFill>
          <a:blip r:embed="rId3">
            <a:alphaModFix amt="8000"/>
            <a:extLst>
              <a:ext uri="{BEBA8EAE-BF5A-486C-A8C5-ECC9F3942E4B}">
                <a14:imgProps xmlns:a14="http://schemas.microsoft.com/office/drawing/2010/main">
                  <a14:imgLayer r:embed="rId4">
                    <a14:imgEffect>
                      <a14:colorTemperature colorTemp="6006"/>
                    </a14:imgEffect>
                    <a14:imgEffect>
                      <a14:saturation sat="275000"/>
                    </a14:imgEffect>
                    <a14:imgEffect>
                      <a14:brightnessContrast bright="-3000" contrast="59000"/>
                    </a14:imgEffect>
                  </a14:imgLayer>
                </a14:imgProps>
              </a:ext>
              <a:ext uri="{28A0092B-C50C-407E-A947-70E740481C1C}">
                <a14:useLocalDpi xmlns:a14="http://schemas.microsoft.com/office/drawing/2010/main" val="0"/>
              </a:ext>
            </a:extLst>
          </a:blip>
          <a:srcRect/>
          <a:stretch>
            <a:fillRect/>
          </a:stretch>
        </p:blipFill>
        <p:spPr bwMode="auto">
          <a:xfrm>
            <a:off x="2436653" y="0"/>
            <a:ext cx="7318693" cy="68747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5F53F7-14A7-E740-B5E2-36C20736F2B2}"/>
              </a:ext>
            </a:extLst>
          </p:cNvPr>
          <p:cNvSpPr>
            <a:spLocks noGrp="1"/>
          </p:cNvSpPr>
          <p:nvPr>
            <p:ph type="ctrTitle"/>
          </p:nvPr>
        </p:nvSpPr>
        <p:spPr>
          <a:xfrm>
            <a:off x="1524000" y="912284"/>
            <a:ext cx="9144000" cy="2387600"/>
          </a:xfrm>
        </p:spPr>
        <p:txBody>
          <a:bodyPr>
            <a:noAutofit/>
          </a:bodyPr>
          <a:lstStyle/>
          <a:p>
            <a:r>
              <a:rPr lang="en-US" altLang="zh-CN" sz="4000" b="1" dirty="0"/>
              <a:t>Static Linking</a:t>
            </a:r>
            <a:endParaRPr lang="en-US" sz="4000" b="1" dirty="0"/>
          </a:p>
        </p:txBody>
      </p:sp>
      <p:sp>
        <p:nvSpPr>
          <p:cNvPr id="3" name="Subtitle 2">
            <a:extLst>
              <a:ext uri="{FF2B5EF4-FFF2-40B4-BE49-F238E27FC236}">
                <a16:creationId xmlns:a16="http://schemas.microsoft.com/office/drawing/2014/main" id="{DA06C44D-EF52-3E45-B5A7-9F0C333C385C}"/>
              </a:ext>
            </a:extLst>
          </p:cNvPr>
          <p:cNvSpPr>
            <a:spLocks noGrp="1"/>
          </p:cNvSpPr>
          <p:nvPr>
            <p:ph type="subTitle" idx="1"/>
          </p:nvPr>
        </p:nvSpPr>
        <p:spPr>
          <a:xfrm>
            <a:off x="1524000" y="3384287"/>
            <a:ext cx="9144000" cy="1655762"/>
          </a:xfrm>
        </p:spPr>
        <p:txBody>
          <a:bodyPr>
            <a:normAutofit fontScale="85000" lnSpcReduction="10000"/>
          </a:bodyPr>
          <a:lstStyle/>
          <a:p>
            <a:pPr>
              <a:lnSpc>
                <a:spcPct val="150000"/>
              </a:lnSpc>
            </a:pPr>
            <a:r>
              <a:rPr lang="en-US" sz="2800" dirty="0"/>
              <a:t>2024 Fall Introduction to Computer Systems</a:t>
            </a:r>
            <a:r>
              <a:rPr lang="zh-CN" altLang="en-US" sz="2800" dirty="0"/>
              <a:t> </a:t>
            </a:r>
            <a:r>
              <a:rPr lang="en-US" altLang="zh-CN" sz="2800" dirty="0"/>
              <a:t>(Class 2)</a:t>
            </a:r>
          </a:p>
          <a:p>
            <a:pPr>
              <a:lnSpc>
                <a:spcPct val="150000"/>
              </a:lnSpc>
            </a:pPr>
            <a:r>
              <a:rPr lang="en-US" dirty="0" err="1">
                <a:latin typeface="KaiTi" panose="02010609060101010101" pitchFamily="49" charset="-122"/>
                <a:ea typeface="KaiTi" panose="02010609060101010101" pitchFamily="49" charset="-122"/>
              </a:rPr>
              <a:t>老师</a:t>
            </a:r>
            <a:r>
              <a:rPr lang="zh-CN" altLang="en-US" dirty="0">
                <a:latin typeface="KaiTi" panose="02010609060101010101" pitchFamily="49" charset="-122"/>
                <a:ea typeface="KaiTi" panose="02010609060101010101" pitchFamily="49" charset="-122"/>
              </a:rPr>
              <a:t>：陆俊林</a:t>
            </a:r>
            <a:endParaRPr lang="en-US" dirty="0">
              <a:latin typeface="KaiTi" panose="02010609060101010101" pitchFamily="49" charset="-122"/>
              <a:ea typeface="KaiTi" panose="02010609060101010101" pitchFamily="49" charset="-122"/>
            </a:endParaRPr>
          </a:p>
          <a:p>
            <a:pPr>
              <a:lnSpc>
                <a:spcPct val="150000"/>
              </a:lnSpc>
            </a:pPr>
            <a:r>
              <a:rPr lang="zh-CN" altLang="en-US" dirty="0">
                <a:latin typeface="KaiTi" panose="02010609060101010101" pitchFamily="49" charset="-122"/>
                <a:ea typeface="KaiTi" panose="02010609060101010101" pitchFamily="49" charset="-122"/>
                <a:cs typeface="Arial" panose="020B0604020202020204" pitchFamily="34" charset="0"/>
              </a:rPr>
              <a:t>助教：刘沛雨</a:t>
            </a:r>
          </a:p>
        </p:txBody>
      </p:sp>
    </p:spTree>
    <p:extLst>
      <p:ext uri="{BB962C8B-B14F-4D97-AF65-F5344CB8AC3E}">
        <p14:creationId xmlns:p14="http://schemas.microsoft.com/office/powerpoint/2010/main" val="27062496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1826141" cy="584775"/>
          </a:xfrm>
          <a:prstGeom prst="rect">
            <a:avLst/>
          </a:prstGeom>
          <a:noFill/>
        </p:spPr>
        <p:txBody>
          <a:bodyPr wrap="none" rtlCol="0">
            <a:spAutoFit/>
          </a:bodyPr>
          <a:lstStyle/>
          <a:p>
            <a:r>
              <a:rPr kumimoji="1" lang="zh-CN" altLang="en-US" sz="3200" dirty="0"/>
              <a:t>目标文件</a:t>
            </a:r>
          </a:p>
        </p:txBody>
      </p:sp>
      <p:sp>
        <p:nvSpPr>
          <p:cNvPr id="33" name="文本框 1">
            <a:extLst>
              <a:ext uri="{FF2B5EF4-FFF2-40B4-BE49-F238E27FC236}">
                <a16:creationId xmlns:a16="http://schemas.microsoft.com/office/drawing/2014/main" id="{ACF9F1B8-A10C-7649-B22C-1C5BFABF82FC}"/>
              </a:ext>
            </a:extLst>
          </p:cNvPr>
          <p:cNvSpPr txBox="1"/>
          <p:nvPr/>
        </p:nvSpPr>
        <p:spPr>
          <a:xfrm>
            <a:off x="298732" y="1615440"/>
            <a:ext cx="7776864" cy="4343433"/>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rPr>
              <a:t>可重定位目标文件</a:t>
            </a:r>
          </a:p>
          <a:p>
            <a:pPr marL="800100" lvl="1" indent="-342900">
              <a:lnSpc>
                <a:spcPct val="150000"/>
              </a:lnSpc>
              <a:buFont typeface="Arial" panose="020B0604020202020204" pitchFamily="34" charset="0"/>
              <a:buChar char="•"/>
            </a:pPr>
            <a:r>
              <a:rPr lang="zh-CN" altLang="en-US" dirty="0">
                <a:solidFill>
                  <a:prstClr val="black"/>
                </a:solidFill>
              </a:rPr>
              <a:t>汇编器的输出，链接器的输入</a:t>
            </a:r>
            <a:r>
              <a:rPr lang="zh-CN" altLang="en-US" dirty="0">
                <a:solidFill>
                  <a:srgbClr val="FF0000"/>
                </a:solidFill>
              </a:rPr>
              <a:t>（提供链接所需的信息）</a:t>
            </a:r>
          </a:p>
          <a:p>
            <a:pPr marL="800100" lvl="1" indent="-342900">
              <a:lnSpc>
                <a:spcPct val="150000"/>
              </a:lnSpc>
              <a:buFont typeface="Arial" panose="020B0604020202020204" pitchFamily="34" charset="0"/>
              <a:buChar char="•"/>
            </a:pPr>
            <a:r>
              <a:rPr lang="zh-CN" altLang="en-US" dirty="0">
                <a:solidFill>
                  <a:srgbClr val="FF0000"/>
                </a:solidFill>
              </a:rPr>
              <a:t>二进制</a:t>
            </a:r>
            <a:r>
              <a:rPr lang="zh-CN" altLang="en-US" dirty="0">
                <a:solidFill>
                  <a:prstClr val="black"/>
                </a:solidFill>
              </a:rPr>
              <a:t>代码和数据（</a:t>
            </a:r>
            <a:r>
              <a:rPr lang="en-US" altLang="zh-CN" dirty="0">
                <a:solidFill>
                  <a:prstClr val="black"/>
                </a:solidFill>
              </a:rPr>
              <a:t>.o</a:t>
            </a:r>
            <a:r>
              <a:rPr lang="zh-CN" altLang="en-US" dirty="0">
                <a:solidFill>
                  <a:prstClr val="black"/>
                </a:solidFill>
              </a:rPr>
              <a:t>文件）</a:t>
            </a:r>
            <a:endParaRPr lang="en-US" altLang="zh-CN" dirty="0">
              <a:solidFill>
                <a:prstClr val="black"/>
              </a:solidFill>
            </a:endParaRPr>
          </a:p>
          <a:p>
            <a:pPr marL="800100" lvl="1" indent="-342900">
              <a:lnSpc>
                <a:spcPct val="150000"/>
              </a:lnSpc>
              <a:buFont typeface="Arial" panose="020B0604020202020204" pitchFamily="34" charset="0"/>
              <a:buChar char="•"/>
            </a:pPr>
            <a:r>
              <a:rPr lang="en-US" altLang="zh-CN" dirty="0">
                <a:solidFill>
                  <a:prstClr val="black"/>
                </a:solidFill>
              </a:rPr>
              <a:t>Linux/Unix: </a:t>
            </a:r>
            <a:r>
              <a:rPr lang="en-US" altLang="zh-CN" dirty="0">
                <a:solidFill>
                  <a:srgbClr val="FF0000"/>
                </a:solidFill>
              </a:rPr>
              <a:t>ELF</a:t>
            </a:r>
            <a:r>
              <a:rPr lang="zh-CN" altLang="en-US" dirty="0"/>
              <a:t>，可执行可链接格式</a:t>
            </a:r>
            <a:r>
              <a:rPr lang="en-US" altLang="zh-CN" dirty="0"/>
              <a:t>(Executable and Linkable Format)</a:t>
            </a:r>
          </a:p>
          <a:p>
            <a:pPr marL="342900" lvl="0" indent="-342900">
              <a:lnSpc>
                <a:spcPct val="150000"/>
              </a:lnSpc>
              <a:buFont typeface="Wingdings" pitchFamily="2" charset="2"/>
              <a:buChar char="Ø"/>
            </a:pPr>
            <a:r>
              <a:rPr lang="zh-CN" altLang="en-US" sz="2000" dirty="0">
                <a:solidFill>
                  <a:prstClr val="black"/>
                </a:solidFill>
              </a:rPr>
              <a:t>可执行目标文件</a:t>
            </a:r>
          </a:p>
          <a:p>
            <a:pPr marL="800100" lvl="1" indent="-342900">
              <a:lnSpc>
                <a:spcPct val="150000"/>
              </a:lnSpc>
              <a:buFont typeface="Arial" panose="020B0604020202020204" pitchFamily="34" charset="0"/>
              <a:buChar char="•"/>
            </a:pPr>
            <a:r>
              <a:rPr lang="zh-CN" altLang="en-US" dirty="0"/>
              <a:t>链接器的输出</a:t>
            </a:r>
            <a:endParaRPr lang="en-US" altLang="zh-CN" dirty="0"/>
          </a:p>
          <a:p>
            <a:pPr marL="800100" lvl="1" indent="-342900">
              <a:lnSpc>
                <a:spcPct val="150000"/>
              </a:lnSpc>
              <a:buFont typeface="Arial" panose="020B0604020202020204" pitchFamily="34" charset="0"/>
              <a:buChar char="•"/>
            </a:pPr>
            <a:r>
              <a:rPr lang="zh-CN" altLang="en-US" dirty="0">
                <a:solidFill>
                  <a:prstClr val="black"/>
                </a:solidFill>
              </a:rPr>
              <a:t>可被加载、执行</a:t>
            </a:r>
          </a:p>
          <a:p>
            <a:pPr marL="342900" lvl="0" indent="-342900">
              <a:lnSpc>
                <a:spcPct val="150000"/>
              </a:lnSpc>
              <a:buFont typeface="Wingdings" pitchFamily="2" charset="2"/>
              <a:buChar char="Ø"/>
            </a:pPr>
            <a:r>
              <a:rPr lang="zh-CN" altLang="en-US" sz="2000" dirty="0">
                <a:solidFill>
                  <a:schemeClr val="accent3"/>
                </a:solidFill>
              </a:rPr>
              <a:t>共享目标文件</a:t>
            </a:r>
            <a:endParaRPr lang="en-US" altLang="zh-CN" sz="2000" dirty="0">
              <a:solidFill>
                <a:schemeClr val="accent3"/>
              </a:solidFill>
            </a:endParaRPr>
          </a:p>
          <a:p>
            <a:pPr marL="800100" lvl="1" indent="-342900">
              <a:lnSpc>
                <a:spcPct val="150000"/>
              </a:lnSpc>
              <a:buFont typeface="Arial" panose="020B0604020202020204" pitchFamily="34" charset="0"/>
              <a:buChar char="•"/>
            </a:pPr>
            <a:r>
              <a:rPr lang="zh-CN" altLang="en-US" dirty="0">
                <a:solidFill>
                  <a:schemeClr val="accent3"/>
                </a:solidFill>
              </a:rPr>
              <a:t>特殊的</a:t>
            </a:r>
            <a:r>
              <a:rPr lang="zh-CN" altLang="en-US" u="sng" dirty="0"/>
              <a:t>可重定位文件</a:t>
            </a:r>
            <a:endParaRPr lang="en-US" altLang="zh-CN" u="sng" dirty="0"/>
          </a:p>
          <a:p>
            <a:pPr marL="800100" lvl="1" indent="-342900">
              <a:lnSpc>
                <a:spcPct val="150000"/>
              </a:lnSpc>
              <a:buFont typeface="Arial" panose="020B0604020202020204" pitchFamily="34" charset="0"/>
              <a:buChar char="•"/>
            </a:pPr>
            <a:r>
              <a:rPr lang="zh-CN" altLang="en-US" dirty="0">
                <a:solidFill>
                  <a:schemeClr val="accent3"/>
                </a:solidFill>
              </a:rPr>
              <a:t>与动态链接有关</a:t>
            </a:r>
          </a:p>
        </p:txBody>
      </p:sp>
      <p:sp>
        <p:nvSpPr>
          <p:cNvPr id="20" name="Rectangle 19">
            <a:extLst>
              <a:ext uri="{FF2B5EF4-FFF2-40B4-BE49-F238E27FC236}">
                <a16:creationId xmlns:a16="http://schemas.microsoft.com/office/drawing/2014/main" id="{023EA2BD-77E3-E841-A8E7-A7DEB6028A62}"/>
              </a:ext>
            </a:extLst>
          </p:cNvPr>
          <p:cNvSpPr/>
          <p:nvPr/>
        </p:nvSpPr>
        <p:spPr>
          <a:xfrm>
            <a:off x="470263" y="1153886"/>
            <a:ext cx="8438605"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ysClr val="windowText" lastClr="000000"/>
                </a:solidFill>
                <a:latin typeface="KaiTi" panose="02010609060101010101" pitchFamily="49" charset="-122"/>
                <a:ea typeface="KaiTi" panose="02010609060101010101" pitchFamily="49" charset="-122"/>
              </a:rPr>
              <a:t>以文件形式存放在磁盘中的目标模块（字节序列）</a:t>
            </a:r>
          </a:p>
        </p:txBody>
      </p:sp>
      <p:sp>
        <p:nvSpPr>
          <p:cNvPr id="21" name="Rectangle 20">
            <a:extLst>
              <a:ext uri="{FF2B5EF4-FFF2-40B4-BE49-F238E27FC236}">
                <a16:creationId xmlns:a16="http://schemas.microsoft.com/office/drawing/2014/main" id="{0FB3D2B1-44E8-1F47-9A7C-EA2FE681D149}"/>
              </a:ext>
            </a:extLst>
          </p:cNvPr>
          <p:cNvSpPr/>
          <p:nvPr/>
        </p:nvSpPr>
        <p:spPr>
          <a:xfrm>
            <a:off x="409304" y="1153886"/>
            <a:ext cx="60960" cy="461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340711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blinds(horizontal)">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blinds(horizontal)">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
                                            <p:txEl>
                                              <p:pRg st="2" end="2"/>
                                            </p:txEl>
                                          </p:spTgt>
                                        </p:tgtEl>
                                        <p:attrNameLst>
                                          <p:attrName>style.visibility</p:attrName>
                                        </p:attrNameLst>
                                      </p:cBhvr>
                                      <p:to>
                                        <p:strVal val="visible"/>
                                      </p:to>
                                    </p:set>
                                    <p:animEffect transition="in" filter="blinds(horizontal)">
                                      <p:cBhvr>
                                        <p:cTn id="17" dur="500"/>
                                        <p:tgtEl>
                                          <p:spTgt spid="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
                                            <p:txEl>
                                              <p:pRg st="3" end="3"/>
                                            </p:txEl>
                                          </p:spTgt>
                                        </p:tgtEl>
                                        <p:attrNameLst>
                                          <p:attrName>style.visibility</p:attrName>
                                        </p:attrNameLst>
                                      </p:cBhvr>
                                      <p:to>
                                        <p:strVal val="visible"/>
                                      </p:to>
                                    </p:set>
                                    <p:animEffect transition="in" filter="blinds(horizontal)">
                                      <p:cBhvr>
                                        <p:cTn id="22" dur="500"/>
                                        <p:tgtEl>
                                          <p:spTgt spid="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animEffect transition="in" filter="blinds(horizontal)">
                                      <p:cBhvr>
                                        <p:cTn id="27" dur="500"/>
                                        <p:tgtEl>
                                          <p:spTgt spid="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
                                            <p:txEl>
                                              <p:pRg st="5" end="5"/>
                                            </p:txEl>
                                          </p:spTgt>
                                        </p:tgtEl>
                                        <p:attrNameLst>
                                          <p:attrName>style.visibility</p:attrName>
                                        </p:attrNameLst>
                                      </p:cBhvr>
                                      <p:to>
                                        <p:strVal val="visible"/>
                                      </p:to>
                                    </p:set>
                                    <p:animEffect transition="in" filter="blinds(horizontal)">
                                      <p:cBhvr>
                                        <p:cTn id="32" dur="500"/>
                                        <p:tgtEl>
                                          <p:spTgt spid="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
                                            <p:txEl>
                                              <p:pRg st="6" end="6"/>
                                            </p:txEl>
                                          </p:spTgt>
                                        </p:tgtEl>
                                        <p:attrNameLst>
                                          <p:attrName>style.visibility</p:attrName>
                                        </p:attrNameLst>
                                      </p:cBhvr>
                                      <p:to>
                                        <p:strVal val="visible"/>
                                      </p:to>
                                    </p:set>
                                    <p:animEffect transition="in" filter="blinds(horizontal)">
                                      <p:cBhvr>
                                        <p:cTn id="37" dur="500"/>
                                        <p:tgtEl>
                                          <p:spTgt spid="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
                                            <p:txEl>
                                              <p:pRg st="7" end="7"/>
                                            </p:txEl>
                                          </p:spTgt>
                                        </p:tgtEl>
                                        <p:attrNameLst>
                                          <p:attrName>style.visibility</p:attrName>
                                        </p:attrNameLst>
                                      </p:cBhvr>
                                      <p:to>
                                        <p:strVal val="visible"/>
                                      </p:to>
                                    </p:set>
                                    <p:animEffect transition="in" filter="blinds(horizontal)">
                                      <p:cBhvr>
                                        <p:cTn id="42" dur="500"/>
                                        <p:tgtEl>
                                          <p:spTgt spid="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3">
                                            <p:txEl>
                                              <p:pRg st="8" end="8"/>
                                            </p:txEl>
                                          </p:spTgt>
                                        </p:tgtEl>
                                        <p:attrNameLst>
                                          <p:attrName>style.visibility</p:attrName>
                                        </p:attrNameLst>
                                      </p:cBhvr>
                                      <p:to>
                                        <p:strVal val="visible"/>
                                      </p:to>
                                    </p:set>
                                    <p:animEffect transition="in" filter="blinds(horizontal)">
                                      <p:cBhvr>
                                        <p:cTn id="47" dur="500"/>
                                        <p:tgtEl>
                                          <p:spTgt spid="3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3">
                                            <p:txEl>
                                              <p:pRg st="9" end="9"/>
                                            </p:txEl>
                                          </p:spTgt>
                                        </p:tgtEl>
                                        <p:attrNameLst>
                                          <p:attrName>style.visibility</p:attrName>
                                        </p:attrNameLst>
                                      </p:cBhvr>
                                      <p:to>
                                        <p:strVal val="visible"/>
                                      </p:to>
                                    </p:set>
                                    <p:animEffect transition="in" filter="blinds(horizontal)">
                                      <p:cBhvr>
                                        <p:cTn id="52" dur="500"/>
                                        <p:tgtEl>
                                          <p:spTgt spid="3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4988673" cy="584775"/>
          </a:xfrm>
          <a:prstGeom prst="rect">
            <a:avLst/>
          </a:prstGeom>
          <a:noFill/>
        </p:spPr>
        <p:txBody>
          <a:bodyPr wrap="none" rtlCol="0">
            <a:spAutoFit/>
          </a:bodyPr>
          <a:lstStyle/>
          <a:p>
            <a:r>
              <a:rPr kumimoji="1" lang="en-US" altLang="zh-CN" sz="3200" dirty="0"/>
              <a:t>ELF</a:t>
            </a:r>
            <a:r>
              <a:rPr kumimoji="1" lang="zh-CN" altLang="en-US" sz="3200" dirty="0"/>
              <a:t> 可重定位目标文件格式</a:t>
            </a:r>
          </a:p>
        </p:txBody>
      </p:sp>
      <p:pic>
        <p:nvPicPr>
          <p:cNvPr id="8" name="Picture 7">
            <a:extLst>
              <a:ext uri="{FF2B5EF4-FFF2-40B4-BE49-F238E27FC236}">
                <a16:creationId xmlns:a16="http://schemas.microsoft.com/office/drawing/2014/main" id="{EC5EEF08-C488-EF4B-B520-361240AF71B0}"/>
              </a:ext>
            </a:extLst>
          </p:cNvPr>
          <p:cNvPicPr>
            <a:picLocks noChangeAspect="1"/>
          </p:cNvPicPr>
          <p:nvPr/>
        </p:nvPicPr>
        <p:blipFill>
          <a:blip r:embed="rId2"/>
          <a:stretch>
            <a:fillRect/>
          </a:stretch>
        </p:blipFill>
        <p:spPr>
          <a:xfrm>
            <a:off x="396895" y="1013800"/>
            <a:ext cx="5804997" cy="5609636"/>
          </a:xfrm>
          <a:prstGeom prst="rect">
            <a:avLst/>
          </a:prstGeom>
        </p:spPr>
      </p:pic>
      <p:cxnSp>
        <p:nvCxnSpPr>
          <p:cNvPr id="4" name="Straight Arrow Connector 3">
            <a:extLst>
              <a:ext uri="{FF2B5EF4-FFF2-40B4-BE49-F238E27FC236}">
                <a16:creationId xmlns:a16="http://schemas.microsoft.com/office/drawing/2014/main" id="{2D71B6D4-56BC-A249-B8FC-70219594FF75}"/>
              </a:ext>
            </a:extLst>
          </p:cNvPr>
          <p:cNvCxnSpPr>
            <a:cxnSpLocks/>
          </p:cNvCxnSpPr>
          <p:nvPr/>
        </p:nvCxnSpPr>
        <p:spPr>
          <a:xfrm flipV="1">
            <a:off x="6070347" y="731037"/>
            <a:ext cx="0" cy="3228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1AE071C1-4657-1F42-8CBF-DB135691A2C2}"/>
              </a:ext>
            </a:extLst>
          </p:cNvPr>
          <p:cNvSpPr txBox="1"/>
          <p:nvPr/>
        </p:nvSpPr>
        <p:spPr>
          <a:xfrm>
            <a:off x="5537810" y="306996"/>
            <a:ext cx="3302507" cy="369332"/>
          </a:xfrm>
          <a:prstGeom prst="rect">
            <a:avLst/>
          </a:prstGeom>
          <a:noFill/>
        </p:spPr>
        <p:txBody>
          <a:bodyPr wrap="none" rtlCol="0">
            <a:spAutoFit/>
          </a:bodyPr>
          <a:lstStyle/>
          <a:p>
            <a:r>
              <a:rPr kumimoji="1" lang="zh-CN" altLang="en-US" dirty="0"/>
              <a:t>二进制字节序列，从地址</a:t>
            </a:r>
            <a:r>
              <a:rPr kumimoji="1" lang="en-US" altLang="zh-CN" dirty="0"/>
              <a:t>0</a:t>
            </a:r>
            <a:r>
              <a:rPr kumimoji="1" lang="zh-CN" altLang="en-US" dirty="0"/>
              <a:t>开始</a:t>
            </a:r>
          </a:p>
        </p:txBody>
      </p:sp>
      <p:cxnSp>
        <p:nvCxnSpPr>
          <p:cNvPr id="14" name="Straight Arrow Connector 13">
            <a:extLst>
              <a:ext uri="{FF2B5EF4-FFF2-40B4-BE49-F238E27FC236}">
                <a16:creationId xmlns:a16="http://schemas.microsoft.com/office/drawing/2014/main" id="{E283C889-43C6-604C-B075-09D488EE50A9}"/>
              </a:ext>
            </a:extLst>
          </p:cNvPr>
          <p:cNvCxnSpPr>
            <a:cxnSpLocks/>
          </p:cNvCxnSpPr>
          <p:nvPr/>
        </p:nvCxnSpPr>
        <p:spPr>
          <a:xfrm>
            <a:off x="5707781" y="1443789"/>
            <a:ext cx="808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64B1FC4E-A190-3846-99F7-9EBF35F3405D}"/>
              </a:ext>
            </a:extLst>
          </p:cNvPr>
          <p:cNvSpPr txBox="1"/>
          <p:nvPr/>
        </p:nvSpPr>
        <p:spPr>
          <a:xfrm>
            <a:off x="6516304" y="1157106"/>
            <a:ext cx="4552750" cy="3512436"/>
          </a:xfrm>
          <a:prstGeom prst="rect">
            <a:avLst/>
          </a:prstGeom>
          <a:noFill/>
          <a:ln w="19050">
            <a:solidFill>
              <a:schemeClr val="accent2"/>
            </a:solidFill>
          </a:ln>
        </p:spPr>
        <p:txBody>
          <a:bodyPr wrap="square" rtlCol="0">
            <a:spAutoFit/>
          </a:bodyPr>
          <a:lstStyle/>
          <a:p>
            <a:pPr marL="285750" indent="-285750">
              <a:lnSpc>
                <a:spcPct val="150000"/>
              </a:lnSpc>
              <a:buFont typeface="Wingdings" pitchFamily="2" charset="2"/>
              <a:buChar char="Ø"/>
            </a:pPr>
            <a:r>
              <a:rPr kumimoji="1" lang="en-US" altLang="zh-CN" sz="2000" dirty="0"/>
              <a:t>16B</a:t>
            </a:r>
          </a:p>
          <a:p>
            <a:pPr marL="285750" indent="-285750">
              <a:lnSpc>
                <a:spcPct val="150000"/>
              </a:lnSpc>
              <a:buFont typeface="Wingdings" pitchFamily="2" charset="2"/>
              <a:buChar char="Ø"/>
            </a:pPr>
            <a:r>
              <a:rPr kumimoji="1" lang="en-US" altLang="zh-CN" sz="2000" dirty="0"/>
              <a:t>32</a:t>
            </a:r>
            <a:r>
              <a:rPr kumimoji="1" lang="zh-CN" altLang="en-US" sz="2000" dirty="0"/>
              <a:t>位</a:t>
            </a:r>
            <a:r>
              <a:rPr kumimoji="1" lang="en-US" altLang="zh-CN" sz="2000" dirty="0"/>
              <a:t>/64</a:t>
            </a:r>
            <a:r>
              <a:rPr kumimoji="1" lang="zh-CN" altLang="en-US" sz="2000" dirty="0"/>
              <a:t>位？大端</a:t>
            </a:r>
            <a:r>
              <a:rPr kumimoji="1" lang="en-US" altLang="zh-CN" sz="2000" dirty="0"/>
              <a:t>/</a:t>
            </a:r>
            <a:r>
              <a:rPr kumimoji="1" lang="zh-CN" altLang="en-CN" sz="2000" dirty="0"/>
              <a:t>小端</a:t>
            </a:r>
            <a:r>
              <a:rPr kumimoji="1" lang="zh-CN" altLang="en-US" sz="2000" dirty="0"/>
              <a:t>？</a:t>
            </a:r>
            <a:endParaRPr kumimoji="1" lang="en-US" altLang="zh-CN" sz="2000" dirty="0"/>
          </a:p>
          <a:p>
            <a:pPr marL="285750" indent="-285750">
              <a:lnSpc>
                <a:spcPct val="150000"/>
              </a:lnSpc>
              <a:buFont typeface="Wingdings" pitchFamily="2" charset="2"/>
              <a:buChar char="Ø"/>
            </a:pPr>
            <a:r>
              <a:rPr kumimoji="1" lang="zh-CN" altLang="en-US" sz="2000" dirty="0"/>
              <a:t>其他信息</a:t>
            </a:r>
            <a:endParaRPr kumimoji="1" lang="en-US" altLang="zh-CN" sz="2000" dirty="0"/>
          </a:p>
          <a:p>
            <a:pPr marL="742950" lvl="1" indent="-285750">
              <a:lnSpc>
                <a:spcPct val="150000"/>
              </a:lnSpc>
              <a:buFont typeface="Arial" panose="020B0604020202020204" pitchFamily="34" charset="0"/>
              <a:buChar char="•"/>
            </a:pPr>
            <a:r>
              <a:rPr kumimoji="1" lang="en-US" altLang="zh-CN" dirty="0"/>
              <a:t>header</a:t>
            </a:r>
            <a:r>
              <a:rPr kumimoji="1" lang="zh-CN" altLang="en-US" dirty="0"/>
              <a:t>的大小（</a:t>
            </a:r>
            <a:r>
              <a:rPr kumimoji="1" lang="en-US" altLang="zh-CN" dirty="0"/>
              <a:t>16B</a:t>
            </a:r>
            <a:r>
              <a:rPr kumimoji="1" lang="zh-CN" altLang="en-US" dirty="0"/>
              <a:t>）</a:t>
            </a:r>
            <a:endParaRPr kumimoji="1" lang="en-US" altLang="zh-CN" dirty="0"/>
          </a:p>
          <a:p>
            <a:pPr marL="742950" lvl="1" indent="-285750">
              <a:lnSpc>
                <a:spcPct val="150000"/>
              </a:lnSpc>
              <a:buFont typeface="Arial" panose="020B0604020202020204" pitchFamily="34" charset="0"/>
              <a:buChar char="•"/>
            </a:pPr>
            <a:r>
              <a:rPr kumimoji="1" lang="zh-CN" altLang="en-US" dirty="0"/>
              <a:t>目标文件是三种类型的哪一种</a:t>
            </a:r>
            <a:endParaRPr kumimoji="1" lang="en-US" altLang="zh-CN" dirty="0"/>
          </a:p>
          <a:p>
            <a:pPr marL="742950" lvl="1" indent="-285750">
              <a:lnSpc>
                <a:spcPct val="150000"/>
              </a:lnSpc>
              <a:buFont typeface="Arial" panose="020B0604020202020204" pitchFamily="34" charset="0"/>
              <a:buChar char="•"/>
            </a:pPr>
            <a:r>
              <a:rPr kumimoji="1" lang="zh-CN" altLang="en-US" dirty="0"/>
              <a:t>机器类型（</a:t>
            </a:r>
            <a:r>
              <a:rPr kumimoji="1" lang="en-US" altLang="zh-CN" dirty="0"/>
              <a:t>x86-64</a:t>
            </a:r>
            <a:r>
              <a:rPr kumimoji="1" lang="zh-CN" altLang="en-US" dirty="0"/>
              <a:t>）</a:t>
            </a:r>
            <a:endParaRPr kumimoji="1" lang="en-US" altLang="zh-CN" dirty="0"/>
          </a:p>
          <a:p>
            <a:pPr marL="742950" lvl="1" indent="-285750">
              <a:lnSpc>
                <a:spcPct val="150000"/>
              </a:lnSpc>
              <a:buFont typeface="Arial" panose="020B0604020202020204" pitchFamily="34" charset="0"/>
              <a:buChar char="•"/>
            </a:pPr>
            <a:r>
              <a:rPr kumimoji="1" lang="zh-CN" altLang="en-US" dirty="0"/>
              <a:t>节头部表的位置（</a:t>
            </a:r>
            <a:r>
              <a:rPr kumimoji="1" lang="en-US" altLang="zh-CN" dirty="0"/>
              <a:t>offset</a:t>
            </a:r>
            <a:r>
              <a:rPr kumimoji="1" lang="zh-CN" altLang="en-US" dirty="0"/>
              <a:t>）</a:t>
            </a:r>
            <a:endParaRPr kumimoji="1" lang="en-US" altLang="zh-CN" dirty="0"/>
          </a:p>
          <a:p>
            <a:pPr marL="742950" lvl="1" indent="-285750">
              <a:lnSpc>
                <a:spcPct val="150000"/>
              </a:lnSpc>
              <a:buFont typeface="Arial" panose="020B0604020202020204" pitchFamily="34" charset="0"/>
              <a:buChar char="•"/>
            </a:pPr>
            <a:r>
              <a:rPr kumimoji="1" lang="zh-CN" altLang="en-US" dirty="0"/>
              <a:t>节头部表中条目的大小和数量</a:t>
            </a:r>
          </a:p>
        </p:txBody>
      </p:sp>
      <p:cxnSp>
        <p:nvCxnSpPr>
          <p:cNvPr id="18" name="Straight Arrow Connector 17">
            <a:extLst>
              <a:ext uri="{FF2B5EF4-FFF2-40B4-BE49-F238E27FC236}">
                <a16:creationId xmlns:a16="http://schemas.microsoft.com/office/drawing/2014/main" id="{17BF5411-3652-F445-A4CB-494DB8D12386}"/>
              </a:ext>
            </a:extLst>
          </p:cNvPr>
          <p:cNvCxnSpPr>
            <a:cxnSpLocks/>
          </p:cNvCxnSpPr>
          <p:nvPr/>
        </p:nvCxnSpPr>
        <p:spPr>
          <a:xfrm>
            <a:off x="5717435" y="6148938"/>
            <a:ext cx="808522" cy="0"/>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E02ADBF2-433A-6849-A024-0C7622D8F2AB}"/>
              </a:ext>
            </a:extLst>
          </p:cNvPr>
          <p:cNvSpPr/>
          <p:nvPr/>
        </p:nvSpPr>
        <p:spPr>
          <a:xfrm>
            <a:off x="6525957" y="5919537"/>
            <a:ext cx="4543096" cy="50051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描述各个节的位置和大小</a:t>
            </a:r>
          </a:p>
        </p:txBody>
      </p:sp>
      <p:sp>
        <p:nvSpPr>
          <p:cNvPr id="16" name="Rectangle 15">
            <a:extLst>
              <a:ext uri="{FF2B5EF4-FFF2-40B4-BE49-F238E27FC236}">
                <a16:creationId xmlns:a16="http://schemas.microsoft.com/office/drawing/2014/main" id="{AACA8AE5-B8C3-3742-AE9D-22F192F55239}"/>
              </a:ext>
            </a:extLst>
          </p:cNvPr>
          <p:cNvSpPr/>
          <p:nvPr/>
        </p:nvSpPr>
        <p:spPr>
          <a:xfrm>
            <a:off x="2088682" y="4669542"/>
            <a:ext cx="3811604" cy="1249995"/>
          </a:xfrm>
          <a:prstGeom prst="rect">
            <a:avLst/>
          </a:prstGeom>
          <a:solidFill>
            <a:schemeClr val="accent3">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noFill/>
            </a:endParaRPr>
          </a:p>
        </p:txBody>
      </p:sp>
      <p:cxnSp>
        <p:nvCxnSpPr>
          <p:cNvPr id="25" name="Straight Arrow Connector 24">
            <a:extLst>
              <a:ext uri="{FF2B5EF4-FFF2-40B4-BE49-F238E27FC236}">
                <a16:creationId xmlns:a16="http://schemas.microsoft.com/office/drawing/2014/main" id="{39AD8B03-F0B0-EF42-972A-E2A2ED842585}"/>
              </a:ext>
            </a:extLst>
          </p:cNvPr>
          <p:cNvCxnSpPr>
            <a:cxnSpLocks/>
          </p:cNvCxnSpPr>
          <p:nvPr/>
        </p:nvCxnSpPr>
        <p:spPr>
          <a:xfrm>
            <a:off x="5707781" y="5329989"/>
            <a:ext cx="808522" cy="0"/>
          </a:xfrm>
          <a:prstGeom prst="straightConnector1">
            <a:avLst/>
          </a:prstGeom>
          <a:ln>
            <a:solidFill>
              <a:schemeClr val="accent3"/>
            </a:solidFill>
            <a:tailEnd type="triangle"/>
          </a:ln>
        </p:spPr>
        <p:style>
          <a:lnRef idx="3">
            <a:schemeClr val="accent2"/>
          </a:lnRef>
          <a:fillRef idx="0">
            <a:schemeClr val="accent2"/>
          </a:fillRef>
          <a:effectRef idx="2">
            <a:schemeClr val="accent2"/>
          </a:effectRef>
          <a:fontRef idx="minor">
            <a:schemeClr val="tx1"/>
          </a:fontRef>
        </p:style>
      </p:cxnSp>
      <p:sp>
        <p:nvSpPr>
          <p:cNvPr id="26" name="Rectangle 25">
            <a:extLst>
              <a:ext uri="{FF2B5EF4-FFF2-40B4-BE49-F238E27FC236}">
                <a16:creationId xmlns:a16="http://schemas.microsoft.com/office/drawing/2014/main" id="{A4AED470-E317-6641-A26B-816DE1FA4D7F}"/>
              </a:ext>
            </a:extLst>
          </p:cNvPr>
          <p:cNvSpPr/>
          <p:nvPr/>
        </p:nvSpPr>
        <p:spPr>
          <a:xfrm>
            <a:off x="6516303" y="5059460"/>
            <a:ext cx="4543096" cy="50051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不是很重要，但是要了解</a:t>
            </a:r>
          </a:p>
        </p:txBody>
      </p:sp>
    </p:spTree>
    <p:extLst>
      <p:ext uri="{BB962C8B-B14F-4D97-AF65-F5344CB8AC3E}">
        <p14:creationId xmlns:p14="http://schemas.microsoft.com/office/powerpoint/2010/main" val="25373189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6AC690D-286C-2E4A-AAE3-83620646FF4F}"/>
              </a:ext>
            </a:extLst>
          </p:cNvPr>
          <p:cNvPicPr>
            <a:picLocks noChangeAspect="1"/>
          </p:cNvPicPr>
          <p:nvPr/>
        </p:nvPicPr>
        <p:blipFill>
          <a:blip r:embed="rId2"/>
          <a:stretch>
            <a:fillRect/>
          </a:stretch>
        </p:blipFill>
        <p:spPr>
          <a:xfrm>
            <a:off x="955403" y="1253331"/>
            <a:ext cx="4478742" cy="4351338"/>
          </a:xfrm>
          <a:prstGeom prst="rect">
            <a:avLst/>
          </a:prstGeom>
        </p:spPr>
      </p:pic>
      <p:cxnSp>
        <p:nvCxnSpPr>
          <p:cNvPr id="3" name="Straight Arrow Connector 8">
            <a:extLst>
              <a:ext uri="{FF2B5EF4-FFF2-40B4-BE49-F238E27FC236}">
                <a16:creationId xmlns:a16="http://schemas.microsoft.com/office/drawing/2014/main" id="{37AABE23-2521-F949-9A95-0B11FE7F97F5}"/>
              </a:ext>
            </a:extLst>
          </p:cNvPr>
          <p:cNvCxnSpPr/>
          <p:nvPr/>
        </p:nvCxnSpPr>
        <p:spPr>
          <a:xfrm>
            <a:off x="5035712" y="2007460"/>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9">
            <a:extLst>
              <a:ext uri="{FF2B5EF4-FFF2-40B4-BE49-F238E27FC236}">
                <a16:creationId xmlns:a16="http://schemas.microsoft.com/office/drawing/2014/main" id="{61723E53-65EB-E347-97D3-8C30B266CBC1}"/>
              </a:ext>
            </a:extLst>
          </p:cNvPr>
          <p:cNvSpPr txBox="1"/>
          <p:nvPr/>
        </p:nvSpPr>
        <p:spPr>
          <a:xfrm>
            <a:off x="5709480" y="1838848"/>
            <a:ext cx="761747" cy="323165"/>
          </a:xfrm>
          <a:prstGeom prst="rect">
            <a:avLst/>
          </a:prstGeom>
          <a:noFill/>
        </p:spPr>
        <p:txBody>
          <a:bodyPr wrap="none" rtlCol="0">
            <a:spAutoFit/>
          </a:bodyPr>
          <a:lstStyle/>
          <a:p>
            <a:r>
              <a:rPr lang="en-US" sz="1500">
                <a:ea typeface="DengXian" panose="02010600030101010101" pitchFamily="2" charset="-122"/>
              </a:rPr>
              <a:t>代码段</a:t>
            </a:r>
          </a:p>
        </p:txBody>
      </p:sp>
      <p:cxnSp>
        <p:nvCxnSpPr>
          <p:cNvPr id="5" name="Straight Arrow Connector 10">
            <a:extLst>
              <a:ext uri="{FF2B5EF4-FFF2-40B4-BE49-F238E27FC236}">
                <a16:creationId xmlns:a16="http://schemas.microsoft.com/office/drawing/2014/main" id="{94754410-D06E-6C44-BEE4-9DDC002FD85E}"/>
              </a:ext>
            </a:extLst>
          </p:cNvPr>
          <p:cNvCxnSpPr/>
          <p:nvPr/>
        </p:nvCxnSpPr>
        <p:spPr>
          <a:xfrm>
            <a:off x="5035711" y="2342740"/>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11">
            <a:extLst>
              <a:ext uri="{FF2B5EF4-FFF2-40B4-BE49-F238E27FC236}">
                <a16:creationId xmlns:a16="http://schemas.microsoft.com/office/drawing/2014/main" id="{F4B7A1D6-5529-3242-98EA-FDC51F8382FD}"/>
              </a:ext>
            </a:extLst>
          </p:cNvPr>
          <p:cNvSpPr txBox="1"/>
          <p:nvPr/>
        </p:nvSpPr>
        <p:spPr>
          <a:xfrm>
            <a:off x="5709480" y="2192126"/>
            <a:ext cx="4102405" cy="323165"/>
          </a:xfrm>
          <a:prstGeom prst="rect">
            <a:avLst/>
          </a:prstGeom>
          <a:noFill/>
        </p:spPr>
        <p:txBody>
          <a:bodyPr wrap="none" rtlCol="0">
            <a:spAutoFit/>
          </a:bodyPr>
          <a:lstStyle/>
          <a:p>
            <a:r>
              <a:rPr lang="en-US" sz="1500" dirty="0" err="1">
                <a:ea typeface="DengXian" panose="02010600030101010101" pitchFamily="2" charset="-122"/>
              </a:rPr>
              <a:t>只读数据</a:t>
            </a:r>
            <a:r>
              <a:rPr lang="zh-CN" altLang="en-US" sz="1500" dirty="0">
                <a:ea typeface="DengXian" panose="02010600030101010101" pitchFamily="2" charset="-122"/>
              </a:rPr>
              <a:t>（</a:t>
            </a:r>
            <a:r>
              <a:rPr lang="en-US" altLang="zh-CN" sz="1500" dirty="0" err="1">
                <a:ea typeface="DengXian" panose="02010600030101010101" pitchFamily="2" charset="-122"/>
              </a:rPr>
              <a:t>printf</a:t>
            </a:r>
            <a:r>
              <a:rPr lang="en-US" altLang="zh-CN" sz="1500" dirty="0">
                <a:ea typeface="DengXian" panose="02010600030101010101" pitchFamily="2" charset="-122"/>
              </a:rPr>
              <a:t> format string, jump table, ...</a:t>
            </a:r>
            <a:r>
              <a:rPr lang="zh-CN" altLang="en-US" sz="1500" dirty="0">
                <a:ea typeface="DengXian" panose="02010600030101010101" pitchFamily="2" charset="-122"/>
              </a:rPr>
              <a:t>）</a:t>
            </a:r>
            <a:endParaRPr lang="en-US" sz="1500" dirty="0">
              <a:ea typeface="DengXian" panose="02010600030101010101" pitchFamily="2" charset="-122"/>
            </a:endParaRPr>
          </a:p>
        </p:txBody>
      </p:sp>
      <p:cxnSp>
        <p:nvCxnSpPr>
          <p:cNvPr id="7" name="Straight Arrow Connector 12">
            <a:extLst>
              <a:ext uri="{FF2B5EF4-FFF2-40B4-BE49-F238E27FC236}">
                <a16:creationId xmlns:a16="http://schemas.microsoft.com/office/drawing/2014/main" id="{7505C142-04B1-074E-9785-1C9F67437471}"/>
              </a:ext>
            </a:extLst>
          </p:cNvPr>
          <p:cNvCxnSpPr/>
          <p:nvPr/>
        </p:nvCxnSpPr>
        <p:spPr>
          <a:xfrm>
            <a:off x="5035711" y="2639519"/>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13">
            <a:extLst>
              <a:ext uri="{FF2B5EF4-FFF2-40B4-BE49-F238E27FC236}">
                <a16:creationId xmlns:a16="http://schemas.microsoft.com/office/drawing/2014/main" id="{74AEFCAE-A0EF-BF46-BF95-D399BFF2B312}"/>
              </a:ext>
            </a:extLst>
          </p:cNvPr>
          <p:cNvSpPr txBox="1"/>
          <p:nvPr/>
        </p:nvSpPr>
        <p:spPr>
          <a:xfrm>
            <a:off x="5709479" y="2515291"/>
            <a:ext cx="2784801" cy="323165"/>
          </a:xfrm>
          <a:prstGeom prst="rect">
            <a:avLst/>
          </a:prstGeom>
          <a:noFill/>
        </p:spPr>
        <p:txBody>
          <a:bodyPr wrap="none" rtlCol="0">
            <a:spAutoFit/>
          </a:bodyPr>
          <a:lstStyle/>
          <a:p>
            <a:r>
              <a:rPr lang="en-US" sz="1500" dirty="0" err="1">
                <a:ea typeface="DengXian" panose="02010600030101010101" pitchFamily="2" charset="-122"/>
              </a:rPr>
              <a:t>已初始化的</a:t>
            </a:r>
            <a:r>
              <a:rPr lang="zh-CN" altLang="en-US" sz="1500" dirty="0">
                <a:ea typeface="DengXian" panose="02010600030101010101" pitchFamily="2" charset="-122"/>
              </a:rPr>
              <a:t> </a:t>
            </a:r>
            <a:r>
              <a:rPr lang="en-US" altLang="zh-CN" sz="1500" dirty="0">
                <a:ea typeface="DengXian" panose="02010600030101010101" pitchFamily="2" charset="-122"/>
              </a:rPr>
              <a:t>global </a:t>
            </a:r>
            <a:r>
              <a:rPr lang="zh-CN" altLang="en-US" sz="1500" dirty="0">
                <a:ea typeface="DengXian" panose="02010600030101010101" pitchFamily="2" charset="-122"/>
              </a:rPr>
              <a:t>和 </a:t>
            </a:r>
            <a:r>
              <a:rPr lang="en-US" altLang="zh-CN" sz="1500" dirty="0">
                <a:ea typeface="DengXian" panose="02010600030101010101" pitchFamily="2" charset="-122"/>
              </a:rPr>
              <a:t>static </a:t>
            </a:r>
            <a:r>
              <a:rPr lang="zh-CN" altLang="en-US" sz="1500" dirty="0">
                <a:ea typeface="DengXian" panose="02010600030101010101" pitchFamily="2" charset="-122"/>
              </a:rPr>
              <a:t>数据</a:t>
            </a:r>
            <a:endParaRPr lang="en-US" sz="1500" dirty="0">
              <a:ea typeface="DengXian" panose="02010600030101010101" pitchFamily="2" charset="-122"/>
            </a:endParaRPr>
          </a:p>
        </p:txBody>
      </p:sp>
      <p:sp>
        <p:nvSpPr>
          <p:cNvPr id="9" name="TextBox 14">
            <a:extLst>
              <a:ext uri="{FF2B5EF4-FFF2-40B4-BE49-F238E27FC236}">
                <a16:creationId xmlns:a16="http://schemas.microsoft.com/office/drawing/2014/main" id="{1C1D9A7E-1B4A-014B-9ACF-DBBF1C518A77}"/>
              </a:ext>
            </a:extLst>
          </p:cNvPr>
          <p:cNvSpPr txBox="1"/>
          <p:nvPr/>
        </p:nvSpPr>
        <p:spPr>
          <a:xfrm>
            <a:off x="5698249" y="2812069"/>
            <a:ext cx="4948919" cy="323165"/>
          </a:xfrm>
          <a:prstGeom prst="rect">
            <a:avLst/>
          </a:prstGeom>
          <a:noFill/>
        </p:spPr>
        <p:txBody>
          <a:bodyPr wrap="none" rtlCol="0">
            <a:spAutoFit/>
          </a:bodyPr>
          <a:lstStyle/>
          <a:p>
            <a:r>
              <a:rPr lang="en-US" sz="1500" dirty="0" err="1">
                <a:ea typeface="DengXian" panose="02010600030101010101" pitchFamily="2" charset="-122"/>
              </a:rPr>
              <a:t>未初始化的</a:t>
            </a:r>
            <a:r>
              <a:rPr lang="zh-CN" altLang="en-US" sz="1500" dirty="0">
                <a:ea typeface="DengXian" panose="02010600030101010101" pitchFamily="2" charset="-122"/>
              </a:rPr>
              <a:t> </a:t>
            </a:r>
            <a:r>
              <a:rPr lang="en-US" altLang="zh-CN" sz="1500" dirty="0">
                <a:ea typeface="DengXian" panose="02010600030101010101" pitchFamily="2" charset="-122"/>
              </a:rPr>
              <a:t>static </a:t>
            </a:r>
            <a:r>
              <a:rPr lang="zh-CN" altLang="en-US" sz="1500" dirty="0">
                <a:ea typeface="DengXian" panose="02010600030101010101" pitchFamily="2" charset="-122"/>
              </a:rPr>
              <a:t>数据和初始化到 </a:t>
            </a:r>
            <a:r>
              <a:rPr lang="en-US" altLang="zh-CN" sz="1500" dirty="0">
                <a:ea typeface="DengXian" panose="02010600030101010101" pitchFamily="2" charset="-122"/>
              </a:rPr>
              <a:t>0</a:t>
            </a:r>
            <a:r>
              <a:rPr lang="zh-CN" altLang="en-US" sz="1500" dirty="0">
                <a:ea typeface="DengXian" panose="02010600030101010101" pitchFamily="2" charset="-122"/>
              </a:rPr>
              <a:t> 的 </a:t>
            </a:r>
            <a:r>
              <a:rPr lang="en-US" altLang="zh-CN" sz="1500" dirty="0">
                <a:ea typeface="DengXian" panose="02010600030101010101" pitchFamily="2" charset="-122"/>
              </a:rPr>
              <a:t>global &amp; static </a:t>
            </a:r>
            <a:r>
              <a:rPr lang="zh-CN" altLang="en-US" sz="1500" dirty="0">
                <a:ea typeface="DengXian" panose="02010600030101010101" pitchFamily="2" charset="-122"/>
              </a:rPr>
              <a:t>数据</a:t>
            </a:r>
            <a:endParaRPr lang="en-US" sz="1500" dirty="0">
              <a:ea typeface="DengXian" panose="02010600030101010101" pitchFamily="2" charset="-122"/>
            </a:endParaRPr>
          </a:p>
        </p:txBody>
      </p:sp>
      <p:cxnSp>
        <p:nvCxnSpPr>
          <p:cNvPr id="10" name="Straight Arrow Connector 15">
            <a:extLst>
              <a:ext uri="{FF2B5EF4-FFF2-40B4-BE49-F238E27FC236}">
                <a16:creationId xmlns:a16="http://schemas.microsoft.com/office/drawing/2014/main" id="{D2366BD0-859E-AA48-850C-DDFECCE0D897}"/>
              </a:ext>
            </a:extLst>
          </p:cNvPr>
          <p:cNvCxnSpPr/>
          <p:nvPr/>
        </p:nvCxnSpPr>
        <p:spPr>
          <a:xfrm>
            <a:off x="5024480" y="2917048"/>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6">
            <a:extLst>
              <a:ext uri="{FF2B5EF4-FFF2-40B4-BE49-F238E27FC236}">
                <a16:creationId xmlns:a16="http://schemas.microsoft.com/office/drawing/2014/main" id="{0E7D6767-7BFC-6F4A-8563-2AC6B37DC730}"/>
              </a:ext>
            </a:extLst>
          </p:cNvPr>
          <p:cNvCxnSpPr/>
          <p:nvPr/>
        </p:nvCxnSpPr>
        <p:spPr>
          <a:xfrm>
            <a:off x="5035711" y="3242702"/>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7">
                <a:extLst>
                  <a:ext uri="{FF2B5EF4-FFF2-40B4-BE49-F238E27FC236}">
                    <a16:creationId xmlns:a16="http://schemas.microsoft.com/office/drawing/2014/main" id="{229A406B-A806-F346-873C-1BAC0415199A}"/>
                  </a:ext>
                </a:extLst>
              </p:cNvPr>
              <p:cNvSpPr txBox="1"/>
              <p:nvPr/>
            </p:nvSpPr>
            <p:spPr>
              <a:xfrm>
                <a:off x="5698248" y="3101414"/>
                <a:ext cx="2236510" cy="323165"/>
              </a:xfrm>
              <a:prstGeom prst="rect">
                <a:avLst/>
              </a:prstGeom>
              <a:noFill/>
            </p:spPr>
            <p:txBody>
              <a:bodyPr wrap="none" rtlCol="0">
                <a:spAutoFit/>
              </a:bodyPr>
              <a:lstStyle/>
              <a:p>
                <a:r>
                  <a:rPr lang="en-US" sz="1500">
                    <a:ea typeface="DengXian" panose="02010600030101010101" pitchFamily="2" charset="-122"/>
                  </a:rPr>
                  <a:t>符号表</a:t>
                </a:r>
                <a:r>
                  <a:rPr lang="zh-CN" altLang="en-US" sz="1500">
                    <a:ea typeface="DengXian" panose="02010600030101010101" pitchFamily="2" charset="-122"/>
                  </a:rPr>
                  <a:t> </a:t>
                </a:r>
                <a14:m>
                  <m:oMath xmlns:m="http://schemas.openxmlformats.org/officeDocument/2006/math">
                    <m:r>
                      <a:rPr lang="en-US" sz="1500" i="1">
                        <a:latin typeface="Cambria Math" panose="02040503050406030204" pitchFamily="18" charset="0"/>
                        <a:ea typeface="Cambria Math" panose="02040503050406030204" pitchFamily="18" charset="0"/>
                        <a:cs typeface="Consolas" panose="020B0609020204030204" pitchFamily="49" charset="0"/>
                      </a:rPr>
                      <m:t>→</m:t>
                    </m:r>
                  </m:oMath>
                </a14:m>
                <a:r>
                  <a:rPr lang="zh-CN" altLang="en-US" sz="1500">
                    <a:ea typeface="DengXian" panose="02010600030101010101" pitchFamily="2" charset="-122"/>
                  </a:rPr>
                  <a:t> 用于符号解析 </a:t>
                </a:r>
                <a:endParaRPr lang="en-US" sz="1500">
                  <a:ea typeface="DengXian" panose="02010600030101010101" pitchFamily="2" charset="-122"/>
                </a:endParaRPr>
              </a:p>
            </p:txBody>
          </p:sp>
        </mc:Choice>
        <mc:Fallback xmlns="">
          <p:sp>
            <p:nvSpPr>
              <p:cNvPr id="12" name="TextBox 17">
                <a:extLst>
                  <a:ext uri="{FF2B5EF4-FFF2-40B4-BE49-F238E27FC236}">
                    <a16:creationId xmlns:a16="http://schemas.microsoft.com/office/drawing/2014/main" id="{229A406B-A806-F346-873C-1BAC0415199A}"/>
                  </a:ext>
                </a:extLst>
              </p:cNvPr>
              <p:cNvSpPr txBox="1">
                <a:spLocks noRot="1" noChangeAspect="1" noMove="1" noResize="1" noEditPoints="1" noAdjustHandles="1" noChangeArrowheads="1" noChangeShapeType="1" noTextEdit="1"/>
              </p:cNvSpPr>
              <p:nvPr/>
            </p:nvSpPr>
            <p:spPr>
              <a:xfrm>
                <a:off x="5698248" y="3101414"/>
                <a:ext cx="2236510" cy="323165"/>
              </a:xfrm>
              <a:prstGeom prst="rect">
                <a:avLst/>
              </a:prstGeom>
              <a:blipFill>
                <a:blip r:embed="rId3"/>
                <a:stretch>
                  <a:fillRect l="-1130" t="-7692" b="-23077"/>
                </a:stretch>
              </a:blipFill>
            </p:spPr>
            <p:txBody>
              <a:bodyPr/>
              <a:lstStyle/>
              <a:p>
                <a:r>
                  <a:rPr lang="zh-CN" altLang="en-US">
                    <a:noFill/>
                  </a:rPr>
                  <a:t> </a:t>
                </a:r>
              </a:p>
            </p:txBody>
          </p:sp>
        </mc:Fallback>
      </mc:AlternateContent>
      <p:cxnSp>
        <p:nvCxnSpPr>
          <p:cNvPr id="13" name="Straight Arrow Connector 18">
            <a:extLst>
              <a:ext uri="{FF2B5EF4-FFF2-40B4-BE49-F238E27FC236}">
                <a16:creationId xmlns:a16="http://schemas.microsoft.com/office/drawing/2014/main" id="{93A0B2EA-3C66-B045-900E-3FC624A0CCA3}"/>
              </a:ext>
            </a:extLst>
          </p:cNvPr>
          <p:cNvCxnSpPr/>
          <p:nvPr/>
        </p:nvCxnSpPr>
        <p:spPr>
          <a:xfrm>
            <a:off x="5035710" y="3539481"/>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9">
            <a:extLst>
              <a:ext uri="{FF2B5EF4-FFF2-40B4-BE49-F238E27FC236}">
                <a16:creationId xmlns:a16="http://schemas.microsoft.com/office/drawing/2014/main" id="{240669A4-7FA9-324D-897A-53E486C556D3}"/>
              </a:ext>
            </a:extLst>
          </p:cNvPr>
          <p:cNvSpPr txBox="1"/>
          <p:nvPr/>
        </p:nvSpPr>
        <p:spPr>
          <a:xfrm>
            <a:off x="5709479" y="3397586"/>
            <a:ext cx="1984839" cy="323165"/>
          </a:xfrm>
          <a:prstGeom prst="rect">
            <a:avLst/>
          </a:prstGeom>
          <a:noFill/>
        </p:spPr>
        <p:txBody>
          <a:bodyPr wrap="none" rtlCol="0">
            <a:spAutoFit/>
          </a:bodyPr>
          <a:lstStyle/>
          <a:p>
            <a:r>
              <a:rPr lang="en-US" sz="1500">
                <a:ea typeface="DengXian" panose="02010600030101010101" pitchFamily="2" charset="-122"/>
              </a:rPr>
              <a:t>.text 段的重定位信息</a:t>
            </a:r>
            <a:r>
              <a:rPr lang="zh-CN" altLang="en-US" sz="1500">
                <a:ea typeface="DengXian" panose="02010600030101010101" pitchFamily="2" charset="-122"/>
              </a:rPr>
              <a:t> </a:t>
            </a:r>
            <a:endParaRPr lang="en-US" sz="1500">
              <a:ea typeface="DengXian" panose="02010600030101010101" pitchFamily="2" charset="-122"/>
            </a:endParaRPr>
          </a:p>
        </p:txBody>
      </p:sp>
      <p:cxnSp>
        <p:nvCxnSpPr>
          <p:cNvPr id="15" name="Straight Arrow Connector 21">
            <a:extLst>
              <a:ext uri="{FF2B5EF4-FFF2-40B4-BE49-F238E27FC236}">
                <a16:creationId xmlns:a16="http://schemas.microsoft.com/office/drawing/2014/main" id="{22BE258D-7D3F-224C-90E8-A6B75413494B}"/>
              </a:ext>
            </a:extLst>
          </p:cNvPr>
          <p:cNvCxnSpPr/>
          <p:nvPr/>
        </p:nvCxnSpPr>
        <p:spPr>
          <a:xfrm>
            <a:off x="5024479" y="3865136"/>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22">
            <a:extLst>
              <a:ext uri="{FF2B5EF4-FFF2-40B4-BE49-F238E27FC236}">
                <a16:creationId xmlns:a16="http://schemas.microsoft.com/office/drawing/2014/main" id="{B069683F-E683-124E-B7B0-5B802ADDC515}"/>
              </a:ext>
            </a:extLst>
          </p:cNvPr>
          <p:cNvSpPr txBox="1"/>
          <p:nvPr/>
        </p:nvSpPr>
        <p:spPr>
          <a:xfrm>
            <a:off x="5698248" y="3721959"/>
            <a:ext cx="2042547" cy="323165"/>
          </a:xfrm>
          <a:prstGeom prst="rect">
            <a:avLst/>
          </a:prstGeom>
          <a:noFill/>
        </p:spPr>
        <p:txBody>
          <a:bodyPr wrap="none" rtlCol="0">
            <a:spAutoFit/>
          </a:bodyPr>
          <a:lstStyle/>
          <a:p>
            <a:r>
              <a:rPr lang="en-US" sz="1500">
                <a:ea typeface="DengXian" panose="02010600030101010101" pitchFamily="2" charset="-122"/>
              </a:rPr>
              <a:t>.data 段的重定位信息</a:t>
            </a:r>
            <a:r>
              <a:rPr lang="zh-CN" altLang="en-US" sz="1500">
                <a:ea typeface="DengXian" panose="02010600030101010101" pitchFamily="2" charset="-122"/>
              </a:rPr>
              <a:t> </a:t>
            </a:r>
            <a:endParaRPr lang="en-US" sz="1500">
              <a:ea typeface="DengXian" panose="02010600030101010101" pitchFamily="2" charset="-122"/>
            </a:endParaRPr>
          </a:p>
        </p:txBody>
      </p:sp>
      <p:cxnSp>
        <p:nvCxnSpPr>
          <p:cNvPr id="17" name="Straight Connector 24">
            <a:extLst>
              <a:ext uri="{FF2B5EF4-FFF2-40B4-BE49-F238E27FC236}">
                <a16:creationId xmlns:a16="http://schemas.microsoft.com/office/drawing/2014/main" id="{C2A3CA25-F3A6-8C48-83F2-8D98E62546B6}"/>
              </a:ext>
            </a:extLst>
          </p:cNvPr>
          <p:cNvCxnSpPr>
            <a:stCxn id="14" idx="3"/>
          </p:cNvCxnSpPr>
          <p:nvPr/>
        </p:nvCxnSpPr>
        <p:spPr>
          <a:xfrm>
            <a:off x="7694318" y="3559169"/>
            <a:ext cx="66364" cy="8458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25">
            <a:extLst>
              <a:ext uri="{FF2B5EF4-FFF2-40B4-BE49-F238E27FC236}">
                <a16:creationId xmlns:a16="http://schemas.microsoft.com/office/drawing/2014/main" id="{1939966F-66ED-494F-AD88-860148D68BFE}"/>
              </a:ext>
            </a:extLst>
          </p:cNvPr>
          <p:cNvCxnSpPr>
            <a:cxnSpLocks/>
          </p:cNvCxnSpPr>
          <p:nvPr/>
        </p:nvCxnSpPr>
        <p:spPr>
          <a:xfrm>
            <a:off x="7761111" y="3643755"/>
            <a:ext cx="0" cy="15330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27">
            <a:extLst>
              <a:ext uri="{FF2B5EF4-FFF2-40B4-BE49-F238E27FC236}">
                <a16:creationId xmlns:a16="http://schemas.microsoft.com/office/drawing/2014/main" id="{292F36F5-AD2F-AD49-9CDD-AA5A24C96559}"/>
              </a:ext>
            </a:extLst>
          </p:cNvPr>
          <p:cNvCxnSpPr>
            <a:cxnSpLocks/>
          </p:cNvCxnSpPr>
          <p:nvPr/>
        </p:nvCxnSpPr>
        <p:spPr>
          <a:xfrm flipV="1">
            <a:off x="7674968" y="3796156"/>
            <a:ext cx="85714" cy="10707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31">
                <a:extLst>
                  <a:ext uri="{FF2B5EF4-FFF2-40B4-BE49-F238E27FC236}">
                    <a16:creationId xmlns:a16="http://schemas.microsoft.com/office/drawing/2014/main" id="{EBED6416-619F-FF4D-B65B-7282A2BC886C}"/>
                  </a:ext>
                </a:extLst>
              </p:cNvPr>
              <p:cNvSpPr txBox="1"/>
              <p:nvPr/>
            </p:nvSpPr>
            <p:spPr>
              <a:xfrm>
                <a:off x="7769338" y="3558373"/>
                <a:ext cx="1361270" cy="323165"/>
              </a:xfrm>
              <a:prstGeom prst="rect">
                <a:avLst/>
              </a:prstGeom>
              <a:noFill/>
            </p:spPr>
            <p:txBody>
              <a:bodyPr wrap="none" rtlCol="0">
                <a:spAutoFit/>
              </a:bodyPr>
              <a:lstStyle/>
              <a:p>
                <a14:m>
                  <m:oMath xmlns:m="http://schemas.openxmlformats.org/officeDocument/2006/math">
                    <m:r>
                      <a:rPr lang="en-US" sz="1500" i="1">
                        <a:latin typeface="Cambria Math" panose="02040503050406030204" pitchFamily="18" charset="0"/>
                        <a:ea typeface="Cambria Math" panose="02040503050406030204" pitchFamily="18" charset="0"/>
                        <a:cs typeface="Consolas" panose="020B0609020204030204" pitchFamily="49" charset="0"/>
                      </a:rPr>
                      <m:t>→</m:t>
                    </m:r>
                  </m:oMath>
                </a14:m>
                <a:r>
                  <a:rPr lang="en-US" sz="1500">
                    <a:ea typeface="DengXian" panose="02010600030101010101" pitchFamily="2" charset="-122"/>
                  </a:rPr>
                  <a:t> 用于重定位</a:t>
                </a:r>
              </a:p>
            </p:txBody>
          </p:sp>
        </mc:Choice>
        <mc:Fallback xmlns="">
          <p:sp>
            <p:nvSpPr>
              <p:cNvPr id="20" name="TextBox 31">
                <a:extLst>
                  <a:ext uri="{FF2B5EF4-FFF2-40B4-BE49-F238E27FC236}">
                    <a16:creationId xmlns:a16="http://schemas.microsoft.com/office/drawing/2014/main" id="{EBED6416-619F-FF4D-B65B-7282A2BC886C}"/>
                  </a:ext>
                </a:extLst>
              </p:cNvPr>
              <p:cNvSpPr txBox="1">
                <a:spLocks noRot="1" noChangeAspect="1" noMove="1" noResize="1" noEditPoints="1" noAdjustHandles="1" noChangeArrowheads="1" noChangeShapeType="1" noTextEdit="1"/>
              </p:cNvSpPr>
              <p:nvPr/>
            </p:nvSpPr>
            <p:spPr>
              <a:xfrm>
                <a:off x="7769338" y="3558373"/>
                <a:ext cx="1361270" cy="323165"/>
              </a:xfrm>
              <a:prstGeom prst="rect">
                <a:avLst/>
              </a:prstGeom>
              <a:blipFill>
                <a:blip r:embed="rId4"/>
                <a:stretch>
                  <a:fillRect t="-7692" b="-23077"/>
                </a:stretch>
              </a:blipFill>
            </p:spPr>
            <p:txBody>
              <a:bodyPr/>
              <a:lstStyle/>
              <a:p>
                <a:r>
                  <a:rPr lang="zh-CN" altLang="en-US">
                    <a:noFill/>
                  </a:rPr>
                  <a:t> </a:t>
                </a:r>
              </a:p>
            </p:txBody>
          </p:sp>
        </mc:Fallback>
      </mc:AlternateContent>
      <p:cxnSp>
        <p:nvCxnSpPr>
          <p:cNvPr id="21" name="Straight Arrow Connector 33">
            <a:extLst>
              <a:ext uri="{FF2B5EF4-FFF2-40B4-BE49-F238E27FC236}">
                <a16:creationId xmlns:a16="http://schemas.microsoft.com/office/drawing/2014/main" id="{D04D35A1-B8D1-2340-82F4-C6BE88276DA4}"/>
              </a:ext>
            </a:extLst>
          </p:cNvPr>
          <p:cNvCxnSpPr/>
          <p:nvPr/>
        </p:nvCxnSpPr>
        <p:spPr>
          <a:xfrm>
            <a:off x="5024478" y="4777932"/>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34">
            <a:extLst>
              <a:ext uri="{FF2B5EF4-FFF2-40B4-BE49-F238E27FC236}">
                <a16:creationId xmlns:a16="http://schemas.microsoft.com/office/drawing/2014/main" id="{9C67AB99-4196-384F-A307-8173D53DAB97}"/>
              </a:ext>
            </a:extLst>
          </p:cNvPr>
          <p:cNvSpPr txBox="1"/>
          <p:nvPr/>
        </p:nvSpPr>
        <p:spPr>
          <a:xfrm>
            <a:off x="5698247" y="4619266"/>
            <a:ext cx="4838184" cy="323165"/>
          </a:xfrm>
          <a:prstGeom prst="rect">
            <a:avLst/>
          </a:prstGeom>
          <a:noFill/>
        </p:spPr>
        <p:txBody>
          <a:bodyPr wrap="none" rtlCol="0">
            <a:spAutoFit/>
          </a:bodyPr>
          <a:lstStyle/>
          <a:p>
            <a:r>
              <a:rPr lang="en-US" sz="1500" dirty="0" err="1">
                <a:ea typeface="DengXian" panose="02010600030101010101" pitchFamily="2" charset="-122"/>
              </a:rPr>
              <a:t>一列字符串</a:t>
            </a:r>
            <a:r>
              <a:rPr lang="zh-CN" altLang="en-US" sz="1500" dirty="0">
                <a:ea typeface="DengXian" panose="02010600030101010101" pitchFamily="2" charset="-122"/>
              </a:rPr>
              <a:t>，</a:t>
            </a:r>
            <a:r>
              <a:rPr lang="en-US" sz="1500" dirty="0">
                <a:ea typeface="DengXian" panose="02010600030101010101" pitchFamily="2" charset="-122"/>
              </a:rPr>
              <a:t>.</a:t>
            </a:r>
            <a:r>
              <a:rPr lang="en-US" sz="1500" dirty="0" err="1">
                <a:ea typeface="DengXian" panose="02010600030101010101" pitchFamily="2" charset="-122"/>
              </a:rPr>
              <a:t>symtab</a:t>
            </a:r>
            <a:r>
              <a:rPr lang="en-US" sz="1500" dirty="0">
                <a:ea typeface="DengXian" panose="02010600030101010101" pitchFamily="2" charset="-122"/>
              </a:rPr>
              <a:t> </a:t>
            </a:r>
            <a:r>
              <a:rPr lang="en-US" sz="1500" dirty="0" err="1">
                <a:ea typeface="DengXian" panose="02010600030101010101" pitchFamily="2" charset="-122"/>
              </a:rPr>
              <a:t>中的符号名</a:t>
            </a:r>
            <a:r>
              <a:rPr lang="zh-CN" altLang="en-US" sz="1500" dirty="0">
                <a:ea typeface="DengXian" panose="02010600030101010101" pitchFamily="2" charset="-122"/>
              </a:rPr>
              <a:t>、每个 </a:t>
            </a:r>
            <a:r>
              <a:rPr lang="en-US" altLang="zh-CN" sz="1500" dirty="0">
                <a:ea typeface="DengXian" panose="02010600030101010101" pitchFamily="2" charset="-122"/>
              </a:rPr>
              <a:t>section</a:t>
            </a:r>
            <a:r>
              <a:rPr lang="zh-CN" altLang="en-US" sz="1500" dirty="0">
                <a:ea typeface="DengXian" panose="02010600030101010101" pitchFamily="2" charset="-122"/>
              </a:rPr>
              <a:t> 的名字</a:t>
            </a:r>
            <a:endParaRPr lang="en-US" sz="1500" dirty="0">
              <a:ea typeface="DengXian" panose="02010600030101010101" pitchFamily="2" charset="-122"/>
            </a:endParaRPr>
          </a:p>
        </p:txBody>
      </p:sp>
      <p:cxnSp>
        <p:nvCxnSpPr>
          <p:cNvPr id="23" name="Straight Arrow Connector 35">
            <a:extLst>
              <a:ext uri="{FF2B5EF4-FFF2-40B4-BE49-F238E27FC236}">
                <a16:creationId xmlns:a16="http://schemas.microsoft.com/office/drawing/2014/main" id="{46D2B545-0EFA-2A4F-ACC9-65208F7B3519}"/>
              </a:ext>
            </a:extLst>
          </p:cNvPr>
          <p:cNvCxnSpPr/>
          <p:nvPr/>
        </p:nvCxnSpPr>
        <p:spPr>
          <a:xfrm>
            <a:off x="5035710" y="4161915"/>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36">
            <a:extLst>
              <a:ext uri="{FF2B5EF4-FFF2-40B4-BE49-F238E27FC236}">
                <a16:creationId xmlns:a16="http://schemas.microsoft.com/office/drawing/2014/main" id="{86EF9D9D-7D5B-244E-9A5A-EF55190D3B7C}"/>
              </a:ext>
            </a:extLst>
          </p:cNvPr>
          <p:cNvSpPr txBox="1"/>
          <p:nvPr/>
        </p:nvSpPr>
        <p:spPr>
          <a:xfrm>
            <a:off x="5698247" y="4020018"/>
            <a:ext cx="1531188" cy="323165"/>
          </a:xfrm>
          <a:prstGeom prst="rect">
            <a:avLst/>
          </a:prstGeom>
          <a:noFill/>
        </p:spPr>
        <p:txBody>
          <a:bodyPr wrap="none" rtlCol="0">
            <a:spAutoFit/>
          </a:bodyPr>
          <a:lstStyle/>
          <a:p>
            <a:r>
              <a:rPr lang="en-US" sz="1500" dirty="0" err="1">
                <a:ea typeface="DengXian" panose="02010600030101010101" pitchFamily="2" charset="-122"/>
              </a:rPr>
              <a:t>局部变量信息</a:t>
            </a:r>
            <a:r>
              <a:rPr lang="zh-CN" altLang="en-US" sz="1500" dirty="0">
                <a:ea typeface="DengXian" panose="02010600030101010101" pitchFamily="2" charset="-122"/>
              </a:rPr>
              <a:t>等</a:t>
            </a:r>
            <a:endParaRPr lang="en-US" sz="1500" dirty="0">
              <a:ea typeface="DengXian" panose="02010600030101010101" pitchFamily="2" charset="-122"/>
            </a:endParaRPr>
          </a:p>
        </p:txBody>
      </p:sp>
      <p:cxnSp>
        <p:nvCxnSpPr>
          <p:cNvPr id="25" name="Straight Arrow Connector 37">
            <a:extLst>
              <a:ext uri="{FF2B5EF4-FFF2-40B4-BE49-F238E27FC236}">
                <a16:creationId xmlns:a16="http://schemas.microsoft.com/office/drawing/2014/main" id="{643AA855-69FD-3344-B616-0B4616824806}"/>
              </a:ext>
            </a:extLst>
          </p:cNvPr>
          <p:cNvCxnSpPr/>
          <p:nvPr/>
        </p:nvCxnSpPr>
        <p:spPr>
          <a:xfrm>
            <a:off x="5035709" y="4487570"/>
            <a:ext cx="673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38">
            <a:extLst>
              <a:ext uri="{FF2B5EF4-FFF2-40B4-BE49-F238E27FC236}">
                <a16:creationId xmlns:a16="http://schemas.microsoft.com/office/drawing/2014/main" id="{EE933157-D95C-D44E-A37B-A278DF170276}"/>
              </a:ext>
            </a:extLst>
          </p:cNvPr>
          <p:cNvSpPr txBox="1"/>
          <p:nvPr/>
        </p:nvSpPr>
        <p:spPr>
          <a:xfrm>
            <a:off x="5709478" y="4328317"/>
            <a:ext cx="1338828" cy="323165"/>
          </a:xfrm>
          <a:prstGeom prst="rect">
            <a:avLst/>
          </a:prstGeom>
          <a:noFill/>
        </p:spPr>
        <p:txBody>
          <a:bodyPr wrap="none" rtlCol="0">
            <a:spAutoFit/>
          </a:bodyPr>
          <a:lstStyle/>
          <a:p>
            <a:r>
              <a:rPr lang="en-US" sz="1500">
                <a:ea typeface="DengXian" panose="02010600030101010101" pitchFamily="2" charset="-122"/>
              </a:rPr>
              <a:t>行号对应关系</a:t>
            </a:r>
          </a:p>
        </p:txBody>
      </p:sp>
      <p:cxnSp>
        <p:nvCxnSpPr>
          <p:cNvPr id="27" name="Straight Connector 39">
            <a:extLst>
              <a:ext uri="{FF2B5EF4-FFF2-40B4-BE49-F238E27FC236}">
                <a16:creationId xmlns:a16="http://schemas.microsoft.com/office/drawing/2014/main" id="{5602AB5D-26E2-E649-99B9-4AC6EF9A8866}"/>
              </a:ext>
            </a:extLst>
          </p:cNvPr>
          <p:cNvCxnSpPr/>
          <p:nvPr/>
        </p:nvCxnSpPr>
        <p:spPr>
          <a:xfrm>
            <a:off x="7195394" y="4175020"/>
            <a:ext cx="66364" cy="84586"/>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40">
            <a:extLst>
              <a:ext uri="{FF2B5EF4-FFF2-40B4-BE49-F238E27FC236}">
                <a16:creationId xmlns:a16="http://schemas.microsoft.com/office/drawing/2014/main" id="{8BFF4387-E43E-C844-9109-9D9071E805B5}"/>
              </a:ext>
            </a:extLst>
          </p:cNvPr>
          <p:cNvCxnSpPr>
            <a:cxnSpLocks/>
          </p:cNvCxnSpPr>
          <p:nvPr/>
        </p:nvCxnSpPr>
        <p:spPr>
          <a:xfrm>
            <a:off x="7262187" y="4259606"/>
            <a:ext cx="0" cy="15330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41">
            <a:extLst>
              <a:ext uri="{FF2B5EF4-FFF2-40B4-BE49-F238E27FC236}">
                <a16:creationId xmlns:a16="http://schemas.microsoft.com/office/drawing/2014/main" id="{124FEC94-7C76-C94A-8DB9-3011166301A0}"/>
              </a:ext>
            </a:extLst>
          </p:cNvPr>
          <p:cNvCxnSpPr>
            <a:cxnSpLocks/>
          </p:cNvCxnSpPr>
          <p:nvPr/>
        </p:nvCxnSpPr>
        <p:spPr>
          <a:xfrm flipV="1">
            <a:off x="7176044" y="4412007"/>
            <a:ext cx="85714" cy="10707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42">
                <a:extLst>
                  <a:ext uri="{FF2B5EF4-FFF2-40B4-BE49-F238E27FC236}">
                    <a16:creationId xmlns:a16="http://schemas.microsoft.com/office/drawing/2014/main" id="{6B0AD70D-DD8C-D749-BCAF-43AF540FE422}"/>
                  </a:ext>
                </a:extLst>
              </p:cNvPr>
              <p:cNvSpPr txBox="1"/>
              <p:nvPr/>
            </p:nvSpPr>
            <p:spPr>
              <a:xfrm>
                <a:off x="7237877" y="4163940"/>
                <a:ext cx="4210833" cy="323165"/>
              </a:xfrm>
              <a:prstGeom prst="rect">
                <a:avLst/>
              </a:prstGeom>
              <a:noFill/>
            </p:spPr>
            <p:txBody>
              <a:bodyPr wrap="none" rtlCol="0">
                <a:spAutoFit/>
              </a:bodyPr>
              <a:lstStyle/>
              <a:p>
                <a14:m>
                  <m:oMath xmlns:m="http://schemas.openxmlformats.org/officeDocument/2006/math">
                    <m:r>
                      <a:rPr lang="en-US" sz="1500" i="1">
                        <a:latin typeface="Cambria Math" panose="02040503050406030204" pitchFamily="18" charset="0"/>
                        <a:ea typeface="Cambria Math" panose="02040503050406030204" pitchFamily="18" charset="0"/>
                        <a:cs typeface="Consolas" panose="020B0609020204030204" pitchFamily="49" charset="0"/>
                      </a:rPr>
                      <m:t>→</m:t>
                    </m:r>
                  </m:oMath>
                </a14:m>
                <a:r>
                  <a:rPr lang="en-US" sz="1500" dirty="0">
                    <a:ea typeface="DengXian" panose="02010600030101010101" pitchFamily="2" charset="-122"/>
                  </a:rPr>
                  <a:t> </a:t>
                </a:r>
                <a:r>
                  <a:rPr lang="en-US" sz="1500" dirty="0" err="1">
                    <a:ea typeface="DengXian" panose="02010600030101010101" pitchFamily="2" charset="-122"/>
                  </a:rPr>
                  <a:t>用于</a:t>
                </a:r>
                <a:r>
                  <a:rPr lang="zh-CN" altLang="en-US" sz="1500" dirty="0">
                    <a:ea typeface="DengXian" panose="02010600030101010101" pitchFamily="2" charset="-122"/>
                  </a:rPr>
                  <a:t> </a:t>
                </a:r>
                <a:r>
                  <a:rPr lang="en-US" altLang="zh-CN" sz="1500" dirty="0" err="1">
                    <a:ea typeface="DengXian" panose="02010600030101010101" pitchFamily="2" charset="-122"/>
                  </a:rPr>
                  <a:t>gdb</a:t>
                </a:r>
                <a:r>
                  <a:rPr lang="en-US" altLang="zh-CN" sz="1500" dirty="0">
                    <a:ea typeface="DengXian" panose="02010600030101010101" pitchFamily="2" charset="-122"/>
                  </a:rPr>
                  <a:t> debugging, </a:t>
                </a:r>
                <a:r>
                  <a:rPr lang="zh-CN" altLang="en-US" sz="1500" dirty="0">
                    <a:ea typeface="DengXian" panose="02010600030101010101" pitchFamily="2" charset="-122"/>
                  </a:rPr>
                  <a:t>编译时 </a:t>
                </a:r>
                <a:r>
                  <a:rPr lang="en-US" altLang="zh-CN" sz="1500" dirty="0" err="1">
                    <a:ea typeface="DengXian" panose="02010600030101010101" pitchFamily="2" charset="-122"/>
                  </a:rPr>
                  <a:t>gcc</a:t>
                </a:r>
                <a:r>
                  <a:rPr lang="en-US" altLang="zh-CN" sz="1500" dirty="0">
                    <a:ea typeface="DengXian" panose="02010600030101010101" pitchFamily="2" charset="-122"/>
                  </a:rPr>
                  <a:t> </a:t>
                </a:r>
                <a:r>
                  <a:rPr lang="zh-CN" altLang="en-US" sz="1500" dirty="0">
                    <a:ea typeface="DengXian" panose="02010600030101010101" pitchFamily="2" charset="-122"/>
                  </a:rPr>
                  <a:t>需要加 </a:t>
                </a:r>
                <a:r>
                  <a:rPr lang="en-US" altLang="zh-CN" sz="1500" dirty="0">
                    <a:ea typeface="DengXian" panose="02010600030101010101" pitchFamily="2" charset="-122"/>
                  </a:rPr>
                  <a:t>–g </a:t>
                </a:r>
                <a:r>
                  <a:rPr lang="zh-CN" altLang="en-US" sz="1500" dirty="0">
                    <a:ea typeface="DengXian" panose="02010600030101010101" pitchFamily="2" charset="-122"/>
                  </a:rPr>
                  <a:t>选项</a:t>
                </a:r>
                <a:endParaRPr lang="en-US" sz="1500" dirty="0">
                  <a:ea typeface="DengXian" panose="02010600030101010101" pitchFamily="2" charset="-122"/>
                </a:endParaRPr>
              </a:p>
            </p:txBody>
          </p:sp>
        </mc:Choice>
        <mc:Fallback xmlns="">
          <p:sp>
            <p:nvSpPr>
              <p:cNvPr id="30" name="TextBox 42">
                <a:extLst>
                  <a:ext uri="{FF2B5EF4-FFF2-40B4-BE49-F238E27FC236}">
                    <a16:creationId xmlns:a16="http://schemas.microsoft.com/office/drawing/2014/main" id="{6B0AD70D-DD8C-D749-BCAF-43AF540FE422}"/>
                  </a:ext>
                </a:extLst>
              </p:cNvPr>
              <p:cNvSpPr txBox="1">
                <a:spLocks noRot="1" noChangeAspect="1" noMove="1" noResize="1" noEditPoints="1" noAdjustHandles="1" noChangeArrowheads="1" noChangeShapeType="1" noTextEdit="1"/>
              </p:cNvSpPr>
              <p:nvPr/>
            </p:nvSpPr>
            <p:spPr>
              <a:xfrm>
                <a:off x="7237877" y="4163940"/>
                <a:ext cx="4210833" cy="323165"/>
              </a:xfrm>
              <a:prstGeom prst="rect">
                <a:avLst/>
              </a:prstGeom>
              <a:blipFill>
                <a:blip r:embed="rId5"/>
                <a:stretch>
                  <a:fillRect t="-3704" b="-18519"/>
                </a:stretch>
              </a:blipFill>
            </p:spPr>
            <p:txBody>
              <a:bodyPr/>
              <a:lstStyle/>
              <a:p>
                <a:r>
                  <a:rPr lang="zh-CN" altLang="en-US">
                    <a:noFill/>
                  </a:rPr>
                  <a:t> </a:t>
                </a:r>
              </a:p>
            </p:txBody>
          </p:sp>
        </mc:Fallback>
      </mc:AlternateContent>
      <p:sp>
        <p:nvSpPr>
          <p:cNvPr id="32" name="文本框 8">
            <a:extLst>
              <a:ext uri="{FF2B5EF4-FFF2-40B4-BE49-F238E27FC236}">
                <a16:creationId xmlns:a16="http://schemas.microsoft.com/office/drawing/2014/main" id="{BE7D5F82-488D-3C45-A96F-201E4FF031D7}"/>
              </a:ext>
            </a:extLst>
          </p:cNvPr>
          <p:cNvSpPr txBox="1"/>
          <p:nvPr/>
        </p:nvSpPr>
        <p:spPr>
          <a:xfrm>
            <a:off x="298732" y="429025"/>
            <a:ext cx="4988673" cy="584775"/>
          </a:xfrm>
          <a:prstGeom prst="rect">
            <a:avLst/>
          </a:prstGeom>
          <a:noFill/>
        </p:spPr>
        <p:txBody>
          <a:bodyPr wrap="none" rtlCol="0">
            <a:spAutoFit/>
          </a:bodyPr>
          <a:lstStyle/>
          <a:p>
            <a:r>
              <a:rPr kumimoji="1" lang="en-US" altLang="zh-CN" sz="3200" dirty="0"/>
              <a:t>ELF</a:t>
            </a:r>
            <a:r>
              <a:rPr kumimoji="1" lang="zh-CN" altLang="en-US" sz="3200" dirty="0"/>
              <a:t> 可重定位目标文件格式</a:t>
            </a:r>
          </a:p>
        </p:txBody>
      </p:sp>
    </p:spTree>
    <p:extLst>
      <p:ext uri="{BB962C8B-B14F-4D97-AF65-F5344CB8AC3E}">
        <p14:creationId xmlns:p14="http://schemas.microsoft.com/office/powerpoint/2010/main" val="39387251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30CA33-7358-5E43-8A3F-9F900461C166}"/>
              </a:ext>
            </a:extLst>
          </p:cNvPr>
          <p:cNvSpPr txBox="1">
            <a:spLocks/>
          </p:cNvSpPr>
          <p:nvPr/>
        </p:nvSpPr>
        <p:spPr>
          <a:xfrm>
            <a:off x="1524000" y="3124527"/>
            <a:ext cx="9144000" cy="6089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Aside</a:t>
            </a:r>
            <a:r>
              <a:rPr lang="zh-CN" altLang="en-US" sz="4000" b="1" dirty="0"/>
              <a:t> </a:t>
            </a:r>
            <a:r>
              <a:rPr lang="en-US" altLang="zh-CN" sz="4000" b="1" dirty="0"/>
              <a:t>I</a:t>
            </a:r>
            <a:r>
              <a:rPr lang="en-US" sz="4000" b="1" dirty="0"/>
              <a:t>:</a:t>
            </a:r>
            <a:r>
              <a:rPr lang="zh-CN" altLang="en-US" sz="4000" b="1" dirty="0"/>
              <a:t> </a:t>
            </a:r>
            <a:r>
              <a:rPr lang="en-US" altLang="zh-CN" sz="4000" b="1" dirty="0"/>
              <a:t>C</a:t>
            </a:r>
            <a:r>
              <a:rPr lang="zh-CN" altLang="en-US" sz="4000" b="1" dirty="0"/>
              <a:t>中的全局</a:t>
            </a:r>
            <a:r>
              <a:rPr lang="en-US" altLang="zh-CN" sz="4000" b="1" dirty="0"/>
              <a:t>/</a:t>
            </a:r>
            <a:r>
              <a:rPr lang="zh-CN" altLang="en-US" sz="4000" b="1" dirty="0"/>
              <a:t>局部</a:t>
            </a:r>
            <a:r>
              <a:rPr lang="en-US" altLang="zh-CN" sz="4000" b="1" dirty="0"/>
              <a:t>/</a:t>
            </a:r>
            <a:r>
              <a:rPr lang="zh-CN" altLang="en-US" sz="4000" b="1" dirty="0"/>
              <a:t>静态变量</a:t>
            </a:r>
            <a:endParaRPr lang="en-US" sz="4000" b="1" dirty="0"/>
          </a:p>
        </p:txBody>
      </p:sp>
    </p:spTree>
    <p:extLst>
      <p:ext uri="{BB962C8B-B14F-4D97-AF65-F5344CB8AC3E}">
        <p14:creationId xmlns:p14="http://schemas.microsoft.com/office/powerpoint/2010/main" val="4263415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6032421" cy="584775"/>
          </a:xfrm>
          <a:prstGeom prst="rect">
            <a:avLst/>
          </a:prstGeom>
          <a:noFill/>
        </p:spPr>
        <p:txBody>
          <a:bodyPr wrap="none" rtlCol="0">
            <a:spAutoFit/>
          </a:bodyPr>
          <a:lstStyle/>
          <a:p>
            <a:r>
              <a:rPr kumimoji="1" lang="en-US" altLang="zh-CN" sz="3200" dirty="0"/>
              <a:t>Aside:</a:t>
            </a:r>
            <a:r>
              <a:rPr kumimoji="1" lang="zh-CN" altLang="en-US" sz="3200" dirty="0"/>
              <a:t> </a:t>
            </a:r>
            <a:r>
              <a:rPr kumimoji="1" lang="en-US" altLang="zh-CN" sz="3200" dirty="0"/>
              <a:t>C</a:t>
            </a:r>
            <a:r>
              <a:rPr kumimoji="1" lang="zh-CN" altLang="en-US" sz="3200" dirty="0"/>
              <a:t>中的全局</a:t>
            </a:r>
            <a:r>
              <a:rPr kumimoji="1" lang="en-US" altLang="zh-CN" sz="3200" dirty="0"/>
              <a:t>/</a:t>
            </a:r>
            <a:r>
              <a:rPr kumimoji="1" lang="zh-CN" altLang="en-US" sz="3200" dirty="0"/>
              <a:t>局部</a:t>
            </a:r>
            <a:r>
              <a:rPr kumimoji="1" lang="en-US" altLang="zh-CN" sz="3200" dirty="0"/>
              <a:t>/</a:t>
            </a:r>
            <a:r>
              <a:rPr kumimoji="1" lang="zh-CN" altLang="en-US" sz="3200" dirty="0"/>
              <a:t>静态变量</a:t>
            </a:r>
            <a:endParaRPr kumimoji="1" lang="en-US" altLang="zh-CN" sz="3200" dirty="0"/>
          </a:p>
        </p:txBody>
      </p:sp>
      <p:sp>
        <p:nvSpPr>
          <p:cNvPr id="4" name="文本框 1">
            <a:extLst>
              <a:ext uri="{FF2B5EF4-FFF2-40B4-BE49-F238E27FC236}">
                <a16:creationId xmlns:a16="http://schemas.microsoft.com/office/drawing/2014/main" id="{4EB8EC5A-6E0C-BF4B-BC5C-87652EC81CE1}"/>
              </a:ext>
            </a:extLst>
          </p:cNvPr>
          <p:cNvSpPr txBox="1"/>
          <p:nvPr/>
        </p:nvSpPr>
        <p:spPr>
          <a:xfrm>
            <a:off x="298732" y="968716"/>
            <a:ext cx="8324568" cy="4758547"/>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全局变量</a:t>
            </a:r>
            <a:endParaRPr lang="en-US" altLang="zh-CN" sz="2000"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cs typeface="Consolas" panose="020B0609020204030204" pitchFamily="49" charset="0"/>
              </a:rPr>
              <a:t>不在任何函数内部</a:t>
            </a:r>
            <a:endParaRPr lang="en-US" altLang="zh-CN"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cs typeface="Consolas" panose="020B0609020204030204" pitchFamily="49" charset="0"/>
              </a:rPr>
              <a:t>作用域是整个程序，生命周期是程序运行期</a:t>
            </a:r>
            <a:endParaRPr lang="en-US" altLang="zh-CN" dirty="0">
              <a:solidFill>
                <a:prstClr val="black"/>
              </a:solidFill>
              <a:latin typeface="Consolas" panose="020B0609020204030204" pitchFamily="49" charset="0"/>
              <a:cs typeface="Consolas" panose="020B0609020204030204" pitchFamily="49" charset="0"/>
            </a:endParaRPr>
          </a:p>
          <a:p>
            <a:pPr marL="342900" lvl="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局部变量</a:t>
            </a:r>
            <a:endParaRPr lang="en-US" altLang="zh-CN" sz="2000"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latin typeface="Consolas" panose="020B0609020204030204" pitchFamily="49" charset="0"/>
                <a:cs typeface="Consolas" panose="020B0609020204030204" pitchFamily="49" charset="0"/>
              </a:rPr>
              <a:t>在函数内部定义</a:t>
            </a:r>
            <a:endParaRPr lang="en-US" altLang="zh-CN" dirty="0">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CN" dirty="0">
                <a:latin typeface="Consolas" panose="020B0609020204030204" pitchFamily="49" charset="0"/>
                <a:cs typeface="Consolas" panose="020B0609020204030204" pitchFamily="49" charset="0"/>
              </a:rPr>
              <a:t>作用域</a:t>
            </a:r>
            <a:r>
              <a:rPr lang="zh-CN" altLang="en-US" dirty="0">
                <a:latin typeface="Consolas" panose="020B0609020204030204" pitchFamily="49" charset="0"/>
                <a:cs typeface="Consolas" panose="020B0609020204030204" pitchFamily="49" charset="0"/>
              </a:rPr>
              <a:t>是函数内部，生命周期是函数内部</a:t>
            </a:r>
            <a:endParaRPr lang="en-US" altLang="zh-CN" dirty="0">
              <a:latin typeface="Consolas" panose="020B0609020204030204" pitchFamily="49" charset="0"/>
              <a:cs typeface="Consolas" panose="020B0609020204030204" pitchFamily="49" charset="0"/>
            </a:endParaRPr>
          </a:p>
          <a:p>
            <a:pPr marL="342900" lvl="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静态变量：私有化</a:t>
            </a:r>
            <a:endParaRPr lang="en-US" altLang="zh-CN" sz="2000"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cs typeface="Consolas" panose="020B0609020204030204" pitchFamily="49" charset="0"/>
              </a:rPr>
              <a:t>也分全局和局部</a:t>
            </a:r>
            <a:endParaRPr lang="en-US" altLang="zh-CN"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cs typeface="Consolas" panose="020B0609020204030204" pitchFamily="49" charset="0"/>
              </a:rPr>
              <a:t>全局静态变量的作用域是</a:t>
            </a:r>
            <a:r>
              <a:rPr lang="zh-CN" altLang="en-US" dirty="0">
                <a:solidFill>
                  <a:srgbClr val="FF0000"/>
                </a:solidFill>
                <a:latin typeface="Consolas" panose="020B0609020204030204" pitchFamily="49" charset="0"/>
                <a:cs typeface="Consolas" panose="020B0609020204030204" pitchFamily="49" charset="0"/>
              </a:rPr>
              <a:t>整个文件</a:t>
            </a:r>
            <a:r>
              <a:rPr lang="zh-CN" altLang="en-US" dirty="0">
                <a:solidFill>
                  <a:prstClr val="black"/>
                </a:solidFill>
                <a:latin typeface="Consolas" panose="020B0609020204030204" pitchFamily="49" charset="0"/>
                <a:cs typeface="Consolas" panose="020B0609020204030204" pitchFamily="49" charset="0"/>
              </a:rPr>
              <a:t>，生命周期是程序运行期</a:t>
            </a:r>
            <a:endParaRPr lang="en-US" altLang="zh-CN"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latin typeface="Consolas" panose="020B0609020204030204" pitchFamily="49" charset="0"/>
                <a:cs typeface="Consolas" panose="020B0609020204030204" pitchFamily="49" charset="0"/>
              </a:rPr>
              <a:t>局部静态变量</a:t>
            </a:r>
            <a:r>
              <a:rPr lang="zh-CN" altLang="en-US" dirty="0">
                <a:solidFill>
                  <a:prstClr val="black"/>
                </a:solidFill>
                <a:latin typeface="Consolas" panose="020B0609020204030204" pitchFamily="49" charset="0"/>
                <a:cs typeface="Consolas" panose="020B0609020204030204" pitchFamily="49" charset="0"/>
              </a:rPr>
              <a:t>的作用域是函数内部，生命周期是</a:t>
            </a:r>
            <a:r>
              <a:rPr lang="zh-CN" altLang="en-US" dirty="0">
                <a:solidFill>
                  <a:srgbClr val="FF0000"/>
                </a:solidFill>
                <a:latin typeface="Consolas" panose="020B0609020204030204" pitchFamily="49" charset="0"/>
                <a:cs typeface="Consolas" panose="020B0609020204030204" pitchFamily="49" charset="0"/>
              </a:rPr>
              <a:t>程序运行期</a:t>
            </a:r>
            <a:endParaRPr lang="en-US" altLang="zh-CN" dirty="0">
              <a:solidFill>
                <a:srgbClr val="FF0000"/>
              </a:solidFill>
              <a:latin typeface="Consolas" panose="020B0609020204030204" pitchFamily="49" charset="0"/>
              <a:cs typeface="Consolas" panose="020B0609020204030204" pitchFamily="49" charset="0"/>
            </a:endParaRPr>
          </a:p>
          <a:p>
            <a:pPr marL="1257300" lvl="2" indent="-342900">
              <a:lnSpc>
                <a:spcPct val="150000"/>
              </a:lnSpc>
              <a:buFont typeface="Wingdings" pitchFamily="2" charset="2"/>
              <a:buChar char="ü"/>
            </a:pPr>
            <a:r>
              <a:rPr lang="zh-CN" altLang="en-US" dirty="0">
                <a:solidFill>
                  <a:schemeClr val="accent5"/>
                </a:solidFill>
                <a:latin typeface="Consolas" panose="020B0609020204030204" pitchFamily="49" charset="0"/>
                <a:cs typeface="Consolas" panose="020B0609020204030204" pitchFamily="49" charset="0"/>
              </a:rPr>
              <a:t>调用两次</a:t>
            </a:r>
            <a:r>
              <a:rPr lang="en-US" altLang="zh-CN" dirty="0">
                <a:solidFill>
                  <a:schemeClr val="accent5"/>
                </a:solidFill>
                <a:latin typeface="Consolas" panose="020B0609020204030204" pitchFamily="49" charset="0"/>
                <a:cs typeface="Consolas" panose="020B0609020204030204" pitchFamily="49" charset="0"/>
              </a:rPr>
              <a:t>f</a:t>
            </a:r>
            <a:r>
              <a:rPr lang="zh-CN" altLang="en-US" dirty="0">
                <a:solidFill>
                  <a:schemeClr val="accent5"/>
                </a:solidFill>
                <a:latin typeface="Consolas" panose="020B0609020204030204" pitchFamily="49" charset="0"/>
                <a:cs typeface="Consolas" panose="020B0609020204030204" pitchFamily="49" charset="0"/>
              </a:rPr>
              <a:t>后</a:t>
            </a:r>
            <a:r>
              <a:rPr lang="en-US" altLang="zh-CN" dirty="0">
                <a:solidFill>
                  <a:schemeClr val="accent5"/>
                </a:solidFill>
                <a:latin typeface="Consolas" panose="020B0609020204030204" pitchFamily="49" charset="0"/>
                <a:cs typeface="Consolas" panose="020B0609020204030204" pitchFamily="49" charset="0"/>
              </a:rPr>
              <a:t>a</a:t>
            </a:r>
            <a:r>
              <a:rPr lang="zh-CN" altLang="en-US" dirty="0">
                <a:solidFill>
                  <a:schemeClr val="accent5"/>
                </a:solidFill>
                <a:latin typeface="Consolas" panose="020B0609020204030204" pitchFamily="49" charset="0"/>
                <a:cs typeface="Consolas" panose="020B0609020204030204" pitchFamily="49" charset="0"/>
              </a:rPr>
              <a:t>的值为</a:t>
            </a:r>
            <a:r>
              <a:rPr lang="en-US" altLang="zh-CN" dirty="0">
                <a:solidFill>
                  <a:schemeClr val="accent5"/>
                </a:solidFill>
                <a:latin typeface="Consolas" panose="020B0609020204030204" pitchFamily="49" charset="0"/>
                <a:cs typeface="Consolas" panose="020B0609020204030204" pitchFamily="49" charset="0"/>
              </a:rPr>
              <a:t>______</a:t>
            </a:r>
          </a:p>
        </p:txBody>
      </p:sp>
      <p:sp>
        <p:nvSpPr>
          <p:cNvPr id="8" name="TextBox 10">
            <a:extLst>
              <a:ext uri="{FF2B5EF4-FFF2-40B4-BE49-F238E27FC236}">
                <a16:creationId xmlns:a16="http://schemas.microsoft.com/office/drawing/2014/main" id="{CF5C0F0E-B364-5943-A79A-66E7ECAC2A62}"/>
              </a:ext>
            </a:extLst>
          </p:cNvPr>
          <p:cNvSpPr txBox="1"/>
          <p:nvPr/>
        </p:nvSpPr>
        <p:spPr>
          <a:xfrm>
            <a:off x="8528332" y="1220300"/>
            <a:ext cx="3255390" cy="923330"/>
          </a:xfrm>
          <a:prstGeom prst="rect">
            <a:avLst/>
          </a:prstGeom>
          <a:noFill/>
          <a:ln w="19050">
            <a:solidFill>
              <a:schemeClr val="dk1"/>
            </a:solidFill>
          </a:ln>
        </p:spPr>
        <p:txBody>
          <a:bodyPr wrap="square">
            <a:spAutoFit/>
          </a:bodyPr>
          <a:lstStyle/>
          <a:p>
            <a:r>
              <a:rPr lang="en-US" altLang="zh-CN" b="0" dirty="0">
                <a:solidFill>
                  <a:srgbClr val="032F62"/>
                </a:solidFill>
                <a:effectLst/>
                <a:latin typeface="Consolas" panose="020B0609020204030204" pitchFamily="49" charset="0"/>
                <a:cs typeface="Consolas" panose="020B0609020204030204" pitchFamily="49" charset="0"/>
              </a:rPr>
              <a:t>//</a:t>
            </a:r>
            <a:r>
              <a:rPr lang="zh-CN" altLang="en-US" b="0" dirty="0">
                <a:solidFill>
                  <a:srgbClr val="032F62"/>
                </a:solidFill>
                <a:effectLst/>
                <a:latin typeface="Consolas" panose="020B0609020204030204" pitchFamily="49" charset="0"/>
                <a:cs typeface="Consolas" panose="020B0609020204030204" pitchFamily="49" charset="0"/>
              </a:rPr>
              <a:t> </a:t>
            </a:r>
            <a:r>
              <a:rPr lang="en-CN" altLang="zh-CN" b="0" dirty="0">
                <a:solidFill>
                  <a:srgbClr val="032F62"/>
                </a:solidFill>
                <a:effectLst/>
                <a:latin typeface="Consolas" panose="020B0609020204030204" pitchFamily="49" charset="0"/>
                <a:cs typeface="Consolas" panose="020B0609020204030204" pitchFamily="49" charset="0"/>
              </a:rPr>
              <a:t>a.c</a:t>
            </a:r>
          </a:p>
          <a:p>
            <a:r>
              <a:rPr lang="en-US" dirty="0">
                <a:solidFill>
                  <a:srgbClr val="D73A49"/>
                </a:solidFill>
                <a:latin typeface="Consolas" panose="020B0609020204030204" pitchFamily="49" charset="0"/>
                <a:cs typeface="Consolas" panose="020B0609020204030204" pitchFamily="49" charset="0"/>
              </a:rPr>
              <a:t>int</a:t>
            </a:r>
            <a:r>
              <a:rPr lang="en-CN" dirty="0">
                <a:solidFill>
                  <a:srgbClr val="032F62"/>
                </a:solidFill>
                <a:latin typeface="Consolas" panose="020B0609020204030204" pitchFamily="49" charset="0"/>
                <a:cs typeface="Consolas" panose="020B0609020204030204" pitchFamily="49" charset="0"/>
              </a:rPr>
              <a:t> a;</a:t>
            </a:r>
          </a:p>
          <a:p>
            <a:r>
              <a:rPr lang="en-CN" b="0" dirty="0">
                <a:solidFill>
                  <a:srgbClr val="032F62"/>
                </a:solidFill>
                <a:effectLst/>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FF131576-3D13-DB49-A6AE-064BA085DF03}"/>
              </a:ext>
            </a:extLst>
          </p:cNvPr>
          <p:cNvSpPr txBox="1"/>
          <p:nvPr/>
        </p:nvSpPr>
        <p:spPr>
          <a:xfrm>
            <a:off x="8518358" y="2413337"/>
            <a:ext cx="3255390" cy="1477328"/>
          </a:xfrm>
          <a:prstGeom prst="rect">
            <a:avLst/>
          </a:prstGeom>
          <a:noFill/>
          <a:ln w="19050">
            <a:solidFill>
              <a:schemeClr val="dk1"/>
            </a:solidFill>
          </a:ln>
        </p:spPr>
        <p:txBody>
          <a:bodyPr wrap="square">
            <a:spAutoFit/>
          </a:bodyPr>
          <a:lstStyle/>
          <a:p>
            <a:r>
              <a:rPr lang="en-US" dirty="0">
                <a:solidFill>
                  <a:srgbClr val="D73A49"/>
                </a:solidFill>
                <a:latin typeface="Consolas" panose="020B0609020204030204" pitchFamily="49" charset="0"/>
                <a:cs typeface="Consolas" panose="020B0609020204030204" pitchFamily="49" charset="0"/>
              </a:rPr>
              <a:t>void</a:t>
            </a:r>
            <a:r>
              <a:rPr lang="en-CN" dirty="0">
                <a:solidFill>
                  <a:srgbClr val="032F62"/>
                </a:solidFill>
                <a:latin typeface="Consolas" panose="020B0609020204030204" pitchFamily="49" charset="0"/>
                <a:cs typeface="Consolas" panose="020B0609020204030204" pitchFamily="49" charset="0"/>
              </a:rPr>
              <a:t> f(){</a:t>
            </a:r>
          </a:p>
          <a:p>
            <a:r>
              <a:rPr lang="en-CN" dirty="0">
                <a:solidFill>
                  <a:srgbClr val="032F62"/>
                </a:solidFill>
                <a:latin typeface="Consolas" panose="020B0609020204030204" pitchFamily="49" charset="0"/>
                <a:cs typeface="Consolas" panose="020B0609020204030204" pitchFamily="49" charset="0"/>
              </a:rPr>
              <a:t>    </a:t>
            </a:r>
            <a:r>
              <a:rPr lang="en-US" dirty="0">
                <a:solidFill>
                  <a:srgbClr val="D73A49"/>
                </a:solidFill>
                <a:latin typeface="Consolas" panose="020B0609020204030204" pitchFamily="49" charset="0"/>
                <a:cs typeface="Consolas" panose="020B0609020204030204" pitchFamily="49" charset="0"/>
              </a:rPr>
              <a:t>int</a:t>
            </a:r>
            <a:r>
              <a:rPr lang="en-CN" dirty="0">
                <a:solidFill>
                  <a:srgbClr val="032F62"/>
                </a:solidFill>
                <a:latin typeface="Consolas" panose="020B0609020204030204" pitchFamily="49" charset="0"/>
                <a:cs typeface="Consolas" panose="020B0609020204030204" pitchFamily="49" charset="0"/>
              </a:rPr>
              <a:t> a = 1;</a:t>
            </a:r>
          </a:p>
          <a:p>
            <a:r>
              <a:rPr lang="en-CN" dirty="0">
                <a:solidFill>
                  <a:srgbClr val="032F62"/>
                </a:solidFill>
                <a:latin typeface="Consolas" panose="020B0609020204030204" pitchFamily="49" charset="0"/>
                <a:cs typeface="Consolas" panose="020B0609020204030204" pitchFamily="49" charset="0"/>
              </a:rPr>
              <a:t>    ...</a:t>
            </a:r>
          </a:p>
          <a:p>
            <a:r>
              <a:rPr lang="en-CN" dirty="0">
                <a:solidFill>
                  <a:srgbClr val="032F62"/>
                </a:solidFill>
                <a:latin typeface="Consolas" panose="020B0609020204030204" pitchFamily="49" charset="0"/>
                <a:cs typeface="Consolas" panose="020B0609020204030204" pitchFamily="49" charset="0"/>
              </a:rPr>
              <a:t>}</a:t>
            </a:r>
          </a:p>
          <a:p>
            <a:r>
              <a:rPr lang="en-CN" dirty="0">
                <a:solidFill>
                  <a:srgbClr val="032F62"/>
                </a:solidFill>
                <a:latin typeface="Consolas" panose="020B0609020204030204" pitchFamily="49" charset="0"/>
                <a:cs typeface="Consolas" panose="020B0609020204030204" pitchFamily="49" charset="0"/>
              </a:rPr>
              <a:t>a = 3; //</a:t>
            </a:r>
            <a:r>
              <a:rPr lang="zh-CN" altLang="en-US" dirty="0">
                <a:solidFill>
                  <a:srgbClr val="032F62"/>
                </a:solidFill>
                <a:latin typeface="Consolas" panose="020B0609020204030204" pitchFamily="49" charset="0"/>
                <a:cs typeface="Consolas" panose="020B0609020204030204" pitchFamily="49" charset="0"/>
              </a:rPr>
              <a:t> </a:t>
            </a:r>
            <a:r>
              <a:rPr lang="en-CN" dirty="0">
                <a:solidFill>
                  <a:srgbClr val="032F62"/>
                </a:solidFill>
                <a:latin typeface="Consolas" panose="020B0609020204030204" pitchFamily="49" charset="0"/>
                <a:cs typeface="Consolas" panose="020B0609020204030204" pitchFamily="49" charset="0"/>
              </a:rPr>
              <a:t>error</a:t>
            </a:r>
            <a:endParaRPr lang="en-CN" b="0" dirty="0">
              <a:solidFill>
                <a:srgbClr val="032F62"/>
              </a:solidFill>
              <a:effectLst/>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3767E4B3-6808-7241-8E8E-C603EC4BA2C4}"/>
              </a:ext>
            </a:extLst>
          </p:cNvPr>
          <p:cNvSpPr txBox="1"/>
          <p:nvPr/>
        </p:nvSpPr>
        <p:spPr>
          <a:xfrm>
            <a:off x="8518358" y="4160372"/>
            <a:ext cx="3255390" cy="1477328"/>
          </a:xfrm>
          <a:prstGeom prst="rect">
            <a:avLst/>
          </a:prstGeom>
          <a:noFill/>
          <a:ln w="19050">
            <a:solidFill>
              <a:schemeClr val="dk1"/>
            </a:solidFill>
          </a:ln>
        </p:spPr>
        <p:txBody>
          <a:bodyPr wrap="square">
            <a:spAutoFit/>
          </a:bodyPr>
          <a:lstStyle/>
          <a:p>
            <a:r>
              <a:rPr lang="en-US" dirty="0">
                <a:solidFill>
                  <a:srgbClr val="D73A49"/>
                </a:solidFill>
                <a:latin typeface="Consolas" panose="020B0609020204030204" pitchFamily="49" charset="0"/>
                <a:cs typeface="Consolas" panose="020B0609020204030204" pitchFamily="49" charset="0"/>
              </a:rPr>
              <a:t>void</a:t>
            </a:r>
            <a:r>
              <a:rPr lang="en-CN" dirty="0">
                <a:solidFill>
                  <a:srgbClr val="032F62"/>
                </a:solidFill>
                <a:latin typeface="Consolas" panose="020B0609020204030204" pitchFamily="49" charset="0"/>
                <a:cs typeface="Consolas" panose="020B0609020204030204" pitchFamily="49" charset="0"/>
              </a:rPr>
              <a:t> f(){</a:t>
            </a:r>
          </a:p>
          <a:p>
            <a:r>
              <a:rPr lang="en-CN" dirty="0">
                <a:solidFill>
                  <a:srgbClr val="032F62"/>
                </a:solidFill>
                <a:latin typeface="Consolas" panose="020B0609020204030204" pitchFamily="49" charset="0"/>
                <a:cs typeface="Consolas" panose="020B0609020204030204" pitchFamily="49" charset="0"/>
              </a:rPr>
              <a:t>    </a:t>
            </a:r>
            <a:r>
              <a:rPr lang="en-US" dirty="0">
                <a:solidFill>
                  <a:srgbClr val="D73A49"/>
                </a:solidFill>
                <a:latin typeface="Consolas" panose="020B0609020204030204" pitchFamily="49" charset="0"/>
                <a:cs typeface="Consolas" panose="020B0609020204030204" pitchFamily="49" charset="0"/>
              </a:rPr>
              <a:t>static</a:t>
            </a:r>
            <a:r>
              <a:rPr lang="en-CN" dirty="0">
                <a:solidFill>
                  <a:srgbClr val="032F62"/>
                </a:solidFill>
                <a:latin typeface="Consolas" panose="020B0609020204030204" pitchFamily="49" charset="0"/>
                <a:cs typeface="Consolas" panose="020B0609020204030204" pitchFamily="49" charset="0"/>
              </a:rPr>
              <a:t> </a:t>
            </a:r>
            <a:r>
              <a:rPr lang="en-US" dirty="0">
                <a:solidFill>
                  <a:srgbClr val="D73A49"/>
                </a:solidFill>
                <a:latin typeface="Consolas" panose="020B0609020204030204" pitchFamily="49" charset="0"/>
                <a:cs typeface="Consolas" panose="020B0609020204030204" pitchFamily="49" charset="0"/>
              </a:rPr>
              <a:t>int </a:t>
            </a:r>
            <a:r>
              <a:rPr lang="en-CN" dirty="0">
                <a:solidFill>
                  <a:srgbClr val="032F62"/>
                </a:solidFill>
                <a:latin typeface="Consolas" panose="020B0609020204030204" pitchFamily="49" charset="0"/>
                <a:cs typeface="Consolas" panose="020B0609020204030204" pitchFamily="49" charset="0"/>
              </a:rPr>
              <a:t>a = 1;</a:t>
            </a:r>
          </a:p>
          <a:p>
            <a:r>
              <a:rPr lang="en-CN" dirty="0">
                <a:solidFill>
                  <a:srgbClr val="032F62"/>
                </a:solidFill>
                <a:latin typeface="Consolas" panose="020B0609020204030204" pitchFamily="49" charset="0"/>
                <a:cs typeface="Consolas" panose="020B0609020204030204" pitchFamily="49" charset="0"/>
              </a:rPr>
              <a:t>    a++;</a:t>
            </a:r>
          </a:p>
          <a:p>
            <a:r>
              <a:rPr lang="en-CN" dirty="0">
                <a:solidFill>
                  <a:srgbClr val="032F62"/>
                </a:solidFill>
                <a:latin typeface="Consolas" panose="020B0609020204030204" pitchFamily="49" charset="0"/>
                <a:cs typeface="Consolas" panose="020B0609020204030204" pitchFamily="49" charset="0"/>
              </a:rPr>
              <a:t>}</a:t>
            </a:r>
          </a:p>
          <a:p>
            <a:r>
              <a:rPr lang="en-CN" dirty="0">
                <a:solidFill>
                  <a:srgbClr val="032F62"/>
                </a:solidFill>
                <a:latin typeface="Consolas" panose="020B0609020204030204" pitchFamily="49" charset="0"/>
                <a:cs typeface="Consolas" panose="020B0609020204030204" pitchFamily="49" charset="0"/>
              </a:rPr>
              <a:t>a = 1; // error</a:t>
            </a:r>
          </a:p>
        </p:txBody>
      </p:sp>
    </p:spTree>
    <p:extLst>
      <p:ext uri="{BB962C8B-B14F-4D97-AF65-F5344CB8AC3E}">
        <p14:creationId xmlns:p14="http://schemas.microsoft.com/office/powerpoint/2010/main" val="2329150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blinds(horizontal)">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blinds(horizontal)">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blinds(horizontal)">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blinds(horizontal)">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linds(horizontal)">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blinds(horizontal)">
                                      <p:cBhvr>
                                        <p:cTn id="7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30CA33-7358-5E43-8A3F-9F900461C166}"/>
              </a:ext>
            </a:extLst>
          </p:cNvPr>
          <p:cNvSpPr txBox="1">
            <a:spLocks/>
          </p:cNvSpPr>
          <p:nvPr/>
        </p:nvSpPr>
        <p:spPr>
          <a:xfrm>
            <a:off x="1524000" y="3124527"/>
            <a:ext cx="9144000" cy="6089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Aside II:</a:t>
            </a:r>
            <a:r>
              <a:rPr lang="zh-CN" altLang="en-US" sz="4000" b="1" dirty="0"/>
              <a:t> </a:t>
            </a:r>
            <a:r>
              <a:rPr lang="en-US" altLang="zh-CN" sz="4000" b="1" dirty="0"/>
              <a:t>C</a:t>
            </a:r>
            <a:r>
              <a:rPr lang="zh-CN" altLang="en-US" sz="4000" b="1" dirty="0"/>
              <a:t>中的声明、定义与引用</a:t>
            </a:r>
            <a:endParaRPr lang="en-US" sz="4000" b="1" dirty="0"/>
          </a:p>
        </p:txBody>
      </p:sp>
    </p:spTree>
    <p:extLst>
      <p:ext uri="{BB962C8B-B14F-4D97-AF65-F5344CB8AC3E}">
        <p14:creationId xmlns:p14="http://schemas.microsoft.com/office/powerpoint/2010/main" val="6732578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5650136" cy="584775"/>
          </a:xfrm>
          <a:prstGeom prst="rect">
            <a:avLst/>
          </a:prstGeom>
          <a:noFill/>
        </p:spPr>
        <p:txBody>
          <a:bodyPr wrap="none" rtlCol="0">
            <a:spAutoFit/>
          </a:bodyPr>
          <a:lstStyle/>
          <a:p>
            <a:r>
              <a:rPr kumimoji="1" lang="en-US" altLang="zh-CN" sz="3200" dirty="0"/>
              <a:t>Aside:</a:t>
            </a:r>
            <a:r>
              <a:rPr kumimoji="1" lang="zh-CN" altLang="en-US" sz="3200" dirty="0"/>
              <a:t> </a:t>
            </a:r>
            <a:r>
              <a:rPr kumimoji="1" lang="en-US" altLang="zh-CN" sz="3200" dirty="0"/>
              <a:t>C</a:t>
            </a:r>
            <a:r>
              <a:rPr kumimoji="1" lang="zh-CN" altLang="en-US" sz="3200" dirty="0"/>
              <a:t>中的引用（</a:t>
            </a:r>
            <a:r>
              <a:rPr kumimoji="1" lang="en-US" altLang="zh-CN" sz="3200" dirty="0"/>
              <a:t>reference</a:t>
            </a:r>
            <a:r>
              <a:rPr kumimoji="1" lang="zh-CN" altLang="en-US" sz="3200" dirty="0"/>
              <a:t>）</a:t>
            </a:r>
            <a:endParaRPr kumimoji="1" lang="en-US" altLang="zh-CN" sz="3200" dirty="0"/>
          </a:p>
        </p:txBody>
      </p:sp>
      <p:sp>
        <p:nvSpPr>
          <p:cNvPr id="4" name="文本框 1">
            <a:extLst>
              <a:ext uri="{FF2B5EF4-FFF2-40B4-BE49-F238E27FC236}">
                <a16:creationId xmlns:a16="http://schemas.microsoft.com/office/drawing/2014/main" id="{4EB8EC5A-6E0C-BF4B-BC5C-87652EC81CE1}"/>
              </a:ext>
            </a:extLst>
          </p:cNvPr>
          <p:cNvSpPr txBox="1"/>
          <p:nvPr/>
        </p:nvSpPr>
        <p:spPr>
          <a:xfrm>
            <a:off x="298732" y="968716"/>
            <a:ext cx="8687952" cy="1802160"/>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直接用到了就是被引用</a:t>
            </a:r>
            <a:endParaRPr lang="en-US" altLang="zh-CN" sz="2000" dirty="0">
              <a:solidFill>
                <a:prstClr val="black"/>
              </a:solidFill>
              <a:latin typeface="Consolas" panose="020B0609020204030204" pitchFamily="49" charset="0"/>
              <a:cs typeface="Consolas" panose="020B0609020204030204" pitchFamily="49" charset="0"/>
            </a:endParaRPr>
          </a:p>
          <a:p>
            <a:pPr marL="342900" indent="-342900">
              <a:lnSpc>
                <a:spcPct val="150000"/>
              </a:lnSpc>
              <a:buFont typeface="Wingdings" pitchFamily="2" charset="2"/>
              <a:buChar char="Ø"/>
            </a:pPr>
            <a:r>
              <a:rPr lang="zh-CN" altLang="en-US" sz="2000" dirty="0">
                <a:solidFill>
                  <a:schemeClr val="accent5"/>
                </a:solidFill>
              </a:rPr>
              <a:t>练习：右边的</a:t>
            </a:r>
            <a:r>
              <a:rPr lang="en-US" altLang="zh-CN" sz="2000" dirty="0">
                <a:solidFill>
                  <a:schemeClr val="accent5"/>
                </a:solidFill>
              </a:rPr>
              <a:t>C</a:t>
            </a:r>
            <a:r>
              <a:rPr lang="zh-CN" altLang="en-US" sz="2000" dirty="0">
                <a:solidFill>
                  <a:schemeClr val="accent5"/>
                </a:solidFill>
              </a:rPr>
              <a:t>程序引用了哪些变量</a:t>
            </a:r>
            <a:r>
              <a:rPr lang="en-US" altLang="zh-CN" sz="2000" dirty="0">
                <a:solidFill>
                  <a:schemeClr val="accent5"/>
                </a:solidFill>
              </a:rPr>
              <a:t>/</a:t>
            </a:r>
            <a:r>
              <a:rPr lang="zh-CN" altLang="en-US" sz="2000" dirty="0">
                <a:solidFill>
                  <a:schemeClr val="accent5"/>
                </a:solidFill>
              </a:rPr>
              <a:t>函数？</a:t>
            </a:r>
            <a:endParaRPr lang="en-US" altLang="zh-CN" sz="2000" dirty="0">
              <a:solidFill>
                <a:schemeClr val="accent5"/>
              </a:solidFill>
            </a:endParaRPr>
          </a:p>
          <a:p>
            <a:pPr marL="800100" lvl="1" indent="-342900">
              <a:lnSpc>
                <a:spcPct val="150000"/>
              </a:lnSpc>
              <a:buFont typeface="Arial" panose="020B0604020202020204" pitchFamily="34" charset="0"/>
              <a:buChar char="•"/>
            </a:pPr>
            <a:r>
              <a:rPr lang="en-US" altLang="zh-CN" dirty="0">
                <a:solidFill>
                  <a:schemeClr val="accent5"/>
                </a:solidFill>
                <a:latin typeface="Consolas" panose="020B0609020204030204" pitchFamily="49" charset="0"/>
                <a:cs typeface="Consolas" panose="020B0609020204030204" pitchFamily="49" charset="0"/>
              </a:rPr>
              <a:t>f, a,</a:t>
            </a:r>
            <a:r>
              <a:rPr lang="zh-CN" altLang="en-US" dirty="0">
                <a:solidFill>
                  <a:schemeClr val="accent5"/>
                </a:solidFill>
                <a:latin typeface="Consolas" panose="020B0609020204030204" pitchFamily="49" charset="0"/>
                <a:cs typeface="Consolas" panose="020B0609020204030204" pitchFamily="49" charset="0"/>
              </a:rPr>
              <a:t> </a:t>
            </a:r>
            <a:r>
              <a:rPr lang="en-US" altLang="zh-CN" dirty="0" err="1">
                <a:solidFill>
                  <a:srgbClr val="FF0000"/>
                </a:solidFill>
                <a:latin typeface="Consolas" panose="020B0609020204030204" pitchFamily="49" charset="0"/>
                <a:cs typeface="Consolas" panose="020B0609020204030204" pitchFamily="49" charset="0"/>
              </a:rPr>
              <a:t>printf</a:t>
            </a:r>
            <a:endParaRPr lang="en-US" altLang="zh-CN" dirty="0">
              <a:solidFill>
                <a:srgbClr val="FF0000"/>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endParaRPr lang="en-US" altLang="zh-CN" dirty="0">
              <a:solidFill>
                <a:srgbClr val="FF0000"/>
              </a:solidFill>
              <a:latin typeface="Consolas" panose="020B0609020204030204" pitchFamily="49" charset="0"/>
              <a:cs typeface="Consolas" panose="020B0609020204030204" pitchFamily="49" charset="0"/>
            </a:endParaRPr>
          </a:p>
        </p:txBody>
      </p:sp>
      <p:sp>
        <p:nvSpPr>
          <p:cNvPr id="5" name="TextBox 10">
            <a:extLst>
              <a:ext uri="{FF2B5EF4-FFF2-40B4-BE49-F238E27FC236}">
                <a16:creationId xmlns:a16="http://schemas.microsoft.com/office/drawing/2014/main" id="{280B0887-FFB4-EF46-AD47-F812535DC8AA}"/>
              </a:ext>
            </a:extLst>
          </p:cNvPr>
          <p:cNvSpPr txBox="1"/>
          <p:nvPr/>
        </p:nvSpPr>
        <p:spPr>
          <a:xfrm>
            <a:off x="7232326" y="1151202"/>
            <a:ext cx="3255390" cy="4247317"/>
          </a:xfrm>
          <a:prstGeom prst="rect">
            <a:avLst/>
          </a:prstGeom>
          <a:noFill/>
          <a:ln w="19050">
            <a:solidFill>
              <a:schemeClr val="dk1"/>
            </a:solidFill>
          </a:ln>
        </p:spPr>
        <p:txBody>
          <a:bodyPr wrap="square">
            <a:spAutoFit/>
          </a:bodyPr>
          <a:lstStyle/>
          <a:p>
            <a:r>
              <a:rPr lang="en-US" b="0" dirty="0">
                <a:solidFill>
                  <a:srgbClr val="D73A49"/>
                </a:solidFill>
                <a:effectLst/>
                <a:latin typeface="Consolas" panose="020B0609020204030204" pitchFamily="49" charset="0"/>
                <a:cs typeface="Consolas" panose="020B0609020204030204" pitchFamily="49" charset="0"/>
              </a:rPr>
              <a:t>#include</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032F62"/>
                </a:solidFill>
                <a:effectLst/>
                <a:latin typeface="Consolas" panose="020B0609020204030204" pitchFamily="49" charset="0"/>
                <a:cs typeface="Consolas" panose="020B0609020204030204" pitchFamily="49" charset="0"/>
              </a:rPr>
              <a:t>&lt;</a:t>
            </a:r>
            <a:r>
              <a:rPr lang="en-US" b="0" dirty="0" err="1">
                <a:solidFill>
                  <a:srgbClr val="032F62"/>
                </a:solidFill>
                <a:effectLst/>
                <a:latin typeface="Consolas" panose="020B0609020204030204" pitchFamily="49" charset="0"/>
                <a:cs typeface="Consolas" panose="020B0609020204030204" pitchFamily="49" charset="0"/>
              </a:rPr>
              <a:t>stdio.h</a:t>
            </a:r>
            <a:r>
              <a:rPr lang="en-US" b="0" dirty="0">
                <a:solidFill>
                  <a:srgbClr val="032F62"/>
                </a:solidFill>
                <a:effectLst/>
                <a:latin typeface="Consolas" panose="020B0609020204030204" pitchFamily="49" charset="0"/>
                <a:cs typeface="Consolas" panose="020B0609020204030204" pitchFamily="49" charset="0"/>
              </a:rPr>
              <a:t>&gt;</a:t>
            </a:r>
            <a:endParaRPr lang="en-US" b="0" dirty="0">
              <a:solidFill>
                <a:srgbClr val="24292E"/>
              </a:solidFill>
              <a:effectLst/>
              <a:latin typeface="Consolas" panose="020B0609020204030204" pitchFamily="49" charset="0"/>
              <a:cs typeface="Consolas" panose="020B0609020204030204" pitchFamily="49" charset="0"/>
            </a:endParaRPr>
          </a:p>
          <a:p>
            <a:br>
              <a:rPr lang="en-US" b="0" dirty="0">
                <a:solidFill>
                  <a:srgbClr val="24292E"/>
                </a:solidFill>
                <a:effectLst/>
                <a:latin typeface="Consolas" panose="020B0609020204030204" pitchFamily="49" charset="0"/>
                <a:cs typeface="Consolas" panose="020B0609020204030204" pitchFamily="49" charset="0"/>
              </a:rPr>
            </a:br>
            <a:r>
              <a:rPr lang="en-US" b="0" dirty="0">
                <a:solidFill>
                  <a:srgbClr val="D73A49"/>
                </a:solidFill>
                <a:effectLst/>
                <a:latin typeface="Consolas" panose="020B0609020204030204" pitchFamily="49" charset="0"/>
                <a:cs typeface="Consolas" panose="020B0609020204030204" pitchFamily="49" charset="0"/>
              </a:rPr>
              <a:t>static</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D73A49"/>
                </a:solidFill>
                <a:effectLst/>
                <a:latin typeface="Consolas" panose="020B0609020204030204" pitchFamily="49" charset="0"/>
                <a:cs typeface="Consolas" panose="020B0609020204030204" pitchFamily="49" charset="0"/>
              </a:rPr>
              <a:t>int</a:t>
            </a:r>
            <a:r>
              <a:rPr lang="en-US" b="0" dirty="0">
                <a:solidFill>
                  <a:srgbClr val="24292E"/>
                </a:solidFill>
                <a:effectLst/>
                <a:latin typeface="Consolas" panose="020B0609020204030204" pitchFamily="49" charset="0"/>
                <a:cs typeface="Consolas" panose="020B0609020204030204" pitchFamily="49" charset="0"/>
              </a:rPr>
              <a:t> a </a:t>
            </a:r>
            <a:r>
              <a:rPr lang="en-US" b="0" dirty="0">
                <a:solidFill>
                  <a:srgbClr val="D73A49"/>
                </a:solidFill>
                <a:effectLst/>
                <a:latin typeface="Consolas" panose="020B0609020204030204" pitchFamily="49" charset="0"/>
                <a:cs typeface="Consolas" panose="020B0609020204030204" pitchFamily="49" charset="0"/>
              </a:rPr>
              <a:t>=</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005CC5"/>
                </a:solidFill>
                <a:effectLst/>
                <a:latin typeface="Consolas" panose="020B0609020204030204" pitchFamily="49" charset="0"/>
                <a:cs typeface="Consolas" panose="020B0609020204030204" pitchFamily="49" charset="0"/>
              </a:rPr>
              <a:t>2</a:t>
            </a:r>
            <a:r>
              <a:rPr lang="en-US" b="0" dirty="0">
                <a:solidFill>
                  <a:srgbClr val="24292E"/>
                </a:solidFill>
                <a:effectLst/>
                <a:latin typeface="Consolas" panose="020B0609020204030204" pitchFamily="49" charset="0"/>
                <a:cs typeface="Consolas" panose="020B0609020204030204" pitchFamily="49" charset="0"/>
              </a:rPr>
              <a:t>;</a:t>
            </a:r>
          </a:p>
          <a:p>
            <a:br>
              <a:rPr lang="en-US" b="0" dirty="0">
                <a:solidFill>
                  <a:srgbClr val="24292E"/>
                </a:solidFill>
                <a:effectLst/>
                <a:latin typeface="Consolas" panose="020B0609020204030204" pitchFamily="49" charset="0"/>
                <a:cs typeface="Consolas" panose="020B0609020204030204" pitchFamily="49" charset="0"/>
              </a:rPr>
            </a:br>
            <a:r>
              <a:rPr lang="en-US" b="0" dirty="0">
                <a:solidFill>
                  <a:srgbClr val="D73A49"/>
                </a:solidFill>
                <a:effectLst/>
                <a:latin typeface="Consolas" panose="020B0609020204030204" pitchFamily="49" charset="0"/>
                <a:cs typeface="Consolas" panose="020B0609020204030204" pitchFamily="49" charset="0"/>
              </a:rPr>
              <a:t>void</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6F42C1"/>
                </a:solidFill>
                <a:effectLst/>
                <a:latin typeface="Consolas" panose="020B0609020204030204" pitchFamily="49" charset="0"/>
                <a:cs typeface="Consolas" panose="020B0609020204030204" pitchFamily="49" charset="0"/>
              </a:rPr>
              <a:t>f</a:t>
            </a:r>
            <a:r>
              <a:rPr lang="en-US" b="0" dirty="0">
                <a:solidFill>
                  <a:srgbClr val="24292E"/>
                </a:solidFill>
                <a:effectLst/>
                <a:latin typeface="Consolas" panose="020B0609020204030204" pitchFamily="49" charset="0"/>
                <a:cs typeface="Consolas" panose="020B0609020204030204" pitchFamily="49" charset="0"/>
              </a:rPr>
              <a:t>(</a:t>
            </a:r>
            <a:r>
              <a:rPr lang="en-US" b="0" dirty="0">
                <a:solidFill>
                  <a:srgbClr val="D73A49"/>
                </a:solidFill>
                <a:effectLst/>
                <a:latin typeface="Consolas" panose="020B0609020204030204" pitchFamily="49" charset="0"/>
                <a:cs typeface="Consolas" panose="020B0609020204030204" pitchFamily="49" charset="0"/>
              </a:rPr>
              <a:t>void</a:t>
            </a:r>
            <a:r>
              <a:rPr lang="en-US" b="0" dirty="0">
                <a:solidFill>
                  <a:srgbClr val="24292E"/>
                </a:solidFill>
                <a:effectLst/>
                <a:latin typeface="Consolas" panose="020B0609020204030204" pitchFamily="49" charset="0"/>
                <a:cs typeface="Consolas" panose="020B0609020204030204" pitchFamily="49" charset="0"/>
              </a:rPr>
              <a:t>);</a:t>
            </a:r>
          </a:p>
          <a:p>
            <a:br>
              <a:rPr lang="en-US" b="0" dirty="0">
                <a:solidFill>
                  <a:srgbClr val="24292E"/>
                </a:solidFill>
                <a:effectLst/>
                <a:latin typeface="Consolas" panose="020B0609020204030204" pitchFamily="49" charset="0"/>
                <a:cs typeface="Consolas" panose="020B0609020204030204" pitchFamily="49" charset="0"/>
              </a:rPr>
            </a:br>
            <a:r>
              <a:rPr lang="en-US" b="0" dirty="0">
                <a:solidFill>
                  <a:srgbClr val="D73A49"/>
                </a:solidFill>
                <a:effectLst/>
                <a:latin typeface="Consolas" panose="020B0609020204030204" pitchFamily="49" charset="0"/>
                <a:cs typeface="Consolas" panose="020B0609020204030204" pitchFamily="49" charset="0"/>
              </a:rPr>
              <a:t>void</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6F42C1"/>
                </a:solidFill>
                <a:effectLst/>
                <a:latin typeface="Consolas" panose="020B0609020204030204" pitchFamily="49" charset="0"/>
                <a:cs typeface="Consolas" panose="020B0609020204030204" pitchFamily="49" charset="0"/>
              </a:rPr>
              <a:t>g</a:t>
            </a:r>
            <a:r>
              <a:rPr lang="en-US" b="0" dirty="0">
                <a:solidFill>
                  <a:srgbClr val="24292E"/>
                </a:solidFill>
                <a:effectLst/>
                <a:latin typeface="Consolas" panose="020B0609020204030204" pitchFamily="49" charset="0"/>
                <a:cs typeface="Consolas" panose="020B0609020204030204" pitchFamily="49" charset="0"/>
              </a:rPr>
              <a:t>(</a:t>
            </a:r>
            <a:r>
              <a:rPr lang="en-US" b="0" dirty="0">
                <a:solidFill>
                  <a:srgbClr val="D73A49"/>
                </a:solidFill>
                <a:effectLst/>
                <a:latin typeface="Consolas" panose="020B0609020204030204" pitchFamily="49" charset="0"/>
                <a:cs typeface="Consolas" panose="020B0609020204030204" pitchFamily="49" charset="0"/>
              </a:rPr>
              <a:t>void</a:t>
            </a:r>
            <a:r>
              <a:rPr lang="en-US" b="0" dirty="0">
                <a:solidFill>
                  <a:srgbClr val="24292E"/>
                </a:solidFill>
                <a:effectLst/>
                <a:latin typeface="Consolas" panose="020B0609020204030204" pitchFamily="49" charset="0"/>
                <a:cs typeface="Consolas" panose="020B0609020204030204" pitchFamily="49" charset="0"/>
              </a:rPr>
              <a:t>) {</a:t>
            </a:r>
          </a:p>
          <a:p>
            <a:r>
              <a:rPr lang="en-US" b="0" dirty="0">
                <a:solidFill>
                  <a:srgbClr val="D73A49"/>
                </a:solidFill>
                <a:effectLst/>
                <a:latin typeface="Consolas" panose="020B0609020204030204" pitchFamily="49" charset="0"/>
                <a:cs typeface="Consolas" panose="020B0609020204030204" pitchFamily="49" charset="0"/>
              </a:rPr>
              <a:t>    ++</a:t>
            </a:r>
            <a:r>
              <a:rPr lang="en-US" b="0" dirty="0">
                <a:solidFill>
                  <a:srgbClr val="24292E"/>
                </a:solidFill>
                <a:effectLst/>
                <a:latin typeface="Consolas" panose="020B0609020204030204" pitchFamily="49" charset="0"/>
                <a:cs typeface="Consolas" panose="020B0609020204030204" pitchFamily="49" charset="0"/>
              </a:rPr>
              <a:t>a;</a:t>
            </a:r>
          </a:p>
          <a:p>
            <a:r>
              <a:rPr lang="en-US" b="0" dirty="0">
                <a:solidFill>
                  <a:srgbClr val="6F42C1"/>
                </a:solidFill>
                <a:effectLst/>
                <a:latin typeface="Consolas" panose="020B0609020204030204" pitchFamily="49" charset="0"/>
                <a:cs typeface="Consolas" panose="020B0609020204030204" pitchFamily="49" charset="0"/>
              </a:rPr>
              <a:t>    </a:t>
            </a:r>
            <a:r>
              <a:rPr lang="en-US" b="0" dirty="0" err="1">
                <a:solidFill>
                  <a:srgbClr val="6F42C1"/>
                </a:solidFill>
                <a:effectLst/>
                <a:latin typeface="Consolas" panose="020B0609020204030204" pitchFamily="49" charset="0"/>
                <a:cs typeface="Consolas" panose="020B0609020204030204" pitchFamily="49" charset="0"/>
              </a:rPr>
              <a:t>printf</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032F62"/>
                </a:solidFill>
                <a:effectLst/>
                <a:latin typeface="Consolas" panose="020B0609020204030204" pitchFamily="49" charset="0"/>
                <a:cs typeface="Consolas" panose="020B0609020204030204" pitchFamily="49" charset="0"/>
              </a:rPr>
              <a:t>"</a:t>
            </a:r>
            <a:r>
              <a:rPr lang="en-US" b="0" dirty="0">
                <a:solidFill>
                  <a:srgbClr val="005CC5"/>
                </a:solidFill>
                <a:effectLst/>
                <a:latin typeface="Consolas" panose="020B0609020204030204" pitchFamily="49" charset="0"/>
                <a:cs typeface="Consolas" panose="020B0609020204030204" pitchFamily="49" charset="0"/>
              </a:rPr>
              <a:t>%d\n</a:t>
            </a:r>
            <a:r>
              <a:rPr lang="en-US" b="0" dirty="0">
                <a:solidFill>
                  <a:srgbClr val="032F62"/>
                </a:solidFill>
                <a:effectLst/>
                <a:latin typeface="Consolas" panose="020B0609020204030204" pitchFamily="49" charset="0"/>
                <a:cs typeface="Consolas" panose="020B0609020204030204" pitchFamily="49" charset="0"/>
              </a:rPr>
              <a:t>"</a:t>
            </a:r>
            <a:r>
              <a:rPr lang="en-US" b="0" dirty="0">
                <a:solidFill>
                  <a:srgbClr val="24292E"/>
                </a:solidFill>
                <a:effectLst/>
                <a:latin typeface="Consolas" panose="020B0609020204030204" pitchFamily="49" charset="0"/>
                <a:cs typeface="Consolas" panose="020B0609020204030204" pitchFamily="49" charset="0"/>
              </a:rPr>
              <a:t>, a);</a:t>
            </a:r>
          </a:p>
          <a:p>
            <a:r>
              <a:rPr lang="en-US" b="0" dirty="0">
                <a:solidFill>
                  <a:srgbClr val="24292E"/>
                </a:solidFill>
                <a:effectLst/>
                <a:latin typeface="Consolas" panose="020B0609020204030204" pitchFamily="49" charset="0"/>
                <a:cs typeface="Consolas" panose="020B0609020204030204" pitchFamily="49" charset="0"/>
              </a:rPr>
              <a:t>}</a:t>
            </a:r>
          </a:p>
          <a:p>
            <a:br>
              <a:rPr lang="en-US" b="0" dirty="0">
                <a:solidFill>
                  <a:srgbClr val="24292E"/>
                </a:solidFill>
                <a:effectLst/>
                <a:latin typeface="Consolas" panose="020B0609020204030204" pitchFamily="49" charset="0"/>
                <a:cs typeface="Consolas" panose="020B0609020204030204" pitchFamily="49" charset="0"/>
              </a:rPr>
            </a:br>
            <a:r>
              <a:rPr lang="en-US" b="0" dirty="0">
                <a:solidFill>
                  <a:srgbClr val="D73A49"/>
                </a:solidFill>
                <a:effectLst/>
                <a:latin typeface="Consolas" panose="020B0609020204030204" pitchFamily="49" charset="0"/>
                <a:cs typeface="Consolas" panose="020B0609020204030204" pitchFamily="49" charset="0"/>
              </a:rPr>
              <a:t>int</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6F42C1"/>
                </a:solidFill>
                <a:effectLst/>
                <a:latin typeface="Consolas" panose="020B0609020204030204" pitchFamily="49" charset="0"/>
                <a:cs typeface="Consolas" panose="020B0609020204030204" pitchFamily="49" charset="0"/>
              </a:rPr>
              <a:t>main</a:t>
            </a:r>
            <a:r>
              <a:rPr lang="en-US" b="0" dirty="0">
                <a:solidFill>
                  <a:srgbClr val="24292E"/>
                </a:solidFill>
                <a:effectLst/>
                <a:latin typeface="Consolas" panose="020B0609020204030204" pitchFamily="49" charset="0"/>
                <a:cs typeface="Consolas" panose="020B0609020204030204" pitchFamily="49" charset="0"/>
              </a:rPr>
              <a:t>() {</a:t>
            </a:r>
          </a:p>
          <a:p>
            <a:r>
              <a:rPr lang="en-US" b="0" dirty="0">
                <a:solidFill>
                  <a:srgbClr val="6F42C1"/>
                </a:solidFill>
                <a:effectLst/>
                <a:latin typeface="Consolas" panose="020B0609020204030204" pitchFamily="49" charset="0"/>
                <a:cs typeface="Consolas" panose="020B0609020204030204" pitchFamily="49" charset="0"/>
              </a:rPr>
              <a:t>    f</a:t>
            </a:r>
            <a:r>
              <a:rPr lang="en-US" b="0" dirty="0">
                <a:solidFill>
                  <a:srgbClr val="24292E"/>
                </a:solidFill>
                <a:effectLst/>
                <a:latin typeface="Consolas" panose="020B0609020204030204" pitchFamily="49" charset="0"/>
                <a:cs typeface="Consolas" panose="020B0609020204030204" pitchFamily="49" charset="0"/>
              </a:rPr>
              <a:t>();</a:t>
            </a:r>
          </a:p>
          <a:p>
            <a:r>
              <a:rPr lang="en-US" b="0" dirty="0">
                <a:solidFill>
                  <a:srgbClr val="D73A49"/>
                </a:solidFill>
                <a:effectLst/>
                <a:latin typeface="Consolas" panose="020B0609020204030204" pitchFamily="49" charset="0"/>
                <a:cs typeface="Consolas" panose="020B0609020204030204" pitchFamily="49" charset="0"/>
              </a:rPr>
              <a:t>    return</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005CC5"/>
                </a:solidFill>
                <a:effectLst/>
                <a:latin typeface="Consolas" panose="020B0609020204030204" pitchFamily="49" charset="0"/>
                <a:cs typeface="Consolas" panose="020B0609020204030204" pitchFamily="49" charset="0"/>
              </a:rPr>
              <a:t>0</a:t>
            </a:r>
            <a:r>
              <a:rPr lang="en-US" b="0" dirty="0">
                <a:solidFill>
                  <a:srgbClr val="24292E"/>
                </a:solidFill>
                <a:effectLst/>
                <a:latin typeface="Consolas" panose="020B0609020204030204" pitchFamily="49" charset="0"/>
                <a:cs typeface="Consolas" panose="020B0609020204030204" pitchFamily="49" charset="0"/>
              </a:rPr>
              <a:t>;</a:t>
            </a:r>
          </a:p>
          <a:p>
            <a:r>
              <a:rPr lang="en-US" b="0" dirty="0">
                <a:solidFill>
                  <a:srgbClr val="24292E"/>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146717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linds(horizontal)">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5859938" cy="584775"/>
          </a:xfrm>
          <a:prstGeom prst="rect">
            <a:avLst/>
          </a:prstGeom>
          <a:noFill/>
        </p:spPr>
        <p:txBody>
          <a:bodyPr wrap="none" rtlCol="0">
            <a:spAutoFit/>
          </a:bodyPr>
          <a:lstStyle/>
          <a:p>
            <a:r>
              <a:rPr kumimoji="1" lang="en-US" altLang="zh-CN" sz="3200" dirty="0"/>
              <a:t>Aside:</a:t>
            </a:r>
            <a:r>
              <a:rPr kumimoji="1" lang="zh-CN" altLang="en-US" sz="3200" dirty="0"/>
              <a:t> </a:t>
            </a:r>
            <a:r>
              <a:rPr kumimoji="1" lang="en-US" altLang="zh-CN" sz="3200" dirty="0"/>
              <a:t>C</a:t>
            </a:r>
            <a:r>
              <a:rPr kumimoji="1" lang="zh-CN" altLang="en-US" sz="3200" dirty="0"/>
              <a:t>中的声明（</a:t>
            </a:r>
            <a:r>
              <a:rPr kumimoji="1" lang="en-US" altLang="zh-CN" sz="3200" dirty="0"/>
              <a:t>declaration</a:t>
            </a:r>
            <a:r>
              <a:rPr kumimoji="1" lang="zh-CN" altLang="en-US" sz="3200" dirty="0"/>
              <a:t>）</a:t>
            </a:r>
            <a:endParaRPr kumimoji="1" lang="en-US" altLang="zh-CN" sz="3200" dirty="0"/>
          </a:p>
        </p:txBody>
      </p:sp>
      <p:sp>
        <p:nvSpPr>
          <p:cNvPr id="4" name="文本框 1">
            <a:extLst>
              <a:ext uri="{FF2B5EF4-FFF2-40B4-BE49-F238E27FC236}">
                <a16:creationId xmlns:a16="http://schemas.microsoft.com/office/drawing/2014/main" id="{4EB8EC5A-6E0C-BF4B-BC5C-87652EC81CE1}"/>
              </a:ext>
            </a:extLst>
          </p:cNvPr>
          <p:cNvSpPr txBox="1"/>
          <p:nvPr/>
        </p:nvSpPr>
        <p:spPr>
          <a:xfrm>
            <a:off x="288758" y="968716"/>
            <a:ext cx="8687952" cy="5220212"/>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告诉编译器变量</a:t>
            </a:r>
            <a:r>
              <a:rPr lang="en-US" altLang="zh-CN" sz="2000" dirty="0">
                <a:solidFill>
                  <a:prstClr val="black"/>
                </a:solidFill>
                <a:latin typeface="Consolas" panose="020B0609020204030204" pitchFamily="49" charset="0"/>
                <a:cs typeface="Consolas" panose="020B0609020204030204" pitchFamily="49" charset="0"/>
              </a:rPr>
              <a:t>/</a:t>
            </a:r>
            <a:r>
              <a:rPr lang="zh-CN" altLang="en-US" sz="2000" dirty="0">
                <a:solidFill>
                  <a:prstClr val="black"/>
                </a:solidFill>
                <a:latin typeface="Consolas" panose="020B0609020204030204" pitchFamily="49" charset="0"/>
                <a:cs typeface="Consolas" panose="020B0609020204030204" pitchFamily="49" charset="0"/>
              </a:rPr>
              <a:t>函数的存在</a:t>
            </a:r>
            <a:r>
              <a:rPr lang="zh-CN" altLang="en-US" sz="2000" dirty="0">
                <a:solidFill>
                  <a:srgbClr val="FF0000"/>
                </a:solidFill>
                <a:latin typeface="Consolas" panose="020B0609020204030204" pitchFamily="49" charset="0"/>
                <a:cs typeface="Consolas" panose="020B0609020204030204" pitchFamily="49" charset="0"/>
              </a:rPr>
              <a:t>（创建一个标签）</a:t>
            </a:r>
            <a:endParaRPr lang="en-US" altLang="zh-CN" sz="2000" dirty="0">
              <a:solidFill>
                <a:srgbClr val="FF0000"/>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latin typeface="Consolas" panose="020B0609020204030204" pitchFamily="49" charset="0"/>
                <a:cs typeface="Consolas" panose="020B0609020204030204" pitchFamily="49" charset="0"/>
              </a:rPr>
              <a:t>变量：</a:t>
            </a:r>
            <a:r>
              <a:rPr lang="en-US" altLang="zh-CN" dirty="0">
                <a:latin typeface="Consolas" panose="020B0609020204030204" pitchFamily="49" charset="0"/>
                <a:cs typeface="Consolas" panose="020B0609020204030204" pitchFamily="49" charset="0"/>
              </a:rPr>
              <a:t>int a;</a:t>
            </a:r>
          </a:p>
          <a:p>
            <a:pPr marL="800100" lvl="1" indent="-342900">
              <a:lnSpc>
                <a:spcPct val="150000"/>
              </a:lnSpc>
              <a:buFont typeface="Arial" panose="020B0604020202020204" pitchFamily="34" charset="0"/>
              <a:buChar char="•"/>
            </a:pPr>
            <a:r>
              <a:rPr lang="zh-CN" altLang="en-US" dirty="0">
                <a:latin typeface="Consolas" panose="020B0609020204030204" pitchFamily="49" charset="0"/>
                <a:cs typeface="Consolas" panose="020B0609020204030204" pitchFamily="49" charset="0"/>
              </a:rPr>
              <a:t>函数：</a:t>
            </a:r>
            <a:r>
              <a:rPr lang="en-US" altLang="zh-CN" dirty="0">
                <a:latin typeface="Consolas" panose="020B0609020204030204" pitchFamily="49" charset="0"/>
                <a:cs typeface="Consolas" panose="020B0609020204030204" pitchFamily="49" charset="0"/>
              </a:rPr>
              <a:t>int zero();</a:t>
            </a:r>
          </a:p>
          <a:p>
            <a:pPr marL="342900" lvl="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通式</a:t>
            </a:r>
            <a:endParaRPr lang="en-US" altLang="zh-CN"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en-US" altLang="zh-CN" dirty="0">
                <a:solidFill>
                  <a:prstClr val="black"/>
                </a:solidFill>
                <a:latin typeface="Consolas" panose="020B0609020204030204" pitchFamily="49" charset="0"/>
                <a:cs typeface="Consolas" panose="020B0609020204030204" pitchFamily="49" charset="0"/>
              </a:rPr>
              <a:t>(static/extern) type name</a:t>
            </a:r>
            <a:r>
              <a:rPr lang="zh-CN" altLang="en-US" dirty="0">
                <a:solidFill>
                  <a:prstClr val="black"/>
                </a:solidFill>
                <a:latin typeface="Consolas" panose="020B0609020204030204" pitchFamily="49" charset="0"/>
                <a:cs typeface="Consolas" panose="020B0609020204030204" pitchFamily="49" charset="0"/>
              </a:rPr>
              <a:t> </a:t>
            </a:r>
            <a:r>
              <a:rPr lang="en-US" altLang="zh-CN" dirty="0">
                <a:solidFill>
                  <a:prstClr val="black"/>
                </a:solidFill>
                <a:latin typeface="Consolas" panose="020B0609020204030204" pitchFamily="49" charset="0"/>
                <a:cs typeface="Consolas" panose="020B0609020204030204" pitchFamily="49" charset="0"/>
              </a:rPr>
              <a:t>…</a:t>
            </a:r>
            <a:r>
              <a:rPr lang="zh-CN" altLang="en-US" dirty="0">
                <a:solidFill>
                  <a:prstClr val="black"/>
                </a:solidFill>
                <a:latin typeface="Consolas" panose="020B0609020204030204" pitchFamily="49" charset="0"/>
                <a:cs typeface="Consolas" panose="020B0609020204030204" pitchFamily="49" charset="0"/>
              </a:rPr>
              <a:t> </a:t>
            </a:r>
            <a:r>
              <a:rPr lang="en-US" altLang="zh-CN" dirty="0">
                <a:solidFill>
                  <a:prstClr val="black"/>
                </a:solidFill>
                <a:latin typeface="Consolas" panose="020B0609020204030204" pitchFamily="49" charset="0"/>
                <a:cs typeface="Consolas" panose="020B0609020204030204" pitchFamily="49" charset="0"/>
              </a:rPr>
              <a:t>;</a:t>
            </a: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cs typeface="Consolas" panose="020B0609020204030204" pitchFamily="49" charset="0"/>
              </a:rPr>
              <a:t>不加</a:t>
            </a:r>
            <a:r>
              <a:rPr lang="en-US" altLang="zh-CN" dirty="0">
                <a:solidFill>
                  <a:prstClr val="black"/>
                </a:solidFill>
                <a:latin typeface="Consolas" panose="020B0609020204030204" pitchFamily="49" charset="0"/>
                <a:cs typeface="Consolas" panose="020B0609020204030204" pitchFamily="49" charset="0"/>
              </a:rPr>
              <a:t>static/extern</a:t>
            </a:r>
            <a:r>
              <a:rPr lang="zh-CN" altLang="en-US" dirty="0">
                <a:solidFill>
                  <a:prstClr val="black"/>
                </a:solidFill>
                <a:latin typeface="Consolas" panose="020B0609020204030204" pitchFamily="49" charset="0"/>
                <a:cs typeface="Consolas" panose="020B0609020204030204" pitchFamily="49" charset="0"/>
              </a:rPr>
              <a:t>就是一般意义上的全局变量</a:t>
            </a:r>
            <a:r>
              <a:rPr lang="en-US" altLang="zh-CN" dirty="0">
                <a:solidFill>
                  <a:prstClr val="black"/>
                </a:solidFill>
                <a:latin typeface="Consolas" panose="020B0609020204030204" pitchFamily="49" charset="0"/>
                <a:cs typeface="Consolas" panose="020B0609020204030204" pitchFamily="49" charset="0"/>
              </a:rPr>
              <a:t>/</a:t>
            </a:r>
            <a:r>
              <a:rPr lang="zh-CN" altLang="en-US" dirty="0">
                <a:solidFill>
                  <a:prstClr val="black"/>
                </a:solidFill>
                <a:latin typeface="Consolas" panose="020B0609020204030204" pitchFamily="49" charset="0"/>
                <a:cs typeface="Consolas" panose="020B0609020204030204" pitchFamily="49" charset="0"/>
              </a:rPr>
              <a:t>局部变量</a:t>
            </a:r>
            <a:endParaRPr lang="en-US" altLang="zh-CN" dirty="0">
              <a:solidFill>
                <a:prstClr val="black"/>
              </a:solidFill>
              <a:latin typeface="Consolas" panose="020B0609020204030204" pitchFamily="49" charset="0"/>
              <a:cs typeface="Consolas" panose="020B0609020204030204" pitchFamily="49" charset="0"/>
            </a:endParaRPr>
          </a:p>
          <a:p>
            <a:pPr marL="342900" lvl="0" indent="-342900">
              <a:lnSpc>
                <a:spcPct val="150000"/>
              </a:lnSpc>
              <a:buFont typeface="Wingdings" pitchFamily="2" charset="2"/>
              <a:buChar char="Ø"/>
            </a:pPr>
            <a:r>
              <a:rPr lang="en-US" altLang="zh-CN" sz="2000" dirty="0">
                <a:solidFill>
                  <a:prstClr val="black"/>
                </a:solidFill>
                <a:latin typeface="Consolas" panose="020B0609020204030204" pitchFamily="49" charset="0"/>
                <a:cs typeface="Consolas" panose="020B0609020204030204" pitchFamily="49" charset="0"/>
              </a:rPr>
              <a:t>static</a:t>
            </a:r>
            <a:r>
              <a:rPr lang="zh-CN" altLang="en-US" sz="2000" dirty="0">
                <a:solidFill>
                  <a:prstClr val="black"/>
                </a:solidFill>
                <a:latin typeface="Consolas" panose="020B0609020204030204" pitchFamily="49" charset="0"/>
                <a:cs typeface="Consolas" panose="020B0609020204030204" pitchFamily="49" charset="0"/>
              </a:rPr>
              <a:t>：静态变量</a:t>
            </a:r>
            <a:r>
              <a:rPr lang="en-US" altLang="zh-CN" sz="2000" dirty="0">
                <a:solidFill>
                  <a:prstClr val="black"/>
                </a:solidFill>
                <a:latin typeface="Consolas" panose="020B0609020204030204" pitchFamily="49" charset="0"/>
                <a:cs typeface="Consolas" panose="020B0609020204030204" pitchFamily="49" charset="0"/>
              </a:rPr>
              <a:t>/</a:t>
            </a:r>
            <a:r>
              <a:rPr lang="zh-CN" altLang="en-US" sz="2000" dirty="0">
                <a:solidFill>
                  <a:prstClr val="black"/>
                </a:solidFill>
                <a:latin typeface="Consolas" panose="020B0609020204030204" pitchFamily="49" charset="0"/>
                <a:cs typeface="Consolas" panose="020B0609020204030204" pitchFamily="49" charset="0"/>
              </a:rPr>
              <a:t>函数（限制作用域，私有化）</a:t>
            </a:r>
            <a:endParaRPr lang="en-US" altLang="zh-CN" sz="2000" dirty="0">
              <a:solidFill>
                <a:prstClr val="black"/>
              </a:solidFill>
              <a:latin typeface="Consolas" panose="020B0609020204030204" pitchFamily="49" charset="0"/>
              <a:cs typeface="Consolas" panose="020B0609020204030204" pitchFamily="49" charset="0"/>
            </a:endParaRPr>
          </a:p>
          <a:p>
            <a:pPr marL="342900" lvl="0" indent="-342900">
              <a:lnSpc>
                <a:spcPct val="150000"/>
              </a:lnSpc>
              <a:buFont typeface="Wingdings" pitchFamily="2" charset="2"/>
              <a:buChar char="Ø"/>
            </a:pPr>
            <a:r>
              <a:rPr lang="en-US" altLang="zh-CN" sz="2000" dirty="0">
                <a:solidFill>
                  <a:prstClr val="black"/>
                </a:solidFill>
                <a:latin typeface="Consolas" panose="020B0609020204030204" pitchFamily="49" charset="0"/>
                <a:cs typeface="Consolas" panose="020B0609020204030204" pitchFamily="49" charset="0"/>
              </a:rPr>
              <a:t>extern</a:t>
            </a:r>
          </a:p>
          <a:p>
            <a:pPr marL="800100" lvl="1" indent="-342900">
              <a:lnSpc>
                <a:spcPct val="150000"/>
              </a:lnSpc>
              <a:buFont typeface="Arial" panose="020B0604020202020204" pitchFamily="34" charset="0"/>
              <a:buChar char="•"/>
            </a:pPr>
            <a:r>
              <a:rPr lang="zh-CN" altLang="en-US" dirty="0"/>
              <a:t>对于变量</a:t>
            </a:r>
            <a:endParaRPr lang="en-US" altLang="zh-CN" dirty="0"/>
          </a:p>
          <a:p>
            <a:pPr marL="1257300" lvl="2" indent="-342900">
              <a:lnSpc>
                <a:spcPct val="150000"/>
              </a:lnSpc>
              <a:buFont typeface="Wingdings" pitchFamily="2" charset="2"/>
              <a:buChar char="ü"/>
            </a:pPr>
            <a:r>
              <a:rPr lang="zh-CN" altLang="en-US" dirty="0"/>
              <a:t>告诉编译器变量不是由该文件定义的</a:t>
            </a:r>
            <a:endParaRPr lang="en-US" altLang="zh-CN" dirty="0"/>
          </a:p>
          <a:p>
            <a:pPr marL="800100" lvl="1" indent="-342900">
              <a:lnSpc>
                <a:spcPct val="150000"/>
              </a:lnSpc>
              <a:buFont typeface="Arial" panose="020B0604020202020204" pitchFamily="34" charset="0"/>
              <a:buChar char="•"/>
            </a:pPr>
            <a:r>
              <a:rPr lang="zh-CN" altLang="en-US" dirty="0"/>
              <a:t>对于函数</a:t>
            </a:r>
            <a:endParaRPr lang="en-US" altLang="zh-CN" dirty="0"/>
          </a:p>
          <a:p>
            <a:pPr marL="1257300" lvl="2" indent="-342900">
              <a:lnSpc>
                <a:spcPct val="150000"/>
              </a:lnSpc>
              <a:buFont typeface="Wingdings" pitchFamily="2" charset="2"/>
              <a:buChar char="ü"/>
            </a:pPr>
            <a:r>
              <a:rPr lang="zh-CN" altLang="en-US" dirty="0"/>
              <a:t>不加</a:t>
            </a:r>
            <a:r>
              <a:rPr lang="en-US" altLang="zh-CN" dirty="0"/>
              <a:t>static</a:t>
            </a:r>
            <a:r>
              <a:rPr lang="zh-CN" altLang="en-US" dirty="0"/>
              <a:t>的函数声明默认为</a:t>
            </a:r>
            <a:r>
              <a:rPr lang="en-US" altLang="zh-CN" dirty="0">
                <a:latin typeface="Consolas" panose="020B0609020204030204" pitchFamily="49" charset="0"/>
                <a:cs typeface="Consolas" panose="020B0609020204030204" pitchFamily="49" charset="0"/>
              </a:rPr>
              <a:t>extern</a:t>
            </a:r>
            <a:r>
              <a:rPr lang="zh-CN" altLang="en-US" dirty="0">
                <a:solidFill>
                  <a:prstClr val="black"/>
                </a:solidFill>
                <a:latin typeface="Consolas" panose="020B0609020204030204" pitchFamily="49" charset="0"/>
                <a:cs typeface="Consolas" panose="020B0609020204030204" pitchFamily="49" charset="0"/>
              </a:rPr>
              <a:t>（可以不写</a:t>
            </a:r>
            <a:r>
              <a:rPr lang="en-US" altLang="zh-CN" dirty="0">
                <a:solidFill>
                  <a:prstClr val="black"/>
                </a:solidFill>
                <a:latin typeface="Consolas" panose="020B0609020204030204" pitchFamily="49" charset="0"/>
                <a:cs typeface="Consolas" panose="020B0609020204030204" pitchFamily="49" charset="0"/>
              </a:rPr>
              <a:t>extern</a:t>
            </a:r>
            <a:r>
              <a:rPr lang="zh-CN" altLang="en-US" dirty="0">
                <a:solidFill>
                  <a:prstClr val="black"/>
                </a:solidFill>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p:txBody>
      </p:sp>
      <p:sp>
        <p:nvSpPr>
          <p:cNvPr id="9" name="TextBox 10">
            <a:extLst>
              <a:ext uri="{FF2B5EF4-FFF2-40B4-BE49-F238E27FC236}">
                <a16:creationId xmlns:a16="http://schemas.microsoft.com/office/drawing/2014/main" id="{6E28C4C5-6D7F-204E-8441-4EAF35C5F47B}"/>
              </a:ext>
            </a:extLst>
          </p:cNvPr>
          <p:cNvSpPr txBox="1"/>
          <p:nvPr/>
        </p:nvSpPr>
        <p:spPr>
          <a:xfrm>
            <a:off x="8072197" y="4735709"/>
            <a:ext cx="3255390" cy="1477328"/>
          </a:xfrm>
          <a:prstGeom prst="rect">
            <a:avLst/>
          </a:prstGeom>
          <a:noFill/>
          <a:ln w="19050">
            <a:solidFill>
              <a:schemeClr val="dk1"/>
            </a:solidFill>
          </a:ln>
        </p:spPr>
        <p:txBody>
          <a:bodyPr wrap="square">
            <a:spAutoFit/>
          </a:bodyPr>
          <a:lstStyle/>
          <a:p>
            <a:r>
              <a:rPr lang="en-US" b="0" dirty="0">
                <a:solidFill>
                  <a:srgbClr val="D73A49"/>
                </a:solidFill>
                <a:effectLst/>
                <a:latin typeface="Consolas" panose="020B0609020204030204" pitchFamily="49" charset="0"/>
                <a:cs typeface="Consolas" panose="020B0609020204030204" pitchFamily="49" charset="0"/>
              </a:rPr>
              <a:t>void</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6F42C1"/>
                </a:solidFill>
                <a:effectLst/>
                <a:latin typeface="Consolas" panose="020B0609020204030204" pitchFamily="49" charset="0"/>
                <a:cs typeface="Consolas" panose="020B0609020204030204" pitchFamily="49" charset="0"/>
              </a:rPr>
              <a:t>f</a:t>
            </a:r>
            <a:r>
              <a:rPr lang="en-US" b="0" dirty="0">
                <a:solidFill>
                  <a:srgbClr val="24292E"/>
                </a:solidFill>
                <a:effectLst/>
                <a:latin typeface="Consolas" panose="020B0609020204030204" pitchFamily="49" charset="0"/>
                <a:cs typeface="Consolas" panose="020B0609020204030204" pitchFamily="49" charset="0"/>
              </a:rPr>
              <a:t>(</a:t>
            </a:r>
            <a:r>
              <a:rPr lang="en-US" b="0" dirty="0">
                <a:solidFill>
                  <a:srgbClr val="D73A49"/>
                </a:solidFill>
                <a:effectLst/>
                <a:latin typeface="Consolas" panose="020B0609020204030204" pitchFamily="49" charset="0"/>
                <a:cs typeface="Consolas" panose="020B0609020204030204" pitchFamily="49" charset="0"/>
              </a:rPr>
              <a:t>void</a:t>
            </a:r>
            <a:r>
              <a:rPr lang="en-US" b="0" dirty="0">
                <a:solidFill>
                  <a:srgbClr val="24292E"/>
                </a:solidFill>
                <a:effectLst/>
                <a:latin typeface="Consolas" panose="020B0609020204030204" pitchFamily="49" charset="0"/>
                <a:cs typeface="Consolas" panose="020B0609020204030204" pitchFamily="49" charset="0"/>
              </a:rPr>
              <a:t>);</a:t>
            </a:r>
          </a:p>
          <a:p>
            <a:r>
              <a:rPr lang="en-US" b="0" dirty="0">
                <a:solidFill>
                  <a:srgbClr val="D73A49"/>
                </a:solidFill>
                <a:effectLst/>
                <a:latin typeface="Consolas" panose="020B0609020204030204" pitchFamily="49" charset="0"/>
                <a:cs typeface="Consolas" panose="020B0609020204030204" pitchFamily="49" charset="0"/>
              </a:rPr>
              <a:t>int</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6F42C1"/>
                </a:solidFill>
                <a:effectLst/>
                <a:latin typeface="Consolas" panose="020B0609020204030204" pitchFamily="49" charset="0"/>
                <a:cs typeface="Consolas" panose="020B0609020204030204" pitchFamily="49" charset="0"/>
              </a:rPr>
              <a:t>main</a:t>
            </a:r>
            <a:r>
              <a:rPr lang="en-US" b="0" dirty="0">
                <a:solidFill>
                  <a:srgbClr val="24292E"/>
                </a:solidFill>
                <a:effectLst/>
                <a:latin typeface="Consolas" panose="020B0609020204030204" pitchFamily="49" charset="0"/>
                <a:cs typeface="Consolas" panose="020B0609020204030204" pitchFamily="49" charset="0"/>
              </a:rPr>
              <a:t>() {</a:t>
            </a:r>
          </a:p>
          <a:p>
            <a:r>
              <a:rPr lang="en-US" b="0" dirty="0">
                <a:solidFill>
                  <a:srgbClr val="6F42C1"/>
                </a:solidFill>
                <a:effectLst/>
                <a:latin typeface="Consolas" panose="020B0609020204030204" pitchFamily="49" charset="0"/>
                <a:cs typeface="Consolas" panose="020B0609020204030204" pitchFamily="49" charset="0"/>
              </a:rPr>
              <a:t>    f</a:t>
            </a:r>
            <a:r>
              <a:rPr lang="en-US" b="0" dirty="0">
                <a:solidFill>
                  <a:srgbClr val="24292E"/>
                </a:solidFill>
                <a:effectLst/>
                <a:latin typeface="Consolas" panose="020B0609020204030204" pitchFamily="49" charset="0"/>
                <a:cs typeface="Consolas" panose="020B0609020204030204" pitchFamily="49" charset="0"/>
              </a:rPr>
              <a:t>();</a:t>
            </a:r>
          </a:p>
          <a:p>
            <a:r>
              <a:rPr lang="en-US" b="0" dirty="0">
                <a:solidFill>
                  <a:srgbClr val="D73A49"/>
                </a:solidFill>
                <a:effectLst/>
                <a:latin typeface="Consolas" panose="020B0609020204030204" pitchFamily="49" charset="0"/>
                <a:cs typeface="Consolas" panose="020B0609020204030204" pitchFamily="49" charset="0"/>
              </a:rPr>
              <a:t>    return</a:t>
            </a:r>
            <a:r>
              <a:rPr lang="en-US" b="0" dirty="0">
                <a:solidFill>
                  <a:srgbClr val="24292E"/>
                </a:solidFill>
                <a:effectLst/>
                <a:latin typeface="Consolas" panose="020B0609020204030204" pitchFamily="49" charset="0"/>
                <a:cs typeface="Consolas" panose="020B0609020204030204" pitchFamily="49" charset="0"/>
              </a:rPr>
              <a:t> </a:t>
            </a:r>
            <a:r>
              <a:rPr lang="en-US" b="0" dirty="0">
                <a:solidFill>
                  <a:srgbClr val="005CC5"/>
                </a:solidFill>
                <a:effectLst/>
                <a:latin typeface="Consolas" panose="020B0609020204030204" pitchFamily="49" charset="0"/>
                <a:cs typeface="Consolas" panose="020B0609020204030204" pitchFamily="49" charset="0"/>
              </a:rPr>
              <a:t>0</a:t>
            </a:r>
            <a:r>
              <a:rPr lang="en-US" b="0" dirty="0">
                <a:solidFill>
                  <a:srgbClr val="24292E"/>
                </a:solidFill>
                <a:effectLst/>
                <a:latin typeface="Consolas" panose="020B0609020204030204" pitchFamily="49" charset="0"/>
                <a:cs typeface="Consolas" panose="020B0609020204030204" pitchFamily="49" charset="0"/>
              </a:rPr>
              <a:t>;</a:t>
            </a:r>
          </a:p>
          <a:p>
            <a:r>
              <a:rPr lang="en-US" b="0" dirty="0">
                <a:solidFill>
                  <a:srgbClr val="24292E"/>
                </a:solidFill>
                <a:effectLst/>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595B6F41-EF1C-3549-BAD3-3B6B542B1B33}"/>
              </a:ext>
            </a:extLst>
          </p:cNvPr>
          <p:cNvSpPr txBox="1"/>
          <p:nvPr/>
        </p:nvSpPr>
        <p:spPr>
          <a:xfrm>
            <a:off x="8072197" y="2704384"/>
            <a:ext cx="3255390" cy="2031325"/>
          </a:xfrm>
          <a:prstGeom prst="rect">
            <a:avLst/>
          </a:prstGeom>
          <a:noFill/>
          <a:ln w="19050">
            <a:solidFill>
              <a:schemeClr val="dk1"/>
            </a:solidFill>
          </a:ln>
        </p:spPr>
        <p:txBody>
          <a:bodyPr wrap="square">
            <a:spAutoFit/>
          </a:bodyPr>
          <a:lstStyle/>
          <a:p>
            <a:r>
              <a:rPr lang="en-US" altLang="zh-CN" b="0" dirty="0">
                <a:solidFill>
                  <a:srgbClr val="032F62"/>
                </a:solidFill>
                <a:effectLst/>
                <a:latin typeface="Consolas" panose="020B0609020204030204" pitchFamily="49" charset="0"/>
                <a:cs typeface="Consolas" panose="020B0609020204030204" pitchFamily="49" charset="0"/>
              </a:rPr>
              <a:t>//</a:t>
            </a:r>
            <a:r>
              <a:rPr lang="zh-CN" altLang="en-US" b="0" dirty="0">
                <a:solidFill>
                  <a:srgbClr val="032F62"/>
                </a:solidFill>
                <a:effectLst/>
                <a:latin typeface="Consolas" panose="020B0609020204030204" pitchFamily="49" charset="0"/>
                <a:cs typeface="Consolas" panose="020B0609020204030204" pitchFamily="49" charset="0"/>
              </a:rPr>
              <a:t> </a:t>
            </a:r>
            <a:r>
              <a:rPr lang="en-CN" altLang="zh-CN" b="0" dirty="0">
                <a:solidFill>
                  <a:srgbClr val="032F62"/>
                </a:solidFill>
                <a:effectLst/>
                <a:latin typeface="Consolas" panose="020B0609020204030204" pitchFamily="49" charset="0"/>
                <a:cs typeface="Consolas" panose="020B0609020204030204" pitchFamily="49" charset="0"/>
              </a:rPr>
              <a:t>a.c</a:t>
            </a:r>
          </a:p>
          <a:p>
            <a:r>
              <a:rPr lang="en-US" dirty="0">
                <a:solidFill>
                  <a:srgbClr val="D73A49"/>
                </a:solidFill>
                <a:latin typeface="Consolas" panose="020B0609020204030204" pitchFamily="49" charset="0"/>
                <a:cs typeface="Consolas" panose="020B0609020204030204" pitchFamily="49" charset="0"/>
              </a:rPr>
              <a:t>int</a:t>
            </a:r>
            <a:r>
              <a:rPr lang="en-CN" dirty="0">
                <a:solidFill>
                  <a:srgbClr val="032F62"/>
                </a:solidFill>
                <a:latin typeface="Consolas" panose="020B0609020204030204" pitchFamily="49" charset="0"/>
                <a:cs typeface="Consolas" panose="020B0609020204030204" pitchFamily="49" charset="0"/>
              </a:rPr>
              <a:t> a;</a:t>
            </a:r>
          </a:p>
          <a:p>
            <a:r>
              <a:rPr lang="en-CN" b="0" dirty="0">
                <a:solidFill>
                  <a:srgbClr val="032F62"/>
                </a:solidFill>
                <a:effectLst/>
                <a:latin typeface="Consolas" panose="020B0609020204030204" pitchFamily="49" charset="0"/>
                <a:cs typeface="Consolas" panose="020B0609020204030204" pitchFamily="49" charset="0"/>
              </a:rPr>
              <a:t>...</a:t>
            </a:r>
          </a:p>
          <a:p>
            <a:endParaRPr lang="en-CN" dirty="0">
              <a:solidFill>
                <a:srgbClr val="032F62"/>
              </a:solidFill>
              <a:latin typeface="Consolas" panose="020B0609020204030204" pitchFamily="49" charset="0"/>
              <a:cs typeface="Consolas" panose="020B0609020204030204" pitchFamily="49" charset="0"/>
            </a:endParaRPr>
          </a:p>
          <a:p>
            <a:r>
              <a:rPr lang="en-CN" b="0" dirty="0">
                <a:solidFill>
                  <a:srgbClr val="032F62"/>
                </a:solidFill>
                <a:effectLst/>
                <a:latin typeface="Consolas" panose="020B0609020204030204" pitchFamily="49" charset="0"/>
                <a:cs typeface="Consolas" panose="020B0609020204030204" pitchFamily="49" charset="0"/>
              </a:rPr>
              <a:t>// b.c</a:t>
            </a:r>
            <a:endParaRPr lang="en-US" b="0" dirty="0">
              <a:solidFill>
                <a:srgbClr val="032F62"/>
              </a:solidFill>
              <a:effectLst/>
              <a:latin typeface="Consolas" panose="020B0609020204030204" pitchFamily="49" charset="0"/>
              <a:cs typeface="Consolas" panose="020B0609020204030204" pitchFamily="49" charset="0"/>
            </a:endParaRPr>
          </a:p>
          <a:p>
            <a:r>
              <a:rPr lang="en-US" dirty="0">
                <a:solidFill>
                  <a:srgbClr val="D73A49"/>
                </a:solidFill>
                <a:latin typeface="Consolas" panose="020B0609020204030204" pitchFamily="49" charset="0"/>
                <a:cs typeface="Consolas" panose="020B0609020204030204" pitchFamily="49" charset="0"/>
              </a:rPr>
              <a:t>extern </a:t>
            </a:r>
            <a:r>
              <a:rPr lang="en-US" dirty="0">
                <a:latin typeface="Consolas" panose="020B0609020204030204" pitchFamily="49" charset="0"/>
                <a:cs typeface="Consolas" panose="020B0609020204030204" pitchFamily="49" charset="0"/>
              </a:rPr>
              <a:t>a;</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469140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linds(horizontal)">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blinds(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5594417" cy="584775"/>
          </a:xfrm>
          <a:prstGeom prst="rect">
            <a:avLst/>
          </a:prstGeom>
          <a:noFill/>
        </p:spPr>
        <p:txBody>
          <a:bodyPr wrap="none" rtlCol="0">
            <a:spAutoFit/>
          </a:bodyPr>
          <a:lstStyle/>
          <a:p>
            <a:r>
              <a:rPr kumimoji="1" lang="en-US" altLang="zh-CN" sz="3200" dirty="0"/>
              <a:t>Aside:</a:t>
            </a:r>
            <a:r>
              <a:rPr kumimoji="1" lang="zh-CN" altLang="en-US" sz="3200" dirty="0"/>
              <a:t> </a:t>
            </a:r>
            <a:r>
              <a:rPr kumimoji="1" lang="en-US" altLang="zh-CN" sz="3200" dirty="0"/>
              <a:t>C</a:t>
            </a:r>
            <a:r>
              <a:rPr kumimoji="1" lang="zh-CN" altLang="en-US" sz="3200" dirty="0"/>
              <a:t>中的定义（</a:t>
            </a:r>
            <a:r>
              <a:rPr kumimoji="1" lang="en-US" altLang="zh-CN" sz="3200" dirty="0"/>
              <a:t>definition</a:t>
            </a:r>
            <a:r>
              <a:rPr kumimoji="1" lang="zh-CN" altLang="en-US" sz="3200" dirty="0"/>
              <a:t>）</a:t>
            </a:r>
            <a:endParaRPr kumimoji="1" lang="en-US" altLang="zh-CN" sz="3200" dirty="0"/>
          </a:p>
        </p:txBody>
      </p:sp>
      <p:sp>
        <p:nvSpPr>
          <p:cNvPr id="4" name="文本框 1">
            <a:extLst>
              <a:ext uri="{FF2B5EF4-FFF2-40B4-BE49-F238E27FC236}">
                <a16:creationId xmlns:a16="http://schemas.microsoft.com/office/drawing/2014/main" id="{4EB8EC5A-6E0C-BF4B-BC5C-87652EC81CE1}"/>
              </a:ext>
            </a:extLst>
          </p:cNvPr>
          <p:cNvSpPr txBox="1"/>
          <p:nvPr/>
        </p:nvSpPr>
        <p:spPr>
          <a:xfrm>
            <a:off x="288758" y="968716"/>
            <a:ext cx="8687952" cy="3135987"/>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告诉编译器为变量</a:t>
            </a:r>
            <a:r>
              <a:rPr lang="en-US" altLang="zh-CN" sz="2000" dirty="0">
                <a:solidFill>
                  <a:prstClr val="black"/>
                </a:solidFill>
                <a:latin typeface="Consolas" panose="020B0609020204030204" pitchFamily="49" charset="0"/>
                <a:cs typeface="Consolas" panose="020B0609020204030204" pitchFamily="49" charset="0"/>
              </a:rPr>
              <a:t>/</a:t>
            </a:r>
            <a:r>
              <a:rPr lang="zh-CN" altLang="en-US" sz="2000" dirty="0">
                <a:solidFill>
                  <a:prstClr val="black"/>
                </a:solidFill>
                <a:latin typeface="Consolas" panose="020B0609020204030204" pitchFamily="49" charset="0"/>
                <a:cs typeface="Consolas" panose="020B0609020204030204" pitchFamily="49" charset="0"/>
              </a:rPr>
              <a:t>函数分配存储空间</a:t>
            </a:r>
            <a:r>
              <a:rPr lang="zh-CN" altLang="en-US" sz="2000" dirty="0">
                <a:solidFill>
                  <a:srgbClr val="FF0000"/>
                </a:solidFill>
                <a:latin typeface="Consolas" panose="020B0609020204030204" pitchFamily="49" charset="0"/>
                <a:cs typeface="Consolas" panose="020B0609020204030204" pitchFamily="49" charset="0"/>
              </a:rPr>
              <a:t>（把标签贴到对应的物体上）</a:t>
            </a:r>
            <a:endParaRPr lang="en-US" altLang="zh-CN" sz="2000" dirty="0">
              <a:solidFill>
                <a:srgbClr val="FF0000"/>
              </a:solidFill>
              <a:latin typeface="Consolas" panose="020B0609020204030204" pitchFamily="49" charset="0"/>
              <a:cs typeface="Consolas" panose="020B0609020204030204" pitchFamily="49" charset="0"/>
            </a:endParaRPr>
          </a:p>
          <a:p>
            <a:pPr marL="34290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变量的定义与声明</a:t>
            </a:r>
            <a:endParaRPr lang="en-US" altLang="zh-CN" sz="2000"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en-US" altLang="zh-CN" dirty="0">
                <a:solidFill>
                  <a:prstClr val="black"/>
                </a:solidFill>
                <a:latin typeface="Consolas" panose="020B0609020204030204" pitchFamily="49" charset="0"/>
                <a:cs typeface="Consolas" panose="020B0609020204030204" pitchFamily="49" charset="0"/>
              </a:rPr>
              <a:t>C</a:t>
            </a:r>
            <a:r>
              <a:rPr lang="zh-CN" altLang="en-US" dirty="0">
                <a:solidFill>
                  <a:prstClr val="black"/>
                </a:solidFill>
                <a:latin typeface="Consolas" panose="020B0609020204030204" pitchFamily="49" charset="0"/>
                <a:cs typeface="Consolas" panose="020B0609020204030204" pitchFamily="49" charset="0"/>
              </a:rPr>
              <a:t>中定义往往包含声明，二者一般是等同的</a:t>
            </a:r>
            <a:endParaRPr lang="en-US" altLang="zh-CN" dirty="0">
              <a:solidFill>
                <a:prstClr val="black"/>
              </a:solidFill>
              <a:latin typeface="Consolas" panose="020B0609020204030204" pitchFamily="49" charset="0"/>
              <a:cs typeface="Consolas" panose="020B0609020204030204" pitchFamily="49" charset="0"/>
            </a:endParaRPr>
          </a:p>
          <a:p>
            <a:pPr marL="1257300" lvl="2" indent="-342900">
              <a:lnSpc>
                <a:spcPct val="150000"/>
              </a:lnSpc>
              <a:buFont typeface="Wingdings" pitchFamily="2" charset="2"/>
              <a:buChar char="ü"/>
            </a:pPr>
            <a:r>
              <a:rPr lang="zh-CN" altLang="en-US" dirty="0">
                <a:solidFill>
                  <a:prstClr val="black"/>
                </a:solidFill>
                <a:latin typeface="Consolas" panose="020B0609020204030204" pitchFamily="49" charset="0"/>
                <a:cs typeface="Consolas" panose="020B0609020204030204" pitchFamily="49" charset="0"/>
              </a:rPr>
              <a:t>声明了也就定义了，定义了也就声明了</a:t>
            </a:r>
            <a:endParaRPr lang="en-US" altLang="zh-CN"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cs typeface="Consolas" panose="020B0609020204030204" pitchFamily="49" charset="0"/>
              </a:rPr>
              <a:t>只有一种情况声明和定义不同</a:t>
            </a:r>
            <a:r>
              <a:rPr lang="zh-CN" altLang="en-US" sz="1600" dirty="0">
                <a:solidFill>
                  <a:prstClr val="black"/>
                </a:solidFill>
                <a:latin typeface="Consolas" panose="020B0609020204030204" pitchFamily="49" charset="0"/>
                <a:cs typeface="Consolas" panose="020B0609020204030204" pitchFamily="49" charset="0"/>
              </a:rPr>
              <a:t>：</a:t>
            </a:r>
            <a:r>
              <a:rPr lang="en-US" altLang="zh-CN" sz="1600" dirty="0">
                <a:solidFill>
                  <a:prstClr val="black"/>
                </a:solidFill>
                <a:latin typeface="Consolas" panose="020B0609020204030204" pitchFamily="49" charset="0"/>
                <a:cs typeface="Consolas" panose="020B0609020204030204" pitchFamily="49" charset="0"/>
              </a:rPr>
              <a:t>extern</a:t>
            </a:r>
          </a:p>
          <a:p>
            <a:pPr marL="342900" lvl="0" indent="-342900">
              <a:lnSpc>
                <a:spcPct val="150000"/>
              </a:lnSpc>
              <a:buFont typeface="Wingdings" pitchFamily="2" charset="2"/>
              <a:buChar char="Ø"/>
            </a:pPr>
            <a:r>
              <a:rPr lang="zh-CN" altLang="en-US" sz="2000" dirty="0">
                <a:solidFill>
                  <a:prstClr val="black"/>
                </a:solidFill>
                <a:latin typeface="Consolas" panose="020B0609020204030204" pitchFamily="49" charset="0"/>
                <a:cs typeface="Consolas" panose="020B0609020204030204" pitchFamily="49" charset="0"/>
              </a:rPr>
              <a:t>函数的定义与声明</a:t>
            </a:r>
            <a:endParaRPr lang="en-US" altLang="zh-CN" sz="2000" dirty="0">
              <a:solidFill>
                <a:prstClr val="black"/>
              </a:solidFill>
              <a:latin typeface="Consolas" panose="020B0609020204030204" pitchFamily="49" charset="0"/>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cs typeface="Consolas" panose="020B0609020204030204" pitchFamily="49" charset="0"/>
              </a:rPr>
              <a:t>完全可以区分，有</a:t>
            </a:r>
            <a:r>
              <a:rPr lang="en-US" altLang="zh-CN" dirty="0">
                <a:solidFill>
                  <a:prstClr val="black"/>
                </a:solidFill>
                <a:latin typeface="Consolas" panose="020B0609020204030204" pitchFamily="49" charset="0"/>
                <a:cs typeface="Consolas" panose="020B0609020204030204" pitchFamily="49" charset="0"/>
              </a:rPr>
              <a:t>{}</a:t>
            </a:r>
            <a:r>
              <a:rPr lang="zh-CN" altLang="en-US" dirty="0">
                <a:solidFill>
                  <a:prstClr val="black"/>
                </a:solidFill>
                <a:latin typeface="Consolas" panose="020B0609020204030204" pitchFamily="49" charset="0"/>
                <a:cs typeface="Consolas" panose="020B0609020204030204" pitchFamily="49" charset="0"/>
              </a:rPr>
              <a:t>的是定义，没有的是声明</a:t>
            </a:r>
            <a:endParaRPr lang="en-US" altLang="zh-CN"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5592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1498936" cy="584775"/>
          </a:xfrm>
          <a:prstGeom prst="rect">
            <a:avLst/>
          </a:prstGeom>
          <a:noFill/>
        </p:spPr>
        <p:txBody>
          <a:bodyPr wrap="none" rtlCol="0">
            <a:spAutoFit/>
          </a:bodyPr>
          <a:lstStyle/>
          <a:p>
            <a:r>
              <a:rPr kumimoji="1" lang="en-US" altLang="zh-CN" sz="3200" dirty="0"/>
              <a:t>.</a:t>
            </a:r>
            <a:r>
              <a:rPr kumimoji="1" lang="en-US" altLang="zh-CN" sz="3200" dirty="0" err="1"/>
              <a:t>symtab</a:t>
            </a:r>
            <a:endParaRPr kumimoji="1" lang="zh-CN" altLang="en-US" sz="3200" dirty="0"/>
          </a:p>
        </p:txBody>
      </p:sp>
      <p:pic>
        <p:nvPicPr>
          <p:cNvPr id="25" name="Picture 24">
            <a:extLst>
              <a:ext uri="{FF2B5EF4-FFF2-40B4-BE49-F238E27FC236}">
                <a16:creationId xmlns:a16="http://schemas.microsoft.com/office/drawing/2014/main" id="{F1932C2F-2B42-CA44-BB46-8855C23B0AD1}"/>
              </a:ext>
            </a:extLst>
          </p:cNvPr>
          <p:cNvPicPr>
            <a:picLocks noChangeAspect="1"/>
          </p:cNvPicPr>
          <p:nvPr/>
        </p:nvPicPr>
        <p:blipFill>
          <a:blip r:embed="rId2"/>
          <a:stretch>
            <a:fillRect/>
          </a:stretch>
        </p:blipFill>
        <p:spPr>
          <a:xfrm>
            <a:off x="7884820" y="1013800"/>
            <a:ext cx="4307180" cy="4162226"/>
          </a:xfrm>
          <a:prstGeom prst="rect">
            <a:avLst/>
          </a:prstGeom>
        </p:spPr>
      </p:pic>
      <p:sp>
        <p:nvSpPr>
          <p:cNvPr id="26" name="文本框 1">
            <a:extLst>
              <a:ext uri="{FF2B5EF4-FFF2-40B4-BE49-F238E27FC236}">
                <a16:creationId xmlns:a16="http://schemas.microsoft.com/office/drawing/2014/main" id="{A35ADEA5-9F9B-B94E-8BEC-F5DE03DDF5E3}"/>
              </a:ext>
            </a:extLst>
          </p:cNvPr>
          <p:cNvSpPr txBox="1"/>
          <p:nvPr/>
        </p:nvSpPr>
        <p:spPr>
          <a:xfrm>
            <a:off x="298732" y="968716"/>
            <a:ext cx="7586088" cy="5913094"/>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rPr>
              <a:t>符号表：很多条目组成的数组，每个条目对应一个符号</a:t>
            </a:r>
            <a:endParaRPr lang="en-US" altLang="zh-CN" sz="2000" dirty="0">
              <a:solidFill>
                <a:prstClr val="black"/>
              </a:solidFill>
            </a:endParaRPr>
          </a:p>
          <a:p>
            <a:pPr marL="800100" lvl="1" indent="-342900">
              <a:lnSpc>
                <a:spcPct val="150000"/>
              </a:lnSpc>
              <a:buFont typeface="Arial" panose="020B0604020202020204" pitchFamily="34" charset="0"/>
              <a:buChar char="•"/>
            </a:pPr>
            <a:r>
              <a:rPr lang="zh-CN" altLang="en-US" dirty="0">
                <a:solidFill>
                  <a:prstClr val="black"/>
                </a:solidFill>
              </a:rPr>
              <a:t>包含该目标模块</a:t>
            </a:r>
            <a:r>
              <a:rPr lang="zh-CN" altLang="en-US" b="1" dirty="0">
                <a:solidFill>
                  <a:srgbClr val="FF0000"/>
                </a:solidFill>
              </a:rPr>
              <a:t>定义</a:t>
            </a:r>
            <a:r>
              <a:rPr lang="zh-CN" altLang="en-US" dirty="0">
                <a:solidFill>
                  <a:prstClr val="black"/>
                </a:solidFill>
              </a:rPr>
              <a:t>和</a:t>
            </a:r>
            <a:r>
              <a:rPr lang="zh-CN" altLang="en-US" b="1" dirty="0">
                <a:solidFill>
                  <a:srgbClr val="FF0000"/>
                </a:solidFill>
              </a:rPr>
              <a:t>引用</a:t>
            </a:r>
            <a:r>
              <a:rPr lang="zh-CN" altLang="en-US" dirty="0">
                <a:solidFill>
                  <a:prstClr val="black"/>
                </a:solidFill>
              </a:rPr>
              <a:t>的符号</a:t>
            </a:r>
            <a:endParaRPr lang="en-US" altLang="zh-CN" dirty="0">
              <a:solidFill>
                <a:prstClr val="black"/>
              </a:solidFill>
            </a:endParaRPr>
          </a:p>
          <a:p>
            <a:pPr marL="1257300" lvl="2" indent="-342900">
              <a:lnSpc>
                <a:spcPct val="150000"/>
              </a:lnSpc>
              <a:buFont typeface="Wingdings" pitchFamily="2" charset="2"/>
              <a:buChar char="ü"/>
            </a:pPr>
            <a:r>
              <a:rPr lang="zh-CN" altLang="en-US" dirty="0">
                <a:solidFill>
                  <a:prstClr val="black"/>
                </a:solidFill>
              </a:rPr>
              <a:t>全局符号：自己定义的，其他模块也能用</a:t>
            </a:r>
            <a:endParaRPr lang="en-US" altLang="zh-CN" dirty="0">
              <a:solidFill>
                <a:prstClr val="black"/>
              </a:solidFill>
            </a:endParaRPr>
          </a:p>
          <a:p>
            <a:pPr marL="1257300" lvl="2" indent="-342900">
              <a:lnSpc>
                <a:spcPct val="150000"/>
              </a:lnSpc>
              <a:buFont typeface="Wingdings" pitchFamily="2" charset="2"/>
              <a:buChar char="ü"/>
            </a:pPr>
            <a:r>
              <a:rPr lang="zh-CN" altLang="en-US" dirty="0">
                <a:solidFill>
                  <a:prstClr val="black"/>
                </a:solidFill>
              </a:rPr>
              <a:t>外部符号（属于全局符号）：自己引用了，</a:t>
            </a:r>
            <a:r>
              <a:rPr lang="zh-CN" altLang="en-CN" dirty="0">
                <a:solidFill>
                  <a:prstClr val="black"/>
                </a:solidFill>
              </a:rPr>
              <a:t>但是是</a:t>
            </a:r>
            <a:r>
              <a:rPr lang="zh-CN" altLang="en-US" dirty="0">
                <a:solidFill>
                  <a:prstClr val="black"/>
                </a:solidFill>
              </a:rPr>
              <a:t>其他模块定义的</a:t>
            </a:r>
            <a:endParaRPr lang="en-US" altLang="zh-CN" dirty="0">
              <a:solidFill>
                <a:prstClr val="black"/>
              </a:solidFill>
            </a:endParaRPr>
          </a:p>
          <a:p>
            <a:pPr marL="1257300" lvl="2" indent="-342900">
              <a:lnSpc>
                <a:spcPct val="150000"/>
              </a:lnSpc>
              <a:buFont typeface="Wingdings" pitchFamily="2" charset="2"/>
              <a:buChar char="ü"/>
            </a:pPr>
            <a:r>
              <a:rPr lang="zh-CN" altLang="en-US" dirty="0">
                <a:solidFill>
                  <a:prstClr val="black"/>
                </a:solidFill>
              </a:rPr>
              <a:t>局部符号：私有的，自己定义自己用</a:t>
            </a:r>
            <a:endParaRPr lang="en-US" altLang="zh-CN" dirty="0">
              <a:solidFill>
                <a:prstClr val="black"/>
              </a:solidFill>
            </a:endParaRPr>
          </a:p>
          <a:p>
            <a:pPr marL="800100" lvl="1" indent="-342900">
              <a:lnSpc>
                <a:spcPct val="150000"/>
              </a:lnSpc>
              <a:buFont typeface="Arial" panose="020B0604020202020204" pitchFamily="34" charset="0"/>
              <a:buChar char="•"/>
            </a:pPr>
            <a:r>
              <a:rPr lang="zh-CN" altLang="en-US" dirty="0">
                <a:solidFill>
                  <a:prstClr val="black"/>
                </a:solidFill>
              </a:rPr>
              <a:t>不包含</a:t>
            </a:r>
            <a:r>
              <a:rPr lang="zh-CN" altLang="en-US" b="1" dirty="0">
                <a:solidFill>
                  <a:srgbClr val="FF0000"/>
                </a:solidFill>
              </a:rPr>
              <a:t>只声明</a:t>
            </a:r>
            <a:r>
              <a:rPr lang="zh-CN" altLang="en-US" dirty="0">
                <a:solidFill>
                  <a:srgbClr val="FF0000"/>
                </a:solidFill>
              </a:rPr>
              <a:t>而未定义</a:t>
            </a:r>
            <a:r>
              <a:rPr lang="en-US" altLang="zh-CN" dirty="0">
                <a:solidFill>
                  <a:srgbClr val="FF0000"/>
                </a:solidFill>
              </a:rPr>
              <a:t>/</a:t>
            </a:r>
            <a:r>
              <a:rPr lang="zh-CN" altLang="en-US" dirty="0">
                <a:solidFill>
                  <a:srgbClr val="FF0000"/>
                </a:solidFill>
              </a:rPr>
              <a:t>引用的</a:t>
            </a:r>
            <a:r>
              <a:rPr lang="zh-CN" altLang="en-US" dirty="0">
                <a:solidFill>
                  <a:prstClr val="black"/>
                </a:solidFill>
              </a:rPr>
              <a:t>变量</a:t>
            </a:r>
            <a:r>
              <a:rPr lang="en-US" altLang="zh-CN" dirty="0">
                <a:solidFill>
                  <a:prstClr val="black"/>
                </a:solidFill>
              </a:rPr>
              <a:t>/</a:t>
            </a:r>
            <a:r>
              <a:rPr lang="zh-CN" altLang="en-US" dirty="0">
                <a:solidFill>
                  <a:prstClr val="black"/>
                </a:solidFill>
              </a:rPr>
              <a:t>函数的符号（没用，编译器优化掉）</a:t>
            </a:r>
            <a:endParaRPr lang="en-US" altLang="zh-CN" dirty="0">
              <a:solidFill>
                <a:prstClr val="black"/>
              </a:solidFill>
            </a:endParaRPr>
          </a:p>
          <a:p>
            <a:pPr marL="800100" lvl="1" indent="-342900">
              <a:lnSpc>
                <a:spcPct val="150000"/>
              </a:lnSpc>
              <a:buFont typeface="Arial" panose="020B0604020202020204" pitchFamily="34" charset="0"/>
              <a:buChar char="•"/>
            </a:pPr>
            <a:r>
              <a:rPr lang="zh-CN" altLang="en-US" dirty="0">
                <a:solidFill>
                  <a:prstClr val="black"/>
                </a:solidFill>
              </a:rPr>
              <a:t>不包含</a:t>
            </a:r>
            <a:r>
              <a:rPr lang="zh-CN" altLang="en-US" b="1" dirty="0">
                <a:solidFill>
                  <a:srgbClr val="FF0000"/>
                </a:solidFill>
              </a:rPr>
              <a:t>局部非静态</a:t>
            </a:r>
            <a:r>
              <a:rPr lang="zh-CN" altLang="en-US" dirty="0">
                <a:solidFill>
                  <a:prstClr val="black"/>
                </a:solidFill>
              </a:rPr>
              <a:t>变量的符号</a:t>
            </a:r>
            <a:r>
              <a:rPr lang="zh-CN" altLang="en-US" dirty="0">
                <a:solidFill>
                  <a:schemeClr val="accent5"/>
                </a:solidFill>
              </a:rPr>
              <a:t>（为什么？）</a:t>
            </a:r>
            <a:endParaRPr lang="en-US" altLang="zh-CN" dirty="0">
              <a:solidFill>
                <a:schemeClr val="accent5"/>
              </a:solidFill>
            </a:endParaRPr>
          </a:p>
          <a:p>
            <a:pPr marL="1257300" lvl="2" indent="-342900">
              <a:lnSpc>
                <a:spcPct val="150000"/>
              </a:lnSpc>
              <a:buFont typeface="Wingdings" pitchFamily="2" charset="2"/>
              <a:buChar char="ü"/>
            </a:pPr>
            <a:r>
              <a:rPr lang="zh-CN" altLang="en-US" dirty="0">
                <a:solidFill>
                  <a:schemeClr val="accent5"/>
                </a:solidFill>
              </a:rPr>
              <a:t>局部非静态变量只会被定义它的文件（函数）引用，并且在函数结束后立即消亡</a:t>
            </a:r>
            <a:endParaRPr lang="en-US" altLang="zh-CN" dirty="0">
              <a:solidFill>
                <a:schemeClr val="accent5"/>
              </a:solidFill>
            </a:endParaRPr>
          </a:p>
          <a:p>
            <a:pPr marL="1257300" lvl="2" indent="-342900">
              <a:lnSpc>
                <a:spcPct val="150000"/>
              </a:lnSpc>
              <a:buFont typeface="Wingdings" pitchFamily="2" charset="2"/>
              <a:buChar char="ü"/>
            </a:pPr>
            <a:r>
              <a:rPr lang="zh-CN" altLang="en-US" dirty="0">
                <a:solidFill>
                  <a:schemeClr val="accent5"/>
                </a:solidFill>
              </a:rPr>
              <a:t>运行时动态产生动态消亡，存储在寄存器</a:t>
            </a:r>
            <a:r>
              <a:rPr lang="en-US" altLang="zh-CN" dirty="0">
                <a:solidFill>
                  <a:schemeClr val="accent5"/>
                </a:solidFill>
              </a:rPr>
              <a:t>/</a:t>
            </a:r>
            <a:r>
              <a:rPr lang="zh-CN" altLang="en-US" dirty="0">
                <a:solidFill>
                  <a:schemeClr val="accent5"/>
                </a:solidFill>
              </a:rPr>
              <a:t>运行时栈上（想一想汇编代码）</a:t>
            </a:r>
            <a:endParaRPr lang="en-US" altLang="zh-CN" dirty="0">
              <a:solidFill>
                <a:schemeClr val="accent5"/>
              </a:solidFill>
            </a:endParaRPr>
          </a:p>
          <a:p>
            <a:pPr marL="1257300" lvl="2" indent="-342900">
              <a:lnSpc>
                <a:spcPct val="150000"/>
              </a:lnSpc>
              <a:buFont typeface="Wingdings" pitchFamily="2" charset="2"/>
              <a:buChar char="ü"/>
            </a:pPr>
            <a:r>
              <a:rPr lang="zh-CN" altLang="en-US" dirty="0">
                <a:solidFill>
                  <a:schemeClr val="accent5"/>
                </a:solidFill>
              </a:rPr>
              <a:t>和链接无关，不需要记录它的信息供链接器使用</a:t>
            </a:r>
            <a:endParaRPr lang="en-US" altLang="zh-CN" dirty="0">
              <a:solidFill>
                <a:schemeClr val="accent5"/>
              </a:solidFill>
            </a:endParaRPr>
          </a:p>
        </p:txBody>
      </p:sp>
    </p:spTree>
    <p:extLst>
      <p:ext uri="{BB962C8B-B14F-4D97-AF65-F5344CB8AC3E}">
        <p14:creationId xmlns:p14="http://schemas.microsoft.com/office/powerpoint/2010/main" val="25590506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blinds(horizontal)">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blinds(horizontal)">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blinds(horizontal)">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blinds(horizontal)">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blinds(horizontal)">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blinds(horizontal)">
                                      <p:cBhvr>
                                        <p:cTn id="37" dur="500"/>
                                        <p:tgtEl>
                                          <p:spTgt spid="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
                                            <p:txEl>
                                              <p:pRg st="7" end="7"/>
                                            </p:txEl>
                                          </p:spTgt>
                                        </p:tgtEl>
                                        <p:attrNameLst>
                                          <p:attrName>style.visibility</p:attrName>
                                        </p:attrNameLst>
                                      </p:cBhvr>
                                      <p:to>
                                        <p:strVal val="visible"/>
                                      </p:to>
                                    </p:set>
                                    <p:animEffect transition="in" filter="blinds(horizontal)">
                                      <p:cBhvr>
                                        <p:cTn id="42" dur="500"/>
                                        <p:tgtEl>
                                          <p:spTgt spid="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
                                            <p:txEl>
                                              <p:pRg st="8" end="8"/>
                                            </p:txEl>
                                          </p:spTgt>
                                        </p:tgtEl>
                                        <p:attrNameLst>
                                          <p:attrName>style.visibility</p:attrName>
                                        </p:attrNameLst>
                                      </p:cBhvr>
                                      <p:to>
                                        <p:strVal val="visible"/>
                                      </p:to>
                                    </p:set>
                                    <p:animEffect transition="in" filter="blinds(horizontal)">
                                      <p:cBhvr>
                                        <p:cTn id="47" dur="500"/>
                                        <p:tgtEl>
                                          <p:spTgt spid="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
                                            <p:txEl>
                                              <p:pRg st="9" end="9"/>
                                            </p:txEl>
                                          </p:spTgt>
                                        </p:tgtEl>
                                        <p:attrNameLst>
                                          <p:attrName>style.visibility</p:attrName>
                                        </p:attrNameLst>
                                      </p:cBhvr>
                                      <p:to>
                                        <p:strVal val="visible"/>
                                      </p:to>
                                    </p:set>
                                    <p:animEffect transition="in" filter="blinds(horizontal)">
                                      <p:cBhvr>
                                        <p:cTn id="52" dur="500"/>
                                        <p:tgtEl>
                                          <p:spTgt spid="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6A764205-BB3E-3642-A72A-E9BE69F9238B}"/>
              </a:ext>
            </a:extLst>
          </p:cNvPr>
          <p:cNvSpPr txBox="1"/>
          <p:nvPr/>
        </p:nvSpPr>
        <p:spPr>
          <a:xfrm>
            <a:off x="288758" y="383941"/>
            <a:ext cx="4533499" cy="584775"/>
          </a:xfrm>
          <a:prstGeom prst="rect">
            <a:avLst/>
          </a:prstGeom>
          <a:noFill/>
        </p:spPr>
        <p:txBody>
          <a:bodyPr wrap="square" rtlCol="0">
            <a:spAutoFit/>
          </a:bodyPr>
          <a:lstStyle/>
          <a:p>
            <a:r>
              <a:rPr kumimoji="1" lang="en-US" altLang="zh-CN" sz="3200" dirty="0"/>
              <a:t>Recall: lab</a:t>
            </a:r>
            <a:r>
              <a:rPr kumimoji="1" lang="zh-CN" altLang="en-US" sz="3200" dirty="0"/>
              <a:t>的注意事项</a:t>
            </a:r>
          </a:p>
        </p:txBody>
      </p:sp>
      <p:sp>
        <p:nvSpPr>
          <p:cNvPr id="7" name="内容占位符 2">
            <a:extLst>
              <a:ext uri="{FF2B5EF4-FFF2-40B4-BE49-F238E27FC236}">
                <a16:creationId xmlns:a16="http://schemas.microsoft.com/office/drawing/2014/main" id="{775E26D1-CF46-6045-A39C-F8CF73F1D2ED}"/>
              </a:ext>
            </a:extLst>
          </p:cNvPr>
          <p:cNvSpPr txBox="1">
            <a:spLocks/>
          </p:cNvSpPr>
          <p:nvPr/>
        </p:nvSpPr>
        <p:spPr>
          <a:xfrm>
            <a:off x="288758" y="1001712"/>
            <a:ext cx="10515600" cy="4854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Ø"/>
            </a:pPr>
            <a:endParaRPr lang="en-US" altLang="zh-CN" sz="2000" dirty="0"/>
          </a:p>
        </p:txBody>
      </p:sp>
      <p:sp>
        <p:nvSpPr>
          <p:cNvPr id="6" name="Rounded Rectangle 5">
            <a:extLst>
              <a:ext uri="{FF2B5EF4-FFF2-40B4-BE49-F238E27FC236}">
                <a16:creationId xmlns:a16="http://schemas.microsoft.com/office/drawing/2014/main" id="{68CDBAD3-6174-054A-9DC4-1F5E130E774B}"/>
              </a:ext>
            </a:extLst>
          </p:cNvPr>
          <p:cNvSpPr/>
          <p:nvPr/>
        </p:nvSpPr>
        <p:spPr>
          <a:xfrm>
            <a:off x="6713623" y="1346746"/>
            <a:ext cx="4966635" cy="4842690"/>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endParaRPr kumimoji="1" lang="en-US" altLang="zh-CN" sz="3200" dirty="0"/>
          </a:p>
          <a:p>
            <a:pPr>
              <a:lnSpc>
                <a:spcPct val="150000"/>
              </a:lnSpc>
            </a:pPr>
            <a:r>
              <a:rPr kumimoji="1" lang="en-US" altLang="zh-CN" sz="3200" dirty="0"/>
              <a:t>❌</a:t>
            </a:r>
          </a:p>
          <a:p>
            <a:pPr marL="457200" indent="-457200">
              <a:lnSpc>
                <a:spcPct val="150000"/>
              </a:lnSpc>
              <a:buFont typeface="Wingdings" pitchFamily="2" charset="2"/>
              <a:buChar char="Ø"/>
            </a:pPr>
            <a:r>
              <a:rPr kumimoji="1" lang="zh-CN" altLang="en-US" sz="2400" dirty="0"/>
              <a:t>抄袭</a:t>
            </a:r>
            <a:endParaRPr kumimoji="1" lang="en-US" altLang="zh-CN" sz="2400" dirty="0"/>
          </a:p>
          <a:p>
            <a:pPr marL="800100" lvl="1" indent="-342900">
              <a:lnSpc>
                <a:spcPct val="150000"/>
              </a:lnSpc>
              <a:buFont typeface="Arial" panose="020B0604020202020204" pitchFamily="34" charset="0"/>
              <a:buChar char="•"/>
            </a:pPr>
            <a:r>
              <a:rPr kumimoji="1" lang="en-US" altLang="zh-CN" sz="2400" dirty="0">
                <a:solidFill>
                  <a:srgbClr val="FF0000"/>
                </a:solidFill>
              </a:rPr>
              <a:t>No</a:t>
            </a:r>
            <a:r>
              <a:rPr kumimoji="1" lang="zh-CN" altLang="en-US" sz="2400" dirty="0"/>
              <a:t> </a:t>
            </a:r>
            <a:r>
              <a:rPr kumimoji="1" lang="en-US" altLang="zh-CN" sz="2400" dirty="0" err="1"/>
              <a:t>Github</a:t>
            </a:r>
            <a:r>
              <a:rPr kumimoji="1" lang="en-US" altLang="zh-CN" sz="2400" dirty="0"/>
              <a:t>/CSDN/</a:t>
            </a:r>
            <a:r>
              <a:rPr kumimoji="1" lang="zh-CN" altLang="en-US" sz="2400" dirty="0"/>
              <a:t>同学</a:t>
            </a:r>
            <a:r>
              <a:rPr kumimoji="1" lang="en-US" altLang="zh-CN" sz="2400" dirty="0"/>
              <a:t>/</a:t>
            </a:r>
            <a:r>
              <a:rPr kumimoji="1" lang="zh-CN" altLang="en-US" sz="2400" dirty="0"/>
              <a:t>学长学姐代码</a:t>
            </a:r>
            <a:endParaRPr kumimoji="1" lang="en-US" altLang="zh-CN" sz="2400" dirty="0"/>
          </a:p>
          <a:p>
            <a:pPr marL="800100" lvl="1" indent="-342900">
              <a:lnSpc>
                <a:spcPct val="150000"/>
              </a:lnSpc>
              <a:buFont typeface="Arial" panose="020B0604020202020204" pitchFamily="34" charset="0"/>
              <a:buChar char="•"/>
            </a:pPr>
            <a:r>
              <a:rPr kumimoji="1" lang="en-US" altLang="zh-CN" sz="2400" dirty="0" err="1"/>
              <a:t>Autolab</a:t>
            </a:r>
            <a:r>
              <a:rPr kumimoji="1" lang="zh-CN" altLang="en-CN" sz="2400" b="1" dirty="0">
                <a:solidFill>
                  <a:srgbClr val="FF0000"/>
                </a:solidFill>
              </a:rPr>
              <a:t>有查重</a:t>
            </a:r>
            <a:endParaRPr kumimoji="1" lang="en-US" altLang="zh-CN" sz="2400" b="1" dirty="0">
              <a:solidFill>
                <a:srgbClr val="FF0000"/>
              </a:solidFill>
            </a:endParaRPr>
          </a:p>
          <a:p>
            <a:pPr marL="457200" marR="0" lvl="0" indent="-457200" algn="l" defTabSz="914400" rtl="0" eaLnBrk="1" fontAlgn="auto" latinLnBrk="0" hangingPunct="1">
              <a:lnSpc>
                <a:spcPct val="150000"/>
              </a:lnSpc>
              <a:spcBef>
                <a:spcPts val="0"/>
              </a:spcBef>
              <a:spcAft>
                <a:spcPts val="0"/>
              </a:spcAft>
              <a:buClrTx/>
              <a:buSzTx/>
              <a:buFont typeface="Wingdings" pitchFamily="2" charset="2"/>
              <a:buChar char="Ø"/>
              <a:tabLst/>
              <a:defRPr/>
            </a:pPr>
            <a:r>
              <a:rPr kumimoji="1" lang="zh-CN" altLang="en-US" sz="2400" dirty="0">
                <a:solidFill>
                  <a:prstClr val="black"/>
                </a:solidFill>
                <a:latin typeface="Calibri" panose="020F0502020204030204"/>
                <a:ea typeface="等线" panose="02010600030101010101" pitchFamily="2" charset="-122"/>
              </a:rPr>
              <a:t>上网查思路</a:t>
            </a:r>
            <a:endParaRPr kumimoji="1" lang="en-US" altLang="zh-CN" sz="2400" dirty="0">
              <a:solidFill>
                <a:prstClr val="black"/>
              </a:solidFill>
              <a:latin typeface="Calibri" panose="020F0502020204030204"/>
              <a:ea typeface="等线" panose="02010600030101010101" pitchFamily="2" charset="-122"/>
            </a:endParaRPr>
          </a:p>
          <a:p>
            <a:pPr lvl="1">
              <a:lnSpc>
                <a:spcPct val="150000"/>
              </a:lnSpc>
              <a:defRPr/>
            </a:pPr>
            <a:endParaRPr kumimoji="1" lang="en-US" altLang="zh-CN" sz="2400" b="0" i="0" u="none" strike="noStrike" kern="1200" cap="none" spc="0" normalizeH="0" baseline="0" noProof="0" dirty="0">
              <a:ln>
                <a:noFill/>
              </a:ln>
              <a:solidFill>
                <a:schemeClr val="bg2">
                  <a:lumMod val="90000"/>
                </a:schemeClr>
              </a:solidFill>
              <a:effectLst/>
              <a:uLnTx/>
              <a:uFillTx/>
              <a:latin typeface="Calibri" panose="020F0502020204030204"/>
              <a:ea typeface="等线" panose="02010600030101010101" pitchFamily="2" charset="-122"/>
              <a:cs typeface="+mn-cs"/>
            </a:endParaRPr>
          </a:p>
          <a:p>
            <a:pPr lvl="1">
              <a:lnSpc>
                <a:spcPct val="150000"/>
              </a:lnSpc>
            </a:pPr>
            <a:endParaRPr kumimoji="1" lang="zh-CN" altLang="en-US" sz="2400" dirty="0"/>
          </a:p>
        </p:txBody>
      </p:sp>
      <p:sp>
        <p:nvSpPr>
          <p:cNvPr id="10" name="Rounded Rectangle 9">
            <a:extLst>
              <a:ext uri="{FF2B5EF4-FFF2-40B4-BE49-F238E27FC236}">
                <a16:creationId xmlns:a16="http://schemas.microsoft.com/office/drawing/2014/main" id="{0DEC8020-D320-1040-AAE5-2C3606E7B524}"/>
              </a:ext>
            </a:extLst>
          </p:cNvPr>
          <p:cNvSpPr/>
          <p:nvPr/>
        </p:nvSpPr>
        <p:spPr>
          <a:xfrm>
            <a:off x="511744" y="1334860"/>
            <a:ext cx="4966635" cy="4854575"/>
          </a:xfrm>
          <a:prstGeom prst="round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endParaRPr kumimoji="1" lang="en-US" altLang="zh-CN" sz="3200" dirty="0"/>
          </a:p>
          <a:p>
            <a:pPr>
              <a:lnSpc>
                <a:spcPct val="150000"/>
              </a:lnSpc>
            </a:pPr>
            <a:r>
              <a:rPr kumimoji="1" lang="en-US" altLang="zh-CN" sz="3200" dirty="0"/>
              <a:t>✅</a:t>
            </a:r>
          </a:p>
          <a:p>
            <a:pPr marL="342900" indent="-342900">
              <a:lnSpc>
                <a:spcPct val="150000"/>
              </a:lnSpc>
              <a:buFont typeface="Wingdings" pitchFamily="2" charset="2"/>
              <a:buChar char="Ø"/>
            </a:pPr>
            <a:r>
              <a:rPr lang="zh-CN" altLang="en-US" sz="2400" dirty="0"/>
              <a:t>抄课本代码</a:t>
            </a:r>
            <a:endParaRPr lang="en-US" altLang="zh-CN" sz="2400" dirty="0"/>
          </a:p>
          <a:p>
            <a:pPr marL="342900" indent="-342900">
              <a:lnSpc>
                <a:spcPct val="150000"/>
              </a:lnSpc>
              <a:buFont typeface="Wingdings" pitchFamily="2" charset="2"/>
              <a:buChar char="Ø"/>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和同学、老师</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讨论</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思路</a:t>
            </a:r>
            <a:endParaRPr lang="en-US" altLang="zh-CN" sz="2400" dirty="0">
              <a:solidFill>
                <a:prstClr val="black"/>
              </a:solidFill>
              <a:latin typeface="等线" panose="020F0502020204030204"/>
              <a:ea typeface="等线" panose="02010600030101010101" pitchFamily="2" charset="-122"/>
            </a:endParaRPr>
          </a:p>
          <a:p>
            <a:pPr marL="342900" indent="-342900">
              <a:lnSpc>
                <a:spcPct val="150000"/>
              </a:lnSpc>
              <a:buFont typeface="Wingdings" pitchFamily="2" charset="2"/>
              <a:buChar char="Ø"/>
            </a:pPr>
            <a:r>
              <a:rPr lang="zh-CN" altLang="en-US" sz="2400" dirty="0">
                <a:solidFill>
                  <a:prstClr val="black"/>
                </a:solidFill>
                <a:latin typeface="等线" panose="020F0502020204030204"/>
                <a:ea typeface="等线" panose="02010600030101010101" pitchFamily="2" charset="-122"/>
              </a:rPr>
              <a:t>搜索实验过程中的具体问题</a:t>
            </a:r>
            <a:endParaRPr lang="en-US" altLang="zh-CN" sz="2400" dirty="0">
              <a:solidFill>
                <a:prstClr val="black"/>
              </a:solidFill>
              <a:latin typeface="等线" panose="020F0502020204030204"/>
              <a:ea typeface="等线" panose="02010600030101010101" pitchFamily="2" charset="-122"/>
            </a:endParaRPr>
          </a:p>
          <a:p>
            <a:pPr marL="800100" lvl="1" indent="-342900">
              <a:lnSpc>
                <a:spcPct val="150000"/>
              </a:lnSpc>
              <a:buFont typeface="Arial" panose="020B0604020202020204" pitchFamily="34" charset="0"/>
              <a:buChar char="•"/>
            </a:pPr>
            <a:r>
              <a:rPr kumimoji="1" lang="zh-CN" altLang="en-US" sz="2400" dirty="0"/>
              <a:t>怎么用</a:t>
            </a:r>
            <a:r>
              <a:rPr kumimoji="1" lang="en-US" altLang="zh-CN" sz="2400" dirty="0"/>
              <a:t>GDB</a:t>
            </a:r>
            <a:r>
              <a:rPr kumimoji="1" lang="zh-CN" altLang="en-US" sz="2400" dirty="0"/>
              <a:t>？</a:t>
            </a:r>
            <a:endParaRPr kumimoji="1" lang="en-US" altLang="zh-CN" sz="2400" dirty="0"/>
          </a:p>
          <a:p>
            <a:pPr marL="800100" lvl="1" indent="-342900">
              <a:lnSpc>
                <a:spcPct val="150000"/>
              </a:lnSpc>
              <a:buFont typeface="Arial" panose="020B0604020202020204" pitchFamily="34" charset="0"/>
              <a:buChar char="•"/>
            </a:pPr>
            <a:r>
              <a:rPr kumimoji="1" lang="zh-CN" altLang="en-US" sz="2400" dirty="0"/>
              <a:t>怎么配置环境？</a:t>
            </a:r>
            <a:endParaRPr kumimoji="1" lang="en-US" altLang="zh-CN" sz="2400" dirty="0"/>
          </a:p>
          <a:p>
            <a:pPr marL="342900" indent="-342900">
              <a:lnSpc>
                <a:spcPct val="150000"/>
              </a:lnSpc>
              <a:buFont typeface="Wingdings" pitchFamily="2" charset="2"/>
              <a:buChar char="Ø"/>
            </a:pPr>
            <a:r>
              <a:rPr lang="zh-CN" altLang="en-US" sz="2400" dirty="0"/>
              <a:t>接受同学的帮助</a:t>
            </a:r>
            <a:endParaRPr lang="en-US" altLang="zh-CN" sz="2400" dirty="0"/>
          </a:p>
          <a:p>
            <a:pPr>
              <a:lnSpc>
                <a:spcPct val="150000"/>
              </a:lnSpc>
            </a:pPr>
            <a:endParaRPr kumimoji="1" lang="zh-CN" altLang="en-US" sz="2400" dirty="0"/>
          </a:p>
        </p:txBody>
      </p:sp>
    </p:spTree>
    <p:extLst>
      <p:ext uri="{BB962C8B-B14F-4D97-AF65-F5344CB8AC3E}">
        <p14:creationId xmlns:p14="http://schemas.microsoft.com/office/powerpoint/2010/main" val="9721902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1498936" cy="584775"/>
          </a:xfrm>
          <a:prstGeom prst="rect">
            <a:avLst/>
          </a:prstGeom>
          <a:noFill/>
        </p:spPr>
        <p:txBody>
          <a:bodyPr wrap="none" rtlCol="0">
            <a:spAutoFit/>
          </a:bodyPr>
          <a:lstStyle/>
          <a:p>
            <a:r>
              <a:rPr kumimoji="1" lang="en-US" altLang="zh-CN" sz="3200" dirty="0"/>
              <a:t>.</a:t>
            </a:r>
            <a:r>
              <a:rPr kumimoji="1" lang="en-US" altLang="zh-CN" sz="3200" dirty="0" err="1"/>
              <a:t>symtab</a:t>
            </a:r>
            <a:endParaRPr kumimoji="1" lang="zh-CN" altLang="en-US" sz="3200" dirty="0"/>
          </a:p>
        </p:txBody>
      </p:sp>
      <p:sp>
        <p:nvSpPr>
          <p:cNvPr id="26" name="文本框 1">
            <a:extLst>
              <a:ext uri="{FF2B5EF4-FFF2-40B4-BE49-F238E27FC236}">
                <a16:creationId xmlns:a16="http://schemas.microsoft.com/office/drawing/2014/main" id="{A35ADEA5-9F9B-B94E-8BEC-F5DE03DDF5E3}"/>
              </a:ext>
            </a:extLst>
          </p:cNvPr>
          <p:cNvSpPr txBox="1"/>
          <p:nvPr/>
        </p:nvSpPr>
        <p:spPr>
          <a:xfrm>
            <a:off x="298732" y="968716"/>
            <a:ext cx="7586088" cy="506870"/>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rPr>
              <a:t>符号表：很多条目组成的数组，每个条目对应一个符号</a:t>
            </a:r>
            <a:endParaRPr lang="en-US" altLang="zh-CN" sz="2000" dirty="0">
              <a:solidFill>
                <a:prstClr val="black"/>
              </a:solidFill>
            </a:endParaRPr>
          </a:p>
        </p:txBody>
      </p:sp>
      <p:pic>
        <p:nvPicPr>
          <p:cNvPr id="3" name="Picture 2">
            <a:extLst>
              <a:ext uri="{FF2B5EF4-FFF2-40B4-BE49-F238E27FC236}">
                <a16:creationId xmlns:a16="http://schemas.microsoft.com/office/drawing/2014/main" id="{999FABF7-4B9A-0E41-B060-22FAA6F10DC2}"/>
              </a:ext>
            </a:extLst>
          </p:cNvPr>
          <p:cNvPicPr>
            <a:picLocks noChangeAspect="1"/>
          </p:cNvPicPr>
          <p:nvPr/>
        </p:nvPicPr>
        <p:blipFill>
          <a:blip r:embed="rId2"/>
          <a:stretch>
            <a:fillRect/>
          </a:stretch>
        </p:blipFill>
        <p:spPr>
          <a:xfrm>
            <a:off x="1382278" y="1598575"/>
            <a:ext cx="9427443" cy="3724422"/>
          </a:xfrm>
          <a:prstGeom prst="rect">
            <a:avLst/>
          </a:prstGeom>
        </p:spPr>
      </p:pic>
    </p:spTree>
    <p:extLst>
      <p:ext uri="{BB962C8B-B14F-4D97-AF65-F5344CB8AC3E}">
        <p14:creationId xmlns:p14="http://schemas.microsoft.com/office/powerpoint/2010/main" val="25520476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1498936" cy="584775"/>
          </a:xfrm>
          <a:prstGeom prst="rect">
            <a:avLst/>
          </a:prstGeom>
          <a:noFill/>
        </p:spPr>
        <p:txBody>
          <a:bodyPr wrap="none" rtlCol="0">
            <a:spAutoFit/>
          </a:bodyPr>
          <a:lstStyle/>
          <a:p>
            <a:r>
              <a:rPr kumimoji="1" lang="en-US" altLang="zh-CN" sz="3200" dirty="0"/>
              <a:t>.</a:t>
            </a:r>
            <a:r>
              <a:rPr kumimoji="1" lang="en-US" altLang="zh-CN" sz="3200" dirty="0" err="1"/>
              <a:t>symtab</a:t>
            </a:r>
            <a:endParaRPr kumimoji="1" lang="zh-CN" altLang="en-US" sz="3200" dirty="0"/>
          </a:p>
        </p:txBody>
      </p:sp>
      <p:sp>
        <p:nvSpPr>
          <p:cNvPr id="26" name="文本框 1">
            <a:extLst>
              <a:ext uri="{FF2B5EF4-FFF2-40B4-BE49-F238E27FC236}">
                <a16:creationId xmlns:a16="http://schemas.microsoft.com/office/drawing/2014/main" id="{A35ADEA5-9F9B-B94E-8BEC-F5DE03DDF5E3}"/>
              </a:ext>
            </a:extLst>
          </p:cNvPr>
          <p:cNvSpPr txBox="1"/>
          <p:nvPr/>
        </p:nvSpPr>
        <p:spPr>
          <a:xfrm>
            <a:off x="298732" y="1086772"/>
            <a:ext cx="7586088" cy="4754187"/>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rPr>
              <a:t>重点关注的字段</a:t>
            </a:r>
            <a:endParaRPr lang="en-US" altLang="zh-CN" sz="2000" dirty="0">
              <a:solidFill>
                <a:prstClr val="black"/>
              </a:solidFill>
            </a:endParaRPr>
          </a:p>
          <a:p>
            <a:pPr marL="800100" lvl="1" indent="-342900">
              <a:lnSpc>
                <a:spcPct val="150000"/>
              </a:lnSpc>
              <a:buFont typeface="Arial" panose="020B0604020202020204" pitchFamily="34" charset="0"/>
              <a:buChar char="•"/>
            </a:pPr>
            <a:r>
              <a:rPr lang="en-US" altLang="zh-CN" dirty="0">
                <a:solidFill>
                  <a:prstClr val="black"/>
                </a:solidFill>
              </a:rPr>
              <a:t>binding:</a:t>
            </a:r>
            <a:r>
              <a:rPr lang="zh-CN" altLang="en-US" dirty="0">
                <a:solidFill>
                  <a:prstClr val="black"/>
                </a:solidFill>
              </a:rPr>
              <a:t> 全局符号还是局部符号</a:t>
            </a:r>
            <a:endParaRPr lang="en-US" altLang="zh-CN" dirty="0">
              <a:solidFill>
                <a:prstClr val="black"/>
              </a:solidFill>
            </a:endParaRPr>
          </a:p>
          <a:p>
            <a:pPr marL="800100" lvl="1" indent="-342900">
              <a:lnSpc>
                <a:spcPct val="150000"/>
              </a:lnSpc>
              <a:buFont typeface="Arial" panose="020B0604020202020204" pitchFamily="34" charset="0"/>
              <a:buChar char="•"/>
            </a:pPr>
            <a:r>
              <a:rPr lang="en-US" altLang="zh-CN" dirty="0">
                <a:solidFill>
                  <a:prstClr val="black"/>
                </a:solidFill>
              </a:rPr>
              <a:t>section: </a:t>
            </a:r>
            <a:r>
              <a:rPr lang="zh-CN" altLang="en-US" dirty="0">
                <a:solidFill>
                  <a:prstClr val="black"/>
                </a:solidFill>
              </a:rPr>
              <a:t>指示符号被分配到了哪个节中</a:t>
            </a:r>
            <a:endParaRPr lang="en-US" altLang="zh-CN" dirty="0">
              <a:solidFill>
                <a:prstClr val="black"/>
              </a:solidFill>
            </a:endParaRPr>
          </a:p>
          <a:p>
            <a:pPr marL="342900" lvl="0" indent="-342900">
              <a:lnSpc>
                <a:spcPct val="150000"/>
              </a:lnSpc>
              <a:buFont typeface="Wingdings" pitchFamily="2" charset="2"/>
              <a:buChar char="Ø"/>
            </a:pPr>
            <a:r>
              <a:rPr lang="en-US" altLang="zh-CN" sz="2000" dirty="0">
                <a:solidFill>
                  <a:prstClr val="black"/>
                </a:solidFill>
              </a:rPr>
              <a:t>section</a:t>
            </a:r>
          </a:p>
          <a:p>
            <a:pPr marL="742950" lvl="1" indent="-285750">
              <a:lnSpc>
                <a:spcPct val="150000"/>
              </a:lnSpc>
              <a:buFont typeface="Wingdings" pitchFamily="2" charset="2"/>
              <a:buChar char="ü"/>
            </a:pPr>
            <a:r>
              <a:rPr lang="en-US" altLang="zh-CN" dirty="0">
                <a:solidFill>
                  <a:prstClr val="black"/>
                </a:solidFill>
              </a:rPr>
              <a:t>.</a:t>
            </a:r>
            <a:r>
              <a:rPr lang="en-US" altLang="zh-CN" dirty="0" err="1">
                <a:solidFill>
                  <a:prstClr val="black"/>
                </a:solidFill>
              </a:rPr>
              <a:t>rodata</a:t>
            </a:r>
            <a:r>
              <a:rPr lang="en-US" altLang="zh-CN" dirty="0">
                <a:solidFill>
                  <a:prstClr val="black"/>
                </a:solidFill>
              </a:rPr>
              <a:t>: </a:t>
            </a:r>
            <a:r>
              <a:rPr lang="zh-CN" altLang="en-US" dirty="0">
                <a:solidFill>
                  <a:prstClr val="black"/>
                </a:solidFill>
              </a:rPr>
              <a:t>变量为只读的常量</a:t>
            </a:r>
            <a:endParaRPr lang="en-US" altLang="zh-CN" dirty="0">
              <a:solidFill>
                <a:prstClr val="black"/>
              </a:solidFill>
            </a:endParaRPr>
          </a:p>
          <a:p>
            <a:pPr marL="742950" lvl="1" indent="-285750">
              <a:lnSpc>
                <a:spcPct val="150000"/>
              </a:lnSpc>
              <a:buFont typeface="Wingdings" pitchFamily="2" charset="2"/>
              <a:buChar char="ü"/>
            </a:pPr>
            <a:r>
              <a:rPr lang="en-US" altLang="zh-CN" dirty="0">
                <a:solidFill>
                  <a:prstClr val="black"/>
                </a:solidFill>
              </a:rPr>
              <a:t>.data: </a:t>
            </a:r>
            <a:r>
              <a:rPr lang="zh-CN" altLang="en-US" dirty="0">
                <a:solidFill>
                  <a:prstClr val="black"/>
                </a:solidFill>
              </a:rPr>
              <a:t>已初始化（且初始化值不为</a:t>
            </a:r>
            <a:r>
              <a:rPr lang="en-US" altLang="zh-CN" dirty="0">
                <a:solidFill>
                  <a:prstClr val="black"/>
                </a:solidFill>
              </a:rPr>
              <a:t>0</a:t>
            </a:r>
            <a:r>
              <a:rPr lang="zh-CN" altLang="en-US" dirty="0">
                <a:solidFill>
                  <a:prstClr val="black"/>
                </a:solidFill>
              </a:rPr>
              <a:t>）的全局</a:t>
            </a:r>
            <a:r>
              <a:rPr lang="en-US" altLang="zh-CN" dirty="0">
                <a:solidFill>
                  <a:prstClr val="black"/>
                </a:solidFill>
              </a:rPr>
              <a:t>/</a:t>
            </a:r>
            <a:r>
              <a:rPr lang="zh-CN" altLang="en-US" dirty="0">
                <a:solidFill>
                  <a:prstClr val="black"/>
                </a:solidFill>
              </a:rPr>
              <a:t>静态变量</a:t>
            </a:r>
            <a:endParaRPr lang="en-US" altLang="zh-CN" dirty="0">
              <a:solidFill>
                <a:prstClr val="black"/>
              </a:solidFill>
            </a:endParaRPr>
          </a:p>
          <a:p>
            <a:pPr marL="742950" lvl="1" indent="-285750">
              <a:lnSpc>
                <a:spcPct val="150000"/>
              </a:lnSpc>
              <a:buFont typeface="Wingdings" pitchFamily="2" charset="2"/>
              <a:buChar char="ü"/>
            </a:pPr>
            <a:r>
              <a:rPr lang="en-US" altLang="zh-CN" dirty="0">
                <a:solidFill>
                  <a:prstClr val="black"/>
                </a:solidFill>
              </a:rPr>
              <a:t>.</a:t>
            </a:r>
            <a:r>
              <a:rPr lang="en-US" altLang="zh-CN" dirty="0" err="1">
                <a:solidFill>
                  <a:prstClr val="black"/>
                </a:solidFill>
              </a:rPr>
              <a:t>bss</a:t>
            </a:r>
            <a:r>
              <a:rPr lang="en-US" altLang="zh-CN" dirty="0">
                <a:solidFill>
                  <a:prstClr val="black"/>
                </a:solidFill>
              </a:rPr>
              <a:t>: </a:t>
            </a:r>
            <a:r>
              <a:rPr lang="zh-CN" altLang="en-US" dirty="0">
                <a:solidFill>
                  <a:prstClr val="black"/>
                </a:solidFill>
              </a:rPr>
              <a:t>未初始化的静态变量；初始化为</a:t>
            </a:r>
            <a:r>
              <a:rPr lang="en-US" altLang="zh-CN" dirty="0">
                <a:solidFill>
                  <a:prstClr val="black"/>
                </a:solidFill>
              </a:rPr>
              <a:t>0</a:t>
            </a:r>
            <a:r>
              <a:rPr lang="zh-CN" altLang="en-US" dirty="0">
                <a:solidFill>
                  <a:prstClr val="black"/>
                </a:solidFill>
              </a:rPr>
              <a:t>的全局</a:t>
            </a:r>
            <a:r>
              <a:rPr lang="en-US" altLang="zh-CN" dirty="0">
                <a:solidFill>
                  <a:prstClr val="black"/>
                </a:solidFill>
              </a:rPr>
              <a:t>/</a:t>
            </a:r>
            <a:r>
              <a:rPr lang="zh-CN" altLang="en-US" dirty="0">
                <a:solidFill>
                  <a:prstClr val="black"/>
                </a:solidFill>
              </a:rPr>
              <a:t>静态变量</a:t>
            </a:r>
            <a:endParaRPr lang="en-US" altLang="zh-CN" dirty="0">
              <a:solidFill>
                <a:prstClr val="black"/>
              </a:solidFill>
            </a:endParaRPr>
          </a:p>
          <a:p>
            <a:pPr marL="742950" lvl="1" indent="-285750">
              <a:lnSpc>
                <a:spcPct val="150000"/>
              </a:lnSpc>
              <a:buFont typeface="Wingdings" pitchFamily="2" charset="2"/>
              <a:buChar char="ü"/>
            </a:pPr>
            <a:r>
              <a:rPr lang="en-US" altLang="zh-CN" dirty="0">
                <a:solidFill>
                  <a:prstClr val="black"/>
                </a:solidFill>
              </a:rPr>
              <a:t>COMMON: </a:t>
            </a:r>
            <a:r>
              <a:rPr lang="zh-CN" altLang="en-US" dirty="0">
                <a:solidFill>
                  <a:prstClr val="black"/>
                </a:solidFill>
              </a:rPr>
              <a:t>未初始化的全局变量</a:t>
            </a:r>
            <a:endParaRPr lang="en-US" altLang="zh-CN" dirty="0">
              <a:solidFill>
                <a:prstClr val="black"/>
              </a:solidFill>
            </a:endParaRPr>
          </a:p>
          <a:p>
            <a:pPr marL="742950" lvl="1" indent="-285750">
              <a:lnSpc>
                <a:spcPct val="150000"/>
              </a:lnSpc>
              <a:buFont typeface="Wingdings" pitchFamily="2" charset="2"/>
              <a:buChar char="ü"/>
            </a:pPr>
            <a:r>
              <a:rPr lang="en-US" altLang="zh-CN" dirty="0">
                <a:solidFill>
                  <a:prstClr val="black"/>
                </a:solidFill>
              </a:rPr>
              <a:t>ABS: </a:t>
            </a:r>
            <a:r>
              <a:rPr lang="zh-CN" altLang="en-US" dirty="0">
                <a:solidFill>
                  <a:prstClr val="black"/>
                </a:solidFill>
              </a:rPr>
              <a:t>不应当被重定位的符号</a:t>
            </a:r>
            <a:endParaRPr lang="en-US" altLang="zh-CN" dirty="0">
              <a:solidFill>
                <a:prstClr val="black"/>
              </a:solidFill>
            </a:endParaRPr>
          </a:p>
          <a:p>
            <a:pPr marL="742950" lvl="1" indent="-285750">
              <a:lnSpc>
                <a:spcPct val="150000"/>
              </a:lnSpc>
              <a:buFont typeface="Wingdings" pitchFamily="2" charset="2"/>
              <a:buChar char="ü"/>
            </a:pPr>
            <a:r>
              <a:rPr lang="en-US" altLang="zh-CN" dirty="0">
                <a:solidFill>
                  <a:prstClr val="black"/>
                </a:solidFill>
              </a:rPr>
              <a:t>UNDEF: </a:t>
            </a:r>
            <a:r>
              <a:rPr lang="zh-CN" altLang="en-US" dirty="0">
                <a:solidFill>
                  <a:prstClr val="black"/>
                </a:solidFill>
              </a:rPr>
              <a:t>该模块引用但未定义的符号（外部符号）</a:t>
            </a:r>
            <a:endParaRPr lang="en-US" altLang="zh-CN" dirty="0">
              <a:solidFill>
                <a:prstClr val="black"/>
              </a:solidFill>
            </a:endParaRPr>
          </a:p>
          <a:p>
            <a:pPr marL="342900" lvl="0" indent="-342900">
              <a:lnSpc>
                <a:spcPct val="150000"/>
              </a:lnSpc>
              <a:buFont typeface="Wingdings" pitchFamily="2" charset="2"/>
              <a:buChar char="Ø"/>
            </a:pPr>
            <a:r>
              <a:rPr lang="zh-CN" altLang="en-US" sz="2000" dirty="0">
                <a:solidFill>
                  <a:prstClr val="black"/>
                </a:solidFill>
              </a:rPr>
              <a:t>有了这些信息，链接器就可以进行符号解析了</a:t>
            </a:r>
            <a:endParaRPr lang="en-US" altLang="zh-CN" sz="2000" dirty="0">
              <a:solidFill>
                <a:prstClr val="black"/>
              </a:solidFill>
            </a:endParaRPr>
          </a:p>
        </p:txBody>
      </p:sp>
      <p:pic>
        <p:nvPicPr>
          <p:cNvPr id="3" name="Picture 2">
            <a:extLst>
              <a:ext uri="{FF2B5EF4-FFF2-40B4-BE49-F238E27FC236}">
                <a16:creationId xmlns:a16="http://schemas.microsoft.com/office/drawing/2014/main" id="{999FABF7-4B9A-0E41-B060-22FAA6F10DC2}"/>
              </a:ext>
            </a:extLst>
          </p:cNvPr>
          <p:cNvPicPr>
            <a:picLocks noChangeAspect="1"/>
          </p:cNvPicPr>
          <p:nvPr/>
        </p:nvPicPr>
        <p:blipFill>
          <a:blip r:embed="rId2"/>
          <a:stretch>
            <a:fillRect/>
          </a:stretch>
        </p:blipFill>
        <p:spPr>
          <a:xfrm>
            <a:off x="5611528" y="797739"/>
            <a:ext cx="6170344" cy="2437667"/>
          </a:xfrm>
          <a:prstGeom prst="rect">
            <a:avLst/>
          </a:prstGeom>
        </p:spPr>
      </p:pic>
      <p:sp>
        <p:nvSpPr>
          <p:cNvPr id="2" name="Right Brace 1">
            <a:extLst>
              <a:ext uri="{FF2B5EF4-FFF2-40B4-BE49-F238E27FC236}">
                <a16:creationId xmlns:a16="http://schemas.microsoft.com/office/drawing/2014/main" id="{943CFD35-DE17-5446-A765-1BB9096BF5ED}"/>
              </a:ext>
            </a:extLst>
          </p:cNvPr>
          <p:cNvSpPr/>
          <p:nvPr/>
        </p:nvSpPr>
        <p:spPr>
          <a:xfrm>
            <a:off x="6096000" y="4196615"/>
            <a:ext cx="150796" cy="106840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8" name="Right Brace 7">
            <a:extLst>
              <a:ext uri="{FF2B5EF4-FFF2-40B4-BE49-F238E27FC236}">
                <a16:creationId xmlns:a16="http://schemas.microsoft.com/office/drawing/2014/main" id="{37E9A791-C125-6940-90E0-0EB9FE18D860}"/>
              </a:ext>
            </a:extLst>
          </p:cNvPr>
          <p:cNvSpPr/>
          <p:nvPr/>
        </p:nvSpPr>
        <p:spPr>
          <a:xfrm>
            <a:off x="6720038" y="3775521"/>
            <a:ext cx="200526" cy="25746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4" name="TextBox 3">
            <a:extLst>
              <a:ext uri="{FF2B5EF4-FFF2-40B4-BE49-F238E27FC236}">
                <a16:creationId xmlns:a16="http://schemas.microsoft.com/office/drawing/2014/main" id="{FA090F57-EF59-F34B-8535-8302F0679771}"/>
              </a:ext>
            </a:extLst>
          </p:cNvPr>
          <p:cNvSpPr txBox="1"/>
          <p:nvPr/>
        </p:nvSpPr>
        <p:spPr>
          <a:xfrm>
            <a:off x="6246796" y="4300390"/>
            <a:ext cx="5727031" cy="1200329"/>
          </a:xfrm>
          <a:prstGeom prst="rect">
            <a:avLst/>
          </a:prstGeom>
          <a:noFill/>
        </p:spPr>
        <p:txBody>
          <a:bodyPr wrap="square" rtlCol="0">
            <a:spAutoFit/>
          </a:bodyPr>
          <a:lstStyle/>
          <a:p>
            <a:r>
              <a:rPr kumimoji="1" lang="zh-CN" altLang="en-CN" dirty="0"/>
              <a:t>伪节</a:t>
            </a:r>
            <a:r>
              <a:rPr kumimoji="1" lang="zh-CN" altLang="en-US" dirty="0"/>
              <a:t>：在</a:t>
            </a:r>
            <a:r>
              <a:rPr kumimoji="1" lang="zh-CN" altLang="en-CN" dirty="0"/>
              <a:t>节</a:t>
            </a:r>
            <a:r>
              <a:rPr kumimoji="1" lang="zh-CN" altLang="en-US" dirty="0"/>
              <a:t>头部表中不存在对应条目</a:t>
            </a:r>
            <a:endParaRPr kumimoji="1" lang="en-US" altLang="zh-CN" dirty="0"/>
          </a:p>
          <a:p>
            <a:r>
              <a:rPr kumimoji="1" lang="zh-CN" altLang="en-US" dirty="0"/>
              <a:t>作用：使链接器能区分不同类型的符号</a:t>
            </a:r>
            <a:r>
              <a:rPr kumimoji="1" lang="zh-CN" altLang="en-US" dirty="0">
                <a:solidFill>
                  <a:schemeClr val="accent5"/>
                </a:solidFill>
              </a:rPr>
              <a:t>（定义</a:t>
            </a:r>
            <a:r>
              <a:rPr kumimoji="1" lang="en-US" altLang="zh-CN" dirty="0">
                <a:solidFill>
                  <a:schemeClr val="accent5"/>
                </a:solidFill>
              </a:rPr>
              <a:t>/</a:t>
            </a:r>
            <a:r>
              <a:rPr kumimoji="1" lang="zh-CN" altLang="en-US" dirty="0">
                <a:solidFill>
                  <a:schemeClr val="accent5"/>
                </a:solidFill>
              </a:rPr>
              <a:t>引用，全局</a:t>
            </a:r>
            <a:r>
              <a:rPr kumimoji="1" lang="en-US" altLang="zh-CN" dirty="0">
                <a:solidFill>
                  <a:schemeClr val="accent5"/>
                </a:solidFill>
              </a:rPr>
              <a:t>/</a:t>
            </a:r>
            <a:r>
              <a:rPr kumimoji="1" lang="zh-CN" altLang="en-US" dirty="0">
                <a:solidFill>
                  <a:schemeClr val="accent5"/>
                </a:solidFill>
              </a:rPr>
              <a:t>局部，强</a:t>
            </a:r>
            <a:r>
              <a:rPr kumimoji="1" lang="en-US" altLang="zh-CN" dirty="0">
                <a:solidFill>
                  <a:schemeClr val="accent5"/>
                </a:solidFill>
              </a:rPr>
              <a:t>/</a:t>
            </a:r>
            <a:r>
              <a:rPr kumimoji="1" lang="zh-CN" altLang="en-US" dirty="0">
                <a:solidFill>
                  <a:schemeClr val="accent5"/>
                </a:solidFill>
              </a:rPr>
              <a:t>弱）</a:t>
            </a:r>
            <a:r>
              <a:rPr kumimoji="1" lang="zh-CN" altLang="en-US" dirty="0"/>
              <a:t>从而完成链接，</a:t>
            </a:r>
            <a:r>
              <a:rPr kumimoji="1" lang="zh-CN" altLang="en-US" dirty="0">
                <a:solidFill>
                  <a:srgbClr val="FF0000"/>
                </a:solidFill>
              </a:rPr>
              <a:t>不存在于可执行文件中</a:t>
            </a:r>
          </a:p>
        </p:txBody>
      </p:sp>
      <p:sp>
        <p:nvSpPr>
          <p:cNvPr id="9" name="TextBox 8">
            <a:extLst>
              <a:ext uri="{FF2B5EF4-FFF2-40B4-BE49-F238E27FC236}">
                <a16:creationId xmlns:a16="http://schemas.microsoft.com/office/drawing/2014/main" id="{636BB04D-F2CE-DE48-8DD7-CE309CA96AA4}"/>
              </a:ext>
            </a:extLst>
          </p:cNvPr>
          <p:cNvSpPr txBox="1"/>
          <p:nvPr/>
        </p:nvSpPr>
        <p:spPr>
          <a:xfrm>
            <a:off x="6920564" y="3581087"/>
            <a:ext cx="5271436" cy="646331"/>
          </a:xfrm>
          <a:prstGeom prst="rect">
            <a:avLst/>
          </a:prstGeom>
          <a:noFill/>
        </p:spPr>
        <p:txBody>
          <a:bodyPr wrap="square" rtlCol="0">
            <a:spAutoFit/>
          </a:bodyPr>
          <a:lstStyle/>
          <a:p>
            <a:r>
              <a:rPr kumimoji="1" lang="zh-CN" altLang="en-US" dirty="0"/>
              <a:t>在</a:t>
            </a:r>
            <a:r>
              <a:rPr kumimoji="1" lang="zh-CN" altLang="en-CN" dirty="0"/>
              <a:t>节</a:t>
            </a:r>
            <a:r>
              <a:rPr kumimoji="1" lang="zh-CN" altLang="en-US" dirty="0"/>
              <a:t>头部表中存在对应条目，但是不占据目标文件的任何空间（只是一个标识符）</a:t>
            </a:r>
          </a:p>
        </p:txBody>
      </p:sp>
    </p:spTree>
    <p:extLst>
      <p:ext uri="{BB962C8B-B14F-4D97-AF65-F5344CB8AC3E}">
        <p14:creationId xmlns:p14="http://schemas.microsoft.com/office/powerpoint/2010/main" val="4089531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blinds(horizontal)">
                                      <p:cBhvr>
                                        <p:cTn id="10" dur="500"/>
                                        <p:tgtEl>
                                          <p:spTgt spid="2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animEffect transition="in" filter="blinds(horizontal)">
                                      <p:cBhvr>
                                        <p:cTn id="13" dur="500"/>
                                        <p:tgtEl>
                                          <p:spTgt spid="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6">
                                            <p:txEl>
                                              <p:pRg st="3" end="3"/>
                                            </p:txEl>
                                          </p:spTgt>
                                        </p:tgtEl>
                                        <p:attrNameLst>
                                          <p:attrName>style.visibility</p:attrName>
                                        </p:attrNameLst>
                                      </p:cBhvr>
                                      <p:to>
                                        <p:strVal val="visible"/>
                                      </p:to>
                                    </p:set>
                                    <p:animEffect transition="in" filter="blinds(horizontal)">
                                      <p:cBhvr>
                                        <p:cTn id="18" dur="500"/>
                                        <p:tgtEl>
                                          <p:spTgt spid="2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animEffect transition="in" filter="blinds(horizontal)">
                                      <p:cBhvr>
                                        <p:cTn id="23" dur="500"/>
                                        <p:tgtEl>
                                          <p:spTgt spid="2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6">
                                            <p:txEl>
                                              <p:pRg st="5" end="5"/>
                                            </p:txEl>
                                          </p:spTgt>
                                        </p:tgtEl>
                                        <p:attrNameLst>
                                          <p:attrName>style.visibility</p:attrName>
                                        </p:attrNameLst>
                                      </p:cBhvr>
                                      <p:to>
                                        <p:strVal val="visible"/>
                                      </p:to>
                                    </p:set>
                                    <p:animEffect transition="in" filter="blinds(horizontal)">
                                      <p:cBhvr>
                                        <p:cTn id="28" dur="500"/>
                                        <p:tgtEl>
                                          <p:spTgt spid="2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Effect transition="in" filter="blinds(horizontal)">
                                      <p:cBhvr>
                                        <p:cTn id="33" dur="500"/>
                                        <p:tgtEl>
                                          <p:spTgt spid="2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6">
                                            <p:txEl>
                                              <p:pRg st="7" end="7"/>
                                            </p:txEl>
                                          </p:spTgt>
                                        </p:tgtEl>
                                        <p:attrNameLst>
                                          <p:attrName>style.visibility</p:attrName>
                                        </p:attrNameLst>
                                      </p:cBhvr>
                                      <p:to>
                                        <p:strVal val="visible"/>
                                      </p:to>
                                    </p:set>
                                    <p:animEffect transition="in" filter="blinds(horizontal)">
                                      <p:cBhvr>
                                        <p:cTn id="38" dur="500"/>
                                        <p:tgtEl>
                                          <p:spTgt spid="2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6">
                                            <p:txEl>
                                              <p:pRg st="8" end="8"/>
                                            </p:txEl>
                                          </p:spTgt>
                                        </p:tgtEl>
                                        <p:attrNameLst>
                                          <p:attrName>style.visibility</p:attrName>
                                        </p:attrNameLst>
                                      </p:cBhvr>
                                      <p:to>
                                        <p:strVal val="visible"/>
                                      </p:to>
                                    </p:set>
                                    <p:animEffect transition="in" filter="blinds(horizontal)">
                                      <p:cBhvr>
                                        <p:cTn id="43" dur="500"/>
                                        <p:tgtEl>
                                          <p:spTgt spid="2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6">
                                            <p:txEl>
                                              <p:pRg st="9" end="9"/>
                                            </p:txEl>
                                          </p:spTgt>
                                        </p:tgtEl>
                                        <p:attrNameLst>
                                          <p:attrName>style.visibility</p:attrName>
                                        </p:attrNameLst>
                                      </p:cBhvr>
                                      <p:to>
                                        <p:strVal val="visible"/>
                                      </p:to>
                                    </p:set>
                                    <p:animEffect transition="in" filter="blinds(horizontal)">
                                      <p:cBhvr>
                                        <p:cTn id="48" dur="500"/>
                                        <p:tgtEl>
                                          <p:spTgt spid="26">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linds(horizontal)">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6">
                                            <p:txEl>
                                              <p:pRg st="10" end="10"/>
                                            </p:txEl>
                                          </p:spTgt>
                                        </p:tgtEl>
                                        <p:attrNameLst>
                                          <p:attrName>style.visibility</p:attrName>
                                        </p:attrNameLst>
                                      </p:cBhvr>
                                      <p:to>
                                        <p:strVal val="visible"/>
                                      </p:to>
                                    </p:set>
                                    <p:animEffect transition="in" filter="blinds(horizontal)">
                                      <p:cBhvr>
                                        <p:cTn id="69" dur="500"/>
                                        <p:tgtEl>
                                          <p:spTgt spid="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4"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8DCE6-B9D2-9205-11CC-2C89E15F64DC}"/>
              </a:ext>
            </a:extLst>
          </p:cNvPr>
          <p:cNvSpPr>
            <a:spLocks noGrp="1"/>
          </p:cNvSpPr>
          <p:nvPr>
            <p:ph type="title"/>
          </p:nvPr>
        </p:nvSpPr>
        <p:spPr/>
        <p:txBody>
          <a:bodyPr/>
          <a:lstStyle/>
          <a:p>
            <a:r>
              <a:rPr lang="zh-CN" altLang="en-US" dirty="0"/>
              <a:t>练习</a:t>
            </a:r>
          </a:p>
        </p:txBody>
      </p:sp>
      <p:pic>
        <p:nvPicPr>
          <p:cNvPr id="4" name="图片 3">
            <a:extLst>
              <a:ext uri="{FF2B5EF4-FFF2-40B4-BE49-F238E27FC236}">
                <a16:creationId xmlns:a16="http://schemas.microsoft.com/office/drawing/2014/main" id="{546FDEFB-9929-4317-AE5B-E7B4E6B1462B}"/>
              </a:ext>
            </a:extLst>
          </p:cNvPr>
          <p:cNvPicPr>
            <a:picLocks noChangeAspect="1"/>
          </p:cNvPicPr>
          <p:nvPr/>
        </p:nvPicPr>
        <p:blipFill>
          <a:blip r:embed="rId2"/>
          <a:stretch>
            <a:fillRect/>
          </a:stretch>
        </p:blipFill>
        <p:spPr>
          <a:xfrm>
            <a:off x="176176" y="668160"/>
            <a:ext cx="6238875" cy="5105400"/>
          </a:xfrm>
          <a:prstGeom prst="rect">
            <a:avLst/>
          </a:prstGeom>
        </p:spPr>
      </p:pic>
      <p:pic>
        <p:nvPicPr>
          <p:cNvPr id="5" name="图片 4">
            <a:extLst>
              <a:ext uri="{FF2B5EF4-FFF2-40B4-BE49-F238E27FC236}">
                <a16:creationId xmlns:a16="http://schemas.microsoft.com/office/drawing/2014/main" id="{A0E4AEBD-4605-436D-AC2E-749A07DE3A1B}"/>
              </a:ext>
            </a:extLst>
          </p:cNvPr>
          <p:cNvPicPr>
            <a:picLocks noChangeAspect="1"/>
          </p:cNvPicPr>
          <p:nvPr/>
        </p:nvPicPr>
        <p:blipFill>
          <a:blip r:embed="rId3"/>
          <a:stretch>
            <a:fillRect/>
          </a:stretch>
        </p:blipFill>
        <p:spPr>
          <a:xfrm>
            <a:off x="3878715" y="13241"/>
            <a:ext cx="8150221" cy="6858000"/>
          </a:xfrm>
          <a:prstGeom prst="rect">
            <a:avLst/>
          </a:prstGeom>
        </p:spPr>
      </p:pic>
      <p:sp>
        <p:nvSpPr>
          <p:cNvPr id="6" name="矩形 5">
            <a:extLst>
              <a:ext uri="{FF2B5EF4-FFF2-40B4-BE49-F238E27FC236}">
                <a16:creationId xmlns:a16="http://schemas.microsoft.com/office/drawing/2014/main" id="{BF2A5E1A-6AE2-4188-AAB5-E0BAC1C9F196}"/>
              </a:ext>
            </a:extLst>
          </p:cNvPr>
          <p:cNvSpPr/>
          <p:nvPr/>
        </p:nvSpPr>
        <p:spPr>
          <a:xfrm>
            <a:off x="4909450" y="1389654"/>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 name="矩形 6">
            <a:extLst>
              <a:ext uri="{FF2B5EF4-FFF2-40B4-BE49-F238E27FC236}">
                <a16:creationId xmlns:a16="http://schemas.microsoft.com/office/drawing/2014/main" id="{387B209D-4626-4C3B-BA74-2A9307E04BDA}"/>
              </a:ext>
            </a:extLst>
          </p:cNvPr>
          <p:cNvSpPr/>
          <p:nvPr/>
        </p:nvSpPr>
        <p:spPr>
          <a:xfrm>
            <a:off x="4874237" y="1793915"/>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a:extLst>
              <a:ext uri="{FF2B5EF4-FFF2-40B4-BE49-F238E27FC236}">
                <a16:creationId xmlns:a16="http://schemas.microsoft.com/office/drawing/2014/main" id="{4200166C-B16F-41C1-8BF9-13F546E4F2B9}"/>
              </a:ext>
            </a:extLst>
          </p:cNvPr>
          <p:cNvSpPr/>
          <p:nvPr/>
        </p:nvSpPr>
        <p:spPr>
          <a:xfrm>
            <a:off x="4944663" y="2313278"/>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9" name="矩形 8">
            <a:extLst>
              <a:ext uri="{FF2B5EF4-FFF2-40B4-BE49-F238E27FC236}">
                <a16:creationId xmlns:a16="http://schemas.microsoft.com/office/drawing/2014/main" id="{4DCFBD64-27BD-40A9-88D0-5F89053D646C}"/>
              </a:ext>
            </a:extLst>
          </p:cNvPr>
          <p:cNvSpPr/>
          <p:nvPr/>
        </p:nvSpPr>
        <p:spPr>
          <a:xfrm>
            <a:off x="4909450" y="2717539"/>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a:extLst>
              <a:ext uri="{FF2B5EF4-FFF2-40B4-BE49-F238E27FC236}">
                <a16:creationId xmlns:a16="http://schemas.microsoft.com/office/drawing/2014/main" id="{E7041086-8E93-4DC4-AA23-6C8EBE72A5F0}"/>
              </a:ext>
            </a:extLst>
          </p:cNvPr>
          <p:cNvSpPr/>
          <p:nvPr/>
        </p:nvSpPr>
        <p:spPr>
          <a:xfrm>
            <a:off x="4874237" y="3206823"/>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10">
            <a:extLst>
              <a:ext uri="{FF2B5EF4-FFF2-40B4-BE49-F238E27FC236}">
                <a16:creationId xmlns:a16="http://schemas.microsoft.com/office/drawing/2014/main" id="{7639893C-032F-4636-BC02-6A572C19AA39}"/>
              </a:ext>
            </a:extLst>
          </p:cNvPr>
          <p:cNvSpPr/>
          <p:nvPr/>
        </p:nvSpPr>
        <p:spPr>
          <a:xfrm>
            <a:off x="4839024" y="3611084"/>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a:extLst>
              <a:ext uri="{FF2B5EF4-FFF2-40B4-BE49-F238E27FC236}">
                <a16:creationId xmlns:a16="http://schemas.microsoft.com/office/drawing/2014/main" id="{4E5AF9CF-FB29-45D8-91B8-FBB83CC476E4}"/>
              </a:ext>
            </a:extLst>
          </p:cNvPr>
          <p:cNvSpPr/>
          <p:nvPr/>
        </p:nvSpPr>
        <p:spPr>
          <a:xfrm>
            <a:off x="4909450" y="4130447"/>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F6760BFE-5262-4CCA-8A20-C23D6F376FB5}"/>
              </a:ext>
            </a:extLst>
          </p:cNvPr>
          <p:cNvSpPr/>
          <p:nvPr/>
        </p:nvSpPr>
        <p:spPr>
          <a:xfrm>
            <a:off x="4874237" y="4534708"/>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13">
            <a:extLst>
              <a:ext uri="{FF2B5EF4-FFF2-40B4-BE49-F238E27FC236}">
                <a16:creationId xmlns:a16="http://schemas.microsoft.com/office/drawing/2014/main" id="{EF790063-18C2-4EAF-8E60-F8E96616EA49}"/>
              </a:ext>
            </a:extLst>
          </p:cNvPr>
          <p:cNvSpPr/>
          <p:nvPr/>
        </p:nvSpPr>
        <p:spPr>
          <a:xfrm>
            <a:off x="4944663" y="4999127"/>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矩形 14">
            <a:extLst>
              <a:ext uri="{FF2B5EF4-FFF2-40B4-BE49-F238E27FC236}">
                <a16:creationId xmlns:a16="http://schemas.microsoft.com/office/drawing/2014/main" id="{7F2C42F9-9F01-4FDA-A9D5-0D36F0BF5753}"/>
              </a:ext>
            </a:extLst>
          </p:cNvPr>
          <p:cNvSpPr/>
          <p:nvPr/>
        </p:nvSpPr>
        <p:spPr>
          <a:xfrm>
            <a:off x="4909450" y="5403388"/>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矩形 15">
            <a:extLst>
              <a:ext uri="{FF2B5EF4-FFF2-40B4-BE49-F238E27FC236}">
                <a16:creationId xmlns:a16="http://schemas.microsoft.com/office/drawing/2014/main" id="{4CF31AE0-339D-44B6-96D8-277A9AB5AE0C}"/>
              </a:ext>
            </a:extLst>
          </p:cNvPr>
          <p:cNvSpPr/>
          <p:nvPr/>
        </p:nvSpPr>
        <p:spPr>
          <a:xfrm>
            <a:off x="4979876" y="5922751"/>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矩形 16">
            <a:extLst>
              <a:ext uri="{FF2B5EF4-FFF2-40B4-BE49-F238E27FC236}">
                <a16:creationId xmlns:a16="http://schemas.microsoft.com/office/drawing/2014/main" id="{C491D53B-470F-4F1B-8B7F-8679509EA97B}"/>
              </a:ext>
            </a:extLst>
          </p:cNvPr>
          <p:cNvSpPr/>
          <p:nvPr/>
        </p:nvSpPr>
        <p:spPr>
          <a:xfrm>
            <a:off x="4944663" y="6327012"/>
            <a:ext cx="711948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3733157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FF5AC-F781-684A-923C-BD8C6ABBD2C1}"/>
              </a:ext>
            </a:extLst>
          </p:cNvPr>
          <p:cNvPicPr>
            <a:picLocks noChangeAspect="1"/>
          </p:cNvPicPr>
          <p:nvPr/>
        </p:nvPicPr>
        <p:blipFill>
          <a:blip r:embed="rId2"/>
          <a:stretch>
            <a:fillRect/>
          </a:stretch>
        </p:blipFill>
        <p:spPr>
          <a:xfrm>
            <a:off x="2069432" y="142546"/>
            <a:ext cx="8470231" cy="4135466"/>
          </a:xfrm>
          <a:prstGeom prst="rect">
            <a:avLst/>
          </a:prstGeom>
        </p:spPr>
      </p:pic>
      <p:pic>
        <p:nvPicPr>
          <p:cNvPr id="5" name="Picture 4">
            <a:extLst>
              <a:ext uri="{FF2B5EF4-FFF2-40B4-BE49-F238E27FC236}">
                <a16:creationId xmlns:a16="http://schemas.microsoft.com/office/drawing/2014/main" id="{08982F8C-7BBC-9548-AB2C-E85B106EC8B7}"/>
              </a:ext>
            </a:extLst>
          </p:cNvPr>
          <p:cNvPicPr>
            <a:picLocks noChangeAspect="1"/>
          </p:cNvPicPr>
          <p:nvPr/>
        </p:nvPicPr>
        <p:blipFill>
          <a:blip r:embed="rId3"/>
          <a:stretch>
            <a:fillRect/>
          </a:stretch>
        </p:blipFill>
        <p:spPr>
          <a:xfrm>
            <a:off x="2208997" y="4278012"/>
            <a:ext cx="8191099" cy="2345550"/>
          </a:xfrm>
          <a:prstGeom prst="rect">
            <a:avLst/>
          </a:prstGeom>
        </p:spPr>
      </p:pic>
      <p:sp>
        <p:nvSpPr>
          <p:cNvPr id="6" name="TextBox 5">
            <a:extLst>
              <a:ext uri="{FF2B5EF4-FFF2-40B4-BE49-F238E27FC236}">
                <a16:creationId xmlns:a16="http://schemas.microsoft.com/office/drawing/2014/main" id="{E749269D-E36C-5F4C-8454-E87C6998A88B}"/>
              </a:ext>
            </a:extLst>
          </p:cNvPr>
          <p:cNvSpPr txBox="1"/>
          <p:nvPr/>
        </p:nvSpPr>
        <p:spPr>
          <a:xfrm>
            <a:off x="2300438" y="4093346"/>
            <a:ext cx="1177566" cy="400110"/>
          </a:xfrm>
          <a:prstGeom prst="rect">
            <a:avLst/>
          </a:prstGeom>
          <a:noFill/>
        </p:spPr>
        <p:txBody>
          <a:bodyPr wrap="none" rtlCol="0">
            <a:spAutoFit/>
          </a:bodyPr>
          <a:lstStyle/>
          <a:p>
            <a:r>
              <a:rPr kumimoji="1" lang="en-US" altLang="zh-CN" sz="2000" dirty="0" err="1">
                <a:solidFill>
                  <a:srgbClr val="FF0000"/>
                </a:solidFill>
              </a:rPr>
              <a:t>swap.o</a:t>
            </a:r>
            <a:r>
              <a:rPr kumimoji="1" lang="zh-CN" altLang="en-US" sz="2000" dirty="0">
                <a:solidFill>
                  <a:srgbClr val="FF0000"/>
                </a:solidFill>
              </a:rPr>
              <a:t>中</a:t>
            </a:r>
          </a:p>
        </p:txBody>
      </p:sp>
    </p:spTree>
    <p:extLst>
      <p:ext uri="{BB962C8B-B14F-4D97-AF65-F5344CB8AC3E}">
        <p14:creationId xmlns:p14="http://schemas.microsoft.com/office/powerpoint/2010/main" val="1592343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F9DAB-931D-864A-978B-2714F79F7D69}"/>
              </a:ext>
            </a:extLst>
          </p:cNvPr>
          <p:cNvSpPr txBox="1"/>
          <p:nvPr/>
        </p:nvSpPr>
        <p:spPr>
          <a:xfrm>
            <a:off x="288123" y="497092"/>
            <a:ext cx="6810542" cy="584775"/>
          </a:xfrm>
          <a:prstGeom prst="rect">
            <a:avLst/>
          </a:prstGeom>
          <a:noFill/>
        </p:spPr>
        <p:txBody>
          <a:bodyPr wrap="square" rtlCol="0">
            <a:spAutoFit/>
          </a:bodyPr>
          <a:lstStyle/>
          <a:p>
            <a:r>
              <a:rPr kumimoji="1" lang="zh-CN" altLang="en-US" sz="3200" dirty="0"/>
              <a:t>符号解析</a:t>
            </a:r>
          </a:p>
        </p:txBody>
      </p:sp>
      <p:sp>
        <p:nvSpPr>
          <p:cNvPr id="9" name="Rectangle 8">
            <a:extLst>
              <a:ext uri="{FF2B5EF4-FFF2-40B4-BE49-F238E27FC236}">
                <a16:creationId xmlns:a16="http://schemas.microsoft.com/office/drawing/2014/main" id="{C676D3B5-A938-1A4A-BE24-64EB57A6E4D6}"/>
              </a:ext>
            </a:extLst>
          </p:cNvPr>
          <p:cNvSpPr/>
          <p:nvPr/>
        </p:nvSpPr>
        <p:spPr>
          <a:xfrm>
            <a:off x="470263" y="1153886"/>
            <a:ext cx="9886520"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ysClr val="windowText" lastClr="000000"/>
                </a:solidFill>
                <a:latin typeface="KaiTi" panose="02010609060101010101" pitchFamily="49" charset="-122"/>
                <a:ea typeface="KaiTi" panose="02010609060101010101" pitchFamily="49" charset="-122"/>
              </a:rPr>
              <a:t>将每个符号引用和</a:t>
            </a:r>
            <a:r>
              <a:rPr kumimoji="1" lang="en-US" altLang="zh-CN" sz="2000" dirty="0">
                <a:solidFill>
                  <a:sysClr val="windowText" lastClr="000000"/>
                </a:solidFill>
                <a:latin typeface="KaiTi" panose="02010609060101010101" pitchFamily="49" charset="-122"/>
                <a:ea typeface="KaiTi" panose="02010609060101010101" pitchFamily="49" charset="-122"/>
              </a:rPr>
              <a:t>【</a:t>
            </a:r>
            <a:r>
              <a:rPr kumimoji="1" lang="zh-CN" altLang="en-US" sz="2000" dirty="0">
                <a:solidFill>
                  <a:sysClr val="windowText" lastClr="000000"/>
                </a:solidFill>
                <a:latin typeface="KaiTi" panose="02010609060101010101" pitchFamily="49" charset="-122"/>
                <a:ea typeface="KaiTi" panose="02010609060101010101" pitchFamily="49" charset="-122"/>
              </a:rPr>
              <a:t>输入的一组可重定位目标文件中的</a:t>
            </a:r>
            <a:r>
              <a:rPr kumimoji="1" lang="en-US" altLang="zh-CN" sz="2000" dirty="0">
                <a:solidFill>
                  <a:sysClr val="windowText" lastClr="000000"/>
                </a:solidFill>
                <a:latin typeface="KaiTi" panose="02010609060101010101" pitchFamily="49" charset="-122"/>
                <a:ea typeface="KaiTi" panose="02010609060101010101" pitchFamily="49" charset="-122"/>
              </a:rPr>
              <a:t>】</a:t>
            </a:r>
            <a:r>
              <a:rPr kumimoji="1" lang="zh-CN" altLang="en-US" sz="2000" dirty="0">
                <a:solidFill>
                  <a:sysClr val="windowText" lastClr="000000"/>
                </a:solidFill>
                <a:latin typeface="KaiTi" panose="02010609060101010101" pitchFamily="49" charset="-122"/>
                <a:ea typeface="KaiTi" panose="02010609060101010101" pitchFamily="49" charset="-122"/>
              </a:rPr>
              <a:t>一个符号定义对应起来</a:t>
            </a:r>
          </a:p>
        </p:txBody>
      </p:sp>
      <p:sp>
        <p:nvSpPr>
          <p:cNvPr id="10" name="Rectangle 9">
            <a:extLst>
              <a:ext uri="{FF2B5EF4-FFF2-40B4-BE49-F238E27FC236}">
                <a16:creationId xmlns:a16="http://schemas.microsoft.com/office/drawing/2014/main" id="{5B864249-E694-684B-908D-78B6AE0F8A04}"/>
              </a:ext>
            </a:extLst>
          </p:cNvPr>
          <p:cNvSpPr/>
          <p:nvPr/>
        </p:nvSpPr>
        <p:spPr>
          <a:xfrm>
            <a:off x="409304" y="1153886"/>
            <a:ext cx="60960" cy="461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文本框 1">
            <a:extLst>
              <a:ext uri="{FF2B5EF4-FFF2-40B4-BE49-F238E27FC236}">
                <a16:creationId xmlns:a16="http://schemas.microsoft.com/office/drawing/2014/main" id="{F591A099-78E3-494A-BE33-BD73F0C5B5E0}"/>
              </a:ext>
            </a:extLst>
          </p:cNvPr>
          <p:cNvSpPr txBox="1"/>
          <p:nvPr/>
        </p:nvSpPr>
        <p:spPr>
          <a:xfrm>
            <a:off x="288123" y="1638528"/>
            <a:ext cx="8894378" cy="3835602"/>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rPr>
              <a:t>检查每一个符号</a:t>
            </a:r>
            <a:r>
              <a:rPr lang="zh-CN" altLang="en-US" sz="2000" b="1" dirty="0">
                <a:solidFill>
                  <a:prstClr val="black"/>
                </a:solidFill>
              </a:rPr>
              <a:t>引用</a:t>
            </a:r>
            <a:r>
              <a:rPr lang="zh-CN" altLang="en-US" sz="2000" dirty="0">
                <a:solidFill>
                  <a:prstClr val="black"/>
                </a:solidFill>
              </a:rPr>
              <a:t>，在符号表中查找该符号对应的条目</a:t>
            </a:r>
            <a:endParaRPr lang="en-US" altLang="zh-CN" sz="2000" dirty="0">
              <a:solidFill>
                <a:prstClr val="black"/>
              </a:solidFill>
            </a:endParaRPr>
          </a:p>
          <a:p>
            <a:pPr marL="800100" lvl="1" indent="-342900">
              <a:lnSpc>
                <a:spcPct val="150000"/>
              </a:lnSpc>
              <a:buFont typeface="Arial" panose="020B0604020202020204" pitchFamily="34" charset="0"/>
              <a:buChar char="•"/>
            </a:pPr>
            <a:r>
              <a:rPr lang="zh-CN" altLang="en-US" dirty="0">
                <a:solidFill>
                  <a:prstClr val="black"/>
                </a:solidFill>
              </a:rPr>
              <a:t>判断是局部变量还是全局变量（看</a:t>
            </a:r>
            <a:r>
              <a:rPr lang="en-US" altLang="zh-CN" dirty="0">
                <a:solidFill>
                  <a:prstClr val="black"/>
                </a:solidFill>
              </a:rPr>
              <a:t>binding</a:t>
            </a:r>
            <a:r>
              <a:rPr lang="zh-CN" altLang="en-US" dirty="0">
                <a:solidFill>
                  <a:prstClr val="black"/>
                </a:solidFill>
              </a:rPr>
              <a:t>）</a:t>
            </a:r>
            <a:endParaRPr lang="en-US" altLang="zh-CN" dirty="0">
              <a:solidFill>
                <a:prstClr val="black"/>
              </a:solidFill>
            </a:endParaRPr>
          </a:p>
          <a:p>
            <a:pPr marL="800100" lvl="1" indent="-342900">
              <a:lnSpc>
                <a:spcPct val="150000"/>
              </a:lnSpc>
              <a:buFont typeface="Arial" panose="020B0604020202020204" pitchFamily="34" charset="0"/>
              <a:buChar char="•"/>
            </a:pPr>
            <a:r>
              <a:rPr lang="zh-CN" altLang="en-US" dirty="0">
                <a:solidFill>
                  <a:prstClr val="black"/>
                </a:solidFill>
              </a:rPr>
              <a:t>如果是</a:t>
            </a:r>
            <a:r>
              <a:rPr lang="zh-CN" altLang="en-US" b="1" dirty="0">
                <a:solidFill>
                  <a:prstClr val="black"/>
                </a:solidFill>
              </a:rPr>
              <a:t>局部</a:t>
            </a:r>
            <a:r>
              <a:rPr lang="zh-CN" altLang="en-US" dirty="0">
                <a:solidFill>
                  <a:prstClr val="black"/>
                </a:solidFill>
              </a:rPr>
              <a:t>符号的引用，则必然已经有定义了，</a:t>
            </a:r>
            <a:r>
              <a:rPr lang="en-US" altLang="zh-CN" dirty="0">
                <a:solidFill>
                  <a:srgbClr val="FF0000"/>
                </a:solidFill>
              </a:rPr>
              <a:t>continue</a:t>
            </a:r>
          </a:p>
          <a:p>
            <a:pPr marL="1257300" lvl="2" indent="-342900">
              <a:lnSpc>
                <a:spcPct val="150000"/>
              </a:lnSpc>
              <a:buFont typeface="Wingdings" pitchFamily="2" charset="2"/>
              <a:buChar char="ü"/>
            </a:pPr>
            <a:r>
              <a:rPr lang="zh-CN" altLang="en-US" dirty="0">
                <a:solidFill>
                  <a:prstClr val="black"/>
                </a:solidFill>
              </a:rPr>
              <a:t>引用和定义只可能在同一模块中</a:t>
            </a:r>
            <a:endParaRPr lang="en-US" altLang="zh-CN" dirty="0">
              <a:solidFill>
                <a:prstClr val="black"/>
              </a:solidFill>
            </a:endParaRPr>
          </a:p>
          <a:p>
            <a:pPr marL="1257300" lvl="2" indent="-342900">
              <a:lnSpc>
                <a:spcPct val="150000"/>
              </a:lnSpc>
              <a:buFont typeface="Wingdings" pitchFamily="2" charset="2"/>
              <a:buChar char="ü"/>
            </a:pPr>
            <a:r>
              <a:rPr lang="zh-CN" altLang="en-US" dirty="0">
                <a:solidFill>
                  <a:prstClr val="black"/>
                </a:solidFill>
              </a:rPr>
              <a:t>静态局部变量可以有多个定义，</a:t>
            </a:r>
            <a:r>
              <a:rPr lang="zh-CN" altLang="en-US" dirty="0">
                <a:solidFill>
                  <a:srgbClr val="FF0000"/>
                </a:solidFill>
              </a:rPr>
              <a:t>不同定义在符号表中的符号不同</a:t>
            </a:r>
            <a:endParaRPr lang="en-US" altLang="zh-CN" dirty="0">
              <a:solidFill>
                <a:srgbClr val="FF0000"/>
              </a:solidFill>
            </a:endParaRPr>
          </a:p>
          <a:p>
            <a:pPr marL="800100" lvl="1" indent="-342900">
              <a:lnSpc>
                <a:spcPct val="150000"/>
              </a:lnSpc>
              <a:buFont typeface="Arial" panose="020B0604020202020204" pitchFamily="34" charset="0"/>
              <a:buChar char="•"/>
            </a:pPr>
            <a:r>
              <a:rPr lang="zh-CN" altLang="en-US" dirty="0">
                <a:solidFill>
                  <a:prstClr val="black"/>
                </a:solidFill>
              </a:rPr>
              <a:t>如果是</a:t>
            </a:r>
            <a:r>
              <a:rPr lang="zh-CN" altLang="en-US" b="1" dirty="0">
                <a:solidFill>
                  <a:prstClr val="black"/>
                </a:solidFill>
              </a:rPr>
              <a:t>全局</a:t>
            </a:r>
            <a:r>
              <a:rPr lang="zh-CN" altLang="en-US" dirty="0">
                <a:solidFill>
                  <a:prstClr val="black"/>
                </a:solidFill>
              </a:rPr>
              <a:t>符号的引用，则搜索</a:t>
            </a:r>
            <a:r>
              <a:rPr lang="zh-CN" altLang="en-US" dirty="0">
                <a:solidFill>
                  <a:srgbClr val="FF0000"/>
                </a:solidFill>
              </a:rPr>
              <a:t>所有</a:t>
            </a:r>
            <a:r>
              <a:rPr lang="en-US" altLang="zh-CN" dirty="0">
                <a:solidFill>
                  <a:srgbClr val="FF0000"/>
                </a:solidFill>
              </a:rPr>
              <a:t>ELF</a:t>
            </a:r>
            <a:r>
              <a:rPr lang="zh-CN" altLang="en-US" dirty="0">
                <a:solidFill>
                  <a:srgbClr val="FF0000"/>
                </a:solidFill>
              </a:rPr>
              <a:t>文件</a:t>
            </a:r>
            <a:r>
              <a:rPr lang="zh-CN" altLang="en-US" dirty="0">
                <a:solidFill>
                  <a:prstClr val="black"/>
                </a:solidFill>
              </a:rPr>
              <a:t>，查找该符号引用的定义</a:t>
            </a:r>
            <a:endParaRPr lang="en-US" altLang="zh-CN" dirty="0">
              <a:solidFill>
                <a:prstClr val="black"/>
              </a:solidFill>
            </a:endParaRPr>
          </a:p>
          <a:p>
            <a:pPr marL="1257300" lvl="2" indent="-342900">
              <a:lnSpc>
                <a:spcPct val="150000"/>
              </a:lnSpc>
              <a:buFont typeface="Wingdings" pitchFamily="2" charset="2"/>
              <a:buChar char="ü"/>
            </a:pPr>
            <a:r>
              <a:rPr lang="zh-CN" altLang="en-US" dirty="0">
                <a:solidFill>
                  <a:prstClr val="black"/>
                </a:solidFill>
              </a:rPr>
              <a:t>没有找到定义：</a:t>
            </a:r>
            <a:r>
              <a:rPr lang="en-US" altLang="zh-CN" dirty="0">
                <a:solidFill>
                  <a:prstClr val="black"/>
                </a:solidFill>
              </a:rPr>
              <a:t>error</a:t>
            </a:r>
          </a:p>
          <a:p>
            <a:pPr marL="1257300" lvl="2" indent="-342900">
              <a:lnSpc>
                <a:spcPct val="150000"/>
              </a:lnSpc>
              <a:buFont typeface="Wingdings" pitchFamily="2" charset="2"/>
              <a:buChar char="ü"/>
            </a:pPr>
            <a:r>
              <a:rPr lang="zh-CN" altLang="en-US" dirty="0">
                <a:solidFill>
                  <a:prstClr val="black"/>
                </a:solidFill>
              </a:rPr>
              <a:t>找到一个定义：</a:t>
            </a:r>
            <a:r>
              <a:rPr lang="en-US" altLang="zh-CN" dirty="0">
                <a:solidFill>
                  <a:prstClr val="black"/>
                </a:solidFill>
              </a:rPr>
              <a:t>good</a:t>
            </a:r>
          </a:p>
          <a:p>
            <a:pPr marL="1257300" lvl="2" indent="-342900">
              <a:lnSpc>
                <a:spcPct val="150000"/>
              </a:lnSpc>
              <a:buFont typeface="Wingdings" pitchFamily="2" charset="2"/>
              <a:buChar char="ü"/>
            </a:pPr>
            <a:r>
              <a:rPr lang="zh-CN" altLang="en-US" dirty="0">
                <a:solidFill>
                  <a:prstClr val="black"/>
                </a:solidFill>
              </a:rPr>
              <a:t>找到多个定义：</a:t>
            </a:r>
            <a:r>
              <a:rPr lang="zh-CN" altLang="en-US" dirty="0">
                <a:solidFill>
                  <a:srgbClr val="FF0000"/>
                </a:solidFill>
              </a:rPr>
              <a:t>多重定义</a:t>
            </a:r>
            <a:r>
              <a:rPr lang="zh-CN" altLang="en-US" dirty="0">
                <a:solidFill>
                  <a:prstClr val="black"/>
                </a:solidFill>
              </a:rPr>
              <a:t>，需要选一个定义进行关联</a:t>
            </a:r>
            <a:endParaRPr lang="en-US" altLang="zh-CN" dirty="0">
              <a:solidFill>
                <a:prstClr val="black"/>
              </a:solidFill>
            </a:endParaRPr>
          </a:p>
        </p:txBody>
      </p:sp>
      <p:pic>
        <p:nvPicPr>
          <p:cNvPr id="16" name="Picture 15">
            <a:extLst>
              <a:ext uri="{FF2B5EF4-FFF2-40B4-BE49-F238E27FC236}">
                <a16:creationId xmlns:a16="http://schemas.microsoft.com/office/drawing/2014/main" id="{F77EF31A-1216-2A4D-AE28-4F54E86EAA6D}"/>
              </a:ext>
            </a:extLst>
          </p:cNvPr>
          <p:cNvPicPr>
            <a:picLocks noChangeAspect="1"/>
          </p:cNvPicPr>
          <p:nvPr/>
        </p:nvPicPr>
        <p:blipFill>
          <a:blip r:embed="rId2"/>
          <a:stretch>
            <a:fillRect/>
          </a:stretch>
        </p:blipFill>
        <p:spPr>
          <a:xfrm>
            <a:off x="8795151" y="2273596"/>
            <a:ext cx="2581910" cy="2565465"/>
          </a:xfrm>
          <a:prstGeom prst="rect">
            <a:avLst/>
          </a:prstGeom>
        </p:spPr>
      </p:pic>
    </p:spTree>
    <p:extLst>
      <p:ext uri="{BB962C8B-B14F-4D97-AF65-F5344CB8AC3E}">
        <p14:creationId xmlns:p14="http://schemas.microsoft.com/office/powerpoint/2010/main" val="72665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blinds(horizontal)">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blinds(horizontal)">
                                      <p:cBhvr>
                                        <p:cTn id="25" dur="500"/>
                                        <p:tgtEl>
                                          <p:spTgt spid="1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
                                            <p:txEl>
                                              <p:pRg st="5" end="5"/>
                                            </p:txEl>
                                          </p:spTgt>
                                        </p:tgtEl>
                                        <p:attrNameLst>
                                          <p:attrName>style.visibility</p:attrName>
                                        </p:attrNameLst>
                                      </p:cBhvr>
                                      <p:to>
                                        <p:strVal val="visible"/>
                                      </p:to>
                                    </p:set>
                                    <p:animEffect transition="in" filter="blinds(horizontal)">
                                      <p:cBhvr>
                                        <p:cTn id="33" dur="500"/>
                                        <p:tgtEl>
                                          <p:spTgt spid="1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5">
                                            <p:txEl>
                                              <p:pRg st="6" end="6"/>
                                            </p:txEl>
                                          </p:spTgt>
                                        </p:tgtEl>
                                        <p:attrNameLst>
                                          <p:attrName>style.visibility</p:attrName>
                                        </p:attrNameLst>
                                      </p:cBhvr>
                                      <p:to>
                                        <p:strVal val="visible"/>
                                      </p:to>
                                    </p:set>
                                    <p:animEffect transition="in" filter="blinds(horizontal)">
                                      <p:cBhvr>
                                        <p:cTn id="38" dur="500"/>
                                        <p:tgtEl>
                                          <p:spTgt spid="15">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xEl>
                                              <p:pRg st="7" end="7"/>
                                            </p:txEl>
                                          </p:spTgt>
                                        </p:tgtEl>
                                        <p:attrNameLst>
                                          <p:attrName>style.visibility</p:attrName>
                                        </p:attrNameLst>
                                      </p:cBhvr>
                                      <p:to>
                                        <p:strVal val="visible"/>
                                      </p:to>
                                    </p:set>
                                    <p:animEffect transition="in" filter="blinds(horizontal)">
                                      <p:cBhvr>
                                        <p:cTn id="41" dur="500"/>
                                        <p:tgtEl>
                                          <p:spTgt spid="15">
                                            <p:txEl>
                                              <p:pRg st="7" end="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5">
                                            <p:txEl>
                                              <p:pRg st="8" end="8"/>
                                            </p:txEl>
                                          </p:spTgt>
                                        </p:tgtEl>
                                        <p:attrNameLst>
                                          <p:attrName>style.visibility</p:attrName>
                                        </p:attrNameLst>
                                      </p:cBhvr>
                                      <p:to>
                                        <p:strVal val="visible"/>
                                      </p:to>
                                    </p:set>
                                    <p:animEffect transition="in" filter="blinds(horizontal)">
                                      <p:cBhvr>
                                        <p:cTn id="44"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F9DAB-931D-864A-978B-2714F79F7D69}"/>
              </a:ext>
            </a:extLst>
          </p:cNvPr>
          <p:cNvSpPr txBox="1"/>
          <p:nvPr/>
        </p:nvSpPr>
        <p:spPr>
          <a:xfrm>
            <a:off x="288123" y="497092"/>
            <a:ext cx="6810542" cy="584775"/>
          </a:xfrm>
          <a:prstGeom prst="rect">
            <a:avLst/>
          </a:prstGeom>
          <a:noFill/>
        </p:spPr>
        <p:txBody>
          <a:bodyPr wrap="square" rtlCol="0">
            <a:spAutoFit/>
          </a:bodyPr>
          <a:lstStyle/>
          <a:p>
            <a:r>
              <a:rPr kumimoji="1" lang="zh-CN" altLang="en-US" sz="3200" dirty="0"/>
              <a:t>符号解析</a:t>
            </a:r>
          </a:p>
        </p:txBody>
      </p:sp>
      <p:sp>
        <p:nvSpPr>
          <p:cNvPr id="9" name="Rectangle 8">
            <a:extLst>
              <a:ext uri="{FF2B5EF4-FFF2-40B4-BE49-F238E27FC236}">
                <a16:creationId xmlns:a16="http://schemas.microsoft.com/office/drawing/2014/main" id="{C676D3B5-A938-1A4A-BE24-64EB57A6E4D6}"/>
              </a:ext>
            </a:extLst>
          </p:cNvPr>
          <p:cNvSpPr/>
          <p:nvPr/>
        </p:nvSpPr>
        <p:spPr>
          <a:xfrm>
            <a:off x="470263" y="1153886"/>
            <a:ext cx="9886520"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ysClr val="windowText" lastClr="000000"/>
                </a:solidFill>
                <a:latin typeface="KaiTi" panose="02010609060101010101" pitchFamily="49" charset="-122"/>
                <a:ea typeface="KaiTi" panose="02010609060101010101" pitchFamily="49" charset="-122"/>
              </a:rPr>
              <a:t>将每个符号引用和</a:t>
            </a:r>
            <a:r>
              <a:rPr kumimoji="1" lang="en-US" altLang="zh-CN" sz="2000" dirty="0">
                <a:solidFill>
                  <a:sysClr val="windowText" lastClr="000000"/>
                </a:solidFill>
                <a:latin typeface="KaiTi" panose="02010609060101010101" pitchFamily="49" charset="-122"/>
                <a:ea typeface="KaiTi" panose="02010609060101010101" pitchFamily="49" charset="-122"/>
              </a:rPr>
              <a:t>【</a:t>
            </a:r>
            <a:r>
              <a:rPr kumimoji="1" lang="zh-CN" altLang="en-US" sz="2000" dirty="0">
                <a:solidFill>
                  <a:sysClr val="windowText" lastClr="000000"/>
                </a:solidFill>
                <a:latin typeface="KaiTi" panose="02010609060101010101" pitchFamily="49" charset="-122"/>
                <a:ea typeface="KaiTi" panose="02010609060101010101" pitchFamily="49" charset="-122"/>
              </a:rPr>
              <a:t>输入的一组可重定位目标文件中的</a:t>
            </a:r>
            <a:r>
              <a:rPr kumimoji="1" lang="en-US" altLang="zh-CN" sz="2000" dirty="0">
                <a:solidFill>
                  <a:sysClr val="windowText" lastClr="000000"/>
                </a:solidFill>
                <a:latin typeface="KaiTi" panose="02010609060101010101" pitchFamily="49" charset="-122"/>
                <a:ea typeface="KaiTi" panose="02010609060101010101" pitchFamily="49" charset="-122"/>
              </a:rPr>
              <a:t>】</a:t>
            </a:r>
            <a:r>
              <a:rPr kumimoji="1" lang="zh-CN" altLang="en-US" sz="2000" dirty="0">
                <a:solidFill>
                  <a:sysClr val="windowText" lastClr="000000"/>
                </a:solidFill>
                <a:latin typeface="KaiTi" panose="02010609060101010101" pitchFamily="49" charset="-122"/>
                <a:ea typeface="KaiTi" panose="02010609060101010101" pitchFamily="49" charset="-122"/>
              </a:rPr>
              <a:t>一个符号定义对应起来</a:t>
            </a:r>
          </a:p>
        </p:txBody>
      </p:sp>
      <p:sp>
        <p:nvSpPr>
          <p:cNvPr id="10" name="Rectangle 9">
            <a:extLst>
              <a:ext uri="{FF2B5EF4-FFF2-40B4-BE49-F238E27FC236}">
                <a16:creationId xmlns:a16="http://schemas.microsoft.com/office/drawing/2014/main" id="{5B864249-E694-684B-908D-78B6AE0F8A04}"/>
              </a:ext>
            </a:extLst>
          </p:cNvPr>
          <p:cNvSpPr/>
          <p:nvPr/>
        </p:nvSpPr>
        <p:spPr>
          <a:xfrm>
            <a:off x="409304" y="1153886"/>
            <a:ext cx="60960" cy="461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文本框 1">
            <a:extLst>
              <a:ext uri="{FF2B5EF4-FFF2-40B4-BE49-F238E27FC236}">
                <a16:creationId xmlns:a16="http://schemas.microsoft.com/office/drawing/2014/main" id="{F591A099-78E3-494A-BE33-BD73F0C5B5E0}"/>
              </a:ext>
            </a:extLst>
          </p:cNvPr>
          <p:cNvSpPr txBox="1"/>
          <p:nvPr/>
        </p:nvSpPr>
        <p:spPr>
          <a:xfrm>
            <a:off x="288122" y="1638528"/>
            <a:ext cx="11129177" cy="4292522"/>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rPr>
              <a:t>处理全局变量符号</a:t>
            </a:r>
            <a:r>
              <a:rPr lang="zh-CN" altLang="en-US" sz="2000" dirty="0">
                <a:solidFill>
                  <a:srgbClr val="FF0000"/>
                </a:solidFill>
              </a:rPr>
              <a:t>多重定义</a:t>
            </a:r>
            <a:r>
              <a:rPr lang="zh-CN" altLang="en-US" sz="2000" dirty="0">
                <a:solidFill>
                  <a:prstClr val="black"/>
                </a:solidFill>
              </a:rPr>
              <a:t>的规则</a:t>
            </a:r>
            <a:endParaRPr lang="en-US" altLang="zh-CN" sz="2000" dirty="0">
              <a:solidFill>
                <a:prstClr val="black"/>
              </a:solidFill>
            </a:endParaRPr>
          </a:p>
          <a:p>
            <a:pPr marL="800100" lvl="1" indent="-342900">
              <a:lnSpc>
                <a:spcPct val="150000"/>
              </a:lnSpc>
              <a:buFont typeface="Arial" panose="020B0604020202020204" pitchFamily="34" charset="0"/>
              <a:buChar char="•"/>
            </a:pPr>
            <a:r>
              <a:rPr lang="zh-CN" altLang="en-US" dirty="0">
                <a:solidFill>
                  <a:prstClr val="black"/>
                </a:solidFill>
              </a:rPr>
              <a:t>对</a:t>
            </a:r>
            <a:r>
              <a:rPr lang="zh-CN" altLang="en-US" dirty="0"/>
              <a:t>符号的</a:t>
            </a:r>
            <a:r>
              <a:rPr lang="zh-CN" altLang="en-US" b="1" dirty="0">
                <a:solidFill>
                  <a:srgbClr val="FF0000"/>
                </a:solidFill>
              </a:rPr>
              <a:t>定义</a:t>
            </a:r>
            <a:r>
              <a:rPr lang="zh-CN" altLang="en-US" dirty="0">
                <a:solidFill>
                  <a:prstClr val="black"/>
                </a:solidFill>
              </a:rPr>
              <a:t>指定优先级：</a:t>
            </a:r>
            <a:r>
              <a:rPr lang="zh-CN" altLang="en-US" dirty="0">
                <a:solidFill>
                  <a:srgbClr val="FF0000"/>
                </a:solidFill>
              </a:rPr>
              <a:t>强</a:t>
            </a:r>
            <a:r>
              <a:rPr lang="en-US" altLang="zh-CN" dirty="0">
                <a:solidFill>
                  <a:srgbClr val="FF0000"/>
                </a:solidFill>
              </a:rPr>
              <a:t>/</a:t>
            </a:r>
            <a:r>
              <a:rPr lang="zh-CN" altLang="en-US" dirty="0">
                <a:solidFill>
                  <a:srgbClr val="FF0000"/>
                </a:solidFill>
              </a:rPr>
              <a:t>弱符号</a:t>
            </a:r>
            <a:endParaRPr lang="en-US" altLang="zh-CN" dirty="0">
              <a:solidFill>
                <a:srgbClr val="FF0000"/>
              </a:solidFill>
            </a:endParaRPr>
          </a:p>
          <a:p>
            <a:pPr marL="1257300" lvl="2" indent="-342900">
              <a:lnSpc>
                <a:spcPct val="150000"/>
              </a:lnSpc>
              <a:buFont typeface="Wingdings" pitchFamily="2" charset="2"/>
              <a:buChar char="ü"/>
            </a:pPr>
            <a:r>
              <a:rPr lang="zh-CN" altLang="en-US" dirty="0">
                <a:solidFill>
                  <a:prstClr val="black"/>
                </a:solidFill>
              </a:rPr>
              <a:t>强符号：</a:t>
            </a:r>
            <a:r>
              <a:rPr lang="zh-CN" altLang="en-US" dirty="0">
                <a:solidFill>
                  <a:srgbClr val="FF0000"/>
                </a:solidFill>
              </a:rPr>
              <a:t>函数（</a:t>
            </a:r>
            <a:r>
              <a:rPr lang="en-US" altLang="zh-CN" dirty="0">
                <a:solidFill>
                  <a:srgbClr val="FF0000"/>
                </a:solidFill>
              </a:rPr>
              <a:t>section==.text</a:t>
            </a:r>
            <a:r>
              <a:rPr lang="zh-CN" altLang="en-US" dirty="0">
                <a:solidFill>
                  <a:srgbClr val="FF0000"/>
                </a:solidFill>
              </a:rPr>
              <a:t>）</a:t>
            </a:r>
            <a:r>
              <a:rPr lang="zh-CN" altLang="en-US" b="1" dirty="0">
                <a:solidFill>
                  <a:srgbClr val="FF0000"/>
                </a:solidFill>
              </a:rPr>
              <a:t>定义</a:t>
            </a:r>
            <a:r>
              <a:rPr lang="zh-CN" altLang="en-US" dirty="0">
                <a:solidFill>
                  <a:prstClr val="black"/>
                </a:solidFill>
              </a:rPr>
              <a:t>和</a:t>
            </a:r>
            <a:r>
              <a:rPr lang="zh-CN" altLang="en-US" dirty="0">
                <a:solidFill>
                  <a:srgbClr val="FF0000"/>
                </a:solidFill>
              </a:rPr>
              <a:t>已经初始化的全局变量（</a:t>
            </a:r>
            <a:r>
              <a:rPr lang="en-US" altLang="zh-CN" dirty="0">
                <a:solidFill>
                  <a:srgbClr val="FF0000"/>
                </a:solidFill>
              </a:rPr>
              <a:t>section==.</a:t>
            </a:r>
            <a:r>
              <a:rPr lang="en-US" altLang="zh-CN" dirty="0" err="1">
                <a:solidFill>
                  <a:srgbClr val="FF0000"/>
                </a:solidFill>
              </a:rPr>
              <a:t>bss</a:t>
            </a:r>
            <a:r>
              <a:rPr lang="en-US" altLang="zh-CN" dirty="0">
                <a:solidFill>
                  <a:srgbClr val="FF0000"/>
                </a:solidFill>
              </a:rPr>
              <a:t> || section==.data</a:t>
            </a:r>
            <a:r>
              <a:rPr lang="zh-CN" altLang="en-US" dirty="0">
                <a:solidFill>
                  <a:srgbClr val="FF0000"/>
                </a:solidFill>
              </a:rPr>
              <a:t>）</a:t>
            </a:r>
            <a:endParaRPr lang="en-US" altLang="zh-CN" dirty="0">
              <a:solidFill>
                <a:srgbClr val="FF0000"/>
              </a:solidFill>
            </a:endParaRPr>
          </a:p>
          <a:p>
            <a:pPr marL="1257300" lvl="2" indent="-342900">
              <a:lnSpc>
                <a:spcPct val="150000"/>
              </a:lnSpc>
              <a:buFont typeface="Wingdings" pitchFamily="2" charset="2"/>
              <a:buChar char="ü"/>
            </a:pPr>
            <a:r>
              <a:rPr lang="zh-CN" altLang="en-CN" dirty="0">
                <a:solidFill>
                  <a:prstClr val="black"/>
                </a:solidFill>
              </a:rPr>
              <a:t>弱符号</a:t>
            </a:r>
            <a:r>
              <a:rPr lang="zh-CN" altLang="en-US" dirty="0">
                <a:solidFill>
                  <a:prstClr val="black"/>
                </a:solidFill>
              </a:rPr>
              <a:t>：</a:t>
            </a:r>
            <a:r>
              <a:rPr lang="zh-CN" altLang="en-CN" dirty="0">
                <a:solidFill>
                  <a:srgbClr val="FF0000"/>
                </a:solidFill>
              </a:rPr>
              <a:t>未初始化</a:t>
            </a:r>
            <a:r>
              <a:rPr lang="zh-CN" altLang="en-US" dirty="0">
                <a:solidFill>
                  <a:srgbClr val="FF0000"/>
                </a:solidFill>
              </a:rPr>
              <a:t>的全局变量（</a:t>
            </a:r>
            <a:r>
              <a:rPr lang="en-US" altLang="zh-CN" dirty="0">
                <a:solidFill>
                  <a:srgbClr val="FF0000"/>
                </a:solidFill>
              </a:rPr>
              <a:t>section==COMMON</a:t>
            </a:r>
            <a:r>
              <a:rPr lang="zh-CN" altLang="en-US" dirty="0">
                <a:solidFill>
                  <a:srgbClr val="FF0000"/>
                </a:solidFill>
              </a:rPr>
              <a:t>）</a:t>
            </a:r>
            <a:endParaRPr lang="en-US" altLang="zh-CN" dirty="0">
              <a:solidFill>
                <a:srgbClr val="FF0000"/>
              </a:solidFill>
            </a:endParaRPr>
          </a:p>
          <a:p>
            <a:pPr marL="1257300" lvl="2" indent="-342900">
              <a:lnSpc>
                <a:spcPct val="150000"/>
              </a:lnSpc>
              <a:buFont typeface="Wingdings" pitchFamily="2" charset="2"/>
              <a:buChar char="ü"/>
            </a:pPr>
            <a:r>
              <a:rPr lang="en-US" altLang="zh-CN" dirty="0">
                <a:solidFill>
                  <a:schemeClr val="accent5"/>
                </a:solidFill>
              </a:rPr>
              <a:t>COMMON</a:t>
            </a:r>
            <a:r>
              <a:rPr lang="zh-CN" altLang="en-US" dirty="0">
                <a:solidFill>
                  <a:schemeClr val="accent5"/>
                </a:solidFill>
              </a:rPr>
              <a:t>伪节的作用：帮助链接器区分强弱符号</a:t>
            </a:r>
            <a:endParaRPr lang="en-US" altLang="zh-CN" dirty="0">
              <a:solidFill>
                <a:schemeClr val="accent5"/>
              </a:solidFill>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dirty="0">
                <a:ea typeface="等线" panose="02010600030101010101" pitchFamily="2" charset="-122"/>
              </a:rPr>
              <a:t>3</a:t>
            </a:r>
            <a:r>
              <a:rPr lang="zh-CN" altLang="en-US" dirty="0">
                <a:ea typeface="等线" panose="02010600030101010101" pitchFamily="2" charset="-122"/>
              </a:rPr>
              <a:t>条规则</a:t>
            </a:r>
            <a:endParaRPr lang="en-US" altLang="zh-CN" dirty="0">
              <a:ea typeface="等线" panose="02010600030101010101" pitchFamily="2" charset="-122"/>
            </a:endParaRPr>
          </a:p>
          <a:p>
            <a:pPr marL="1257300" lvl="2" indent="-342900">
              <a:lnSpc>
                <a:spcPct val="150000"/>
              </a:lnSpc>
              <a:buFont typeface="Wingdings" pitchFamily="2" charset="2"/>
              <a:buChar char="ü"/>
              <a:defRPr/>
            </a:pPr>
            <a:r>
              <a:rPr kumimoji="0" lang="zh-CN" altLang="en-US" b="0" i="0" u="none" strike="noStrike" kern="1200" cap="none" spc="0" normalizeH="0" baseline="0" noProof="0" dirty="0">
                <a:ln>
                  <a:noFill/>
                </a:ln>
                <a:effectLst/>
                <a:uLnTx/>
                <a:uFillTx/>
                <a:ea typeface="等线" panose="02010600030101010101" pitchFamily="2" charset="-122"/>
              </a:rPr>
              <a:t>不允许有</a:t>
            </a:r>
            <a:r>
              <a:rPr kumimoji="0" lang="zh-CN" altLang="en-CN" b="0" i="0" u="none" strike="noStrike" kern="1200" cap="none" spc="0" normalizeH="0" baseline="0" noProof="0" dirty="0">
                <a:ln>
                  <a:noFill/>
                </a:ln>
                <a:effectLst/>
                <a:uLnTx/>
                <a:uFillTx/>
                <a:ea typeface="等线" panose="02010600030101010101" pitchFamily="2" charset="-122"/>
              </a:rPr>
              <a:t>多个</a:t>
            </a:r>
            <a:r>
              <a:rPr kumimoji="0" lang="zh-CN" altLang="en-US" b="0" i="0" u="none" strike="noStrike" kern="1200" cap="none" spc="0" normalizeH="0" baseline="0" noProof="0" dirty="0">
                <a:ln>
                  <a:noFill/>
                </a:ln>
                <a:effectLst/>
                <a:uLnTx/>
                <a:uFillTx/>
                <a:ea typeface="等线" panose="02010600030101010101" pitchFamily="2" charset="-122"/>
              </a:rPr>
              <a:t>同</a:t>
            </a:r>
            <a:r>
              <a:rPr kumimoji="0" lang="zh-CN" altLang="en-CN" b="0" i="0" u="none" strike="noStrike" kern="1200" cap="none" spc="0" normalizeH="0" baseline="0" noProof="0" dirty="0">
                <a:ln>
                  <a:noFill/>
                </a:ln>
                <a:effectLst/>
                <a:uLnTx/>
                <a:uFillTx/>
                <a:ea typeface="等线" panose="02010600030101010101" pitchFamily="2" charset="-122"/>
              </a:rPr>
              <a:t>名</a:t>
            </a:r>
            <a:r>
              <a:rPr kumimoji="0" lang="zh-CN" altLang="en-US" b="0" i="0" u="none" strike="noStrike" kern="1200" cap="none" spc="0" normalizeH="0" baseline="0" noProof="0" dirty="0">
                <a:ln>
                  <a:noFill/>
                </a:ln>
                <a:effectLst/>
                <a:uLnTx/>
                <a:uFillTx/>
                <a:ea typeface="等线" panose="02010600030101010101" pitchFamily="2" charset="-122"/>
              </a:rPr>
              <a:t>的强符号（如不能在两个要被链接到一起的文件里定义同一个函数）</a:t>
            </a:r>
            <a:endParaRPr kumimoji="0" lang="en-US" altLang="zh-CN" b="0" i="0" u="none" strike="noStrike" kern="1200" cap="none" spc="0" normalizeH="0" baseline="0" noProof="0" dirty="0">
              <a:ln>
                <a:noFill/>
              </a:ln>
              <a:effectLst/>
              <a:uLnTx/>
              <a:uFillTx/>
              <a:ea typeface="等线" panose="02010600030101010101" pitchFamily="2" charset="-122"/>
            </a:endParaRPr>
          </a:p>
          <a:p>
            <a:pPr marL="1257300" lvl="2" indent="-342900">
              <a:lnSpc>
                <a:spcPct val="150000"/>
              </a:lnSpc>
              <a:buFont typeface="Wingdings" pitchFamily="2" charset="2"/>
              <a:buChar char="ü"/>
              <a:defRPr/>
            </a:pPr>
            <a:r>
              <a:rPr lang="zh-CN" altLang="en-US" dirty="0">
                <a:ea typeface="等线" panose="02010600030101010101" pitchFamily="2" charset="-122"/>
              </a:rPr>
              <a:t>优先选强符号</a:t>
            </a:r>
            <a:endParaRPr lang="en-US" altLang="zh-CN" dirty="0">
              <a:ea typeface="等线" panose="02010600030101010101" pitchFamily="2" charset="-122"/>
            </a:endParaRPr>
          </a:p>
          <a:p>
            <a:pPr marL="1257300" lvl="2" indent="-342900">
              <a:lnSpc>
                <a:spcPct val="150000"/>
              </a:lnSpc>
              <a:buFont typeface="Wingdings" pitchFamily="2" charset="2"/>
              <a:buChar char="ü"/>
              <a:defRPr/>
            </a:pPr>
            <a:r>
              <a:rPr kumimoji="0" lang="zh-CN" altLang="en-US" b="0" i="0" u="none" strike="noStrike" kern="1200" cap="none" spc="0" normalizeH="0" baseline="0" noProof="0" dirty="0">
                <a:ln>
                  <a:noFill/>
                </a:ln>
                <a:effectLst/>
                <a:uLnTx/>
                <a:uFillTx/>
                <a:ea typeface="等线" panose="02010600030101010101" pitchFamily="2" charset="-122"/>
              </a:rPr>
              <a:t>如果都是弱符号，则</a:t>
            </a:r>
            <a:r>
              <a:rPr kumimoji="0" lang="zh-CN" altLang="en-US" b="0" i="0" u="sng" strike="noStrike" kern="1200" cap="none" spc="0" normalizeH="0" baseline="0" noProof="0" dirty="0">
                <a:ln>
                  <a:noFill/>
                </a:ln>
                <a:effectLst/>
                <a:uLnTx/>
                <a:uFillTx/>
                <a:ea typeface="等线" panose="02010600030101010101" pitchFamily="2" charset="-122"/>
              </a:rPr>
              <a:t>任意选一个</a:t>
            </a:r>
            <a:r>
              <a:rPr lang="zh-CN" altLang="en-US" dirty="0">
                <a:ea typeface="DengXian" panose="02010600030101010101" pitchFamily="2" charset="-122"/>
                <a:cs typeface="Consolas" panose="020B0609020204030204" pitchFamily="49" charset="0"/>
              </a:rPr>
              <a:t>（</a:t>
            </a:r>
            <a:r>
              <a:rPr lang="zh-CN" altLang="en-US" dirty="0">
                <a:solidFill>
                  <a:schemeClr val="tx1">
                    <a:lumMod val="95000"/>
                    <a:lumOff val="5000"/>
                  </a:schemeClr>
                </a:solidFill>
                <a:ea typeface="DengXian" panose="02010600030101010101" pitchFamily="2" charset="-122"/>
                <a:cs typeface="Consolas" panose="020B0609020204030204" pitchFamily="49" charset="0"/>
              </a:rPr>
              <a:t>有些 </a:t>
            </a:r>
            <a:r>
              <a:rPr lang="en-US" altLang="zh-CN" dirty="0">
                <a:solidFill>
                  <a:schemeClr val="tx1">
                    <a:lumMod val="95000"/>
                    <a:lumOff val="5000"/>
                  </a:schemeClr>
                </a:solidFill>
                <a:ea typeface="DengXian" panose="02010600030101010101" pitchFamily="2" charset="-122"/>
                <a:cs typeface="Consolas" panose="020B0609020204030204" pitchFamily="49" charset="0"/>
              </a:rPr>
              <a:t>linker </a:t>
            </a:r>
            <a:r>
              <a:rPr lang="zh-CN" altLang="en-US" dirty="0">
                <a:solidFill>
                  <a:schemeClr val="tx1">
                    <a:lumMod val="95000"/>
                    <a:lumOff val="5000"/>
                  </a:schemeClr>
                </a:solidFill>
                <a:ea typeface="DengXian" panose="02010600030101010101" pitchFamily="2" charset="-122"/>
                <a:cs typeface="Consolas" panose="020B0609020204030204" pitchFamily="49" charset="0"/>
              </a:rPr>
              <a:t>会选择 </a:t>
            </a:r>
            <a:r>
              <a:rPr lang="en-US" altLang="zh-CN" dirty="0">
                <a:solidFill>
                  <a:schemeClr val="tx1">
                    <a:lumMod val="95000"/>
                    <a:lumOff val="5000"/>
                  </a:schemeClr>
                </a:solidFill>
                <a:ea typeface="DengXian" panose="02010600030101010101" pitchFamily="2" charset="-122"/>
                <a:cs typeface="Consolas" panose="020B0609020204030204" pitchFamily="49" charset="0"/>
              </a:rPr>
              <a:t>size </a:t>
            </a:r>
            <a:r>
              <a:rPr lang="zh-CN" altLang="en-US" dirty="0">
                <a:solidFill>
                  <a:schemeClr val="tx1">
                    <a:lumMod val="95000"/>
                    <a:lumOff val="5000"/>
                  </a:schemeClr>
                </a:solidFill>
                <a:ea typeface="DengXian" panose="02010600030101010101" pitchFamily="2" charset="-122"/>
                <a:cs typeface="Consolas" panose="020B0609020204030204" pitchFamily="49" charset="0"/>
              </a:rPr>
              <a:t>最大的）</a:t>
            </a:r>
            <a:endParaRPr kumimoji="0" lang="en-US" altLang="zh-CN" b="0" i="0" u="sng" strike="noStrike" kern="1200" cap="none" spc="0" normalizeH="0" baseline="0" noProof="0" dirty="0">
              <a:ln>
                <a:noFill/>
              </a:ln>
              <a:solidFill>
                <a:srgbClr val="FF0000"/>
              </a:solidFill>
              <a:effectLst/>
              <a:uLnTx/>
              <a:uFillTx/>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Wingdings" pitchFamily="2" charset="2"/>
              <a:buChar char="Ø"/>
              <a:tabLst/>
              <a:defRPr/>
            </a:pPr>
            <a:r>
              <a:rPr lang="zh-CN" altLang="en-US" sz="2000" dirty="0">
                <a:solidFill>
                  <a:prstClr val="black"/>
                </a:solidFill>
                <a:ea typeface="等线" panose="02010600030101010101" pitchFamily="2" charset="-122"/>
              </a:rPr>
              <a:t>容易引发不易察觉的错误（链接时加</a:t>
            </a:r>
            <a:r>
              <a:rPr lang="en-US" altLang="zh-CN" sz="2000" dirty="0">
                <a:solidFill>
                  <a:prstClr val="black"/>
                </a:solidFill>
                <a:ea typeface="等线" panose="02010600030101010101" pitchFamily="2" charset="-122"/>
              </a:rPr>
              <a:t>GCC-</a:t>
            </a:r>
            <a:r>
              <a:rPr lang="en-US" altLang="zh-CN" sz="2000" dirty="0" err="1">
                <a:solidFill>
                  <a:prstClr val="black"/>
                </a:solidFill>
                <a:ea typeface="等线" panose="02010600030101010101" pitchFamily="2" charset="-122"/>
              </a:rPr>
              <a:t>fno</a:t>
            </a:r>
            <a:r>
              <a:rPr lang="en-US" altLang="zh-CN" sz="2000" dirty="0">
                <a:solidFill>
                  <a:prstClr val="black"/>
                </a:solidFill>
                <a:ea typeface="等线" panose="02010600030101010101" pitchFamily="2" charset="-122"/>
              </a:rPr>
              <a:t>-common</a:t>
            </a:r>
            <a:r>
              <a:rPr lang="zh-CN" altLang="en-US" sz="2000" dirty="0">
                <a:solidFill>
                  <a:prstClr val="black"/>
                </a:solidFill>
                <a:ea typeface="等线" panose="02010600030101010101" pitchFamily="2" charset="-122"/>
              </a:rPr>
              <a:t>选项）</a:t>
            </a:r>
            <a:endParaRPr kumimoji="0" lang="en-US" altLang="zh-CN" sz="2000" b="0" i="0" u="none" strike="noStrike" kern="1200" cap="none" spc="0" normalizeH="0" baseline="0" noProof="0" dirty="0">
              <a:ln>
                <a:noFill/>
              </a:ln>
              <a:solidFill>
                <a:prstClr val="black"/>
              </a:solidFill>
              <a:effectLst/>
              <a:uLnTx/>
              <a:uFillTx/>
              <a:ea typeface="等线" panose="02010600030101010101" pitchFamily="2" charset="-122"/>
            </a:endParaRPr>
          </a:p>
        </p:txBody>
      </p:sp>
    </p:spTree>
    <p:extLst>
      <p:ext uri="{BB962C8B-B14F-4D97-AF65-F5344CB8AC3E}">
        <p14:creationId xmlns:p14="http://schemas.microsoft.com/office/powerpoint/2010/main" val="17212598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blinds(horizontal)">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blinds(horizontal)">
                                      <p:cBhvr>
                                        <p:cTn id="25" dur="500"/>
                                        <p:tgtEl>
                                          <p:spTgt spid="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
                                            <p:txEl>
                                              <p:pRg st="5" end="5"/>
                                            </p:txEl>
                                          </p:spTgt>
                                        </p:tgtEl>
                                        <p:attrNameLst>
                                          <p:attrName>style.visibility</p:attrName>
                                        </p:attrNameLst>
                                      </p:cBhvr>
                                      <p:to>
                                        <p:strVal val="visible"/>
                                      </p:to>
                                    </p:set>
                                    <p:animEffect transition="in" filter="blinds(horizontal)">
                                      <p:cBhvr>
                                        <p:cTn id="30" dur="500"/>
                                        <p:tgtEl>
                                          <p:spTgt spid="1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
                                            <p:txEl>
                                              <p:pRg st="6" end="6"/>
                                            </p:txEl>
                                          </p:spTgt>
                                        </p:tgtEl>
                                        <p:attrNameLst>
                                          <p:attrName>style.visibility</p:attrName>
                                        </p:attrNameLst>
                                      </p:cBhvr>
                                      <p:to>
                                        <p:strVal val="visible"/>
                                      </p:to>
                                    </p:set>
                                    <p:animEffect transition="in" filter="blinds(horizontal)">
                                      <p:cBhvr>
                                        <p:cTn id="33" dur="500"/>
                                        <p:tgtEl>
                                          <p:spTgt spid="1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blinds(horizontal)">
                                      <p:cBhvr>
                                        <p:cTn id="36" dur="500"/>
                                        <p:tgtEl>
                                          <p:spTgt spid="1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blinds(horizontal)">
                                      <p:cBhvr>
                                        <p:cTn id="39" dur="500"/>
                                        <p:tgtEl>
                                          <p:spTgt spid="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5">
                                            <p:txEl>
                                              <p:pRg st="9" end="9"/>
                                            </p:txEl>
                                          </p:spTgt>
                                        </p:tgtEl>
                                        <p:attrNameLst>
                                          <p:attrName>style.visibility</p:attrName>
                                        </p:attrNameLst>
                                      </p:cBhvr>
                                      <p:to>
                                        <p:strVal val="visible"/>
                                      </p:to>
                                    </p:set>
                                    <p:animEffect transition="in" filter="blinds(horizontal)">
                                      <p:cBhvr>
                                        <p:cTn id="44"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AD73D2-E9BA-7744-ABC9-67003C16B81A}"/>
              </a:ext>
            </a:extLst>
          </p:cNvPr>
          <p:cNvPicPr>
            <a:picLocks noChangeAspect="1"/>
          </p:cNvPicPr>
          <p:nvPr/>
        </p:nvPicPr>
        <p:blipFill>
          <a:blip r:embed="rId2"/>
          <a:stretch>
            <a:fillRect/>
          </a:stretch>
        </p:blipFill>
        <p:spPr>
          <a:xfrm>
            <a:off x="734410" y="1192856"/>
            <a:ext cx="10723179" cy="4472287"/>
          </a:xfrm>
          <a:prstGeom prst="rect">
            <a:avLst/>
          </a:prstGeom>
        </p:spPr>
      </p:pic>
      <p:sp>
        <p:nvSpPr>
          <p:cNvPr id="3" name="TextBox 2">
            <a:extLst>
              <a:ext uri="{FF2B5EF4-FFF2-40B4-BE49-F238E27FC236}">
                <a16:creationId xmlns:a16="http://schemas.microsoft.com/office/drawing/2014/main" id="{929298F8-F3D3-1547-824F-82C2E2B0A103}"/>
              </a:ext>
            </a:extLst>
          </p:cNvPr>
          <p:cNvSpPr txBox="1"/>
          <p:nvPr/>
        </p:nvSpPr>
        <p:spPr>
          <a:xfrm>
            <a:off x="288123" y="497092"/>
            <a:ext cx="6810542" cy="584775"/>
          </a:xfrm>
          <a:prstGeom prst="rect">
            <a:avLst/>
          </a:prstGeom>
          <a:noFill/>
        </p:spPr>
        <p:txBody>
          <a:bodyPr wrap="square" rtlCol="0">
            <a:spAutoFit/>
          </a:bodyPr>
          <a:lstStyle/>
          <a:p>
            <a:r>
              <a:rPr kumimoji="1" lang="zh-CN" altLang="en-US" sz="3200" dirty="0"/>
              <a:t>符号解析</a:t>
            </a:r>
          </a:p>
        </p:txBody>
      </p:sp>
    </p:spTree>
    <p:extLst>
      <p:ext uri="{BB962C8B-B14F-4D97-AF65-F5344CB8AC3E}">
        <p14:creationId xmlns:p14="http://schemas.microsoft.com/office/powerpoint/2010/main" val="40097813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298F8-F3D3-1547-824F-82C2E2B0A103}"/>
              </a:ext>
            </a:extLst>
          </p:cNvPr>
          <p:cNvSpPr txBox="1"/>
          <p:nvPr/>
        </p:nvSpPr>
        <p:spPr>
          <a:xfrm>
            <a:off x="288123" y="497092"/>
            <a:ext cx="6810542" cy="584775"/>
          </a:xfrm>
          <a:prstGeom prst="rect">
            <a:avLst/>
          </a:prstGeom>
          <a:noFill/>
        </p:spPr>
        <p:txBody>
          <a:bodyPr wrap="square" rtlCol="0">
            <a:spAutoFit/>
          </a:bodyPr>
          <a:lstStyle/>
          <a:p>
            <a:r>
              <a:rPr kumimoji="1" lang="zh-CN" altLang="en-US" sz="3200" dirty="0"/>
              <a:t>符号解析</a:t>
            </a:r>
          </a:p>
        </p:txBody>
      </p:sp>
      <p:pic>
        <p:nvPicPr>
          <p:cNvPr id="4" name="Picture 3">
            <a:extLst>
              <a:ext uri="{FF2B5EF4-FFF2-40B4-BE49-F238E27FC236}">
                <a16:creationId xmlns:a16="http://schemas.microsoft.com/office/drawing/2014/main" id="{0DFC1BE1-B4FF-C247-9B1F-046CA44BFE2B}"/>
              </a:ext>
            </a:extLst>
          </p:cNvPr>
          <p:cNvPicPr>
            <a:picLocks noChangeAspect="1"/>
          </p:cNvPicPr>
          <p:nvPr/>
        </p:nvPicPr>
        <p:blipFill>
          <a:blip r:embed="rId2"/>
          <a:stretch>
            <a:fillRect/>
          </a:stretch>
        </p:blipFill>
        <p:spPr>
          <a:xfrm>
            <a:off x="889000" y="1428750"/>
            <a:ext cx="10414000" cy="4000500"/>
          </a:xfrm>
          <a:prstGeom prst="rect">
            <a:avLst/>
          </a:prstGeom>
        </p:spPr>
      </p:pic>
    </p:spTree>
    <p:extLst>
      <p:ext uri="{BB962C8B-B14F-4D97-AF65-F5344CB8AC3E}">
        <p14:creationId xmlns:p14="http://schemas.microsoft.com/office/powerpoint/2010/main" val="13161299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568A8-D1A3-5346-AF74-90B9D0F181BB}"/>
              </a:ext>
            </a:extLst>
          </p:cNvPr>
          <p:cNvPicPr>
            <a:picLocks noChangeAspect="1"/>
          </p:cNvPicPr>
          <p:nvPr/>
        </p:nvPicPr>
        <p:blipFill>
          <a:blip r:embed="rId2"/>
          <a:stretch>
            <a:fillRect/>
          </a:stretch>
        </p:blipFill>
        <p:spPr>
          <a:xfrm>
            <a:off x="1889309" y="1621756"/>
            <a:ext cx="8413382" cy="3614487"/>
          </a:xfrm>
          <a:prstGeom prst="rect">
            <a:avLst/>
          </a:prstGeom>
        </p:spPr>
      </p:pic>
      <p:sp>
        <p:nvSpPr>
          <p:cNvPr id="3" name="矩形 5">
            <a:extLst>
              <a:ext uri="{FF2B5EF4-FFF2-40B4-BE49-F238E27FC236}">
                <a16:creationId xmlns:a16="http://schemas.microsoft.com/office/drawing/2014/main" id="{B9A0F73F-6CD5-B445-AD56-A2EAF4A6D6E0}"/>
              </a:ext>
            </a:extLst>
          </p:cNvPr>
          <p:cNvSpPr/>
          <p:nvPr/>
        </p:nvSpPr>
        <p:spPr>
          <a:xfrm>
            <a:off x="2387631" y="1621756"/>
            <a:ext cx="259316" cy="4042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3007270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F9DAB-931D-864A-978B-2714F79F7D69}"/>
              </a:ext>
            </a:extLst>
          </p:cNvPr>
          <p:cNvSpPr txBox="1"/>
          <p:nvPr/>
        </p:nvSpPr>
        <p:spPr>
          <a:xfrm>
            <a:off x="288123" y="497092"/>
            <a:ext cx="6810542" cy="584775"/>
          </a:xfrm>
          <a:prstGeom prst="rect">
            <a:avLst/>
          </a:prstGeom>
          <a:noFill/>
        </p:spPr>
        <p:txBody>
          <a:bodyPr wrap="square" rtlCol="0">
            <a:spAutoFit/>
          </a:bodyPr>
          <a:lstStyle/>
          <a:p>
            <a:r>
              <a:rPr kumimoji="1" lang="zh-CN" altLang="en-CN" sz="3200" dirty="0"/>
              <a:t>重定位</a:t>
            </a:r>
            <a:endParaRPr kumimoji="1" lang="zh-CN" altLang="en-US" sz="3200" dirty="0"/>
          </a:p>
        </p:txBody>
      </p:sp>
      <p:sp>
        <p:nvSpPr>
          <p:cNvPr id="4" name="Rectangle 3">
            <a:extLst>
              <a:ext uri="{FF2B5EF4-FFF2-40B4-BE49-F238E27FC236}">
                <a16:creationId xmlns:a16="http://schemas.microsoft.com/office/drawing/2014/main" id="{B5E73637-6937-694C-94D7-1C40A0D9DBF3}"/>
              </a:ext>
            </a:extLst>
          </p:cNvPr>
          <p:cNvSpPr/>
          <p:nvPr/>
        </p:nvSpPr>
        <p:spPr>
          <a:xfrm>
            <a:off x="470263" y="1153886"/>
            <a:ext cx="9886520"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ysClr val="windowText" lastClr="000000"/>
                </a:solidFill>
                <a:latin typeface="KaiTi" panose="02010609060101010101" pitchFamily="49" charset="-122"/>
                <a:ea typeface="KaiTi" panose="02010609060101010101" pitchFamily="49" charset="-122"/>
              </a:rPr>
              <a:t>合并输入模块，并为每个符号分配运行时地址</a:t>
            </a:r>
          </a:p>
        </p:txBody>
      </p:sp>
      <p:sp>
        <p:nvSpPr>
          <p:cNvPr id="5" name="Rectangle 4">
            <a:extLst>
              <a:ext uri="{FF2B5EF4-FFF2-40B4-BE49-F238E27FC236}">
                <a16:creationId xmlns:a16="http://schemas.microsoft.com/office/drawing/2014/main" id="{93105558-2542-AF4E-B83D-23C199633709}"/>
              </a:ext>
            </a:extLst>
          </p:cNvPr>
          <p:cNvSpPr/>
          <p:nvPr/>
        </p:nvSpPr>
        <p:spPr>
          <a:xfrm>
            <a:off x="409304" y="1153886"/>
            <a:ext cx="60960" cy="461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1">
            <a:extLst>
              <a:ext uri="{FF2B5EF4-FFF2-40B4-BE49-F238E27FC236}">
                <a16:creationId xmlns:a16="http://schemas.microsoft.com/office/drawing/2014/main" id="{A7B4C16B-D997-9C43-879C-76137490B8AD}"/>
              </a:ext>
            </a:extLst>
          </p:cNvPr>
          <p:cNvSpPr txBox="1"/>
          <p:nvPr/>
        </p:nvSpPr>
        <p:spPr>
          <a:xfrm>
            <a:off x="288123" y="1638528"/>
            <a:ext cx="10646176" cy="2635273"/>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alibri" panose="020F0502020204030204"/>
                <a:ea typeface="等线" panose="02010600030101010101" pitchFamily="2" charset="-122"/>
              </a:rPr>
              <a:t>重定位节和符号定义</a:t>
            </a:r>
            <a:endParaRPr lang="en-US" altLang="zh-CN" sz="2000" dirty="0">
              <a:solidFill>
                <a:prstClr val="black"/>
              </a:solidFill>
              <a:latin typeface="Calibri" panose="020F0502020204030204"/>
              <a:ea typeface="等线" panose="02010600030101010101" pitchFamily="2" charset="-122"/>
            </a:endParaRPr>
          </a:p>
          <a:p>
            <a:pPr marL="800100" lvl="1" indent="-342900">
              <a:lnSpc>
                <a:spcPct val="150000"/>
              </a:lnSpc>
              <a:buFont typeface="Arial" panose="020B0604020202020204" pitchFamily="34" charset="0"/>
              <a:buChar char="•"/>
            </a:pPr>
            <a:r>
              <a:rPr lang="zh-CN" altLang="en-US" dirty="0">
                <a:solidFill>
                  <a:prstClr val="black"/>
                </a:solidFill>
                <a:latin typeface="Calibri" panose="020F0502020204030204"/>
                <a:ea typeface="等线" panose="02010600030101010101" pitchFamily="2" charset="-122"/>
              </a:rPr>
              <a:t>将所有相同类型的节合并为同一类型的新的聚合节，并把运行时的内存地址赋给新的聚合节，从而确定每一条指令和每一个全局变量的</a:t>
            </a:r>
            <a:r>
              <a:rPr lang="zh-CN" altLang="en-US" dirty="0">
                <a:solidFill>
                  <a:srgbClr val="FF0000"/>
                </a:solidFill>
                <a:latin typeface="Calibri" panose="020F0502020204030204"/>
                <a:ea typeface="等线" panose="02010600030101010101" pitchFamily="2" charset="-122"/>
              </a:rPr>
              <a:t>运行时地址</a:t>
            </a:r>
            <a:endParaRPr lang="en-US" altLang="zh-CN" dirty="0">
              <a:solidFill>
                <a:srgbClr val="FF0000"/>
              </a:solidFill>
              <a:latin typeface="Calibri" panose="020F0502020204030204"/>
              <a:ea typeface="等线" panose="02010600030101010101" pitchFamily="2" charset="-122"/>
            </a:endParaRPr>
          </a:p>
          <a:p>
            <a:pPr marL="342900" indent="-342900">
              <a:lnSpc>
                <a:spcPct val="150000"/>
              </a:lnSpc>
              <a:buFont typeface="Wingdings" pitchFamily="2" charset="2"/>
              <a:buChar char="Ø"/>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重定位符号引用</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800100" lvl="1" indent="-342900">
              <a:lnSpc>
                <a:spcPct val="150000"/>
              </a:lnSpc>
              <a:buFont typeface="Arial" panose="020B0604020202020204" pitchFamily="34" charset="0"/>
              <a:buChar char="•"/>
            </a:pPr>
            <a:r>
              <a:rPr kumimoji="0" lang="zh-CN" altLang="en-US"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修改对每个符号的引用，使引用指向正确的运行时地址（真正</a:t>
            </a:r>
            <a:r>
              <a:rPr kumimoji="0" lang="zh-CN" altLang="en-CN"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引用到</a:t>
            </a:r>
            <a:r>
              <a:rPr kumimoji="0" lang="zh-CN" altLang="en-US"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对应的定义）</a:t>
            </a:r>
            <a:endParaRPr kumimoji="0" lang="en-US" altLang="zh-CN"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800100" lvl="1" indent="-342900">
              <a:lnSpc>
                <a:spcPct val="150000"/>
              </a:lnSpc>
              <a:buFont typeface="Arial" panose="020B0604020202020204" pitchFamily="34" charset="0"/>
              <a:buChar char="•"/>
            </a:pPr>
            <a:r>
              <a:rPr lang="zh-CN" altLang="en-US" dirty="0">
                <a:solidFill>
                  <a:prstClr val="black"/>
                </a:solidFill>
                <a:latin typeface="Calibri" panose="020F0502020204030204"/>
                <a:ea typeface="等线" panose="02010600030101010101" pitchFamily="2" charset="-122"/>
              </a:rPr>
              <a:t>需要通过可重定位目标文件中的</a:t>
            </a:r>
            <a:r>
              <a:rPr lang="zh-CN" altLang="en-US" dirty="0">
                <a:solidFill>
                  <a:srgbClr val="FF0000"/>
                </a:solidFill>
                <a:latin typeface="Calibri" panose="020F0502020204030204"/>
                <a:ea typeface="等线" panose="02010600030101010101" pitchFamily="2" charset="-122"/>
              </a:rPr>
              <a:t>重定位条目</a:t>
            </a:r>
            <a:r>
              <a:rPr lang="zh-CN" altLang="en-US" dirty="0">
                <a:solidFill>
                  <a:prstClr val="black"/>
                </a:solidFill>
                <a:latin typeface="Calibri" panose="020F0502020204030204"/>
                <a:ea typeface="等线" panose="02010600030101010101" pitchFamily="2" charset="-122"/>
              </a:rPr>
              <a:t>来实现</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4105796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E7676E6-E2D8-F84C-B688-2037EA56C34E}"/>
              </a:ext>
            </a:extLst>
          </p:cNvPr>
          <p:cNvSpPr txBox="1"/>
          <p:nvPr/>
        </p:nvSpPr>
        <p:spPr>
          <a:xfrm>
            <a:off x="199640" y="488202"/>
            <a:ext cx="6810542" cy="584775"/>
          </a:xfrm>
          <a:prstGeom prst="rect">
            <a:avLst/>
          </a:prstGeom>
          <a:noFill/>
        </p:spPr>
        <p:txBody>
          <a:bodyPr wrap="square" rtlCol="0">
            <a:spAutoFit/>
          </a:bodyPr>
          <a:lstStyle/>
          <a:p>
            <a:r>
              <a:rPr kumimoji="1" lang="en-US" altLang="zh-CN" sz="3200" dirty="0"/>
              <a:t>Where have we been?</a:t>
            </a:r>
            <a:endParaRPr kumimoji="1" lang="zh-CN" altLang="en-US" sz="3200" dirty="0"/>
          </a:p>
        </p:txBody>
      </p:sp>
      <p:sp>
        <p:nvSpPr>
          <p:cNvPr id="40" name="Rectangle: Rounded Corners 17">
            <a:extLst>
              <a:ext uri="{FF2B5EF4-FFF2-40B4-BE49-F238E27FC236}">
                <a16:creationId xmlns:a16="http://schemas.microsoft.com/office/drawing/2014/main" id="{0759B4BE-47E3-A54D-A4CD-B90944F43BAF}"/>
              </a:ext>
            </a:extLst>
          </p:cNvPr>
          <p:cNvSpPr/>
          <p:nvPr/>
        </p:nvSpPr>
        <p:spPr>
          <a:xfrm>
            <a:off x="2846077" y="1697035"/>
            <a:ext cx="3352792" cy="703284"/>
          </a:xfrm>
          <a:prstGeom prst="roundRect">
            <a:avLst>
              <a:gd name="adj" fmla="val 8280"/>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Application</a:t>
            </a:r>
            <a:endParaRPr kumimoji="0" lang="ko-KR" altLang="en-US" sz="24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41" name="Rectangle: Rounded Corners 18">
            <a:extLst>
              <a:ext uri="{FF2B5EF4-FFF2-40B4-BE49-F238E27FC236}">
                <a16:creationId xmlns:a16="http://schemas.microsoft.com/office/drawing/2014/main" id="{F15292E4-A3E7-D344-9209-35BECF42377B}"/>
              </a:ext>
            </a:extLst>
          </p:cNvPr>
          <p:cNvSpPr/>
          <p:nvPr/>
        </p:nvSpPr>
        <p:spPr>
          <a:xfrm>
            <a:off x="2846078" y="2921505"/>
            <a:ext cx="1790699" cy="647074"/>
          </a:xfrm>
          <a:prstGeom prst="roundRect">
            <a:avLst>
              <a:gd name="adj" fmla="val 8280"/>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Compiler</a:t>
            </a:r>
            <a:endParaRPr kumimoji="0" lang="ko-KR" altLang="en-US" sz="24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42" name="Rectangle: Rounded Corners 19">
            <a:extLst>
              <a:ext uri="{FF2B5EF4-FFF2-40B4-BE49-F238E27FC236}">
                <a16:creationId xmlns:a16="http://schemas.microsoft.com/office/drawing/2014/main" id="{E76E3E18-8BA1-1D49-9C7B-E2247DDEC807}"/>
              </a:ext>
            </a:extLst>
          </p:cNvPr>
          <p:cNvSpPr/>
          <p:nvPr/>
        </p:nvSpPr>
        <p:spPr>
          <a:xfrm>
            <a:off x="4788979" y="2921505"/>
            <a:ext cx="1409891" cy="647074"/>
          </a:xfrm>
          <a:prstGeom prst="roundRect">
            <a:avLst>
              <a:gd name="adj" fmla="val 8280"/>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OS</a:t>
            </a:r>
            <a:endParaRPr kumimoji="0" lang="ko-KR" altLang="en-US" sz="24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cxnSp>
        <p:nvCxnSpPr>
          <p:cNvPr id="43" name="Straight Connector 42">
            <a:extLst>
              <a:ext uri="{FF2B5EF4-FFF2-40B4-BE49-F238E27FC236}">
                <a16:creationId xmlns:a16="http://schemas.microsoft.com/office/drawing/2014/main" id="{3DE3282D-F420-3641-81AA-F55263A9C8C2}"/>
              </a:ext>
            </a:extLst>
          </p:cNvPr>
          <p:cNvCxnSpPr>
            <a:cxnSpLocks/>
          </p:cNvCxnSpPr>
          <p:nvPr/>
        </p:nvCxnSpPr>
        <p:spPr>
          <a:xfrm>
            <a:off x="6838038" y="1086278"/>
            <a:ext cx="0" cy="4810908"/>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Rounded Corners 30">
            <a:extLst>
              <a:ext uri="{FF2B5EF4-FFF2-40B4-BE49-F238E27FC236}">
                <a16:creationId xmlns:a16="http://schemas.microsoft.com/office/drawing/2014/main" id="{57D894C2-35A7-5D43-98E3-F6222022DBAC}"/>
              </a:ext>
            </a:extLst>
          </p:cNvPr>
          <p:cNvSpPr/>
          <p:nvPr/>
        </p:nvSpPr>
        <p:spPr>
          <a:xfrm>
            <a:off x="7404661" y="1481540"/>
            <a:ext cx="2974853" cy="829567"/>
          </a:xfrm>
          <a:prstGeom prst="roundRect">
            <a:avLst>
              <a:gd name="adj" fmla="val 0"/>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High Level Language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(C++, Python, Java)</a:t>
            </a:r>
            <a:endParaRPr kumimoji="0" lang="ko-KR" altLang="en-US" sz="1800" b="0" i="0" u="none" strike="noStrike" kern="1200" cap="none" spc="0" normalizeH="0" baseline="0" noProof="0">
              <a:ln>
                <a:noFill/>
              </a:ln>
              <a:solidFill>
                <a:srgbClr val="000000"/>
              </a:solidFill>
              <a:effectLst/>
              <a:uLnTx/>
              <a:uFillTx/>
              <a:latin typeface="Bell Gothic Std Black" panose="020B0706020202040204" pitchFamily="34" charset="0"/>
              <a:cs typeface="+mn-cs"/>
            </a:endParaRPr>
          </a:p>
        </p:txBody>
      </p:sp>
      <p:sp>
        <p:nvSpPr>
          <p:cNvPr id="45" name="Rectangle: Rounded Corners 31">
            <a:extLst>
              <a:ext uri="{FF2B5EF4-FFF2-40B4-BE49-F238E27FC236}">
                <a16:creationId xmlns:a16="http://schemas.microsoft.com/office/drawing/2014/main" id="{B62994F6-B4CF-184F-91AA-0D6735659883}"/>
              </a:ext>
            </a:extLst>
          </p:cNvPr>
          <p:cNvSpPr/>
          <p:nvPr/>
        </p:nvSpPr>
        <p:spPr>
          <a:xfrm>
            <a:off x="7404661" y="2849990"/>
            <a:ext cx="2974853" cy="788629"/>
          </a:xfrm>
          <a:prstGeom prst="roundRect">
            <a:avLst>
              <a:gd name="adj" fmla="val 0"/>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Assembly Language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(ARM, MIPS, x86)</a:t>
            </a:r>
            <a:endParaRPr kumimoji="0" lang="ko-KR" altLang="en-US" sz="1800" b="0" i="0" u="none" strike="noStrike" kern="1200" cap="none" spc="0" normalizeH="0" baseline="0" noProof="0">
              <a:ln>
                <a:noFill/>
              </a:ln>
              <a:solidFill>
                <a:srgbClr val="000000"/>
              </a:solidFill>
              <a:effectLst/>
              <a:uLnTx/>
              <a:uFillTx/>
              <a:latin typeface="Bell Gothic Std Black" panose="020B0706020202040204" pitchFamily="34" charset="0"/>
              <a:cs typeface="+mn-cs"/>
            </a:endParaRPr>
          </a:p>
        </p:txBody>
      </p:sp>
      <p:sp>
        <p:nvSpPr>
          <p:cNvPr id="46" name="Rectangle: Rounded Corners 32">
            <a:extLst>
              <a:ext uri="{FF2B5EF4-FFF2-40B4-BE49-F238E27FC236}">
                <a16:creationId xmlns:a16="http://schemas.microsoft.com/office/drawing/2014/main" id="{52251010-2CAA-ED43-B99C-C5E71979CB8C}"/>
              </a:ext>
            </a:extLst>
          </p:cNvPr>
          <p:cNvSpPr/>
          <p:nvPr/>
        </p:nvSpPr>
        <p:spPr>
          <a:xfrm>
            <a:off x="7408270" y="4699974"/>
            <a:ext cx="2974853" cy="593767"/>
          </a:xfrm>
          <a:prstGeom prst="roundRect">
            <a:avLst>
              <a:gd name="adj" fmla="val 0"/>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Machine Language</a:t>
            </a:r>
            <a:endParaRPr kumimoji="0" lang="ko-KR" altLang="en-US" sz="1800" b="0" i="0" u="none" strike="noStrike" kern="1200" cap="none" spc="0" normalizeH="0" baseline="0" noProof="0">
              <a:ln>
                <a:noFill/>
              </a:ln>
              <a:solidFill>
                <a:srgbClr val="000000"/>
              </a:solidFill>
              <a:effectLst/>
              <a:uLnTx/>
              <a:uFillTx/>
              <a:latin typeface="Bell Gothic Std Black" panose="020B0706020202040204" pitchFamily="34" charset="0"/>
              <a:cs typeface="+mn-cs"/>
            </a:endParaRPr>
          </a:p>
        </p:txBody>
      </p:sp>
      <p:cxnSp>
        <p:nvCxnSpPr>
          <p:cNvPr id="47" name="Straight Arrow Connector 46">
            <a:extLst>
              <a:ext uri="{FF2B5EF4-FFF2-40B4-BE49-F238E27FC236}">
                <a16:creationId xmlns:a16="http://schemas.microsoft.com/office/drawing/2014/main" id="{40E5121C-8F4D-584B-821E-CF9FDE738897}"/>
              </a:ext>
            </a:extLst>
          </p:cNvPr>
          <p:cNvCxnSpPr>
            <a:cxnSpLocks/>
            <a:stCxn id="44" idx="2"/>
            <a:endCxn id="45" idx="0"/>
          </p:cNvCxnSpPr>
          <p:nvPr/>
        </p:nvCxnSpPr>
        <p:spPr>
          <a:xfrm>
            <a:off x="8892087" y="2311107"/>
            <a:ext cx="0" cy="5388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CE700EF-C542-8D4B-985A-66FC834DC37E}"/>
              </a:ext>
            </a:extLst>
          </p:cNvPr>
          <p:cNvCxnSpPr>
            <a:cxnSpLocks/>
            <a:stCxn id="45" idx="2"/>
            <a:endCxn id="46" idx="0"/>
          </p:cNvCxnSpPr>
          <p:nvPr/>
        </p:nvCxnSpPr>
        <p:spPr>
          <a:xfrm>
            <a:off x="8892088" y="3638619"/>
            <a:ext cx="3609" cy="10613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11">
            <a:extLst>
              <a:ext uri="{FF2B5EF4-FFF2-40B4-BE49-F238E27FC236}">
                <a16:creationId xmlns:a16="http://schemas.microsoft.com/office/drawing/2014/main" id="{F4DF6109-2F4B-8B4D-9B2D-F815CE64E81D}"/>
              </a:ext>
            </a:extLst>
          </p:cNvPr>
          <p:cNvSpPr txBox="1">
            <a:spLocks noChangeArrowheads="1"/>
          </p:cNvSpPr>
          <p:nvPr/>
        </p:nvSpPr>
        <p:spPr bwMode="auto">
          <a:xfrm>
            <a:off x="7597795" y="5162131"/>
            <a:ext cx="2629621"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1001 1110 0110 1010</a:t>
            </a:r>
            <a:endParaRPr kumimoji="0" lang="ko-KR" altLang="en-US" sz="2000" b="0" i="0" u="none" strike="noStrike" kern="1200" cap="none" spc="0" normalizeH="0" baseline="0" noProof="0">
              <a:ln>
                <a:noFill/>
              </a:ln>
              <a:solidFill>
                <a:srgbClr val="FFC000"/>
              </a:solidFill>
              <a:effectLst/>
              <a:uLnTx/>
              <a:uFillTx/>
              <a:latin typeface="Arial" panose="020B0604020202020204" pitchFamily="34" charset="0"/>
              <a:cs typeface="+mn-cs"/>
            </a:endParaRPr>
          </a:p>
        </p:txBody>
      </p:sp>
      <p:sp>
        <p:nvSpPr>
          <p:cNvPr id="50" name="TextBox 12">
            <a:extLst>
              <a:ext uri="{FF2B5EF4-FFF2-40B4-BE49-F238E27FC236}">
                <a16:creationId xmlns:a16="http://schemas.microsoft.com/office/drawing/2014/main" id="{94E86961-3B51-AE46-B056-A049F69CE8E3}"/>
              </a:ext>
            </a:extLst>
          </p:cNvPr>
          <p:cNvSpPr txBox="1">
            <a:spLocks noChangeArrowheads="1"/>
          </p:cNvSpPr>
          <p:nvPr/>
        </p:nvSpPr>
        <p:spPr bwMode="auto">
          <a:xfrm>
            <a:off x="7710986" y="3474098"/>
            <a:ext cx="2362200"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add R1, R2, R3</a:t>
            </a:r>
            <a:endParaRPr kumimoji="0" lang="ko-KR" altLang="en-US" sz="2000" b="0" i="0" u="none" strike="noStrike" kern="1200" cap="none" spc="0" normalizeH="0" baseline="0" noProof="0">
              <a:ln>
                <a:noFill/>
              </a:ln>
              <a:solidFill>
                <a:srgbClr val="FFC000"/>
              </a:solidFill>
              <a:effectLst/>
              <a:uLnTx/>
              <a:uFillTx/>
              <a:latin typeface="Arial" panose="020B0604020202020204" pitchFamily="34" charset="0"/>
              <a:cs typeface="+mn-cs"/>
            </a:endParaRPr>
          </a:p>
        </p:txBody>
      </p:sp>
      <p:sp>
        <p:nvSpPr>
          <p:cNvPr id="51" name="Flowchart: Process 10">
            <a:extLst>
              <a:ext uri="{FF2B5EF4-FFF2-40B4-BE49-F238E27FC236}">
                <a16:creationId xmlns:a16="http://schemas.microsoft.com/office/drawing/2014/main" id="{A2E545EA-59BB-B942-AAAD-CA6E4B3E7D53}"/>
              </a:ext>
            </a:extLst>
          </p:cNvPr>
          <p:cNvSpPr/>
          <p:nvPr/>
        </p:nvSpPr>
        <p:spPr>
          <a:xfrm>
            <a:off x="1628785" y="4002682"/>
            <a:ext cx="8841506" cy="379185"/>
          </a:xfrm>
          <a:prstGeom prst="flowChartProcess">
            <a:avLst/>
          </a:prstGeom>
          <a:solidFill>
            <a:srgbClr val="143D8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Instruction Set Architecture</a:t>
            </a:r>
            <a:endParaRPr kumimoji="0" lang="ko-KR" altLang="en-US" sz="24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52" name="TextBox 12">
            <a:extLst>
              <a:ext uri="{FF2B5EF4-FFF2-40B4-BE49-F238E27FC236}">
                <a16:creationId xmlns:a16="http://schemas.microsoft.com/office/drawing/2014/main" id="{032B26C1-458F-4947-9907-2A9611D741C3}"/>
              </a:ext>
            </a:extLst>
          </p:cNvPr>
          <p:cNvSpPr txBox="1">
            <a:spLocks noChangeArrowheads="1"/>
          </p:cNvSpPr>
          <p:nvPr/>
        </p:nvSpPr>
        <p:spPr bwMode="auto">
          <a:xfrm>
            <a:off x="7710986" y="2140973"/>
            <a:ext cx="2362200"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x= </a:t>
            </a:r>
            <a:r>
              <a:rPr kumimoji="0" lang="en-US" altLang="ko-KR" sz="2000" b="0" i="0" u="none" strike="noStrike" kern="1200" cap="none" spc="0" normalizeH="0" baseline="0" noProof="0" err="1">
                <a:ln>
                  <a:noFill/>
                </a:ln>
                <a:solidFill>
                  <a:srgbClr val="FFC000"/>
                </a:solidFill>
                <a:effectLst/>
                <a:uLnTx/>
                <a:uFillTx/>
                <a:latin typeface="Arial" panose="020B0604020202020204" pitchFamily="34" charset="0"/>
                <a:ea typeface="微软雅黑"/>
                <a:cs typeface="+mn-cs"/>
              </a:rPr>
              <a:t>a+b</a:t>
            </a: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a:t>
            </a:r>
            <a:endParaRPr kumimoji="0" lang="ko-KR" altLang="en-US" sz="2000" b="0" i="0" u="none" strike="noStrike" kern="1200" cap="none" spc="0" normalizeH="0" baseline="0" noProof="0">
              <a:ln>
                <a:noFill/>
              </a:ln>
              <a:solidFill>
                <a:srgbClr val="FFC000"/>
              </a:solidFill>
              <a:effectLst/>
              <a:uLnTx/>
              <a:uFillTx/>
              <a:latin typeface="Arial" panose="020B0604020202020204" pitchFamily="34" charset="0"/>
              <a:cs typeface="+mn-cs"/>
            </a:endParaRPr>
          </a:p>
        </p:txBody>
      </p:sp>
      <p:grpSp>
        <p:nvGrpSpPr>
          <p:cNvPr id="53" name="Group 52">
            <a:extLst>
              <a:ext uri="{FF2B5EF4-FFF2-40B4-BE49-F238E27FC236}">
                <a16:creationId xmlns:a16="http://schemas.microsoft.com/office/drawing/2014/main" id="{44C83921-F8F3-D440-B896-644B779D2BEC}"/>
              </a:ext>
            </a:extLst>
          </p:cNvPr>
          <p:cNvGrpSpPr/>
          <p:nvPr/>
        </p:nvGrpSpPr>
        <p:grpSpPr>
          <a:xfrm>
            <a:off x="2846078" y="4554585"/>
            <a:ext cx="3449921" cy="1132011"/>
            <a:chOff x="1222161" y="4603143"/>
            <a:chExt cx="3449921" cy="1294149"/>
          </a:xfrm>
        </p:grpSpPr>
        <p:grpSp>
          <p:nvGrpSpPr>
            <p:cNvPr id="54" name="Group 53">
              <a:extLst>
                <a:ext uri="{FF2B5EF4-FFF2-40B4-BE49-F238E27FC236}">
                  <a16:creationId xmlns:a16="http://schemas.microsoft.com/office/drawing/2014/main" id="{822303BF-B126-FE41-85E4-BF221113F642}"/>
                </a:ext>
              </a:extLst>
            </p:cNvPr>
            <p:cNvGrpSpPr/>
            <p:nvPr/>
          </p:nvGrpSpPr>
          <p:grpSpPr>
            <a:xfrm>
              <a:off x="1377505" y="5250217"/>
              <a:ext cx="3174126" cy="647075"/>
              <a:chOff x="1221225" y="4722928"/>
              <a:chExt cx="3337378" cy="1301690"/>
            </a:xfrm>
            <a:solidFill>
              <a:schemeClr val="tx1">
                <a:lumMod val="50000"/>
                <a:lumOff val="50000"/>
              </a:schemeClr>
            </a:solidFill>
          </p:grpSpPr>
          <p:sp>
            <p:nvSpPr>
              <p:cNvPr id="56" name="Rectangle: Rounded Corners 60">
                <a:extLst>
                  <a:ext uri="{FF2B5EF4-FFF2-40B4-BE49-F238E27FC236}">
                    <a16:creationId xmlns:a16="http://schemas.microsoft.com/office/drawing/2014/main" id="{3CF9C285-1A96-EF4C-9CCD-86C860BEF86B}"/>
                  </a:ext>
                </a:extLst>
              </p:cNvPr>
              <p:cNvSpPr/>
              <p:nvPr/>
            </p:nvSpPr>
            <p:spPr>
              <a:xfrm>
                <a:off x="1221225" y="4722928"/>
                <a:ext cx="1269057" cy="1301690"/>
              </a:xfrm>
              <a:prstGeom prst="roundRect">
                <a:avLst>
                  <a:gd name="adj" fmla="val 0"/>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Processor</a:t>
                </a:r>
                <a:endParaRPr kumimoji="0" lang="ko-KR" altLang="en-US" sz="20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57" name="Rectangle: Rounded Corners 63">
                <a:extLst>
                  <a:ext uri="{FF2B5EF4-FFF2-40B4-BE49-F238E27FC236}">
                    <a16:creationId xmlns:a16="http://schemas.microsoft.com/office/drawing/2014/main" id="{93E708DF-06EB-874B-88EF-D9BD71161ADC}"/>
                  </a:ext>
                </a:extLst>
              </p:cNvPr>
              <p:cNvSpPr/>
              <p:nvPr/>
            </p:nvSpPr>
            <p:spPr>
              <a:xfrm>
                <a:off x="2483559" y="4722928"/>
                <a:ext cx="1037522" cy="1301690"/>
              </a:xfrm>
              <a:prstGeom prst="roundRect">
                <a:avLst>
                  <a:gd name="adj" fmla="val 0"/>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Memory</a:t>
                </a:r>
                <a:endParaRPr kumimoji="0" lang="ko-KR" altLang="en-US" sz="20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58" name="Rectangle: Rounded Corners 64">
                <a:extLst>
                  <a:ext uri="{FF2B5EF4-FFF2-40B4-BE49-F238E27FC236}">
                    <a16:creationId xmlns:a16="http://schemas.microsoft.com/office/drawing/2014/main" id="{1E9D9EBF-4036-B149-A07E-71FBEFE4F253}"/>
                  </a:ext>
                </a:extLst>
              </p:cNvPr>
              <p:cNvSpPr/>
              <p:nvPr/>
            </p:nvSpPr>
            <p:spPr>
              <a:xfrm>
                <a:off x="3521081" y="4722928"/>
                <a:ext cx="1037522" cy="1301690"/>
              </a:xfrm>
              <a:prstGeom prst="roundRect">
                <a:avLst>
                  <a:gd name="adj" fmla="val 0"/>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I/O system</a:t>
                </a:r>
                <a:endParaRPr kumimoji="0" lang="ko-KR" altLang="en-US" sz="20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grpSp>
        <p:sp>
          <p:nvSpPr>
            <p:cNvPr id="55" name="Rectangle: Rounded Corners 69">
              <a:extLst>
                <a:ext uri="{FF2B5EF4-FFF2-40B4-BE49-F238E27FC236}">
                  <a16:creationId xmlns:a16="http://schemas.microsoft.com/office/drawing/2014/main" id="{50D30446-E716-F144-A91D-2BD2A446F680}"/>
                </a:ext>
              </a:extLst>
            </p:cNvPr>
            <p:cNvSpPr/>
            <p:nvPr/>
          </p:nvSpPr>
          <p:spPr>
            <a:xfrm>
              <a:off x="1222161" y="4603143"/>
              <a:ext cx="3449921" cy="647074"/>
            </a:xfrm>
            <a:prstGeom prst="roundRect">
              <a:avLst>
                <a:gd name="adj" fmla="val 8280"/>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CPU Design</a:t>
              </a:r>
              <a:endParaRPr kumimoji="0" lang="ko-KR" altLang="en-US" sz="24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grpSp>
      <p:grpSp>
        <p:nvGrpSpPr>
          <p:cNvPr id="61" name="Group 60">
            <a:extLst>
              <a:ext uri="{FF2B5EF4-FFF2-40B4-BE49-F238E27FC236}">
                <a16:creationId xmlns:a16="http://schemas.microsoft.com/office/drawing/2014/main" id="{CDFC2ACF-75EF-5244-A8A1-D22AAA204D2F}"/>
              </a:ext>
            </a:extLst>
          </p:cNvPr>
          <p:cNvGrpSpPr/>
          <p:nvPr/>
        </p:nvGrpSpPr>
        <p:grpSpPr>
          <a:xfrm>
            <a:off x="1504950" y="1777558"/>
            <a:ext cx="1120948" cy="2252816"/>
            <a:chOff x="-19050" y="1591170"/>
            <a:chExt cx="1120948" cy="2252816"/>
          </a:xfrm>
        </p:grpSpPr>
        <p:cxnSp>
          <p:nvCxnSpPr>
            <p:cNvPr id="62" name="Straight Arrow Connector 61">
              <a:extLst>
                <a:ext uri="{FF2B5EF4-FFF2-40B4-BE49-F238E27FC236}">
                  <a16:creationId xmlns:a16="http://schemas.microsoft.com/office/drawing/2014/main" id="{03DB4457-454F-B742-9227-24B383DF0F70}"/>
                </a:ext>
              </a:extLst>
            </p:cNvPr>
            <p:cNvCxnSpPr>
              <a:cxnSpLocks/>
            </p:cNvCxnSpPr>
            <p:nvPr/>
          </p:nvCxnSpPr>
          <p:spPr>
            <a:xfrm flipV="1">
              <a:off x="628835" y="1591170"/>
              <a:ext cx="0" cy="1852706"/>
            </a:xfrm>
            <a:prstGeom prst="straightConnector1">
              <a:avLst/>
            </a:prstGeom>
            <a:ln w="76200">
              <a:solidFill>
                <a:srgbClr val="143D88"/>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6F73077-06C5-0E4F-A548-C77E278A56B0}"/>
                </a:ext>
              </a:extLst>
            </p:cNvPr>
            <p:cNvSpPr txBox="1"/>
            <p:nvPr/>
          </p:nvSpPr>
          <p:spPr>
            <a:xfrm>
              <a:off x="-19050" y="3443876"/>
              <a:ext cx="1120948"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143D88"/>
                  </a:solidFill>
                  <a:effectLst/>
                  <a:uLnTx/>
                  <a:uFillTx/>
                  <a:latin typeface="Bell Gothic Std Black" panose="020B0706020202040204" pitchFamily="34" charset="0"/>
                  <a:ea typeface="微软雅黑"/>
                  <a:cs typeface="+mn-cs"/>
                </a:rPr>
                <a:t>Software</a:t>
              </a:r>
              <a:endParaRPr kumimoji="0" lang="ko-KR" altLang="en-US" sz="2000" b="0" i="0" u="none" strike="noStrike" kern="1200" cap="none" spc="0" normalizeH="0" baseline="0" noProof="0">
                <a:ln>
                  <a:noFill/>
                </a:ln>
                <a:solidFill>
                  <a:srgbClr val="143D88"/>
                </a:solidFill>
                <a:effectLst/>
                <a:uLnTx/>
                <a:uFillTx/>
                <a:latin typeface="Bell Gothic Std Black" panose="020B0706020202040204" pitchFamily="34" charset="0"/>
                <a:cs typeface="+mn-cs"/>
              </a:endParaRPr>
            </a:p>
          </p:txBody>
        </p:sp>
      </p:grpSp>
      <p:grpSp>
        <p:nvGrpSpPr>
          <p:cNvPr id="64" name="Group 63">
            <a:extLst>
              <a:ext uri="{FF2B5EF4-FFF2-40B4-BE49-F238E27FC236}">
                <a16:creationId xmlns:a16="http://schemas.microsoft.com/office/drawing/2014/main" id="{3C9AE4BA-6337-EB44-A66D-4BE64DF6DC7E}"/>
              </a:ext>
            </a:extLst>
          </p:cNvPr>
          <p:cNvGrpSpPr/>
          <p:nvPr/>
        </p:nvGrpSpPr>
        <p:grpSpPr>
          <a:xfrm>
            <a:off x="1540327" y="4333849"/>
            <a:ext cx="1207190" cy="1228392"/>
            <a:chOff x="16327" y="4365171"/>
            <a:chExt cx="1207190" cy="1228392"/>
          </a:xfrm>
        </p:grpSpPr>
        <p:sp>
          <p:nvSpPr>
            <p:cNvPr id="65" name="TextBox 64">
              <a:extLst>
                <a:ext uri="{FF2B5EF4-FFF2-40B4-BE49-F238E27FC236}">
                  <a16:creationId xmlns:a16="http://schemas.microsoft.com/office/drawing/2014/main" id="{D124A852-55F0-A84B-A5B1-0172AC37A966}"/>
                </a:ext>
              </a:extLst>
            </p:cNvPr>
            <p:cNvSpPr txBox="1"/>
            <p:nvPr/>
          </p:nvSpPr>
          <p:spPr>
            <a:xfrm>
              <a:off x="16327" y="4365171"/>
              <a:ext cx="120719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143D88"/>
                  </a:solidFill>
                  <a:effectLst/>
                  <a:uLnTx/>
                  <a:uFillTx/>
                  <a:latin typeface="Bell Gothic Std Black" panose="020B0706020202040204" pitchFamily="34" charset="0"/>
                  <a:ea typeface="微软雅黑"/>
                  <a:cs typeface="+mn-cs"/>
                </a:rPr>
                <a:t>Hardware</a:t>
              </a:r>
              <a:endParaRPr kumimoji="0" lang="ko-KR" altLang="en-US" sz="2000" b="0" i="0" u="none" strike="noStrike" kern="1200" cap="none" spc="0" normalizeH="0" baseline="0" noProof="0">
                <a:ln>
                  <a:noFill/>
                </a:ln>
                <a:solidFill>
                  <a:srgbClr val="143D88"/>
                </a:solidFill>
                <a:effectLst/>
                <a:uLnTx/>
                <a:uFillTx/>
                <a:latin typeface="Bell Gothic Std Black" panose="020B0706020202040204" pitchFamily="34" charset="0"/>
                <a:cs typeface="+mn-cs"/>
              </a:endParaRPr>
            </a:p>
          </p:txBody>
        </p:sp>
        <p:cxnSp>
          <p:nvCxnSpPr>
            <p:cNvPr id="66" name="Straight Arrow Connector 65">
              <a:extLst>
                <a:ext uri="{FF2B5EF4-FFF2-40B4-BE49-F238E27FC236}">
                  <a16:creationId xmlns:a16="http://schemas.microsoft.com/office/drawing/2014/main" id="{E70353BD-3A05-234B-97D3-7BEE93318534}"/>
                </a:ext>
              </a:extLst>
            </p:cNvPr>
            <p:cNvCxnSpPr>
              <a:cxnSpLocks/>
            </p:cNvCxnSpPr>
            <p:nvPr/>
          </p:nvCxnSpPr>
          <p:spPr>
            <a:xfrm>
              <a:off x="646782" y="4765281"/>
              <a:ext cx="1" cy="828282"/>
            </a:xfrm>
            <a:prstGeom prst="straightConnector1">
              <a:avLst/>
            </a:prstGeom>
            <a:ln w="76200">
              <a:solidFill>
                <a:srgbClr val="143D8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18210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F9DAB-931D-864A-978B-2714F79F7D69}"/>
              </a:ext>
            </a:extLst>
          </p:cNvPr>
          <p:cNvSpPr txBox="1"/>
          <p:nvPr/>
        </p:nvSpPr>
        <p:spPr>
          <a:xfrm>
            <a:off x="288123" y="497092"/>
            <a:ext cx="6810542" cy="584775"/>
          </a:xfrm>
          <a:prstGeom prst="rect">
            <a:avLst/>
          </a:prstGeom>
          <a:noFill/>
        </p:spPr>
        <p:txBody>
          <a:bodyPr wrap="square" rtlCol="0">
            <a:spAutoFit/>
          </a:bodyPr>
          <a:lstStyle/>
          <a:p>
            <a:r>
              <a:rPr kumimoji="1" lang="zh-CN" altLang="en-CN" sz="3200" dirty="0"/>
              <a:t>重定位</a:t>
            </a:r>
            <a:endParaRPr kumimoji="1" lang="zh-CN" altLang="en-US" sz="3200" dirty="0"/>
          </a:p>
        </p:txBody>
      </p:sp>
      <p:sp>
        <p:nvSpPr>
          <p:cNvPr id="4" name="Rectangle 3">
            <a:extLst>
              <a:ext uri="{FF2B5EF4-FFF2-40B4-BE49-F238E27FC236}">
                <a16:creationId xmlns:a16="http://schemas.microsoft.com/office/drawing/2014/main" id="{B5E73637-6937-694C-94D7-1C40A0D9DBF3}"/>
              </a:ext>
            </a:extLst>
          </p:cNvPr>
          <p:cNvSpPr/>
          <p:nvPr/>
        </p:nvSpPr>
        <p:spPr>
          <a:xfrm>
            <a:off x="470263" y="1153886"/>
            <a:ext cx="9886520"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ysClr val="windowText" lastClr="000000"/>
                </a:solidFill>
                <a:latin typeface="KaiTi" panose="02010609060101010101" pitchFamily="49" charset="-122"/>
                <a:ea typeface="KaiTi" panose="02010609060101010101" pitchFamily="49" charset="-122"/>
              </a:rPr>
              <a:t>合并输入模块，并为每个符号分配运行时地址</a:t>
            </a:r>
          </a:p>
        </p:txBody>
      </p:sp>
      <p:sp>
        <p:nvSpPr>
          <p:cNvPr id="5" name="Rectangle 4">
            <a:extLst>
              <a:ext uri="{FF2B5EF4-FFF2-40B4-BE49-F238E27FC236}">
                <a16:creationId xmlns:a16="http://schemas.microsoft.com/office/drawing/2014/main" id="{93105558-2542-AF4E-B83D-23C199633709}"/>
              </a:ext>
            </a:extLst>
          </p:cNvPr>
          <p:cNvSpPr/>
          <p:nvPr/>
        </p:nvSpPr>
        <p:spPr>
          <a:xfrm>
            <a:off x="409304" y="1153886"/>
            <a:ext cx="60960" cy="461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1">
            <a:extLst>
              <a:ext uri="{FF2B5EF4-FFF2-40B4-BE49-F238E27FC236}">
                <a16:creationId xmlns:a16="http://schemas.microsoft.com/office/drawing/2014/main" id="{A7B4C16B-D997-9C43-879C-76137490B8AD}"/>
              </a:ext>
            </a:extLst>
          </p:cNvPr>
          <p:cNvSpPr txBox="1"/>
          <p:nvPr/>
        </p:nvSpPr>
        <p:spPr>
          <a:xfrm>
            <a:off x="288123" y="1638528"/>
            <a:ext cx="10646176" cy="2588529"/>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onsolas" panose="020B0609020204030204" pitchFamily="49" charset="0"/>
                <a:ea typeface="等线" panose="02010600030101010101" pitchFamily="2" charset="-122"/>
                <a:cs typeface="Consolas" panose="020B0609020204030204" pitchFamily="49" charset="0"/>
              </a:rPr>
              <a:t>重定位条目</a:t>
            </a:r>
            <a:endParaRPr lang="en-US" altLang="zh-CN" sz="2000" dirty="0">
              <a:solidFill>
                <a:prstClr val="black"/>
              </a:solidFill>
              <a:latin typeface="Consolas" panose="020B0609020204030204" pitchFamily="49" charset="0"/>
              <a:ea typeface="等线" panose="02010600030101010101" pitchFamily="2" charset="-122"/>
              <a:cs typeface="Consolas" panose="020B0609020204030204" pitchFamily="49" charset="0"/>
            </a:endParaRPr>
          </a:p>
          <a:p>
            <a:pPr marL="800100" lvl="1" indent="-342900">
              <a:lnSpc>
                <a:spcPct val="150000"/>
              </a:lnSpc>
              <a:buFont typeface="Arial" panose="020B0604020202020204" pitchFamily="34" charset="0"/>
              <a:buChar char="•"/>
            </a:pPr>
            <a:r>
              <a:rPr lang="zh-CN" altLang="en-US" u="sng" dirty="0">
                <a:solidFill>
                  <a:prstClr val="black"/>
                </a:solidFill>
                <a:latin typeface="Consolas" panose="020B0609020204030204" pitchFamily="49" charset="0"/>
                <a:ea typeface="等线" panose="02010600030101010101" pitchFamily="2" charset="-122"/>
                <a:cs typeface="Consolas" panose="020B0609020204030204" pitchFamily="49" charset="0"/>
              </a:rPr>
              <a:t>汇编器</a:t>
            </a: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生成一个可重定位目标文件时不可能知道数据和代码最终在内存中的位置，也不知道自己引用的外部符号（代码</a:t>
            </a:r>
            <a:r>
              <a:rPr lang="en-US" altLang="zh-CN" dirty="0">
                <a:solidFill>
                  <a:prstClr val="black"/>
                </a:solidFill>
                <a:latin typeface="+mn-ea"/>
                <a:cs typeface="Consolas" panose="020B0609020204030204" pitchFamily="49" charset="0"/>
              </a:rPr>
              <a:t>/</a:t>
            </a: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变量）在哪个可重定位目标文件里被定义</a:t>
            </a:r>
            <a:endPar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endParaRPr>
          </a:p>
          <a:p>
            <a:pPr marL="800100" lvl="1" indent="-342900">
              <a:lnSpc>
                <a:spcPct val="150000"/>
              </a:lnSpc>
              <a:buFont typeface="Arial" panose="020B0604020202020204" pitchFamily="34" charset="0"/>
              <a:buChar char="•"/>
            </a:pPr>
            <a:r>
              <a:rPr lang="zh-CN" altLang="en-CN" dirty="0">
                <a:solidFill>
                  <a:prstClr val="black"/>
                </a:solidFill>
                <a:latin typeface="Consolas" panose="020B0609020204030204" pitchFamily="49" charset="0"/>
                <a:ea typeface="等线" panose="02010600030101010101" pitchFamily="2" charset="-122"/>
                <a:cs typeface="Consolas" panose="020B0609020204030204" pitchFamily="49" charset="0"/>
              </a:rPr>
              <a:t>每遇到</a:t>
            </a: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一个定义位置未知的引用，就生成一个重定位条目，让</a:t>
            </a:r>
            <a:r>
              <a:rPr lang="zh-CN" altLang="en-US" u="sng" dirty="0">
                <a:solidFill>
                  <a:prstClr val="black"/>
                </a:solidFill>
                <a:latin typeface="Consolas" panose="020B0609020204030204" pitchFamily="49" charset="0"/>
                <a:ea typeface="等线" panose="02010600030101010101" pitchFamily="2" charset="-122"/>
                <a:cs typeface="Consolas" panose="020B0609020204030204" pitchFamily="49" charset="0"/>
              </a:rPr>
              <a:t>链接器</a:t>
            </a: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来确定这些信息</a:t>
            </a:r>
            <a:endPar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代码的重定位条目：</a:t>
            </a:r>
            <a:r>
              <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rPr>
              <a:t>.</a:t>
            </a:r>
            <a:r>
              <a:rPr lang="en-US" altLang="zh-CN" dirty="0" err="1">
                <a:solidFill>
                  <a:prstClr val="black"/>
                </a:solidFill>
                <a:latin typeface="Consolas" panose="020B0609020204030204" pitchFamily="49" charset="0"/>
                <a:ea typeface="等线" panose="02010600030101010101" pitchFamily="2" charset="-122"/>
                <a:cs typeface="Consolas" panose="020B0609020204030204" pitchFamily="49" charset="0"/>
              </a:rPr>
              <a:t>rel.text</a:t>
            </a: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中</a:t>
            </a:r>
            <a:endPar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endParaRPr>
          </a:p>
          <a:p>
            <a:pPr marL="800100" lvl="1" indent="-342900">
              <a:lnSpc>
                <a:spcPct val="150000"/>
              </a:lnSpc>
              <a:buFont typeface="Arial" panose="020B0604020202020204" pitchFamily="34" charset="0"/>
              <a:buChar char="•"/>
            </a:pP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数据的重定位条目：</a:t>
            </a:r>
            <a:r>
              <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rPr>
              <a:t>.</a:t>
            </a:r>
            <a:r>
              <a:rPr lang="en-US" altLang="zh-CN" dirty="0" err="1">
                <a:solidFill>
                  <a:prstClr val="black"/>
                </a:solidFill>
                <a:latin typeface="Consolas" panose="020B0609020204030204" pitchFamily="49" charset="0"/>
                <a:ea typeface="等线" panose="02010600030101010101" pitchFamily="2" charset="-122"/>
                <a:cs typeface="Consolas" panose="020B0609020204030204" pitchFamily="49" charset="0"/>
              </a:rPr>
              <a:t>rel.data</a:t>
            </a:r>
            <a:r>
              <a:rPr lang="zh-CN" altLang="en-US" dirty="0">
                <a:solidFill>
                  <a:prstClr val="black"/>
                </a:solidFill>
                <a:latin typeface="Consolas" panose="020B0609020204030204" pitchFamily="49" charset="0"/>
                <a:ea typeface="等线" panose="02010600030101010101" pitchFamily="2" charset="-122"/>
                <a:cs typeface="Consolas" panose="020B0609020204030204" pitchFamily="49" charset="0"/>
              </a:rPr>
              <a:t>中</a:t>
            </a:r>
            <a:endPar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endParaRPr>
          </a:p>
        </p:txBody>
      </p:sp>
      <p:pic>
        <p:nvPicPr>
          <p:cNvPr id="7" name="Picture 6">
            <a:extLst>
              <a:ext uri="{FF2B5EF4-FFF2-40B4-BE49-F238E27FC236}">
                <a16:creationId xmlns:a16="http://schemas.microsoft.com/office/drawing/2014/main" id="{0F6D2C8C-A9DA-DE4A-9941-AD0F32CCD121}"/>
              </a:ext>
            </a:extLst>
          </p:cNvPr>
          <p:cNvPicPr>
            <a:picLocks noChangeAspect="1"/>
          </p:cNvPicPr>
          <p:nvPr/>
        </p:nvPicPr>
        <p:blipFill rotWithShape="1">
          <a:blip r:embed="rId2"/>
          <a:srcRect t="22309" r="54605"/>
          <a:stretch/>
        </p:blipFill>
        <p:spPr>
          <a:xfrm>
            <a:off x="2625290" y="4365951"/>
            <a:ext cx="6941419" cy="2277245"/>
          </a:xfrm>
          <a:prstGeom prst="rect">
            <a:avLst/>
          </a:prstGeom>
        </p:spPr>
      </p:pic>
    </p:spTree>
    <p:extLst>
      <p:ext uri="{BB962C8B-B14F-4D97-AF65-F5344CB8AC3E}">
        <p14:creationId xmlns:p14="http://schemas.microsoft.com/office/powerpoint/2010/main" val="6942961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F9DAB-931D-864A-978B-2714F79F7D69}"/>
              </a:ext>
            </a:extLst>
          </p:cNvPr>
          <p:cNvSpPr txBox="1"/>
          <p:nvPr/>
        </p:nvSpPr>
        <p:spPr>
          <a:xfrm>
            <a:off x="288123" y="497092"/>
            <a:ext cx="6810542" cy="584775"/>
          </a:xfrm>
          <a:prstGeom prst="rect">
            <a:avLst/>
          </a:prstGeom>
          <a:noFill/>
        </p:spPr>
        <p:txBody>
          <a:bodyPr wrap="square" rtlCol="0">
            <a:spAutoFit/>
          </a:bodyPr>
          <a:lstStyle/>
          <a:p>
            <a:r>
              <a:rPr kumimoji="1" lang="zh-CN" altLang="en-CN" sz="3200" dirty="0"/>
              <a:t>重定位</a:t>
            </a:r>
            <a:endParaRPr kumimoji="1" lang="zh-CN" altLang="en-US" sz="3200" dirty="0"/>
          </a:p>
        </p:txBody>
      </p:sp>
      <p:sp>
        <p:nvSpPr>
          <p:cNvPr id="4" name="Rectangle 3">
            <a:extLst>
              <a:ext uri="{FF2B5EF4-FFF2-40B4-BE49-F238E27FC236}">
                <a16:creationId xmlns:a16="http://schemas.microsoft.com/office/drawing/2014/main" id="{B5E73637-6937-694C-94D7-1C40A0D9DBF3}"/>
              </a:ext>
            </a:extLst>
          </p:cNvPr>
          <p:cNvSpPr/>
          <p:nvPr/>
        </p:nvSpPr>
        <p:spPr>
          <a:xfrm>
            <a:off x="470263" y="1153886"/>
            <a:ext cx="9886520"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ysClr val="windowText" lastClr="000000"/>
                </a:solidFill>
                <a:latin typeface="KaiTi" panose="02010609060101010101" pitchFamily="49" charset="-122"/>
                <a:ea typeface="KaiTi" panose="02010609060101010101" pitchFamily="49" charset="-122"/>
              </a:rPr>
              <a:t>合并输入模块，并为每个符号分配运行时地址</a:t>
            </a:r>
          </a:p>
        </p:txBody>
      </p:sp>
      <p:sp>
        <p:nvSpPr>
          <p:cNvPr id="5" name="Rectangle 4">
            <a:extLst>
              <a:ext uri="{FF2B5EF4-FFF2-40B4-BE49-F238E27FC236}">
                <a16:creationId xmlns:a16="http://schemas.microsoft.com/office/drawing/2014/main" id="{93105558-2542-AF4E-B83D-23C199633709}"/>
              </a:ext>
            </a:extLst>
          </p:cNvPr>
          <p:cNvSpPr/>
          <p:nvPr/>
        </p:nvSpPr>
        <p:spPr>
          <a:xfrm>
            <a:off x="409304" y="1153886"/>
            <a:ext cx="60960" cy="461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1">
            <a:extLst>
              <a:ext uri="{FF2B5EF4-FFF2-40B4-BE49-F238E27FC236}">
                <a16:creationId xmlns:a16="http://schemas.microsoft.com/office/drawing/2014/main" id="{A7B4C16B-D997-9C43-879C-76137490B8AD}"/>
              </a:ext>
            </a:extLst>
          </p:cNvPr>
          <p:cNvSpPr txBox="1"/>
          <p:nvPr/>
        </p:nvSpPr>
        <p:spPr>
          <a:xfrm>
            <a:off x="288123" y="1638528"/>
            <a:ext cx="10646176" cy="1757532"/>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alibri" panose="020F0502020204030204"/>
                <a:ea typeface="等线" panose="02010600030101010101" pitchFamily="2" charset="-122"/>
              </a:rPr>
              <a:t>重定位类型</a:t>
            </a:r>
            <a:endParaRPr lang="en-US" altLang="zh-CN" sz="2000" dirty="0">
              <a:solidFill>
                <a:prstClr val="black"/>
              </a:solidFill>
              <a:latin typeface="Calibri" panose="020F0502020204030204"/>
              <a:ea typeface="等线" panose="02010600030101010101" pitchFamily="2" charset="-122"/>
            </a:endParaRPr>
          </a:p>
          <a:p>
            <a:pPr marL="800100" lvl="1" indent="-342900">
              <a:lnSpc>
                <a:spcPct val="150000"/>
              </a:lnSpc>
              <a:buFont typeface="Arial" panose="020B0604020202020204" pitchFamily="34" charset="0"/>
              <a:buChar char="•"/>
            </a:pPr>
            <a:r>
              <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rPr>
              <a:t>R_X86_64_PC32</a:t>
            </a:r>
            <a:r>
              <a:rPr lang="zh-CN" altLang="en-US" dirty="0">
                <a:solidFill>
                  <a:prstClr val="black"/>
                </a:solidFill>
                <a:latin typeface="Calibri" panose="020F0502020204030204"/>
                <a:ea typeface="等线" panose="02010600030101010101" pitchFamily="2" charset="-122"/>
              </a:rPr>
              <a:t>：重定位一个使用</a:t>
            </a:r>
            <a:r>
              <a:rPr lang="en-US" altLang="zh-CN" dirty="0">
                <a:solidFill>
                  <a:prstClr val="black"/>
                </a:solidFill>
                <a:latin typeface="Calibri" panose="020F0502020204030204"/>
                <a:ea typeface="等线" panose="02010600030101010101" pitchFamily="2" charset="-122"/>
              </a:rPr>
              <a:t>32</a:t>
            </a:r>
            <a:r>
              <a:rPr lang="zh-CN" altLang="en-US" dirty="0">
                <a:solidFill>
                  <a:prstClr val="black"/>
                </a:solidFill>
                <a:latin typeface="Calibri" panose="020F0502020204030204"/>
                <a:ea typeface="等线" panose="02010600030101010101" pitchFamily="2" charset="-122"/>
              </a:rPr>
              <a:t>位</a:t>
            </a:r>
            <a:r>
              <a:rPr lang="en-US" altLang="zh-CN" b="1" dirty="0">
                <a:solidFill>
                  <a:srgbClr val="FF0000"/>
                </a:solidFill>
                <a:latin typeface="Calibri" panose="020F0502020204030204"/>
                <a:ea typeface="等线" panose="02010600030101010101" pitchFamily="2" charset="-122"/>
              </a:rPr>
              <a:t>PC</a:t>
            </a:r>
            <a:r>
              <a:rPr lang="zh-CN" altLang="en-US" b="1" dirty="0">
                <a:solidFill>
                  <a:srgbClr val="FF0000"/>
                </a:solidFill>
                <a:latin typeface="Calibri" panose="020F0502020204030204"/>
                <a:ea typeface="等线" panose="02010600030101010101" pitchFamily="2" charset="-122"/>
              </a:rPr>
              <a:t>相对地址</a:t>
            </a:r>
            <a:r>
              <a:rPr lang="zh-CN" altLang="en-US" dirty="0">
                <a:solidFill>
                  <a:prstClr val="black"/>
                </a:solidFill>
                <a:latin typeface="Calibri" panose="020F0502020204030204"/>
                <a:ea typeface="等线" panose="02010600030101010101" pitchFamily="2" charset="-122"/>
              </a:rPr>
              <a:t>的引用（回忆一下</a:t>
            </a:r>
            <a:r>
              <a:rPr lang="en-US" altLang="zh-CN" dirty="0">
                <a:solidFill>
                  <a:prstClr val="black"/>
                </a:solidFill>
                <a:latin typeface="Calibri" panose="020F0502020204030204"/>
                <a:ea typeface="等线" panose="02010600030101010101" pitchFamily="2" charset="-122"/>
              </a:rPr>
              <a:t>PC</a:t>
            </a:r>
            <a:r>
              <a:rPr lang="zh-CN" altLang="en-US" dirty="0">
                <a:solidFill>
                  <a:prstClr val="black"/>
                </a:solidFill>
                <a:latin typeface="Calibri" panose="020F0502020204030204"/>
                <a:ea typeface="等线" panose="02010600030101010101" pitchFamily="2" charset="-122"/>
              </a:rPr>
              <a:t>相对寻址）</a:t>
            </a:r>
            <a:endParaRPr lang="en-US" altLang="zh-CN" dirty="0">
              <a:solidFill>
                <a:prstClr val="black"/>
              </a:solidFill>
              <a:latin typeface="Calibri" panose="020F0502020204030204"/>
              <a:ea typeface="等线" panose="02010600030101010101" pitchFamily="2" charset="-122"/>
            </a:endParaRPr>
          </a:p>
          <a:p>
            <a:pPr marL="800100" lvl="1" indent="-342900">
              <a:lnSpc>
                <a:spcPct val="150000"/>
              </a:lnSpc>
              <a:buFont typeface="Arial" panose="020B0604020202020204" pitchFamily="34" charset="0"/>
              <a:buChar char="•"/>
            </a:pPr>
            <a:r>
              <a:rPr lang="en-US" altLang="zh-CN" dirty="0">
                <a:solidFill>
                  <a:prstClr val="black"/>
                </a:solidFill>
                <a:latin typeface="Consolas" panose="020B0609020204030204" pitchFamily="49" charset="0"/>
                <a:ea typeface="等线" panose="02010600030101010101" pitchFamily="2" charset="-122"/>
                <a:cs typeface="Consolas" panose="020B0609020204030204" pitchFamily="49" charset="0"/>
              </a:rPr>
              <a:t>R_X86_64_32</a:t>
            </a:r>
            <a:r>
              <a:rPr lang="zh-CN" altLang="en-US" dirty="0">
                <a:solidFill>
                  <a:prstClr val="black"/>
                </a:solidFill>
                <a:latin typeface="Calibri" panose="020F0502020204030204"/>
                <a:ea typeface="等线" panose="02010600030101010101" pitchFamily="2" charset="-122"/>
              </a:rPr>
              <a:t>：重定位一个使用</a:t>
            </a:r>
            <a:r>
              <a:rPr lang="en-US" altLang="zh-CN" dirty="0">
                <a:solidFill>
                  <a:prstClr val="black"/>
                </a:solidFill>
                <a:latin typeface="Calibri" panose="020F0502020204030204"/>
                <a:ea typeface="等线" panose="02010600030101010101" pitchFamily="2" charset="-122"/>
              </a:rPr>
              <a:t>32</a:t>
            </a:r>
            <a:r>
              <a:rPr lang="zh-CN" altLang="en-US" dirty="0">
                <a:solidFill>
                  <a:prstClr val="black"/>
                </a:solidFill>
                <a:latin typeface="Calibri" panose="020F0502020204030204"/>
                <a:ea typeface="等线" panose="02010600030101010101" pitchFamily="2" charset="-122"/>
              </a:rPr>
              <a:t>位</a:t>
            </a:r>
            <a:r>
              <a:rPr lang="zh-CN" altLang="en-US" dirty="0">
                <a:solidFill>
                  <a:srgbClr val="FF0000"/>
                </a:solidFill>
                <a:latin typeface="Calibri" panose="020F0502020204030204"/>
                <a:ea typeface="等线" panose="02010600030101010101" pitchFamily="2" charset="-122"/>
              </a:rPr>
              <a:t>绝对地址</a:t>
            </a:r>
            <a:r>
              <a:rPr lang="zh-CN" altLang="en-US" dirty="0">
                <a:solidFill>
                  <a:prstClr val="black"/>
                </a:solidFill>
                <a:latin typeface="Calibri" panose="020F0502020204030204"/>
                <a:ea typeface="等线" panose="02010600030101010101" pitchFamily="2" charset="-122"/>
              </a:rPr>
              <a:t>的引用</a:t>
            </a:r>
            <a:endParaRPr lang="en-US" altLang="zh-CN" dirty="0">
              <a:solidFill>
                <a:prstClr val="black"/>
              </a:solidFill>
              <a:latin typeface="Calibri" panose="020F0502020204030204"/>
              <a:ea typeface="等线" panose="02010600030101010101" pitchFamily="2" charset="-122"/>
            </a:endParaRPr>
          </a:p>
          <a:p>
            <a:pPr marL="800100" lvl="1" indent="-342900">
              <a:lnSpc>
                <a:spcPct val="150000"/>
              </a:lnSpc>
              <a:buFont typeface="Arial" panose="020B0604020202020204" pitchFamily="34" charset="0"/>
              <a:buChar char="•"/>
            </a:pPr>
            <a:endParaRPr lang="en-US" altLang="zh-CN" dirty="0">
              <a:solidFill>
                <a:prstClr val="black"/>
              </a:solidFill>
              <a:latin typeface="Calibri" panose="020F0502020204030204"/>
              <a:ea typeface="等线" panose="02010600030101010101" pitchFamily="2" charset="-122"/>
            </a:endParaRPr>
          </a:p>
        </p:txBody>
      </p:sp>
      <p:pic>
        <p:nvPicPr>
          <p:cNvPr id="8" name="Picture 7">
            <a:extLst>
              <a:ext uri="{FF2B5EF4-FFF2-40B4-BE49-F238E27FC236}">
                <a16:creationId xmlns:a16="http://schemas.microsoft.com/office/drawing/2014/main" id="{080378FB-15CC-0D45-9FA9-4B66E123CE34}"/>
              </a:ext>
            </a:extLst>
          </p:cNvPr>
          <p:cNvPicPr>
            <a:picLocks noChangeAspect="1"/>
          </p:cNvPicPr>
          <p:nvPr/>
        </p:nvPicPr>
        <p:blipFill rotWithShape="1">
          <a:blip r:embed="rId2"/>
          <a:srcRect t="22309" r="54605"/>
          <a:stretch/>
        </p:blipFill>
        <p:spPr>
          <a:xfrm>
            <a:off x="2625290" y="3429000"/>
            <a:ext cx="6941419" cy="2277245"/>
          </a:xfrm>
          <a:prstGeom prst="rect">
            <a:avLst/>
          </a:prstGeom>
        </p:spPr>
      </p:pic>
    </p:spTree>
    <p:extLst>
      <p:ext uri="{BB962C8B-B14F-4D97-AF65-F5344CB8AC3E}">
        <p14:creationId xmlns:p14="http://schemas.microsoft.com/office/powerpoint/2010/main" val="12277619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F9DAB-931D-864A-978B-2714F79F7D69}"/>
              </a:ext>
            </a:extLst>
          </p:cNvPr>
          <p:cNvSpPr txBox="1"/>
          <p:nvPr/>
        </p:nvSpPr>
        <p:spPr>
          <a:xfrm>
            <a:off x="288123" y="497092"/>
            <a:ext cx="6810542" cy="584775"/>
          </a:xfrm>
          <a:prstGeom prst="rect">
            <a:avLst/>
          </a:prstGeom>
          <a:noFill/>
        </p:spPr>
        <p:txBody>
          <a:bodyPr wrap="square" rtlCol="0">
            <a:spAutoFit/>
          </a:bodyPr>
          <a:lstStyle/>
          <a:p>
            <a:r>
              <a:rPr kumimoji="1" lang="en-US" altLang="zh-CN" sz="3200" dirty="0"/>
              <a:t>11.20</a:t>
            </a:r>
            <a:r>
              <a:rPr kumimoji="1" lang="zh-CN" altLang="en-US" sz="3200" dirty="0"/>
              <a:t>的内容</a:t>
            </a:r>
          </a:p>
        </p:txBody>
      </p:sp>
      <p:sp>
        <p:nvSpPr>
          <p:cNvPr id="6" name="文本框 1">
            <a:extLst>
              <a:ext uri="{FF2B5EF4-FFF2-40B4-BE49-F238E27FC236}">
                <a16:creationId xmlns:a16="http://schemas.microsoft.com/office/drawing/2014/main" id="{A7B4C16B-D997-9C43-879C-76137490B8AD}"/>
              </a:ext>
            </a:extLst>
          </p:cNvPr>
          <p:cNvSpPr txBox="1"/>
          <p:nvPr/>
        </p:nvSpPr>
        <p:spPr>
          <a:xfrm>
            <a:off x="288123" y="1081867"/>
            <a:ext cx="10646176" cy="2676117"/>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prstClr val="black"/>
                </a:solidFill>
                <a:latin typeface="Calibri" panose="020F0502020204030204"/>
                <a:ea typeface="等线" panose="02010600030101010101" pitchFamily="2" charset="-122"/>
              </a:rPr>
              <a:t>静态链接剩下的内容</a:t>
            </a:r>
            <a:endParaRPr lang="en-US" altLang="zh-CN" sz="2000" dirty="0">
              <a:solidFill>
                <a:prstClr val="black"/>
              </a:solidFill>
              <a:latin typeface="Calibri" panose="020F0502020204030204"/>
              <a:ea typeface="等线" panose="02010600030101010101" pitchFamily="2" charset="-122"/>
            </a:endParaRPr>
          </a:p>
          <a:p>
            <a:pPr marL="800100" lvl="1" indent="-342900">
              <a:lnSpc>
                <a:spcPct val="150000"/>
              </a:lnSpc>
              <a:buFont typeface="Arial" panose="020B0604020202020204" pitchFamily="34" charset="0"/>
              <a:buChar char="•"/>
            </a:pPr>
            <a:r>
              <a:rPr lang="zh-CN" altLang="en-US" dirty="0">
                <a:solidFill>
                  <a:prstClr val="black"/>
                </a:solidFill>
                <a:latin typeface="Calibri" panose="020F0502020204030204"/>
                <a:ea typeface="等线" panose="02010600030101010101" pitchFamily="2" charset="-122"/>
              </a:rPr>
              <a:t>重定位算法</a:t>
            </a:r>
            <a:endParaRPr lang="en-US" altLang="zh-CN" dirty="0">
              <a:solidFill>
                <a:prstClr val="black"/>
              </a:solidFill>
              <a:latin typeface="Calibri" panose="020F0502020204030204"/>
              <a:ea typeface="等线" panose="02010600030101010101" pitchFamily="2" charset="-122"/>
            </a:endParaRPr>
          </a:p>
          <a:p>
            <a:pPr marL="800100" lvl="1" indent="-342900">
              <a:lnSpc>
                <a:spcPct val="150000"/>
              </a:lnSpc>
              <a:buFont typeface="Arial" panose="020B0604020202020204" pitchFamily="34" charset="0"/>
              <a:buChar char="•"/>
            </a:pPr>
            <a:r>
              <a:rPr lang="zh-CN" altLang="en-CN" dirty="0">
                <a:solidFill>
                  <a:prstClr val="black"/>
                </a:solidFill>
                <a:latin typeface="Calibri" panose="020F0502020204030204"/>
                <a:ea typeface="等线" panose="02010600030101010101" pitchFamily="2" charset="-122"/>
              </a:rPr>
              <a:t>静态库</a:t>
            </a:r>
            <a:endParaRPr lang="en-US" altLang="zh-CN" dirty="0">
              <a:solidFill>
                <a:prstClr val="black"/>
              </a:solidFill>
              <a:latin typeface="Calibri" panose="020F0502020204030204"/>
              <a:ea typeface="等线" panose="02010600030101010101" pitchFamily="2" charset="-122"/>
            </a:endParaRPr>
          </a:p>
          <a:p>
            <a:pPr marL="800100" lvl="1" indent="-342900">
              <a:lnSpc>
                <a:spcPct val="150000"/>
              </a:lnSpc>
              <a:buFont typeface="Arial" panose="020B0604020202020204" pitchFamily="34" charset="0"/>
              <a:buChar char="•"/>
            </a:pPr>
            <a:r>
              <a:rPr lang="zh-CN" altLang="en-US" dirty="0">
                <a:solidFill>
                  <a:prstClr val="black"/>
                </a:solidFill>
                <a:latin typeface="Calibri" panose="020F0502020204030204"/>
                <a:ea typeface="等线" panose="02010600030101010101" pitchFamily="2" charset="-122"/>
              </a:rPr>
              <a:t>可执行文件与程序的加载</a:t>
            </a:r>
            <a:endParaRPr lang="en-US" altLang="zh-CN" dirty="0">
              <a:solidFill>
                <a:prstClr val="black"/>
              </a:solidFill>
              <a:latin typeface="Calibri" panose="020F0502020204030204"/>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Wingdings" pitchFamily="2" charset="2"/>
              <a:buChar char="Ø"/>
              <a:tabLst/>
              <a:defRPr/>
            </a:pPr>
            <a:r>
              <a:rPr lang="en-US" altLang="zh-CN" sz="2000" dirty="0">
                <a:solidFill>
                  <a:prstClr val="black"/>
                </a:solidFill>
                <a:latin typeface="Calibri" panose="020F0502020204030204"/>
                <a:ea typeface="等线" panose="02010600030101010101" pitchFamily="2" charset="-122"/>
              </a:rPr>
              <a:t>ECF: Exceptions &amp; Processes</a:t>
            </a:r>
          </a:p>
          <a:p>
            <a:pPr marL="342900" marR="0" lvl="0" indent="-342900" algn="l" defTabSz="914400" rtl="0" eaLnBrk="1" fontAlgn="auto" latinLnBrk="0" hangingPunct="1">
              <a:lnSpc>
                <a:spcPct val="150000"/>
              </a:lnSpc>
              <a:spcBef>
                <a:spcPts val="0"/>
              </a:spcBef>
              <a:spcAft>
                <a:spcPts val="0"/>
              </a:spcAft>
              <a:buClrTx/>
              <a:buSzTx/>
              <a:buFont typeface="Wingdings" pitchFamily="2" charset="2"/>
              <a:buChar char="Ø"/>
              <a:tabLst/>
              <a:defRPr/>
            </a:pPr>
            <a:r>
              <a:rPr lang="en-US" altLang="zh-CN" sz="2000" dirty="0">
                <a:solidFill>
                  <a:prstClr val="black"/>
                </a:solidFill>
                <a:latin typeface="Calibri" panose="020F0502020204030204"/>
                <a:ea typeface="等线" panose="02010600030101010101" pitchFamily="2" charset="-122"/>
              </a:rPr>
              <a:t>ECF: Signals &amp; Nonlocal Jumps</a:t>
            </a:r>
          </a:p>
        </p:txBody>
      </p:sp>
      <p:sp>
        <p:nvSpPr>
          <p:cNvPr id="7" name="TextBox 6">
            <a:extLst>
              <a:ext uri="{FF2B5EF4-FFF2-40B4-BE49-F238E27FC236}">
                <a16:creationId xmlns:a16="http://schemas.microsoft.com/office/drawing/2014/main" id="{231768BE-A0C2-194C-85DA-1CCECFBA9158}"/>
              </a:ext>
            </a:extLst>
          </p:cNvPr>
          <p:cNvSpPr txBox="1"/>
          <p:nvPr/>
        </p:nvSpPr>
        <p:spPr>
          <a:xfrm>
            <a:off x="288123" y="3746500"/>
            <a:ext cx="6810542" cy="584775"/>
          </a:xfrm>
          <a:prstGeom prst="rect">
            <a:avLst/>
          </a:prstGeom>
          <a:noFill/>
        </p:spPr>
        <p:txBody>
          <a:bodyPr wrap="square" rtlCol="0">
            <a:spAutoFit/>
          </a:bodyPr>
          <a:lstStyle/>
          <a:p>
            <a:r>
              <a:rPr kumimoji="1" lang="en-US" altLang="zh-CN" sz="3200" dirty="0"/>
              <a:t>11.27</a:t>
            </a:r>
            <a:r>
              <a:rPr kumimoji="1" lang="zh-CN" altLang="en-US" sz="3200" dirty="0"/>
              <a:t>的内容</a:t>
            </a:r>
            <a:endParaRPr kumimoji="1" lang="en-US" altLang="zh-CN" sz="3200" dirty="0"/>
          </a:p>
        </p:txBody>
      </p:sp>
      <p:sp>
        <p:nvSpPr>
          <p:cNvPr id="9" name="文本框 1">
            <a:extLst>
              <a:ext uri="{FF2B5EF4-FFF2-40B4-BE49-F238E27FC236}">
                <a16:creationId xmlns:a16="http://schemas.microsoft.com/office/drawing/2014/main" id="{2BB5C108-5569-6A4D-829F-93D0315CBA43}"/>
              </a:ext>
            </a:extLst>
          </p:cNvPr>
          <p:cNvSpPr txBox="1"/>
          <p:nvPr/>
        </p:nvSpPr>
        <p:spPr>
          <a:xfrm>
            <a:off x="288123" y="4293175"/>
            <a:ext cx="10646176" cy="2352952"/>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a:solidFill>
                  <a:schemeClr val="accent5"/>
                </a:solidFill>
                <a:latin typeface="Calibri" panose="020F0502020204030204"/>
                <a:ea typeface="等线" panose="02010600030101010101" pitchFamily="2" charset="-122"/>
              </a:rPr>
              <a:t>动态链接</a:t>
            </a:r>
            <a:endParaRPr lang="en-US" altLang="zh-CN" sz="2000" dirty="0">
              <a:solidFill>
                <a:schemeClr val="accent5"/>
              </a:solidFill>
              <a:latin typeface="Calibri" panose="020F0502020204030204"/>
              <a:ea typeface="等线" panose="02010600030101010101" pitchFamily="2" charset="-122"/>
            </a:endParaRPr>
          </a:p>
          <a:p>
            <a:pPr marL="342900" indent="-342900">
              <a:lnSpc>
                <a:spcPct val="150000"/>
              </a:lnSpc>
              <a:buFont typeface="Wingdings" pitchFamily="2" charset="2"/>
              <a:buChar char="Ø"/>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System Level I/O</a:t>
            </a:r>
          </a:p>
          <a:p>
            <a:pPr marL="342900" marR="0" lvl="0" indent="-342900" algn="l" defTabSz="914400" rtl="0" eaLnBrk="1" fontAlgn="auto" latinLnBrk="0" hangingPunct="1">
              <a:lnSpc>
                <a:spcPct val="150000"/>
              </a:lnSpc>
              <a:spcBef>
                <a:spcPts val="0"/>
              </a:spcBef>
              <a:spcAft>
                <a:spcPts val="0"/>
              </a:spcAft>
              <a:buClrTx/>
              <a:buSzTx/>
              <a:buFont typeface="Wingdings"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Virtual Memory: Concepts</a:t>
            </a:r>
          </a:p>
          <a:p>
            <a:pPr marR="0" lvl="0" algn="l" defTabSz="914400" rtl="0" eaLnBrk="1" fontAlgn="auto" latinLnBrk="0" hangingPunct="1">
              <a:lnSpc>
                <a:spcPct val="150000"/>
              </a:lnSpc>
              <a:spcBef>
                <a:spcPts val="0"/>
              </a:spcBef>
              <a:spcAft>
                <a:spcPts val="0"/>
              </a:spcAft>
              <a:buClrTx/>
              <a:buSzTx/>
              <a:tabLst/>
              <a:defRPr/>
            </a:pPr>
            <a:r>
              <a:rPr lang="zh-CN" altLang="en-US" sz="2000" dirty="0">
                <a:solidFill>
                  <a:prstClr val="black"/>
                </a:solidFill>
                <a:latin typeface="Calibri" panose="020F0502020204030204"/>
                <a:ea typeface="等线" panose="02010600030101010101" pitchFamily="2" charset="-122"/>
              </a:rPr>
              <a:t>（</a:t>
            </a:r>
            <a:r>
              <a:rPr lang="en-US" altLang="zh-CN" sz="2000" dirty="0">
                <a:solidFill>
                  <a:prstClr val="black"/>
                </a:solidFill>
                <a:latin typeface="Calibri" panose="020F0502020204030204"/>
                <a:ea typeface="等线" panose="02010600030101010101" pitchFamily="2" charset="-122"/>
              </a:rPr>
              <a:t>11.21</a:t>
            </a:r>
            <a:r>
              <a:rPr lang="zh-CN" altLang="en-US" sz="2000" dirty="0">
                <a:solidFill>
                  <a:prstClr val="black"/>
                </a:solidFill>
                <a:latin typeface="Calibri" panose="020F0502020204030204"/>
                <a:ea typeface="等线" panose="02010600030101010101" pitchFamily="2" charset="-122"/>
              </a:rPr>
              <a:t> 讲座，成功赶上进度！）</a:t>
            </a:r>
            <a:endParaRPr lang="en-US" altLang="zh-CN" sz="2000" dirty="0">
              <a:solidFill>
                <a:prstClr val="black"/>
              </a:solidFill>
              <a:latin typeface="Calibri" panose="020F0502020204030204"/>
              <a:ea typeface="等线" panose="02010600030101010101" pitchFamily="2" charset="-122"/>
            </a:endParaRPr>
          </a:p>
          <a:p>
            <a:pPr marR="0" lvl="0" algn="l" defTabSz="914400" rtl="0" eaLnBrk="1" fontAlgn="auto" latinLnBrk="0" hangingPunct="1">
              <a:lnSpc>
                <a:spcPct val="150000"/>
              </a:lnSpc>
              <a:spcBef>
                <a:spcPts val="0"/>
              </a:spcBef>
              <a:spcAft>
                <a:spcPts val="0"/>
              </a:spcAft>
              <a:buClrTx/>
              <a:buSzTx/>
              <a:tabLst/>
              <a:defRPr/>
            </a:pPr>
            <a:r>
              <a:rPr lang="zh-CN" altLang="en-US" sz="2000" dirty="0">
                <a:solidFill>
                  <a:prstClr val="black"/>
                </a:solidFill>
                <a:latin typeface="Calibri" panose="020F0502020204030204"/>
                <a:ea typeface="等线" panose="02010600030101010101" pitchFamily="2" charset="-122"/>
              </a:rPr>
              <a:t>回课仍然和</a:t>
            </a:r>
            <a:r>
              <a:rPr lang="zh-CN" altLang="en-CN" sz="2000" dirty="0">
                <a:solidFill>
                  <a:prstClr val="black"/>
                </a:solidFill>
                <a:latin typeface="Calibri" panose="020F0502020204030204"/>
                <a:ea typeface="等线" panose="02010600030101010101" pitchFamily="2" charset="-122"/>
              </a:rPr>
              <a:t>大班进度</a:t>
            </a:r>
            <a:r>
              <a:rPr lang="zh-CN" altLang="en-US" sz="2000" dirty="0">
                <a:solidFill>
                  <a:prstClr val="black"/>
                </a:solidFill>
                <a:latin typeface="Calibri" panose="020F0502020204030204"/>
                <a:ea typeface="等线" panose="02010600030101010101" pitchFamily="2" charset="-122"/>
              </a:rPr>
              <a:t>保持同步</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36286162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9B2C29-6C36-CC44-A825-1EB7BA0CADF3}"/>
              </a:ext>
            </a:extLst>
          </p:cNvPr>
          <p:cNvSpPr txBox="1"/>
          <p:nvPr/>
        </p:nvSpPr>
        <p:spPr>
          <a:xfrm>
            <a:off x="2399176" y="2875002"/>
            <a:ext cx="5810050" cy="1107996"/>
          </a:xfrm>
          <a:prstGeom prst="rect">
            <a:avLst/>
          </a:prstGeom>
          <a:noFill/>
        </p:spPr>
        <p:txBody>
          <a:bodyPr wrap="square" rtlCol="0">
            <a:spAutoFit/>
          </a:bodyPr>
          <a:lstStyle/>
          <a:p>
            <a:pPr algn="ctr"/>
            <a:r>
              <a:rPr kumimoji="1" lang="en-US" altLang="zh-CN" sz="6600" dirty="0"/>
              <a:t>Thank</a:t>
            </a:r>
            <a:r>
              <a:rPr kumimoji="1" lang="zh-CN" altLang="en-US" sz="6600" dirty="0"/>
              <a:t> </a:t>
            </a:r>
            <a:r>
              <a:rPr kumimoji="1" lang="en-US" altLang="zh-CN" sz="6600" dirty="0"/>
              <a:t>you!</a:t>
            </a:r>
            <a:endParaRPr kumimoji="1" lang="zh-CN" altLang="en-US" sz="6600" dirty="0"/>
          </a:p>
        </p:txBody>
      </p:sp>
      <p:pic>
        <p:nvPicPr>
          <p:cNvPr id="4" name="图片 3">
            <a:extLst>
              <a:ext uri="{FF2B5EF4-FFF2-40B4-BE49-F238E27FC236}">
                <a16:creationId xmlns:a16="http://schemas.microsoft.com/office/drawing/2014/main" id="{AD235D95-BECE-4440-B239-5795A302546D}"/>
              </a:ext>
            </a:extLst>
          </p:cNvPr>
          <p:cNvPicPr>
            <a:picLocks noChangeAspect="1"/>
          </p:cNvPicPr>
          <p:nvPr/>
        </p:nvPicPr>
        <p:blipFill>
          <a:blip r:embed="rId2"/>
          <a:stretch>
            <a:fillRect/>
          </a:stretch>
        </p:blipFill>
        <p:spPr>
          <a:xfrm>
            <a:off x="7506136" y="2585468"/>
            <a:ext cx="1854887" cy="1687064"/>
          </a:xfrm>
          <a:prstGeom prst="rect">
            <a:avLst/>
          </a:prstGeom>
        </p:spPr>
      </p:pic>
    </p:spTree>
    <p:extLst>
      <p:ext uri="{BB962C8B-B14F-4D97-AF65-F5344CB8AC3E}">
        <p14:creationId xmlns:p14="http://schemas.microsoft.com/office/powerpoint/2010/main" val="35915657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E7676E6-E2D8-F84C-B688-2037EA56C34E}"/>
              </a:ext>
            </a:extLst>
          </p:cNvPr>
          <p:cNvSpPr txBox="1"/>
          <p:nvPr/>
        </p:nvSpPr>
        <p:spPr>
          <a:xfrm>
            <a:off x="199640" y="488202"/>
            <a:ext cx="6810542" cy="584775"/>
          </a:xfrm>
          <a:prstGeom prst="rect">
            <a:avLst/>
          </a:prstGeom>
          <a:noFill/>
        </p:spPr>
        <p:txBody>
          <a:bodyPr wrap="square" rtlCol="0">
            <a:spAutoFit/>
          </a:bodyPr>
          <a:lstStyle/>
          <a:p>
            <a:r>
              <a:rPr kumimoji="1" lang="en-US" altLang="zh-CN" sz="3200" dirty="0"/>
              <a:t>Where have we been?</a:t>
            </a:r>
            <a:endParaRPr kumimoji="1" lang="zh-CN" altLang="en-US" sz="3200" dirty="0"/>
          </a:p>
        </p:txBody>
      </p:sp>
      <p:sp>
        <p:nvSpPr>
          <p:cNvPr id="40" name="Rectangle: Rounded Corners 17">
            <a:extLst>
              <a:ext uri="{FF2B5EF4-FFF2-40B4-BE49-F238E27FC236}">
                <a16:creationId xmlns:a16="http://schemas.microsoft.com/office/drawing/2014/main" id="{0759B4BE-47E3-A54D-A4CD-B90944F43BAF}"/>
              </a:ext>
            </a:extLst>
          </p:cNvPr>
          <p:cNvSpPr/>
          <p:nvPr/>
        </p:nvSpPr>
        <p:spPr>
          <a:xfrm>
            <a:off x="2846077" y="1697035"/>
            <a:ext cx="3352792" cy="703284"/>
          </a:xfrm>
          <a:prstGeom prst="roundRect">
            <a:avLst>
              <a:gd name="adj" fmla="val 8280"/>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Application</a:t>
            </a:r>
            <a:endParaRPr kumimoji="0" lang="ko-KR" altLang="en-US" sz="24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41" name="Rectangle: Rounded Corners 18">
            <a:extLst>
              <a:ext uri="{FF2B5EF4-FFF2-40B4-BE49-F238E27FC236}">
                <a16:creationId xmlns:a16="http://schemas.microsoft.com/office/drawing/2014/main" id="{F15292E4-A3E7-D344-9209-35BECF42377B}"/>
              </a:ext>
            </a:extLst>
          </p:cNvPr>
          <p:cNvSpPr/>
          <p:nvPr/>
        </p:nvSpPr>
        <p:spPr>
          <a:xfrm>
            <a:off x="2846078" y="2921505"/>
            <a:ext cx="1790699" cy="647074"/>
          </a:xfrm>
          <a:prstGeom prst="roundRect">
            <a:avLst>
              <a:gd name="adj" fmla="val 8280"/>
            </a:avLst>
          </a:prstGeom>
          <a:pattFill prst="pct70">
            <a:fgClr>
              <a:schemeClr val="accent6"/>
            </a:fgClr>
            <a:bgClr>
              <a:schemeClr val="accent2"/>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FFFFFF"/>
                </a:solidFill>
                <a:effectLst/>
                <a:uLnTx/>
                <a:uFillTx/>
                <a:latin typeface="Bell Gothic Std Black" panose="020B0706020202040204" pitchFamily="34" charset="0"/>
                <a:ea typeface="微软雅黑"/>
                <a:cs typeface="+mn-cs"/>
              </a:rPr>
              <a:t>Compiler</a:t>
            </a:r>
            <a:endParaRPr kumimoji="0" lang="ko-KR" altLang="en-US" sz="2400" b="0" i="0" u="none" strike="noStrike" kern="1200" cap="none" spc="0" normalizeH="0" baseline="0" noProof="0" dirty="0">
              <a:ln>
                <a:noFill/>
              </a:ln>
              <a:solidFill>
                <a:srgbClr val="FFFFFF"/>
              </a:solidFill>
              <a:effectLst/>
              <a:uLnTx/>
              <a:uFillTx/>
              <a:latin typeface="Bell Gothic Std Black" panose="020B0706020202040204" pitchFamily="34" charset="0"/>
              <a:cs typeface="+mn-cs"/>
            </a:endParaRPr>
          </a:p>
        </p:txBody>
      </p:sp>
      <p:sp>
        <p:nvSpPr>
          <p:cNvPr id="42" name="Rectangle: Rounded Corners 19">
            <a:extLst>
              <a:ext uri="{FF2B5EF4-FFF2-40B4-BE49-F238E27FC236}">
                <a16:creationId xmlns:a16="http://schemas.microsoft.com/office/drawing/2014/main" id="{E76E3E18-8BA1-1D49-9C7B-E2247DDEC807}"/>
              </a:ext>
            </a:extLst>
          </p:cNvPr>
          <p:cNvSpPr/>
          <p:nvPr/>
        </p:nvSpPr>
        <p:spPr>
          <a:xfrm>
            <a:off x="4788979" y="2921505"/>
            <a:ext cx="1409891" cy="647074"/>
          </a:xfrm>
          <a:prstGeom prst="roundRect">
            <a:avLst>
              <a:gd name="adj" fmla="val 8280"/>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FFFFFF"/>
                </a:solidFill>
                <a:effectLst/>
                <a:uLnTx/>
                <a:uFillTx/>
                <a:latin typeface="Bell Gothic Std Black" panose="020B0706020202040204" pitchFamily="34" charset="0"/>
                <a:ea typeface="微软雅黑"/>
                <a:cs typeface="+mn-cs"/>
              </a:rPr>
              <a:t>OS</a:t>
            </a:r>
            <a:endParaRPr kumimoji="0" lang="ko-KR" altLang="en-US" sz="2400" b="0" i="0" u="none" strike="noStrike" kern="1200" cap="none" spc="0" normalizeH="0" baseline="0" noProof="0" dirty="0">
              <a:ln>
                <a:noFill/>
              </a:ln>
              <a:solidFill>
                <a:srgbClr val="FFFFFF"/>
              </a:solidFill>
              <a:effectLst/>
              <a:uLnTx/>
              <a:uFillTx/>
              <a:latin typeface="Bell Gothic Std Black" panose="020B0706020202040204" pitchFamily="34" charset="0"/>
              <a:cs typeface="+mn-cs"/>
            </a:endParaRPr>
          </a:p>
        </p:txBody>
      </p:sp>
      <p:cxnSp>
        <p:nvCxnSpPr>
          <p:cNvPr id="43" name="Straight Connector 42">
            <a:extLst>
              <a:ext uri="{FF2B5EF4-FFF2-40B4-BE49-F238E27FC236}">
                <a16:creationId xmlns:a16="http://schemas.microsoft.com/office/drawing/2014/main" id="{3DE3282D-F420-3641-81AA-F55263A9C8C2}"/>
              </a:ext>
            </a:extLst>
          </p:cNvPr>
          <p:cNvCxnSpPr>
            <a:cxnSpLocks/>
          </p:cNvCxnSpPr>
          <p:nvPr/>
        </p:nvCxnSpPr>
        <p:spPr>
          <a:xfrm>
            <a:off x="6838038" y="1086278"/>
            <a:ext cx="0" cy="4810908"/>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Rounded Corners 30">
            <a:extLst>
              <a:ext uri="{FF2B5EF4-FFF2-40B4-BE49-F238E27FC236}">
                <a16:creationId xmlns:a16="http://schemas.microsoft.com/office/drawing/2014/main" id="{57D894C2-35A7-5D43-98E3-F6222022DBAC}"/>
              </a:ext>
            </a:extLst>
          </p:cNvPr>
          <p:cNvSpPr/>
          <p:nvPr/>
        </p:nvSpPr>
        <p:spPr>
          <a:xfrm>
            <a:off x="7404661" y="1481540"/>
            <a:ext cx="2974853" cy="829567"/>
          </a:xfrm>
          <a:prstGeom prst="roundRect">
            <a:avLst>
              <a:gd name="adj" fmla="val 0"/>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High Level Language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(C++, Python, Java)</a:t>
            </a:r>
            <a:endParaRPr kumimoji="0" lang="ko-KR" altLang="en-US" sz="1800" b="0" i="0" u="none" strike="noStrike" kern="1200" cap="none" spc="0" normalizeH="0" baseline="0" noProof="0">
              <a:ln>
                <a:noFill/>
              </a:ln>
              <a:solidFill>
                <a:srgbClr val="000000"/>
              </a:solidFill>
              <a:effectLst/>
              <a:uLnTx/>
              <a:uFillTx/>
              <a:latin typeface="Bell Gothic Std Black" panose="020B0706020202040204" pitchFamily="34" charset="0"/>
              <a:cs typeface="+mn-cs"/>
            </a:endParaRPr>
          </a:p>
        </p:txBody>
      </p:sp>
      <p:sp>
        <p:nvSpPr>
          <p:cNvPr id="45" name="Rectangle: Rounded Corners 31">
            <a:extLst>
              <a:ext uri="{FF2B5EF4-FFF2-40B4-BE49-F238E27FC236}">
                <a16:creationId xmlns:a16="http://schemas.microsoft.com/office/drawing/2014/main" id="{B62994F6-B4CF-184F-91AA-0D6735659883}"/>
              </a:ext>
            </a:extLst>
          </p:cNvPr>
          <p:cNvSpPr/>
          <p:nvPr/>
        </p:nvSpPr>
        <p:spPr>
          <a:xfrm>
            <a:off x="7404661" y="2849990"/>
            <a:ext cx="2974853" cy="788629"/>
          </a:xfrm>
          <a:prstGeom prst="roundRect">
            <a:avLst>
              <a:gd name="adj" fmla="val 0"/>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Assembly Language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(ARM, MIPS, x86)</a:t>
            </a:r>
            <a:endParaRPr kumimoji="0" lang="ko-KR" altLang="en-US" sz="1800" b="0" i="0" u="none" strike="noStrike" kern="1200" cap="none" spc="0" normalizeH="0" baseline="0" noProof="0">
              <a:ln>
                <a:noFill/>
              </a:ln>
              <a:solidFill>
                <a:srgbClr val="000000"/>
              </a:solidFill>
              <a:effectLst/>
              <a:uLnTx/>
              <a:uFillTx/>
              <a:latin typeface="Bell Gothic Std Black" panose="020B0706020202040204" pitchFamily="34" charset="0"/>
              <a:cs typeface="+mn-cs"/>
            </a:endParaRPr>
          </a:p>
        </p:txBody>
      </p:sp>
      <p:sp>
        <p:nvSpPr>
          <p:cNvPr id="46" name="Rectangle: Rounded Corners 32">
            <a:extLst>
              <a:ext uri="{FF2B5EF4-FFF2-40B4-BE49-F238E27FC236}">
                <a16:creationId xmlns:a16="http://schemas.microsoft.com/office/drawing/2014/main" id="{52251010-2CAA-ED43-B99C-C5E71979CB8C}"/>
              </a:ext>
            </a:extLst>
          </p:cNvPr>
          <p:cNvSpPr/>
          <p:nvPr/>
        </p:nvSpPr>
        <p:spPr>
          <a:xfrm>
            <a:off x="7408270" y="4699974"/>
            <a:ext cx="2974853" cy="593767"/>
          </a:xfrm>
          <a:prstGeom prst="roundRect">
            <a:avLst>
              <a:gd name="adj" fmla="val 0"/>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Bell Gothic Std Black" panose="020B0706020202040204" pitchFamily="34" charset="0"/>
                <a:ea typeface="微软雅黑"/>
                <a:cs typeface="+mn-cs"/>
              </a:rPr>
              <a:t>Machine Language</a:t>
            </a:r>
            <a:endParaRPr kumimoji="0" lang="ko-KR" altLang="en-US" sz="1800" b="0" i="0" u="none" strike="noStrike" kern="1200" cap="none" spc="0" normalizeH="0" baseline="0" noProof="0">
              <a:ln>
                <a:noFill/>
              </a:ln>
              <a:solidFill>
                <a:srgbClr val="000000"/>
              </a:solidFill>
              <a:effectLst/>
              <a:uLnTx/>
              <a:uFillTx/>
              <a:latin typeface="Bell Gothic Std Black" panose="020B0706020202040204" pitchFamily="34" charset="0"/>
              <a:cs typeface="+mn-cs"/>
            </a:endParaRPr>
          </a:p>
        </p:txBody>
      </p:sp>
      <p:cxnSp>
        <p:nvCxnSpPr>
          <p:cNvPr id="47" name="Straight Arrow Connector 46">
            <a:extLst>
              <a:ext uri="{FF2B5EF4-FFF2-40B4-BE49-F238E27FC236}">
                <a16:creationId xmlns:a16="http://schemas.microsoft.com/office/drawing/2014/main" id="{40E5121C-8F4D-584B-821E-CF9FDE738897}"/>
              </a:ext>
            </a:extLst>
          </p:cNvPr>
          <p:cNvCxnSpPr>
            <a:cxnSpLocks/>
            <a:stCxn id="44" idx="2"/>
            <a:endCxn id="45" idx="0"/>
          </p:cNvCxnSpPr>
          <p:nvPr/>
        </p:nvCxnSpPr>
        <p:spPr>
          <a:xfrm>
            <a:off x="8892087" y="2311107"/>
            <a:ext cx="0" cy="5388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CE700EF-C542-8D4B-985A-66FC834DC37E}"/>
              </a:ext>
            </a:extLst>
          </p:cNvPr>
          <p:cNvCxnSpPr>
            <a:cxnSpLocks/>
            <a:stCxn id="45" idx="2"/>
            <a:endCxn id="46" idx="0"/>
          </p:cNvCxnSpPr>
          <p:nvPr/>
        </p:nvCxnSpPr>
        <p:spPr>
          <a:xfrm>
            <a:off x="8892088" y="3638619"/>
            <a:ext cx="3609" cy="10613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11">
            <a:extLst>
              <a:ext uri="{FF2B5EF4-FFF2-40B4-BE49-F238E27FC236}">
                <a16:creationId xmlns:a16="http://schemas.microsoft.com/office/drawing/2014/main" id="{F4DF6109-2F4B-8B4D-9B2D-F815CE64E81D}"/>
              </a:ext>
            </a:extLst>
          </p:cNvPr>
          <p:cNvSpPr txBox="1">
            <a:spLocks noChangeArrowheads="1"/>
          </p:cNvSpPr>
          <p:nvPr/>
        </p:nvSpPr>
        <p:spPr bwMode="auto">
          <a:xfrm>
            <a:off x="7597795" y="5162131"/>
            <a:ext cx="2629621"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1001 1110 0110 1010</a:t>
            </a:r>
            <a:endParaRPr kumimoji="0" lang="ko-KR" altLang="en-US" sz="2000" b="0" i="0" u="none" strike="noStrike" kern="1200" cap="none" spc="0" normalizeH="0" baseline="0" noProof="0">
              <a:ln>
                <a:noFill/>
              </a:ln>
              <a:solidFill>
                <a:srgbClr val="FFC000"/>
              </a:solidFill>
              <a:effectLst/>
              <a:uLnTx/>
              <a:uFillTx/>
              <a:latin typeface="Arial" panose="020B0604020202020204" pitchFamily="34" charset="0"/>
              <a:cs typeface="+mn-cs"/>
            </a:endParaRPr>
          </a:p>
        </p:txBody>
      </p:sp>
      <p:sp>
        <p:nvSpPr>
          <p:cNvPr id="50" name="TextBox 12">
            <a:extLst>
              <a:ext uri="{FF2B5EF4-FFF2-40B4-BE49-F238E27FC236}">
                <a16:creationId xmlns:a16="http://schemas.microsoft.com/office/drawing/2014/main" id="{94E86961-3B51-AE46-B056-A049F69CE8E3}"/>
              </a:ext>
            </a:extLst>
          </p:cNvPr>
          <p:cNvSpPr txBox="1">
            <a:spLocks noChangeArrowheads="1"/>
          </p:cNvSpPr>
          <p:nvPr/>
        </p:nvSpPr>
        <p:spPr bwMode="auto">
          <a:xfrm>
            <a:off x="7710986" y="3474098"/>
            <a:ext cx="2362200"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add R1, R2, R3</a:t>
            </a:r>
            <a:endParaRPr kumimoji="0" lang="ko-KR" altLang="en-US" sz="2000" b="0" i="0" u="none" strike="noStrike" kern="1200" cap="none" spc="0" normalizeH="0" baseline="0" noProof="0">
              <a:ln>
                <a:noFill/>
              </a:ln>
              <a:solidFill>
                <a:srgbClr val="FFC000"/>
              </a:solidFill>
              <a:effectLst/>
              <a:uLnTx/>
              <a:uFillTx/>
              <a:latin typeface="Arial" panose="020B0604020202020204" pitchFamily="34" charset="0"/>
              <a:cs typeface="+mn-cs"/>
            </a:endParaRPr>
          </a:p>
        </p:txBody>
      </p:sp>
      <p:sp>
        <p:nvSpPr>
          <p:cNvPr id="51" name="Flowchart: Process 10">
            <a:extLst>
              <a:ext uri="{FF2B5EF4-FFF2-40B4-BE49-F238E27FC236}">
                <a16:creationId xmlns:a16="http://schemas.microsoft.com/office/drawing/2014/main" id="{A2E545EA-59BB-B942-AAAD-CA6E4B3E7D53}"/>
              </a:ext>
            </a:extLst>
          </p:cNvPr>
          <p:cNvSpPr/>
          <p:nvPr/>
        </p:nvSpPr>
        <p:spPr>
          <a:xfrm>
            <a:off x="1628785" y="4002682"/>
            <a:ext cx="8841506" cy="379185"/>
          </a:xfrm>
          <a:prstGeom prst="flowChartProcess">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FFFFFF"/>
                </a:solidFill>
                <a:effectLst/>
                <a:uLnTx/>
                <a:uFillTx/>
                <a:latin typeface="Bell Gothic Std Black" panose="020B0706020202040204" pitchFamily="34" charset="0"/>
                <a:ea typeface="微软雅黑"/>
                <a:cs typeface="+mn-cs"/>
              </a:rPr>
              <a:t>Instruction Set Architecture</a:t>
            </a:r>
            <a:endParaRPr kumimoji="0" lang="ko-KR" altLang="en-US" sz="2400" b="0" i="0" u="none" strike="noStrike" kern="1200" cap="none" spc="0" normalizeH="0" baseline="0" noProof="0" dirty="0">
              <a:ln>
                <a:noFill/>
              </a:ln>
              <a:solidFill>
                <a:srgbClr val="FFFFFF"/>
              </a:solidFill>
              <a:effectLst/>
              <a:uLnTx/>
              <a:uFillTx/>
              <a:latin typeface="Bell Gothic Std Black" panose="020B0706020202040204" pitchFamily="34" charset="0"/>
              <a:cs typeface="+mn-cs"/>
            </a:endParaRPr>
          </a:p>
        </p:txBody>
      </p:sp>
      <p:sp>
        <p:nvSpPr>
          <p:cNvPr id="52" name="TextBox 12">
            <a:extLst>
              <a:ext uri="{FF2B5EF4-FFF2-40B4-BE49-F238E27FC236}">
                <a16:creationId xmlns:a16="http://schemas.microsoft.com/office/drawing/2014/main" id="{032B26C1-458F-4947-9907-2A9611D741C3}"/>
              </a:ext>
            </a:extLst>
          </p:cNvPr>
          <p:cNvSpPr txBox="1">
            <a:spLocks noChangeArrowheads="1"/>
          </p:cNvSpPr>
          <p:nvPr/>
        </p:nvSpPr>
        <p:spPr bwMode="auto">
          <a:xfrm>
            <a:off x="7710986" y="2140973"/>
            <a:ext cx="2362200"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x= </a:t>
            </a:r>
            <a:r>
              <a:rPr kumimoji="0" lang="en-US" altLang="ko-KR" sz="2000" b="0" i="0" u="none" strike="noStrike" kern="1200" cap="none" spc="0" normalizeH="0" baseline="0" noProof="0" err="1">
                <a:ln>
                  <a:noFill/>
                </a:ln>
                <a:solidFill>
                  <a:srgbClr val="FFC000"/>
                </a:solidFill>
                <a:effectLst/>
                <a:uLnTx/>
                <a:uFillTx/>
                <a:latin typeface="Arial" panose="020B0604020202020204" pitchFamily="34" charset="0"/>
                <a:ea typeface="微软雅黑"/>
                <a:cs typeface="+mn-cs"/>
              </a:rPr>
              <a:t>a+b</a:t>
            </a:r>
            <a:r>
              <a:rPr kumimoji="0" lang="en-US" altLang="ko-KR" sz="2000" b="0" i="0" u="none" strike="noStrike" kern="1200" cap="none" spc="0" normalizeH="0" baseline="0" noProof="0">
                <a:ln>
                  <a:noFill/>
                </a:ln>
                <a:solidFill>
                  <a:srgbClr val="FFC000"/>
                </a:solidFill>
                <a:effectLst/>
                <a:uLnTx/>
                <a:uFillTx/>
                <a:latin typeface="Arial" panose="020B0604020202020204" pitchFamily="34" charset="0"/>
                <a:ea typeface="微软雅黑"/>
                <a:cs typeface="+mn-cs"/>
              </a:rPr>
              <a:t>;</a:t>
            </a:r>
            <a:endParaRPr kumimoji="0" lang="ko-KR" altLang="en-US" sz="2000" b="0" i="0" u="none" strike="noStrike" kern="1200" cap="none" spc="0" normalizeH="0" baseline="0" noProof="0">
              <a:ln>
                <a:noFill/>
              </a:ln>
              <a:solidFill>
                <a:srgbClr val="FFC000"/>
              </a:solidFill>
              <a:effectLst/>
              <a:uLnTx/>
              <a:uFillTx/>
              <a:latin typeface="Arial" panose="020B0604020202020204" pitchFamily="34" charset="0"/>
              <a:cs typeface="+mn-cs"/>
            </a:endParaRPr>
          </a:p>
        </p:txBody>
      </p:sp>
      <p:grpSp>
        <p:nvGrpSpPr>
          <p:cNvPr id="53" name="Group 52">
            <a:extLst>
              <a:ext uri="{FF2B5EF4-FFF2-40B4-BE49-F238E27FC236}">
                <a16:creationId xmlns:a16="http://schemas.microsoft.com/office/drawing/2014/main" id="{44C83921-F8F3-D440-B896-644B779D2BEC}"/>
              </a:ext>
            </a:extLst>
          </p:cNvPr>
          <p:cNvGrpSpPr/>
          <p:nvPr/>
        </p:nvGrpSpPr>
        <p:grpSpPr>
          <a:xfrm>
            <a:off x="2846078" y="4554585"/>
            <a:ext cx="3449921" cy="1132011"/>
            <a:chOff x="1222161" y="4603143"/>
            <a:chExt cx="3449921" cy="1294149"/>
          </a:xfrm>
          <a:solidFill>
            <a:schemeClr val="accent6"/>
          </a:solidFill>
        </p:grpSpPr>
        <p:grpSp>
          <p:nvGrpSpPr>
            <p:cNvPr id="54" name="Group 53">
              <a:extLst>
                <a:ext uri="{FF2B5EF4-FFF2-40B4-BE49-F238E27FC236}">
                  <a16:creationId xmlns:a16="http://schemas.microsoft.com/office/drawing/2014/main" id="{822303BF-B126-FE41-85E4-BF221113F642}"/>
                </a:ext>
              </a:extLst>
            </p:cNvPr>
            <p:cNvGrpSpPr/>
            <p:nvPr/>
          </p:nvGrpSpPr>
          <p:grpSpPr>
            <a:xfrm>
              <a:off x="1377505" y="5250217"/>
              <a:ext cx="3174126" cy="647075"/>
              <a:chOff x="1221225" y="4722928"/>
              <a:chExt cx="3337378" cy="1301690"/>
            </a:xfrm>
            <a:grpFill/>
          </p:grpSpPr>
          <p:sp>
            <p:nvSpPr>
              <p:cNvPr id="56" name="Rectangle: Rounded Corners 60">
                <a:extLst>
                  <a:ext uri="{FF2B5EF4-FFF2-40B4-BE49-F238E27FC236}">
                    <a16:creationId xmlns:a16="http://schemas.microsoft.com/office/drawing/2014/main" id="{3CF9C285-1A96-EF4C-9CCD-86C860BEF86B}"/>
                  </a:ext>
                </a:extLst>
              </p:cNvPr>
              <p:cNvSpPr/>
              <p:nvPr/>
            </p:nvSpPr>
            <p:spPr>
              <a:xfrm>
                <a:off x="1221225" y="4722928"/>
                <a:ext cx="1269057" cy="1301690"/>
              </a:xfrm>
              <a:prstGeom prst="roundRect">
                <a:avLst>
                  <a:gd name="adj" fmla="val 0"/>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Processor</a:t>
                </a:r>
                <a:endParaRPr kumimoji="0" lang="ko-KR" altLang="en-US" sz="20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57" name="Rectangle: Rounded Corners 63">
                <a:extLst>
                  <a:ext uri="{FF2B5EF4-FFF2-40B4-BE49-F238E27FC236}">
                    <a16:creationId xmlns:a16="http://schemas.microsoft.com/office/drawing/2014/main" id="{93E708DF-06EB-874B-88EF-D9BD71161ADC}"/>
                  </a:ext>
                </a:extLst>
              </p:cNvPr>
              <p:cNvSpPr/>
              <p:nvPr/>
            </p:nvSpPr>
            <p:spPr>
              <a:xfrm>
                <a:off x="2483559" y="4722928"/>
                <a:ext cx="1037522" cy="1301690"/>
              </a:xfrm>
              <a:prstGeom prst="roundRect">
                <a:avLst>
                  <a:gd name="adj" fmla="val 0"/>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Memory</a:t>
                </a:r>
                <a:endParaRPr kumimoji="0" lang="ko-KR" altLang="en-US" sz="20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sp>
            <p:nvSpPr>
              <p:cNvPr id="58" name="Rectangle: Rounded Corners 64">
                <a:extLst>
                  <a:ext uri="{FF2B5EF4-FFF2-40B4-BE49-F238E27FC236}">
                    <a16:creationId xmlns:a16="http://schemas.microsoft.com/office/drawing/2014/main" id="{1E9D9EBF-4036-B149-A07E-71FBEFE4F253}"/>
                  </a:ext>
                </a:extLst>
              </p:cNvPr>
              <p:cNvSpPr/>
              <p:nvPr/>
            </p:nvSpPr>
            <p:spPr>
              <a:xfrm>
                <a:off x="3521081" y="4722928"/>
                <a:ext cx="1037522" cy="1301690"/>
              </a:xfrm>
              <a:prstGeom prst="roundRect">
                <a:avLst>
                  <a:gd name="adj" fmla="val 0"/>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FFFFFF"/>
                    </a:solidFill>
                    <a:effectLst/>
                    <a:uLnTx/>
                    <a:uFillTx/>
                    <a:latin typeface="Bell Gothic Std Black" panose="020B0706020202040204" pitchFamily="34" charset="0"/>
                    <a:ea typeface="微软雅黑"/>
                    <a:cs typeface="+mn-cs"/>
                  </a:rPr>
                  <a:t>I/O system</a:t>
                </a:r>
                <a:endParaRPr kumimoji="0" lang="ko-KR" altLang="en-US" sz="2000" b="0" i="0" u="none" strike="noStrike" kern="1200" cap="none" spc="0" normalizeH="0" baseline="0" noProof="0">
                  <a:ln>
                    <a:noFill/>
                  </a:ln>
                  <a:solidFill>
                    <a:srgbClr val="FFFFFF"/>
                  </a:solidFill>
                  <a:effectLst/>
                  <a:uLnTx/>
                  <a:uFillTx/>
                  <a:latin typeface="Bell Gothic Std Black" panose="020B0706020202040204" pitchFamily="34" charset="0"/>
                  <a:cs typeface="+mn-cs"/>
                </a:endParaRPr>
              </a:p>
            </p:txBody>
          </p:sp>
        </p:grpSp>
        <p:sp>
          <p:nvSpPr>
            <p:cNvPr id="55" name="Rectangle: Rounded Corners 69">
              <a:extLst>
                <a:ext uri="{FF2B5EF4-FFF2-40B4-BE49-F238E27FC236}">
                  <a16:creationId xmlns:a16="http://schemas.microsoft.com/office/drawing/2014/main" id="{50D30446-E716-F144-A91D-2BD2A446F680}"/>
                </a:ext>
              </a:extLst>
            </p:cNvPr>
            <p:cNvSpPr/>
            <p:nvPr/>
          </p:nvSpPr>
          <p:spPr>
            <a:xfrm>
              <a:off x="1222161" y="4603143"/>
              <a:ext cx="3449921" cy="647074"/>
            </a:xfrm>
            <a:prstGeom prst="roundRect">
              <a:avLst>
                <a:gd name="adj" fmla="val 8280"/>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FFFFFF"/>
                  </a:solidFill>
                  <a:effectLst/>
                  <a:uLnTx/>
                  <a:uFillTx/>
                  <a:latin typeface="Bell Gothic Std Black" panose="020B0706020202040204" pitchFamily="34" charset="0"/>
                  <a:ea typeface="微软雅黑"/>
                  <a:cs typeface="+mn-cs"/>
                </a:rPr>
                <a:t>CPU Design</a:t>
              </a:r>
              <a:endParaRPr kumimoji="0" lang="ko-KR" altLang="en-US" sz="2400" b="0" i="0" u="none" strike="noStrike" kern="1200" cap="none" spc="0" normalizeH="0" baseline="0" noProof="0" dirty="0">
                <a:ln>
                  <a:noFill/>
                </a:ln>
                <a:solidFill>
                  <a:srgbClr val="FFFFFF"/>
                </a:solidFill>
                <a:effectLst/>
                <a:uLnTx/>
                <a:uFillTx/>
                <a:latin typeface="Bell Gothic Std Black" panose="020B0706020202040204" pitchFamily="34" charset="0"/>
                <a:cs typeface="+mn-cs"/>
              </a:endParaRPr>
            </a:p>
          </p:txBody>
        </p:sp>
      </p:grpSp>
      <p:grpSp>
        <p:nvGrpSpPr>
          <p:cNvPr id="61" name="Group 60">
            <a:extLst>
              <a:ext uri="{FF2B5EF4-FFF2-40B4-BE49-F238E27FC236}">
                <a16:creationId xmlns:a16="http://schemas.microsoft.com/office/drawing/2014/main" id="{CDFC2ACF-75EF-5244-A8A1-D22AAA204D2F}"/>
              </a:ext>
            </a:extLst>
          </p:cNvPr>
          <p:cNvGrpSpPr/>
          <p:nvPr/>
        </p:nvGrpSpPr>
        <p:grpSpPr>
          <a:xfrm>
            <a:off x="1504950" y="1777558"/>
            <a:ext cx="1120948" cy="2252816"/>
            <a:chOff x="-19050" y="1591170"/>
            <a:chExt cx="1120948" cy="2252816"/>
          </a:xfrm>
        </p:grpSpPr>
        <p:cxnSp>
          <p:nvCxnSpPr>
            <p:cNvPr id="62" name="Straight Arrow Connector 61">
              <a:extLst>
                <a:ext uri="{FF2B5EF4-FFF2-40B4-BE49-F238E27FC236}">
                  <a16:creationId xmlns:a16="http://schemas.microsoft.com/office/drawing/2014/main" id="{03DB4457-454F-B742-9227-24B383DF0F70}"/>
                </a:ext>
              </a:extLst>
            </p:cNvPr>
            <p:cNvCxnSpPr>
              <a:cxnSpLocks/>
            </p:cNvCxnSpPr>
            <p:nvPr/>
          </p:nvCxnSpPr>
          <p:spPr>
            <a:xfrm flipV="1">
              <a:off x="628835" y="1591170"/>
              <a:ext cx="0" cy="1852706"/>
            </a:xfrm>
            <a:prstGeom prst="straightConnector1">
              <a:avLst/>
            </a:prstGeom>
            <a:ln w="76200">
              <a:solidFill>
                <a:srgbClr val="143D88"/>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6F73077-06C5-0E4F-A548-C77E278A56B0}"/>
                </a:ext>
              </a:extLst>
            </p:cNvPr>
            <p:cNvSpPr txBox="1"/>
            <p:nvPr/>
          </p:nvSpPr>
          <p:spPr>
            <a:xfrm>
              <a:off x="-19050" y="3443876"/>
              <a:ext cx="1120948"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143D88"/>
                  </a:solidFill>
                  <a:effectLst/>
                  <a:uLnTx/>
                  <a:uFillTx/>
                  <a:latin typeface="Bell Gothic Std Black" panose="020B0706020202040204" pitchFamily="34" charset="0"/>
                  <a:ea typeface="微软雅黑"/>
                  <a:cs typeface="+mn-cs"/>
                </a:rPr>
                <a:t>Software</a:t>
              </a:r>
              <a:endParaRPr kumimoji="0" lang="ko-KR" altLang="en-US" sz="2000" b="0" i="0" u="none" strike="noStrike" kern="1200" cap="none" spc="0" normalizeH="0" baseline="0" noProof="0">
                <a:ln>
                  <a:noFill/>
                </a:ln>
                <a:solidFill>
                  <a:srgbClr val="143D88"/>
                </a:solidFill>
                <a:effectLst/>
                <a:uLnTx/>
                <a:uFillTx/>
                <a:latin typeface="Bell Gothic Std Black" panose="020B0706020202040204" pitchFamily="34" charset="0"/>
                <a:cs typeface="+mn-cs"/>
              </a:endParaRPr>
            </a:p>
          </p:txBody>
        </p:sp>
      </p:grpSp>
      <p:grpSp>
        <p:nvGrpSpPr>
          <p:cNvPr id="64" name="Group 63">
            <a:extLst>
              <a:ext uri="{FF2B5EF4-FFF2-40B4-BE49-F238E27FC236}">
                <a16:creationId xmlns:a16="http://schemas.microsoft.com/office/drawing/2014/main" id="{3C9AE4BA-6337-EB44-A66D-4BE64DF6DC7E}"/>
              </a:ext>
            </a:extLst>
          </p:cNvPr>
          <p:cNvGrpSpPr/>
          <p:nvPr/>
        </p:nvGrpSpPr>
        <p:grpSpPr>
          <a:xfrm>
            <a:off x="1540327" y="4333849"/>
            <a:ext cx="1207190" cy="1228392"/>
            <a:chOff x="16327" y="4365171"/>
            <a:chExt cx="1207190" cy="1228392"/>
          </a:xfrm>
        </p:grpSpPr>
        <p:sp>
          <p:nvSpPr>
            <p:cNvPr id="65" name="TextBox 64">
              <a:extLst>
                <a:ext uri="{FF2B5EF4-FFF2-40B4-BE49-F238E27FC236}">
                  <a16:creationId xmlns:a16="http://schemas.microsoft.com/office/drawing/2014/main" id="{D124A852-55F0-A84B-A5B1-0172AC37A966}"/>
                </a:ext>
              </a:extLst>
            </p:cNvPr>
            <p:cNvSpPr txBox="1"/>
            <p:nvPr/>
          </p:nvSpPr>
          <p:spPr>
            <a:xfrm>
              <a:off x="16327" y="4365171"/>
              <a:ext cx="120719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a:ln>
                    <a:noFill/>
                  </a:ln>
                  <a:solidFill>
                    <a:srgbClr val="143D88"/>
                  </a:solidFill>
                  <a:effectLst/>
                  <a:uLnTx/>
                  <a:uFillTx/>
                  <a:latin typeface="Bell Gothic Std Black" panose="020B0706020202040204" pitchFamily="34" charset="0"/>
                  <a:ea typeface="微软雅黑"/>
                  <a:cs typeface="+mn-cs"/>
                </a:rPr>
                <a:t>Hardware</a:t>
              </a:r>
              <a:endParaRPr kumimoji="0" lang="ko-KR" altLang="en-US" sz="2000" b="0" i="0" u="none" strike="noStrike" kern="1200" cap="none" spc="0" normalizeH="0" baseline="0" noProof="0">
                <a:ln>
                  <a:noFill/>
                </a:ln>
                <a:solidFill>
                  <a:srgbClr val="143D88"/>
                </a:solidFill>
                <a:effectLst/>
                <a:uLnTx/>
                <a:uFillTx/>
                <a:latin typeface="Bell Gothic Std Black" panose="020B0706020202040204" pitchFamily="34" charset="0"/>
                <a:cs typeface="+mn-cs"/>
              </a:endParaRPr>
            </a:p>
          </p:txBody>
        </p:sp>
        <p:cxnSp>
          <p:nvCxnSpPr>
            <p:cNvPr id="66" name="Straight Arrow Connector 65">
              <a:extLst>
                <a:ext uri="{FF2B5EF4-FFF2-40B4-BE49-F238E27FC236}">
                  <a16:creationId xmlns:a16="http://schemas.microsoft.com/office/drawing/2014/main" id="{E70353BD-3A05-234B-97D3-7BEE93318534}"/>
                </a:ext>
              </a:extLst>
            </p:cNvPr>
            <p:cNvCxnSpPr>
              <a:cxnSpLocks/>
            </p:cNvCxnSpPr>
            <p:nvPr/>
          </p:nvCxnSpPr>
          <p:spPr>
            <a:xfrm>
              <a:off x="646782" y="4765281"/>
              <a:ext cx="1" cy="828282"/>
            </a:xfrm>
            <a:prstGeom prst="straightConnector1">
              <a:avLst/>
            </a:prstGeom>
            <a:ln w="76200">
              <a:solidFill>
                <a:srgbClr val="143D8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9772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30CA33-7358-5E43-8A3F-9F900461C166}"/>
              </a:ext>
            </a:extLst>
          </p:cNvPr>
          <p:cNvSpPr txBox="1">
            <a:spLocks/>
          </p:cNvSpPr>
          <p:nvPr/>
        </p:nvSpPr>
        <p:spPr>
          <a:xfrm>
            <a:off x="1524000" y="3124527"/>
            <a:ext cx="9144000" cy="6089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Static</a:t>
            </a:r>
            <a:r>
              <a:rPr lang="zh-CN" altLang="en-US" sz="4000" b="1" dirty="0"/>
              <a:t> </a:t>
            </a:r>
            <a:r>
              <a:rPr lang="en-US" sz="4000" b="1" dirty="0"/>
              <a:t>Linking</a:t>
            </a:r>
          </a:p>
        </p:txBody>
      </p:sp>
    </p:spTree>
    <p:extLst>
      <p:ext uri="{BB962C8B-B14F-4D97-AF65-F5344CB8AC3E}">
        <p14:creationId xmlns:p14="http://schemas.microsoft.com/office/powerpoint/2010/main" val="1613155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E7676E6-E2D8-F84C-B688-2037EA56C34E}"/>
              </a:ext>
            </a:extLst>
          </p:cNvPr>
          <p:cNvSpPr txBox="1"/>
          <p:nvPr/>
        </p:nvSpPr>
        <p:spPr>
          <a:xfrm>
            <a:off x="225258" y="527110"/>
            <a:ext cx="6810542" cy="584775"/>
          </a:xfrm>
          <a:prstGeom prst="rect">
            <a:avLst/>
          </a:prstGeom>
          <a:noFill/>
        </p:spPr>
        <p:txBody>
          <a:bodyPr wrap="square" rtlCol="0">
            <a:spAutoFit/>
          </a:bodyPr>
          <a:lstStyle/>
          <a:p>
            <a:r>
              <a:rPr kumimoji="1" lang="zh-CN" altLang="en-US" sz="3200" dirty="0"/>
              <a:t>编译</a:t>
            </a:r>
          </a:p>
        </p:txBody>
      </p:sp>
      <p:pic>
        <p:nvPicPr>
          <p:cNvPr id="9" name="Picture 8">
            <a:extLst>
              <a:ext uri="{FF2B5EF4-FFF2-40B4-BE49-F238E27FC236}">
                <a16:creationId xmlns:a16="http://schemas.microsoft.com/office/drawing/2014/main" id="{7D4E6029-F804-A540-BF59-700BCE2652DD}"/>
              </a:ext>
            </a:extLst>
          </p:cNvPr>
          <p:cNvPicPr>
            <a:picLocks noChangeAspect="1"/>
          </p:cNvPicPr>
          <p:nvPr/>
        </p:nvPicPr>
        <p:blipFill>
          <a:blip r:embed="rId2"/>
          <a:stretch>
            <a:fillRect/>
          </a:stretch>
        </p:blipFill>
        <p:spPr>
          <a:xfrm>
            <a:off x="-15142" y="1377554"/>
            <a:ext cx="12296516" cy="3045128"/>
          </a:xfrm>
          <a:prstGeom prst="rect">
            <a:avLst/>
          </a:prstGeom>
        </p:spPr>
      </p:pic>
      <p:sp>
        <p:nvSpPr>
          <p:cNvPr id="12" name="TextBox 11">
            <a:extLst>
              <a:ext uri="{FF2B5EF4-FFF2-40B4-BE49-F238E27FC236}">
                <a16:creationId xmlns:a16="http://schemas.microsoft.com/office/drawing/2014/main" id="{C070DE9F-CEBE-0148-8BCB-4220AF99DE30}"/>
              </a:ext>
            </a:extLst>
          </p:cNvPr>
          <p:cNvSpPr txBox="1"/>
          <p:nvPr/>
        </p:nvSpPr>
        <p:spPr>
          <a:xfrm>
            <a:off x="5739788" y="2893853"/>
            <a:ext cx="65" cy="276999"/>
          </a:xfrm>
          <a:prstGeom prst="rect">
            <a:avLst/>
          </a:prstGeom>
          <a:noFill/>
        </p:spPr>
        <p:txBody>
          <a:bodyPr wrap="none" lIns="0" tIns="0" rIns="0" bIns="0" rtlCol="0">
            <a:spAutoFit/>
          </a:bodyPr>
          <a:lstStyle/>
          <a:p>
            <a:endParaRPr kumimoji="1" lang="zh-CN" altLang="en-US" dirty="0"/>
          </a:p>
        </p:txBody>
      </p:sp>
      <p:cxnSp>
        <p:nvCxnSpPr>
          <p:cNvPr id="13" name="Straight Arrow Connector 12">
            <a:extLst>
              <a:ext uri="{FF2B5EF4-FFF2-40B4-BE49-F238E27FC236}">
                <a16:creationId xmlns:a16="http://schemas.microsoft.com/office/drawing/2014/main" id="{EC72307F-88A2-A947-A065-54F08D05E5D0}"/>
              </a:ext>
            </a:extLst>
          </p:cNvPr>
          <p:cNvCxnSpPr>
            <a:cxnSpLocks/>
            <a:endCxn id="17" idx="0"/>
          </p:cNvCxnSpPr>
          <p:nvPr/>
        </p:nvCxnSpPr>
        <p:spPr>
          <a:xfrm>
            <a:off x="2419965" y="2971324"/>
            <a:ext cx="0" cy="17241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13087F98-90C5-0049-8A6F-FB3D7A5124CE}"/>
              </a:ext>
            </a:extLst>
          </p:cNvPr>
          <p:cNvCxnSpPr>
            <a:cxnSpLocks/>
            <a:endCxn id="18" idx="0"/>
          </p:cNvCxnSpPr>
          <p:nvPr/>
        </p:nvCxnSpPr>
        <p:spPr>
          <a:xfrm>
            <a:off x="4812535" y="2971324"/>
            <a:ext cx="4842" cy="17198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6E2D316D-1437-644C-9498-EA2850299E63}"/>
              </a:ext>
            </a:extLst>
          </p:cNvPr>
          <p:cNvCxnSpPr>
            <a:cxnSpLocks/>
            <a:endCxn id="19" idx="0"/>
          </p:cNvCxnSpPr>
          <p:nvPr/>
        </p:nvCxnSpPr>
        <p:spPr>
          <a:xfrm>
            <a:off x="7271898" y="2971324"/>
            <a:ext cx="0" cy="17198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7C9C4C99-4393-434A-AC90-DA9131A3BCE9}"/>
              </a:ext>
            </a:extLst>
          </p:cNvPr>
          <p:cNvCxnSpPr>
            <a:cxnSpLocks/>
            <a:endCxn id="20" idx="0"/>
          </p:cNvCxnSpPr>
          <p:nvPr/>
        </p:nvCxnSpPr>
        <p:spPr>
          <a:xfrm>
            <a:off x="9800269" y="2971324"/>
            <a:ext cx="0" cy="17170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ounded Rectangle 16">
            <a:extLst>
              <a:ext uri="{FF2B5EF4-FFF2-40B4-BE49-F238E27FC236}">
                <a16:creationId xmlns:a16="http://schemas.microsoft.com/office/drawing/2014/main" id="{A0B67A8E-FC79-A946-BB5B-537D928CD2C5}"/>
              </a:ext>
            </a:extLst>
          </p:cNvPr>
          <p:cNvSpPr/>
          <p:nvPr/>
        </p:nvSpPr>
        <p:spPr>
          <a:xfrm>
            <a:off x="1356587" y="4695478"/>
            <a:ext cx="2126756" cy="880947"/>
          </a:xfrm>
          <a:prstGeom prst="roundRect">
            <a:avLst/>
          </a:prstGeom>
          <a:solidFill>
            <a:schemeClr val="accent3"/>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solidFill>
                  <a:schemeClr val="bg1"/>
                </a:solidFill>
              </a:rPr>
              <a:t>预处理器：插入头文件，扩展宏定义</a:t>
            </a:r>
          </a:p>
        </p:txBody>
      </p:sp>
      <p:sp>
        <p:nvSpPr>
          <p:cNvPr id="18" name="Rounded Rectangle 17">
            <a:extLst>
              <a:ext uri="{FF2B5EF4-FFF2-40B4-BE49-F238E27FC236}">
                <a16:creationId xmlns:a16="http://schemas.microsoft.com/office/drawing/2014/main" id="{BE7EDC1C-D1A5-4D46-9AEF-6125AE2EF888}"/>
              </a:ext>
            </a:extLst>
          </p:cNvPr>
          <p:cNvSpPr/>
          <p:nvPr/>
        </p:nvSpPr>
        <p:spPr>
          <a:xfrm>
            <a:off x="3753999" y="4691220"/>
            <a:ext cx="2126756" cy="880947"/>
          </a:xfrm>
          <a:prstGeom prst="roundRect">
            <a:avLst/>
          </a:prstGeom>
          <a:solidFill>
            <a:schemeClr val="accent3"/>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solidFill>
                  <a:schemeClr val="bg1"/>
                </a:solidFill>
              </a:rPr>
              <a:t>编译器：将源代码翻译成汇编代码</a:t>
            </a:r>
          </a:p>
        </p:txBody>
      </p:sp>
      <p:sp>
        <p:nvSpPr>
          <p:cNvPr id="19" name="Rounded Rectangle 18">
            <a:extLst>
              <a:ext uri="{FF2B5EF4-FFF2-40B4-BE49-F238E27FC236}">
                <a16:creationId xmlns:a16="http://schemas.microsoft.com/office/drawing/2014/main" id="{E86AB13C-FCEE-5A49-9533-D5744A1F0AF8}"/>
              </a:ext>
            </a:extLst>
          </p:cNvPr>
          <p:cNvSpPr/>
          <p:nvPr/>
        </p:nvSpPr>
        <p:spPr>
          <a:xfrm>
            <a:off x="6208520" y="4691220"/>
            <a:ext cx="2126756" cy="880947"/>
          </a:xfrm>
          <a:prstGeom prst="roundRect">
            <a:avLst/>
          </a:prstGeom>
          <a:solidFill>
            <a:schemeClr val="accent3"/>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CN" dirty="0">
                <a:solidFill>
                  <a:schemeClr val="bg1"/>
                </a:solidFill>
              </a:rPr>
              <a:t>汇编器</a:t>
            </a:r>
            <a:r>
              <a:rPr kumimoji="1" lang="zh-CN" altLang="en-US" dirty="0">
                <a:solidFill>
                  <a:schemeClr val="bg1"/>
                </a:solidFill>
              </a:rPr>
              <a:t>：将汇编代码翻译成目标代码</a:t>
            </a:r>
          </a:p>
        </p:txBody>
      </p:sp>
      <p:sp>
        <p:nvSpPr>
          <p:cNvPr id="20" name="Rounded Rectangle 19">
            <a:extLst>
              <a:ext uri="{FF2B5EF4-FFF2-40B4-BE49-F238E27FC236}">
                <a16:creationId xmlns:a16="http://schemas.microsoft.com/office/drawing/2014/main" id="{665798CB-53FF-964F-AB4C-1FAAD3659632}"/>
              </a:ext>
            </a:extLst>
          </p:cNvPr>
          <p:cNvSpPr/>
          <p:nvPr/>
        </p:nvSpPr>
        <p:spPr>
          <a:xfrm>
            <a:off x="8736891" y="4688351"/>
            <a:ext cx="2126756" cy="880947"/>
          </a:xfrm>
          <a:prstGeom prst="roundRect">
            <a:avLst/>
          </a:prstGeom>
          <a:solidFill>
            <a:schemeClr val="accent2"/>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CN" dirty="0">
                <a:solidFill>
                  <a:schemeClr val="bg1"/>
                </a:solidFill>
              </a:rPr>
              <a:t>链接器</a:t>
            </a:r>
            <a:r>
              <a:rPr kumimoji="1" lang="zh-CN" altLang="en-US" dirty="0">
                <a:solidFill>
                  <a:schemeClr val="bg1"/>
                </a:solidFill>
              </a:rPr>
              <a:t>：将目标代码链接为可执行代码文件</a:t>
            </a:r>
          </a:p>
        </p:txBody>
      </p:sp>
    </p:spTree>
    <p:extLst>
      <p:ext uri="{BB962C8B-B14F-4D97-AF65-F5344CB8AC3E}">
        <p14:creationId xmlns:p14="http://schemas.microsoft.com/office/powerpoint/2010/main" val="33654498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413D4FC0-ECB7-5643-B5A4-D833F614F13D}"/>
              </a:ext>
            </a:extLst>
          </p:cNvPr>
          <p:cNvSpPr>
            <a:spLocks noGrp="1"/>
          </p:cNvSpPr>
          <p:nvPr>
            <p:ph type="sldNum" sz="quarter" idx="12"/>
          </p:nvPr>
        </p:nvSpPr>
        <p:spPr>
          <a:xfrm>
            <a:off x="9448800" y="6492875"/>
            <a:ext cx="2743200" cy="365125"/>
          </a:xfrm>
        </p:spPr>
        <p:txBody>
          <a:bodyPr/>
          <a:lstStyle/>
          <a:p>
            <a:fld id="{234E10DA-A4B5-3C41-BB56-C5CB7549EC2B}" type="slidenum">
              <a:rPr lang="en-US" smtClean="0"/>
              <a:t>7</a:t>
            </a:fld>
            <a:endParaRPr lang="en-US" dirty="0"/>
          </a:p>
        </p:txBody>
      </p:sp>
      <p:pic>
        <p:nvPicPr>
          <p:cNvPr id="8" name="Picture 7">
            <a:extLst>
              <a:ext uri="{FF2B5EF4-FFF2-40B4-BE49-F238E27FC236}">
                <a16:creationId xmlns:a16="http://schemas.microsoft.com/office/drawing/2014/main" id="{077A38D6-ACAA-F544-8A4D-6BAC81AB1148}"/>
              </a:ext>
            </a:extLst>
          </p:cNvPr>
          <p:cNvPicPr>
            <a:picLocks noChangeAspect="1"/>
          </p:cNvPicPr>
          <p:nvPr/>
        </p:nvPicPr>
        <p:blipFill rotWithShape="1">
          <a:blip r:embed="rId2"/>
          <a:srcRect l="85099" t="19105" r="4426" b="22179"/>
          <a:stretch/>
        </p:blipFill>
        <p:spPr>
          <a:xfrm>
            <a:off x="869628" y="968716"/>
            <a:ext cx="1287961" cy="1787963"/>
          </a:xfrm>
          <a:prstGeom prst="rect">
            <a:avLst/>
          </a:prstGeom>
        </p:spPr>
      </p:pic>
      <p:sp>
        <p:nvSpPr>
          <p:cNvPr id="11" name="TextBox 10">
            <a:extLst>
              <a:ext uri="{FF2B5EF4-FFF2-40B4-BE49-F238E27FC236}">
                <a16:creationId xmlns:a16="http://schemas.microsoft.com/office/drawing/2014/main" id="{1C08B406-11E7-CF45-A6F4-FB132C79CC59}"/>
              </a:ext>
            </a:extLst>
          </p:cNvPr>
          <p:cNvSpPr txBox="1"/>
          <p:nvPr/>
        </p:nvSpPr>
        <p:spPr>
          <a:xfrm>
            <a:off x="5739788" y="3657355"/>
            <a:ext cx="65" cy="276999"/>
          </a:xfrm>
          <a:prstGeom prst="rect">
            <a:avLst/>
          </a:prstGeom>
          <a:noFill/>
        </p:spPr>
        <p:txBody>
          <a:bodyPr wrap="none" lIns="0" tIns="0" rIns="0" bIns="0" rtlCol="0">
            <a:spAutoFit/>
          </a:bodyPr>
          <a:lstStyle/>
          <a:p>
            <a:endParaRPr kumimoji="1" lang="zh-CN" altLang="en-US" dirty="0"/>
          </a:p>
        </p:txBody>
      </p:sp>
      <p:pic>
        <p:nvPicPr>
          <p:cNvPr id="2" name="Picture 1">
            <a:extLst>
              <a:ext uri="{FF2B5EF4-FFF2-40B4-BE49-F238E27FC236}">
                <a16:creationId xmlns:a16="http://schemas.microsoft.com/office/drawing/2014/main" id="{763CE6AC-CA8C-834C-8C87-EC2ED577B2C8}"/>
              </a:ext>
            </a:extLst>
          </p:cNvPr>
          <p:cNvPicPr>
            <a:picLocks noChangeAspect="1"/>
          </p:cNvPicPr>
          <p:nvPr/>
        </p:nvPicPr>
        <p:blipFill>
          <a:blip r:embed="rId3"/>
          <a:stretch>
            <a:fillRect/>
          </a:stretch>
        </p:blipFill>
        <p:spPr>
          <a:xfrm>
            <a:off x="394854" y="3005137"/>
            <a:ext cx="2133600" cy="3670300"/>
          </a:xfrm>
          <a:prstGeom prst="rect">
            <a:avLst/>
          </a:prstGeom>
        </p:spPr>
      </p:pic>
      <p:sp>
        <p:nvSpPr>
          <p:cNvPr id="3" name="Rectangle 2">
            <a:extLst>
              <a:ext uri="{FF2B5EF4-FFF2-40B4-BE49-F238E27FC236}">
                <a16:creationId xmlns:a16="http://schemas.microsoft.com/office/drawing/2014/main" id="{7DFDC6A3-0110-8345-80A4-4129419A9585}"/>
              </a:ext>
            </a:extLst>
          </p:cNvPr>
          <p:cNvSpPr/>
          <p:nvPr/>
        </p:nvSpPr>
        <p:spPr>
          <a:xfrm>
            <a:off x="498764" y="4977245"/>
            <a:ext cx="2029690" cy="28055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5" name="Straight Arrow Connector 4">
            <a:extLst>
              <a:ext uri="{FF2B5EF4-FFF2-40B4-BE49-F238E27FC236}">
                <a16:creationId xmlns:a16="http://schemas.microsoft.com/office/drawing/2014/main" id="{EB3344B9-199B-B442-A1B0-AF9EB5CE02B4}"/>
              </a:ext>
            </a:extLst>
          </p:cNvPr>
          <p:cNvCxnSpPr>
            <a:cxnSpLocks/>
            <a:stCxn id="3" idx="3"/>
          </p:cNvCxnSpPr>
          <p:nvPr/>
        </p:nvCxnSpPr>
        <p:spPr>
          <a:xfrm>
            <a:off x="2528454" y="5117523"/>
            <a:ext cx="52647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218F8A23-6A48-9B4B-A9BD-40A176A19793}"/>
              </a:ext>
            </a:extLst>
          </p:cNvPr>
          <p:cNvSpPr txBox="1"/>
          <p:nvPr/>
        </p:nvSpPr>
        <p:spPr>
          <a:xfrm>
            <a:off x="3054927" y="4932856"/>
            <a:ext cx="2489784" cy="369332"/>
          </a:xfrm>
          <a:prstGeom prst="rect">
            <a:avLst/>
          </a:prstGeom>
          <a:noFill/>
        </p:spPr>
        <p:txBody>
          <a:bodyPr wrap="none" rtlCol="0">
            <a:spAutoFit/>
          </a:bodyPr>
          <a:lstStyle/>
          <a:p>
            <a:r>
              <a:rPr kumimoji="1" lang="en-US" altLang="zh-CN" dirty="0">
                <a:latin typeface="Courier New" panose="02070309020205020404" pitchFamily="49" charset="0"/>
                <a:cs typeface="Courier New" panose="02070309020205020404" pitchFamily="49" charset="0"/>
              </a:rPr>
              <a:t>hello</a:t>
            </a:r>
            <a:r>
              <a:rPr kumimoji="1" lang="zh-CN" altLang="en-US" dirty="0">
                <a:latin typeface="Courier New" panose="02070309020205020404" pitchFamily="49" charset="0"/>
                <a:cs typeface="Courier New" panose="02070309020205020404" pitchFamily="49" charset="0"/>
              </a:rPr>
              <a:t>被保存在</a:t>
            </a:r>
            <a:r>
              <a:rPr kumimoji="1" lang="zh-CN" altLang="en-CN" dirty="0">
                <a:solidFill>
                  <a:schemeClr val="accent5"/>
                </a:solidFill>
                <a:latin typeface="Courier New" panose="02070309020205020404" pitchFamily="49" charset="0"/>
                <a:cs typeface="Courier New" panose="02070309020205020404" pitchFamily="49" charset="0"/>
              </a:rPr>
              <a:t>磁盘</a:t>
            </a:r>
            <a:r>
              <a:rPr kumimoji="1" lang="zh-CN" altLang="en-CN" dirty="0">
                <a:latin typeface="Courier New" panose="02070309020205020404" pitchFamily="49" charset="0"/>
                <a:cs typeface="Courier New" panose="02070309020205020404" pitchFamily="49" charset="0"/>
              </a:rPr>
              <a:t>里</a:t>
            </a:r>
            <a:endParaRPr kumimoji="1" lang="zh-CN" altLang="en-US" dirty="0">
              <a:latin typeface="Courier New" panose="02070309020205020404" pitchFamily="49" charset="0"/>
              <a:cs typeface="Courier New" panose="02070309020205020404" pitchFamily="49" charset="0"/>
            </a:endParaRPr>
          </a:p>
        </p:txBody>
      </p:sp>
      <p:pic>
        <p:nvPicPr>
          <p:cNvPr id="13" name="Picture 12">
            <a:extLst>
              <a:ext uri="{FF2B5EF4-FFF2-40B4-BE49-F238E27FC236}">
                <a16:creationId xmlns:a16="http://schemas.microsoft.com/office/drawing/2014/main" id="{C49E8D2C-26C8-CC49-B7A4-E8B22CEB5C01}"/>
              </a:ext>
            </a:extLst>
          </p:cNvPr>
          <p:cNvPicPr>
            <a:picLocks noChangeAspect="1"/>
          </p:cNvPicPr>
          <p:nvPr/>
        </p:nvPicPr>
        <p:blipFill>
          <a:blip r:embed="rId4"/>
          <a:stretch>
            <a:fillRect/>
          </a:stretch>
        </p:blipFill>
        <p:spPr>
          <a:xfrm>
            <a:off x="2157589" y="1325481"/>
            <a:ext cx="4266092" cy="368055"/>
          </a:xfrm>
          <a:prstGeom prst="rect">
            <a:avLst/>
          </a:prstGeom>
        </p:spPr>
      </p:pic>
      <p:cxnSp>
        <p:nvCxnSpPr>
          <p:cNvPr id="19" name="Straight Arrow Connector 18">
            <a:extLst>
              <a:ext uri="{FF2B5EF4-FFF2-40B4-BE49-F238E27FC236}">
                <a16:creationId xmlns:a16="http://schemas.microsoft.com/office/drawing/2014/main" id="{CF9B29E0-B33F-F447-A30D-662589466679}"/>
              </a:ext>
            </a:extLst>
          </p:cNvPr>
          <p:cNvCxnSpPr>
            <a:cxnSpLocks/>
            <a:stCxn id="9" idx="0"/>
            <a:endCxn id="22" idx="2"/>
          </p:cNvCxnSpPr>
          <p:nvPr/>
        </p:nvCxnSpPr>
        <p:spPr>
          <a:xfrm flipH="1" flipV="1">
            <a:off x="4290636" y="2242998"/>
            <a:ext cx="9183" cy="26898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E85BB2B7-9996-F24E-ACAD-9DE40069F45B}"/>
              </a:ext>
            </a:extLst>
          </p:cNvPr>
          <p:cNvSpPr txBox="1"/>
          <p:nvPr/>
        </p:nvSpPr>
        <p:spPr>
          <a:xfrm>
            <a:off x="2814911" y="1873666"/>
            <a:ext cx="2951449" cy="369332"/>
          </a:xfrm>
          <a:prstGeom prst="rect">
            <a:avLst/>
          </a:prstGeom>
          <a:noFill/>
        </p:spPr>
        <p:txBody>
          <a:bodyPr wrap="square" rtlCol="0">
            <a:spAutoFit/>
          </a:bodyPr>
          <a:lstStyle/>
          <a:p>
            <a:r>
              <a:rPr kumimoji="1" lang="en-US" altLang="zh-CN" dirty="0">
                <a:latin typeface="Courier New" panose="02070309020205020404" pitchFamily="49" charset="0"/>
                <a:cs typeface="Courier New" panose="02070309020205020404" pitchFamily="49" charset="0"/>
              </a:rPr>
              <a:t>hello</a:t>
            </a:r>
            <a:r>
              <a:rPr kumimoji="1" lang="zh-CN" altLang="en-US" dirty="0">
                <a:latin typeface="Courier New" panose="02070309020205020404" pitchFamily="49" charset="0"/>
                <a:cs typeface="Courier New" panose="02070309020205020404" pitchFamily="49" charset="0"/>
              </a:rPr>
              <a:t>从</a:t>
            </a:r>
            <a:r>
              <a:rPr kumimoji="1" lang="zh-CN" altLang="en-US" dirty="0">
                <a:solidFill>
                  <a:schemeClr val="accent5"/>
                </a:solidFill>
                <a:latin typeface="Courier New" panose="02070309020205020404" pitchFamily="49" charset="0"/>
                <a:cs typeface="Courier New" panose="02070309020205020404" pitchFamily="49" charset="0"/>
              </a:rPr>
              <a:t>磁盘</a:t>
            </a:r>
            <a:r>
              <a:rPr kumimoji="1" lang="zh-CN" altLang="en-US" b="1" u="sng" dirty="0">
                <a:latin typeface="Courier New" panose="02070309020205020404" pitchFamily="49" charset="0"/>
                <a:cs typeface="Courier New" panose="02070309020205020404" pitchFamily="49" charset="0"/>
              </a:rPr>
              <a:t>加载</a:t>
            </a:r>
            <a:r>
              <a:rPr kumimoji="1" lang="zh-CN" altLang="en-US" dirty="0">
                <a:latin typeface="Courier New" panose="02070309020205020404" pitchFamily="49" charset="0"/>
                <a:cs typeface="Courier New" panose="02070309020205020404" pitchFamily="49" charset="0"/>
              </a:rPr>
              <a:t>进入</a:t>
            </a:r>
            <a:r>
              <a:rPr kumimoji="1" lang="zh-CN" altLang="en-US" dirty="0">
                <a:solidFill>
                  <a:srgbClr val="FF0000"/>
                </a:solidFill>
                <a:latin typeface="Courier New" panose="02070309020205020404" pitchFamily="49" charset="0"/>
                <a:cs typeface="Courier New" panose="02070309020205020404" pitchFamily="49" charset="0"/>
              </a:rPr>
              <a:t>内存</a:t>
            </a:r>
          </a:p>
        </p:txBody>
      </p:sp>
      <p:pic>
        <p:nvPicPr>
          <p:cNvPr id="60" name="Picture 59">
            <a:extLst>
              <a:ext uri="{FF2B5EF4-FFF2-40B4-BE49-F238E27FC236}">
                <a16:creationId xmlns:a16="http://schemas.microsoft.com/office/drawing/2014/main" id="{463906B6-BB28-CC47-8B79-6BDE9CC72657}"/>
              </a:ext>
            </a:extLst>
          </p:cNvPr>
          <p:cNvPicPr>
            <a:picLocks noChangeAspect="1"/>
          </p:cNvPicPr>
          <p:nvPr/>
        </p:nvPicPr>
        <p:blipFill rotWithShape="1">
          <a:blip r:embed="rId5"/>
          <a:srcRect r="26156"/>
          <a:stretch/>
        </p:blipFill>
        <p:spPr>
          <a:xfrm>
            <a:off x="5956755" y="2796906"/>
            <a:ext cx="3610130" cy="1629621"/>
          </a:xfrm>
          <a:prstGeom prst="rect">
            <a:avLst/>
          </a:prstGeom>
        </p:spPr>
      </p:pic>
      <p:grpSp>
        <p:nvGrpSpPr>
          <p:cNvPr id="4" name="Group 3">
            <a:extLst>
              <a:ext uri="{FF2B5EF4-FFF2-40B4-BE49-F238E27FC236}">
                <a16:creationId xmlns:a16="http://schemas.microsoft.com/office/drawing/2014/main" id="{4A077C82-263E-1B46-947F-A10F0EE0D255}"/>
              </a:ext>
            </a:extLst>
          </p:cNvPr>
          <p:cNvGrpSpPr/>
          <p:nvPr/>
        </p:nvGrpSpPr>
        <p:grpSpPr>
          <a:xfrm>
            <a:off x="9829400" y="918213"/>
            <a:ext cx="1452430" cy="5563093"/>
            <a:chOff x="9829400" y="918213"/>
            <a:chExt cx="1452430" cy="5563093"/>
          </a:xfrm>
        </p:grpSpPr>
        <p:sp>
          <p:nvSpPr>
            <p:cNvPr id="28" name="Rectangle 20">
              <a:extLst>
                <a:ext uri="{FF2B5EF4-FFF2-40B4-BE49-F238E27FC236}">
                  <a16:creationId xmlns:a16="http://schemas.microsoft.com/office/drawing/2014/main" id="{6E8E0EB6-0D09-3F40-80E9-0A7197C04FF6}"/>
                </a:ext>
              </a:extLst>
            </p:cNvPr>
            <p:cNvSpPr>
              <a:spLocks noChangeArrowheads="1"/>
            </p:cNvSpPr>
            <p:nvPr/>
          </p:nvSpPr>
          <p:spPr bwMode="auto">
            <a:xfrm>
              <a:off x="9829797" y="921326"/>
              <a:ext cx="1447800" cy="5559980"/>
            </a:xfrm>
            <a:prstGeom prst="rect">
              <a:avLst/>
            </a:prstGeom>
            <a:solidFill>
              <a:schemeClr val="bg1">
                <a:lumMod val="95000"/>
              </a:schemeClr>
            </a:solidFill>
            <a:ln w="25400">
              <a:solidFill>
                <a:schemeClr val="tx1"/>
              </a:solidFill>
              <a:miter lim="800000"/>
              <a:headEnd/>
              <a:tailEnd/>
            </a:ln>
            <a:effectLst/>
          </p:spPr>
          <p:txBody>
            <a:bodyPr wrap="none" anchor="ctr"/>
            <a:lstStyle/>
            <a:p>
              <a:pPr eaLnBrk="0" hangingPunct="0">
                <a:defRPr/>
              </a:pPr>
              <a:endParaRPr lang="en-US" dirty="0">
                <a:latin typeface="Calibri" pitchFamily="34" charset="0"/>
                <a:cs typeface="+mn-cs"/>
              </a:endParaRPr>
            </a:p>
          </p:txBody>
        </p:sp>
        <p:sp>
          <p:nvSpPr>
            <p:cNvPr id="29" name="Rectangle 21">
              <a:extLst>
                <a:ext uri="{FF2B5EF4-FFF2-40B4-BE49-F238E27FC236}">
                  <a16:creationId xmlns:a16="http://schemas.microsoft.com/office/drawing/2014/main" id="{1F40F83A-DD00-F443-AEE9-344C749A2A5E}"/>
                </a:ext>
              </a:extLst>
            </p:cNvPr>
            <p:cNvSpPr>
              <a:spLocks noChangeArrowheads="1"/>
            </p:cNvSpPr>
            <p:nvPr/>
          </p:nvSpPr>
          <p:spPr bwMode="auto">
            <a:xfrm>
              <a:off x="9834030" y="1435760"/>
              <a:ext cx="1447800" cy="381000"/>
            </a:xfrm>
            <a:prstGeom prst="rect">
              <a:avLst/>
            </a:prstGeom>
            <a:solidFill>
              <a:schemeClr val="accent2">
                <a:lumMod val="20000"/>
                <a:lumOff val="80000"/>
              </a:schemeClr>
            </a:solidFill>
            <a:ln w="25400">
              <a:noFill/>
              <a:miter lim="800000"/>
              <a:headEnd/>
              <a:tailEnd/>
            </a:ln>
            <a:effectLst/>
          </p:spPr>
          <p:txBody>
            <a:bodyPr wrap="none" anchor="ctr"/>
            <a:lstStyle/>
            <a:p>
              <a:pPr eaLnBrk="0" hangingPunct="0">
                <a:defRPr/>
              </a:pPr>
              <a:endParaRPr lang="en-US" sz="1800" dirty="0">
                <a:latin typeface="Calibri" pitchFamily="34" charset="0"/>
                <a:cs typeface="+mn-cs"/>
              </a:endParaRPr>
            </a:p>
          </p:txBody>
        </p:sp>
        <p:cxnSp>
          <p:nvCxnSpPr>
            <p:cNvPr id="30" name="Straight Connector 29">
              <a:extLst>
                <a:ext uri="{FF2B5EF4-FFF2-40B4-BE49-F238E27FC236}">
                  <a16:creationId xmlns:a16="http://schemas.microsoft.com/office/drawing/2014/main" id="{8E08944D-CE54-C54A-91BA-C7321D48E791}"/>
                </a:ext>
              </a:extLst>
            </p:cNvPr>
            <p:cNvCxnSpPr>
              <a:cxnSpLocks/>
            </p:cNvCxnSpPr>
            <p:nvPr/>
          </p:nvCxnSpPr>
          <p:spPr bwMode="auto">
            <a:xfrm>
              <a:off x="9829400" y="1607126"/>
              <a:ext cx="1448198"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3" name="Rectangle 21">
              <a:extLst>
                <a:ext uri="{FF2B5EF4-FFF2-40B4-BE49-F238E27FC236}">
                  <a16:creationId xmlns:a16="http://schemas.microsoft.com/office/drawing/2014/main" id="{4E31A8FA-D342-814E-AB97-59252584651C}"/>
                </a:ext>
              </a:extLst>
            </p:cNvPr>
            <p:cNvSpPr>
              <a:spLocks noChangeArrowheads="1"/>
            </p:cNvSpPr>
            <p:nvPr/>
          </p:nvSpPr>
          <p:spPr bwMode="auto">
            <a:xfrm>
              <a:off x="9829797" y="1438152"/>
              <a:ext cx="1447800" cy="381000"/>
            </a:xfrm>
            <a:prstGeom prst="rect">
              <a:avLst/>
            </a:prstGeom>
            <a:noFill/>
            <a:ln w="25400">
              <a:solidFill>
                <a:schemeClr val="tx1"/>
              </a:solidFill>
              <a:miter lim="800000"/>
              <a:headEnd/>
              <a:tailEnd/>
            </a:ln>
            <a:effectLst/>
          </p:spPr>
          <p:txBody>
            <a:bodyPr wrap="none" anchor="ctr"/>
            <a:lstStyle/>
            <a:p>
              <a:pPr eaLnBrk="0" hangingPunct="0">
                <a:defRPr/>
              </a:pPr>
              <a:r>
                <a:rPr lang="en-US" sz="1800" dirty="0">
                  <a:latin typeface="Calibri" pitchFamily="34" charset="0"/>
                  <a:cs typeface="+mn-cs"/>
                </a:rPr>
                <a:t>Stack</a:t>
              </a:r>
            </a:p>
          </p:txBody>
        </p:sp>
        <p:sp>
          <p:nvSpPr>
            <p:cNvPr id="34" name="Rectangle 23">
              <a:extLst>
                <a:ext uri="{FF2B5EF4-FFF2-40B4-BE49-F238E27FC236}">
                  <a16:creationId xmlns:a16="http://schemas.microsoft.com/office/drawing/2014/main" id="{E089EFC1-3E7A-114B-BC9A-D1092D78B855}"/>
                </a:ext>
              </a:extLst>
            </p:cNvPr>
            <p:cNvSpPr>
              <a:spLocks noChangeArrowheads="1"/>
            </p:cNvSpPr>
            <p:nvPr/>
          </p:nvSpPr>
          <p:spPr bwMode="auto">
            <a:xfrm>
              <a:off x="9829797" y="5871706"/>
              <a:ext cx="1447800" cy="304800"/>
            </a:xfrm>
            <a:prstGeom prst="rect">
              <a:avLst/>
            </a:prstGeom>
            <a:solidFill>
              <a:srgbClr val="F6F5BD"/>
            </a:solidFill>
            <a:ln w="25400">
              <a:solidFill>
                <a:schemeClr val="tx1"/>
              </a:solidFill>
              <a:miter lim="800000"/>
              <a:headEnd/>
              <a:tailEnd/>
            </a:ln>
          </p:spPr>
          <p:txBody>
            <a:bodyPr wrap="none" anchor="ctr"/>
            <a:lstStyle/>
            <a:p>
              <a:pPr eaLnBrk="0" hangingPunct="0"/>
              <a:r>
                <a:rPr lang="en-US" sz="1800">
                  <a:latin typeface="Calibri" pitchFamily="34" charset="0"/>
                </a:rPr>
                <a:t>Text</a:t>
              </a:r>
            </a:p>
          </p:txBody>
        </p:sp>
        <p:sp>
          <p:nvSpPr>
            <p:cNvPr id="35" name="Rectangle 24">
              <a:extLst>
                <a:ext uri="{FF2B5EF4-FFF2-40B4-BE49-F238E27FC236}">
                  <a16:creationId xmlns:a16="http://schemas.microsoft.com/office/drawing/2014/main" id="{35C88EAC-CA4B-A644-8C08-3F3B6FBFDCF5}"/>
                </a:ext>
              </a:extLst>
            </p:cNvPr>
            <p:cNvSpPr>
              <a:spLocks noChangeArrowheads="1"/>
            </p:cNvSpPr>
            <p:nvPr/>
          </p:nvSpPr>
          <p:spPr bwMode="auto">
            <a:xfrm>
              <a:off x="9829797" y="5566906"/>
              <a:ext cx="1447800" cy="304800"/>
            </a:xfrm>
            <a:prstGeom prst="rect">
              <a:avLst/>
            </a:prstGeom>
            <a:solidFill>
              <a:srgbClr val="F1C7C7"/>
            </a:solidFill>
            <a:ln w="25400">
              <a:solidFill>
                <a:schemeClr val="tx1"/>
              </a:solidFill>
              <a:miter lim="800000"/>
              <a:headEnd/>
              <a:tailEnd/>
            </a:ln>
          </p:spPr>
          <p:txBody>
            <a:bodyPr wrap="none" anchor="ctr"/>
            <a:lstStyle/>
            <a:p>
              <a:pPr eaLnBrk="0" hangingPunct="0"/>
              <a:r>
                <a:rPr lang="en-US" sz="1800">
                  <a:latin typeface="Calibri" pitchFamily="34" charset="0"/>
                </a:rPr>
                <a:t>Data</a:t>
              </a:r>
            </a:p>
          </p:txBody>
        </p:sp>
        <p:sp>
          <p:nvSpPr>
            <p:cNvPr id="36" name="Rectangle 25">
              <a:extLst>
                <a:ext uri="{FF2B5EF4-FFF2-40B4-BE49-F238E27FC236}">
                  <a16:creationId xmlns:a16="http://schemas.microsoft.com/office/drawing/2014/main" id="{72443D5F-836C-F04A-980C-5ED8220D108F}"/>
                </a:ext>
              </a:extLst>
            </p:cNvPr>
            <p:cNvSpPr>
              <a:spLocks noChangeArrowheads="1"/>
            </p:cNvSpPr>
            <p:nvPr/>
          </p:nvSpPr>
          <p:spPr bwMode="auto">
            <a:xfrm>
              <a:off x="9829797" y="4959926"/>
              <a:ext cx="1447800" cy="606980"/>
            </a:xfrm>
            <a:prstGeom prst="rect">
              <a:avLst/>
            </a:prstGeom>
            <a:solidFill>
              <a:srgbClr val="D5F1CF"/>
            </a:solidFill>
            <a:ln w="25400">
              <a:solidFill>
                <a:schemeClr val="tx1"/>
              </a:solidFill>
              <a:miter lim="800000"/>
              <a:headEnd/>
              <a:tailEnd/>
            </a:ln>
          </p:spPr>
          <p:txBody>
            <a:bodyPr wrap="none" anchor="ctr"/>
            <a:lstStyle/>
            <a:p>
              <a:pPr eaLnBrk="0" hangingPunct="0"/>
              <a:r>
                <a:rPr lang="en-US" sz="1800" dirty="0">
                  <a:latin typeface="Calibri" pitchFamily="34" charset="0"/>
                </a:rPr>
                <a:t>Heap</a:t>
              </a:r>
            </a:p>
          </p:txBody>
        </p:sp>
        <p:sp>
          <p:nvSpPr>
            <p:cNvPr id="37" name="Line 35">
              <a:extLst>
                <a:ext uri="{FF2B5EF4-FFF2-40B4-BE49-F238E27FC236}">
                  <a16:creationId xmlns:a16="http://schemas.microsoft.com/office/drawing/2014/main" id="{8FFCF2C1-41C8-E04C-A426-F889B9E430A4}"/>
                </a:ext>
              </a:extLst>
            </p:cNvPr>
            <p:cNvSpPr>
              <a:spLocks noChangeShapeType="1"/>
            </p:cNvSpPr>
            <p:nvPr/>
          </p:nvSpPr>
          <p:spPr bwMode="auto">
            <a:xfrm flipV="1">
              <a:off x="10553697" y="4731326"/>
              <a:ext cx="0" cy="228600"/>
            </a:xfrm>
            <a:prstGeom prst="line">
              <a:avLst/>
            </a:prstGeom>
            <a:noFill/>
            <a:ln w="38100">
              <a:solidFill>
                <a:schemeClr val="tx2"/>
              </a:solidFill>
              <a:round/>
              <a:headEnd/>
              <a:tailEnd type="triangle" w="med" len="med"/>
            </a:ln>
          </p:spPr>
          <p:txBody>
            <a:bodyPr wrap="none" lIns="45720" rIns="45720" anchor="ctr">
              <a:spAutoFit/>
            </a:bodyPr>
            <a:lstStyle/>
            <a:p>
              <a:endParaRPr lang="en-US"/>
            </a:p>
          </p:txBody>
        </p:sp>
        <p:sp>
          <p:nvSpPr>
            <p:cNvPr id="42" name="Rectangle 41">
              <a:extLst>
                <a:ext uri="{FF2B5EF4-FFF2-40B4-BE49-F238E27FC236}">
                  <a16:creationId xmlns:a16="http://schemas.microsoft.com/office/drawing/2014/main" id="{38F1FEE5-DA05-6040-B296-3488215CAADA}"/>
                </a:ext>
              </a:extLst>
            </p:cNvPr>
            <p:cNvSpPr/>
            <p:nvPr/>
          </p:nvSpPr>
          <p:spPr bwMode="auto">
            <a:xfrm>
              <a:off x="9829798" y="918213"/>
              <a:ext cx="1447800" cy="77436"/>
            </a:xfrm>
            <a:prstGeom prst="rect">
              <a:avLst/>
            </a:prstGeom>
            <a:pattFill prst="wdUpDiag">
              <a:fgClr>
                <a:schemeClr val="tx1"/>
              </a:fgClr>
              <a:bgClr>
                <a:srgbClr val="FFFF00"/>
              </a:bgClr>
            </a:patt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3" name="Rectangle 25">
              <a:extLst>
                <a:ext uri="{FF2B5EF4-FFF2-40B4-BE49-F238E27FC236}">
                  <a16:creationId xmlns:a16="http://schemas.microsoft.com/office/drawing/2014/main" id="{15249CDC-9539-A142-BF5A-6C056E58AD36}"/>
                </a:ext>
              </a:extLst>
            </p:cNvPr>
            <p:cNvSpPr>
              <a:spLocks noChangeArrowheads="1"/>
            </p:cNvSpPr>
            <p:nvPr/>
          </p:nvSpPr>
          <p:spPr bwMode="auto">
            <a:xfrm>
              <a:off x="9829797" y="2589543"/>
              <a:ext cx="1447800" cy="609600"/>
            </a:xfrm>
            <a:prstGeom prst="rect">
              <a:avLst/>
            </a:prstGeom>
            <a:solidFill>
              <a:srgbClr val="D5F1CF"/>
            </a:solidFill>
            <a:ln w="25400">
              <a:solidFill>
                <a:schemeClr val="tx1"/>
              </a:solidFill>
              <a:miter lim="800000"/>
              <a:headEnd/>
              <a:tailEnd/>
            </a:ln>
          </p:spPr>
          <p:txBody>
            <a:bodyPr wrap="none" anchor="ctr"/>
            <a:lstStyle/>
            <a:p>
              <a:pPr algn="ctr" eaLnBrk="0" hangingPunct="0"/>
              <a:r>
                <a:rPr lang="en-US" sz="1800" dirty="0">
                  <a:latin typeface="Calibri" pitchFamily="34" charset="0"/>
                </a:rPr>
                <a:t>Shared</a:t>
              </a:r>
            </a:p>
            <a:p>
              <a:pPr algn="ctr" eaLnBrk="0" hangingPunct="0"/>
              <a:r>
                <a:rPr lang="en-US" sz="1800" dirty="0">
                  <a:latin typeface="Calibri" pitchFamily="34" charset="0"/>
                </a:rPr>
                <a:t>Libraries</a:t>
              </a:r>
            </a:p>
          </p:txBody>
        </p:sp>
        <p:sp>
          <p:nvSpPr>
            <p:cNvPr id="45" name="Rectangle 44">
              <a:extLst>
                <a:ext uri="{FF2B5EF4-FFF2-40B4-BE49-F238E27FC236}">
                  <a16:creationId xmlns:a16="http://schemas.microsoft.com/office/drawing/2014/main" id="{F700EBB4-E100-0C43-BEEC-6F0B8123A244}"/>
                </a:ext>
              </a:extLst>
            </p:cNvPr>
            <p:cNvSpPr/>
            <p:nvPr/>
          </p:nvSpPr>
          <p:spPr bwMode="auto">
            <a:xfrm>
              <a:off x="9829798" y="6403870"/>
              <a:ext cx="1447800" cy="77436"/>
            </a:xfrm>
            <a:prstGeom prst="rect">
              <a:avLst/>
            </a:prstGeom>
            <a:pattFill prst="wdUpDiag">
              <a:fgClr>
                <a:schemeClr val="tx1"/>
              </a:fgClr>
              <a:bgClr>
                <a:srgbClr val="FFFF00"/>
              </a:bgClr>
            </a:patt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5" name="Line 34">
              <a:extLst>
                <a:ext uri="{FF2B5EF4-FFF2-40B4-BE49-F238E27FC236}">
                  <a16:creationId xmlns:a16="http://schemas.microsoft.com/office/drawing/2014/main" id="{8C770490-EC87-A14D-BF96-49AD496C1CE2}"/>
                </a:ext>
              </a:extLst>
            </p:cNvPr>
            <p:cNvSpPr>
              <a:spLocks noChangeShapeType="1"/>
            </p:cNvSpPr>
            <p:nvPr/>
          </p:nvSpPr>
          <p:spPr bwMode="auto">
            <a:xfrm flipH="1">
              <a:off x="10698160" y="1607126"/>
              <a:ext cx="0" cy="180787"/>
            </a:xfrm>
            <a:prstGeom prst="line">
              <a:avLst/>
            </a:prstGeom>
            <a:noFill/>
            <a:ln w="38100">
              <a:solidFill>
                <a:schemeClr val="tx2"/>
              </a:solidFill>
              <a:round/>
              <a:headEnd/>
              <a:tailEnd type="triangle" w="med" len="med"/>
            </a:ln>
          </p:spPr>
          <p:txBody>
            <a:bodyPr wrap="square" lIns="45720" rIns="45720" anchor="ctr">
              <a:spAutoFit/>
            </a:bodyPr>
            <a:lstStyle/>
            <a:p>
              <a:endParaRPr lang="en-US"/>
            </a:p>
          </p:txBody>
        </p:sp>
        <p:sp>
          <p:nvSpPr>
            <p:cNvPr id="56" name="TextBox 55">
              <a:extLst>
                <a:ext uri="{FF2B5EF4-FFF2-40B4-BE49-F238E27FC236}">
                  <a16:creationId xmlns:a16="http://schemas.microsoft.com/office/drawing/2014/main" id="{BBC1F93C-C3A5-5F4C-A737-559BE3D2711C}"/>
                </a:ext>
              </a:extLst>
            </p:cNvPr>
            <p:cNvSpPr txBox="1"/>
            <p:nvPr/>
          </p:nvSpPr>
          <p:spPr>
            <a:xfrm>
              <a:off x="10819393" y="1524887"/>
              <a:ext cx="295017" cy="153888"/>
            </a:xfrm>
            <a:prstGeom prst="rect">
              <a:avLst/>
            </a:prstGeom>
            <a:solidFill>
              <a:schemeClr val="accent2">
                <a:lumMod val="20000"/>
                <a:lumOff val="80000"/>
              </a:schemeClr>
            </a:solidFill>
          </p:spPr>
          <p:txBody>
            <a:bodyPr wrap="none" lIns="18288" tIns="0" rIns="18288" bIns="0" rtlCol="0" anchor="ctr" anchorCtr="0">
              <a:spAutoFit/>
            </a:bodyPr>
            <a:lstStyle/>
            <a:p>
              <a:pPr algn="ctr"/>
              <a:r>
                <a:rPr lang="en-US" sz="1000" dirty="0">
                  <a:latin typeface="Calibri" pitchFamily="34" charset="0"/>
                </a:rPr>
                <a:t>%</a:t>
              </a:r>
              <a:r>
                <a:rPr lang="en-US" sz="1000" dirty="0" err="1">
                  <a:latin typeface="Calibri" pitchFamily="34" charset="0"/>
                </a:rPr>
                <a:t>rsp</a:t>
              </a:r>
              <a:endParaRPr lang="en-US" sz="1000" dirty="0">
                <a:latin typeface="Calibri" pitchFamily="34" charset="0"/>
              </a:endParaRPr>
            </a:p>
          </p:txBody>
        </p:sp>
        <p:sp>
          <p:nvSpPr>
            <p:cNvPr id="57" name="Line 34">
              <a:extLst>
                <a:ext uri="{FF2B5EF4-FFF2-40B4-BE49-F238E27FC236}">
                  <a16:creationId xmlns:a16="http://schemas.microsoft.com/office/drawing/2014/main" id="{6B2E7116-DCDC-7746-AEC5-77FC401D988E}"/>
                </a:ext>
              </a:extLst>
            </p:cNvPr>
            <p:cNvSpPr>
              <a:spLocks noChangeShapeType="1"/>
            </p:cNvSpPr>
            <p:nvPr/>
          </p:nvSpPr>
          <p:spPr bwMode="auto">
            <a:xfrm>
              <a:off x="10553697" y="3199143"/>
              <a:ext cx="0" cy="414251"/>
            </a:xfrm>
            <a:prstGeom prst="line">
              <a:avLst/>
            </a:prstGeom>
            <a:noFill/>
            <a:ln w="38100">
              <a:solidFill>
                <a:schemeClr val="tx2"/>
              </a:solidFill>
              <a:round/>
              <a:headEnd/>
              <a:tailEnd type="triangle" w="med" len="med"/>
            </a:ln>
          </p:spPr>
          <p:txBody>
            <a:bodyPr wrap="square" lIns="45720" rIns="45720" anchor="ctr">
              <a:spAutoFit/>
            </a:bodyPr>
            <a:lstStyle/>
            <a:p>
              <a:endParaRPr lang="en-US"/>
            </a:p>
          </p:txBody>
        </p:sp>
      </p:grpSp>
      <p:sp>
        <p:nvSpPr>
          <p:cNvPr id="58" name="TextBox 57">
            <a:extLst>
              <a:ext uri="{FF2B5EF4-FFF2-40B4-BE49-F238E27FC236}">
                <a16:creationId xmlns:a16="http://schemas.microsoft.com/office/drawing/2014/main" id="{EC43A2FE-8479-AF40-BB7A-8FD6464A4660}"/>
              </a:ext>
            </a:extLst>
          </p:cNvPr>
          <p:cNvSpPr txBox="1"/>
          <p:nvPr/>
        </p:nvSpPr>
        <p:spPr>
          <a:xfrm>
            <a:off x="7002069" y="1876390"/>
            <a:ext cx="1198451" cy="369332"/>
          </a:xfrm>
          <a:prstGeom prst="rect">
            <a:avLst/>
          </a:prstGeom>
          <a:noFill/>
        </p:spPr>
        <p:txBody>
          <a:bodyPr wrap="square" rtlCol="0">
            <a:spAutoFit/>
          </a:bodyPr>
          <a:lstStyle/>
          <a:p>
            <a:pPr algn="ctr"/>
            <a:r>
              <a:rPr kumimoji="1" lang="zh-CN" altLang="en-US" dirty="0">
                <a:latin typeface="Courier New" panose="02070309020205020404" pitchFamily="49" charset="0"/>
                <a:cs typeface="Courier New" panose="02070309020205020404" pitchFamily="49" charset="0"/>
              </a:rPr>
              <a:t>开始执行</a:t>
            </a:r>
          </a:p>
        </p:txBody>
      </p:sp>
      <p:cxnSp>
        <p:nvCxnSpPr>
          <p:cNvPr id="59" name="Straight Arrow Connector 58">
            <a:extLst>
              <a:ext uri="{FF2B5EF4-FFF2-40B4-BE49-F238E27FC236}">
                <a16:creationId xmlns:a16="http://schemas.microsoft.com/office/drawing/2014/main" id="{E2389294-B18B-5F45-9476-E6A1E6941A6D}"/>
              </a:ext>
            </a:extLst>
          </p:cNvPr>
          <p:cNvCxnSpPr>
            <a:cxnSpLocks/>
            <a:stCxn id="22" idx="3"/>
            <a:endCxn id="58" idx="1"/>
          </p:cNvCxnSpPr>
          <p:nvPr/>
        </p:nvCxnSpPr>
        <p:spPr>
          <a:xfrm>
            <a:off x="5766360" y="2058332"/>
            <a:ext cx="1235709" cy="27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DA037864-6FA3-6F4C-BA91-3FD7F8AA3DAF}"/>
              </a:ext>
            </a:extLst>
          </p:cNvPr>
          <p:cNvSpPr txBox="1"/>
          <p:nvPr/>
        </p:nvSpPr>
        <p:spPr>
          <a:xfrm>
            <a:off x="225258" y="489010"/>
            <a:ext cx="6810542" cy="584775"/>
          </a:xfrm>
          <a:prstGeom prst="rect">
            <a:avLst/>
          </a:prstGeom>
          <a:noFill/>
        </p:spPr>
        <p:txBody>
          <a:bodyPr wrap="square" rtlCol="0">
            <a:spAutoFit/>
          </a:bodyPr>
          <a:lstStyle/>
          <a:p>
            <a:r>
              <a:rPr kumimoji="1" lang="zh-CN" altLang="en-US" sz="3200" dirty="0"/>
              <a:t>加载和执行</a:t>
            </a:r>
          </a:p>
        </p:txBody>
      </p:sp>
      <p:sp>
        <p:nvSpPr>
          <p:cNvPr id="38" name="文本框 1">
            <a:extLst>
              <a:ext uri="{FF2B5EF4-FFF2-40B4-BE49-F238E27FC236}">
                <a16:creationId xmlns:a16="http://schemas.microsoft.com/office/drawing/2014/main" id="{36D50C36-88F0-CF4D-BEB9-EF5E29EBE232}"/>
              </a:ext>
            </a:extLst>
          </p:cNvPr>
          <p:cNvSpPr txBox="1"/>
          <p:nvPr/>
        </p:nvSpPr>
        <p:spPr>
          <a:xfrm>
            <a:off x="2814911" y="5280284"/>
            <a:ext cx="8647841" cy="1429622"/>
          </a:xfrm>
          <a:prstGeom prst="rect">
            <a:avLst/>
          </a:prstGeom>
          <a:noFill/>
        </p:spPr>
        <p:txBody>
          <a:bodyPr wrap="square" rtlCol="0">
            <a:spAutoFit/>
          </a:bodyPr>
          <a:lstStyle/>
          <a:p>
            <a:pPr marL="342900" indent="-342900">
              <a:lnSpc>
                <a:spcPct val="150000"/>
              </a:lnSpc>
              <a:buFont typeface="Wingdings" pitchFamily="2" charset="2"/>
              <a:buChar char="Ø"/>
            </a:pPr>
            <a:r>
              <a:rPr kumimoji="1" lang="zh-CN" altLang="en-US" sz="2000" dirty="0">
                <a:solidFill>
                  <a:schemeClr val="accent5"/>
                </a:solidFill>
              </a:rPr>
              <a:t>什么是</a:t>
            </a:r>
            <a:r>
              <a:rPr kumimoji="1" lang="en-US" altLang="zh-CN" sz="2000" dirty="0">
                <a:solidFill>
                  <a:schemeClr val="accent5"/>
                </a:solidFill>
              </a:rPr>
              <a:t>shell</a:t>
            </a:r>
            <a:r>
              <a:rPr kumimoji="1" lang="zh-CN" altLang="en-US" sz="2000" dirty="0">
                <a:solidFill>
                  <a:schemeClr val="accent5"/>
                </a:solidFill>
              </a:rPr>
              <a:t>？</a:t>
            </a:r>
            <a:endParaRPr kumimoji="1" lang="en-US" altLang="zh-CN" sz="2000" dirty="0">
              <a:solidFill>
                <a:schemeClr val="accent5"/>
              </a:solidFill>
            </a:endParaRPr>
          </a:p>
          <a:p>
            <a:pPr marL="342900" indent="-342900">
              <a:lnSpc>
                <a:spcPct val="150000"/>
              </a:lnSpc>
              <a:buFont typeface="Wingdings" pitchFamily="2" charset="2"/>
              <a:buChar char="Ø"/>
            </a:pPr>
            <a:r>
              <a:rPr kumimoji="1" lang="zh-CN" altLang="en-US" sz="2000" dirty="0">
                <a:solidFill>
                  <a:schemeClr val="accent5"/>
                </a:solidFill>
              </a:rPr>
              <a:t>在</a:t>
            </a:r>
            <a:r>
              <a:rPr kumimoji="1" lang="en-US" altLang="zh-CN" sz="2000" dirty="0">
                <a:solidFill>
                  <a:schemeClr val="accent5"/>
                </a:solidFill>
              </a:rPr>
              <a:t>shell</a:t>
            </a:r>
            <a:r>
              <a:rPr kumimoji="1" lang="zh-CN" altLang="en-US" sz="2000" dirty="0">
                <a:solidFill>
                  <a:schemeClr val="accent5"/>
                </a:solidFill>
              </a:rPr>
              <a:t>中输入</a:t>
            </a:r>
            <a:r>
              <a:rPr kumimoji="1" lang="en-US" altLang="zh-CN" sz="2000" dirty="0">
                <a:solidFill>
                  <a:schemeClr val="accent5"/>
                </a:solidFill>
              </a:rPr>
              <a:t>./hello</a:t>
            </a:r>
            <a:r>
              <a:rPr kumimoji="1" lang="zh-CN" altLang="en-US" sz="2000" dirty="0">
                <a:solidFill>
                  <a:schemeClr val="accent5"/>
                </a:solidFill>
              </a:rPr>
              <a:t>后发生了什么？（</a:t>
            </a:r>
            <a:r>
              <a:rPr kumimoji="1" lang="en-US" altLang="zh-CN" sz="2000" dirty="0">
                <a:solidFill>
                  <a:schemeClr val="accent5"/>
                </a:solidFill>
              </a:rPr>
              <a:t>loader</a:t>
            </a:r>
            <a:r>
              <a:rPr kumimoji="1" lang="zh-CN" altLang="en-US" sz="2000" dirty="0">
                <a:solidFill>
                  <a:schemeClr val="accent5"/>
                </a:solidFill>
              </a:rPr>
              <a:t>函数）</a:t>
            </a:r>
            <a:endParaRPr kumimoji="1" lang="en-US" altLang="zh-CN" sz="2000" dirty="0">
              <a:solidFill>
                <a:schemeClr val="accent5"/>
              </a:solidFill>
            </a:endParaRPr>
          </a:p>
          <a:p>
            <a:pPr marL="342900" indent="-342900">
              <a:lnSpc>
                <a:spcPct val="150000"/>
              </a:lnSpc>
              <a:buFont typeface="Wingdings" pitchFamily="2" charset="2"/>
              <a:buChar char="Ø"/>
            </a:pPr>
            <a:r>
              <a:rPr kumimoji="1" lang="zh-CN" altLang="en-US" sz="2000" dirty="0">
                <a:solidFill>
                  <a:schemeClr val="accent5"/>
                </a:solidFill>
              </a:rPr>
              <a:t>操作系统</a:t>
            </a:r>
            <a:r>
              <a:rPr kumimoji="1" lang="en-US" altLang="zh-CN" sz="2000" dirty="0">
                <a:solidFill>
                  <a:schemeClr val="accent5"/>
                </a:solidFill>
              </a:rPr>
              <a:t>(OS)</a:t>
            </a:r>
            <a:r>
              <a:rPr kumimoji="1" lang="zh-CN" altLang="en-US" sz="2000" dirty="0">
                <a:solidFill>
                  <a:schemeClr val="accent5"/>
                </a:solidFill>
              </a:rPr>
              <a:t>的作用？</a:t>
            </a:r>
            <a:endParaRPr kumimoji="1" lang="en-US" altLang="zh-CN" sz="2000" dirty="0">
              <a:solidFill>
                <a:schemeClr val="accent5"/>
              </a:solidFill>
            </a:endParaRPr>
          </a:p>
        </p:txBody>
      </p:sp>
    </p:spTree>
    <p:extLst>
      <p:ext uri="{BB962C8B-B14F-4D97-AF65-F5344CB8AC3E}">
        <p14:creationId xmlns:p14="http://schemas.microsoft.com/office/powerpoint/2010/main" val="37737813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par>
                                <p:cTn id="30" presetID="3" presetClass="entr" presetSubtype="1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linds(horizontal)">
                                      <p:cBhvr>
                                        <p:cTn id="37" dur="500"/>
                                        <p:tgtEl>
                                          <p:spTgt spid="60"/>
                                        </p:tgtEl>
                                      </p:cBhvr>
                                    </p:animEffect>
                                  </p:childTnLst>
                                </p:cTn>
                              </p:par>
                              <p:par>
                                <p:cTn id="38" presetID="3" presetClass="entr" presetSubtype="1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linds(horizontal)">
                                      <p:cBhvr>
                                        <p:cTn id="40" dur="500"/>
                                        <p:tgtEl>
                                          <p:spTgt spid="5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blinds(horizontal)">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22" grpId="0"/>
      <p:bldP spid="58"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文本框 8">
            <a:extLst>
              <a:ext uri="{FF2B5EF4-FFF2-40B4-BE49-F238E27FC236}">
                <a16:creationId xmlns:a16="http://schemas.microsoft.com/office/drawing/2014/main" id="{74684F8E-0E0A-E648-88A6-CBB2E5B3BBDB}"/>
              </a:ext>
            </a:extLst>
          </p:cNvPr>
          <p:cNvSpPr txBox="1"/>
          <p:nvPr/>
        </p:nvSpPr>
        <p:spPr>
          <a:xfrm>
            <a:off x="298732" y="429025"/>
            <a:ext cx="3057247" cy="584775"/>
          </a:xfrm>
          <a:prstGeom prst="rect">
            <a:avLst/>
          </a:prstGeom>
          <a:noFill/>
        </p:spPr>
        <p:txBody>
          <a:bodyPr wrap="none" rtlCol="0">
            <a:spAutoFit/>
          </a:bodyPr>
          <a:lstStyle/>
          <a:p>
            <a:r>
              <a:rPr kumimoji="1" lang="zh-CN" altLang="en-US" sz="3200" dirty="0"/>
              <a:t>为什么需要链接</a:t>
            </a:r>
          </a:p>
        </p:txBody>
      </p:sp>
      <p:pic>
        <p:nvPicPr>
          <p:cNvPr id="2" name="Picture 1">
            <a:extLst>
              <a:ext uri="{FF2B5EF4-FFF2-40B4-BE49-F238E27FC236}">
                <a16:creationId xmlns:a16="http://schemas.microsoft.com/office/drawing/2014/main" id="{718F9AF8-B005-1749-87C8-0FD46A5504DC}"/>
              </a:ext>
            </a:extLst>
          </p:cNvPr>
          <p:cNvPicPr>
            <a:picLocks noChangeAspect="1"/>
          </p:cNvPicPr>
          <p:nvPr/>
        </p:nvPicPr>
        <p:blipFill rotWithShape="1">
          <a:blip r:embed="rId3"/>
          <a:srcRect b="40852"/>
          <a:stretch/>
        </p:blipFill>
        <p:spPr>
          <a:xfrm>
            <a:off x="377390" y="1084998"/>
            <a:ext cx="5894644" cy="1207383"/>
          </a:xfrm>
          <a:prstGeom prst="rect">
            <a:avLst/>
          </a:prstGeom>
        </p:spPr>
      </p:pic>
      <p:pic>
        <p:nvPicPr>
          <p:cNvPr id="3" name="Picture 2">
            <a:extLst>
              <a:ext uri="{FF2B5EF4-FFF2-40B4-BE49-F238E27FC236}">
                <a16:creationId xmlns:a16="http://schemas.microsoft.com/office/drawing/2014/main" id="{A80BB55A-DF8A-754B-B9C3-2FB1FAEC043D}"/>
              </a:ext>
            </a:extLst>
          </p:cNvPr>
          <p:cNvPicPr>
            <a:picLocks noChangeAspect="1"/>
          </p:cNvPicPr>
          <p:nvPr/>
        </p:nvPicPr>
        <p:blipFill>
          <a:blip r:embed="rId4"/>
          <a:stretch>
            <a:fillRect/>
          </a:stretch>
        </p:blipFill>
        <p:spPr>
          <a:xfrm>
            <a:off x="377390" y="2660759"/>
            <a:ext cx="5894644" cy="3809721"/>
          </a:xfrm>
          <a:prstGeom prst="rect">
            <a:avLst/>
          </a:prstGeom>
        </p:spPr>
      </p:pic>
      <p:pic>
        <p:nvPicPr>
          <p:cNvPr id="4" name="Picture 3">
            <a:extLst>
              <a:ext uri="{FF2B5EF4-FFF2-40B4-BE49-F238E27FC236}">
                <a16:creationId xmlns:a16="http://schemas.microsoft.com/office/drawing/2014/main" id="{1A0D0185-6250-2A46-9E81-C911D0D23EF5}"/>
              </a:ext>
            </a:extLst>
          </p:cNvPr>
          <p:cNvPicPr>
            <a:picLocks noChangeAspect="1"/>
          </p:cNvPicPr>
          <p:nvPr/>
        </p:nvPicPr>
        <p:blipFill>
          <a:blip r:embed="rId5"/>
          <a:stretch>
            <a:fillRect/>
          </a:stretch>
        </p:blipFill>
        <p:spPr>
          <a:xfrm>
            <a:off x="6443124" y="2527968"/>
            <a:ext cx="5743305" cy="3942512"/>
          </a:xfrm>
          <a:prstGeom prst="rect">
            <a:avLst/>
          </a:prstGeom>
        </p:spPr>
      </p:pic>
      <p:sp>
        <p:nvSpPr>
          <p:cNvPr id="6" name="文本框 1">
            <a:extLst>
              <a:ext uri="{FF2B5EF4-FFF2-40B4-BE49-F238E27FC236}">
                <a16:creationId xmlns:a16="http://schemas.microsoft.com/office/drawing/2014/main" id="{D3ADEC19-5BA7-014B-9BF3-AA7468979B2C}"/>
              </a:ext>
            </a:extLst>
          </p:cNvPr>
          <p:cNvSpPr txBox="1"/>
          <p:nvPr/>
        </p:nvSpPr>
        <p:spPr>
          <a:xfrm>
            <a:off x="6443124" y="925310"/>
            <a:ext cx="5630889" cy="1384033"/>
          </a:xfrm>
          <a:prstGeom prst="rect">
            <a:avLst/>
          </a:prstGeom>
          <a:noFill/>
        </p:spPr>
        <p:txBody>
          <a:bodyPr wrap="square" rtlCol="0">
            <a:spAutoFit/>
          </a:bodyPr>
          <a:lstStyle/>
          <a:p>
            <a:pPr marL="342900" indent="-342900">
              <a:lnSpc>
                <a:spcPct val="150000"/>
              </a:lnSpc>
              <a:buFont typeface="Wingdings" pitchFamily="2" charset="2"/>
              <a:buChar char="Ø"/>
            </a:pPr>
            <a:r>
              <a:rPr kumimoji="1" lang="zh-CN" altLang="en-US" sz="2000" dirty="0"/>
              <a:t>使大型程序</a:t>
            </a:r>
            <a:r>
              <a:rPr kumimoji="1" lang="en-US" altLang="zh-CN" sz="2000" dirty="0"/>
              <a:t>/</a:t>
            </a:r>
            <a:r>
              <a:rPr kumimoji="1" lang="zh-CN" altLang="en-US" sz="2000" dirty="0"/>
              <a:t>项目的代码逻辑更加清晰</a:t>
            </a:r>
            <a:endParaRPr kumimoji="1" lang="en-US" altLang="zh-CN" sz="2000" dirty="0"/>
          </a:p>
          <a:p>
            <a:pPr marL="800100" lvl="1" indent="-342900">
              <a:lnSpc>
                <a:spcPct val="150000"/>
              </a:lnSpc>
              <a:buFont typeface="Arial" panose="020B0604020202020204" pitchFamily="34" charset="0"/>
              <a:buChar char="•"/>
            </a:pPr>
            <a:r>
              <a:rPr kumimoji="1" lang="zh-CN" altLang="en-US" dirty="0"/>
              <a:t>模块化；常用函数库</a:t>
            </a:r>
            <a:endParaRPr kumimoji="1" lang="en-US" altLang="zh-CN" dirty="0"/>
          </a:p>
          <a:p>
            <a:pPr marL="342900" indent="-342900">
              <a:lnSpc>
                <a:spcPct val="150000"/>
              </a:lnSpc>
              <a:buFont typeface="Wingdings" pitchFamily="2" charset="2"/>
              <a:buChar char="Ø"/>
            </a:pPr>
            <a:r>
              <a:rPr kumimoji="1" lang="zh-CN" altLang="en-US" sz="2000" dirty="0"/>
              <a:t>分离编译</a:t>
            </a:r>
            <a:r>
              <a:rPr kumimoji="1" lang="en-US" altLang="zh-CN" sz="2000" dirty="0"/>
              <a:t>(separate compilation)</a:t>
            </a:r>
            <a:r>
              <a:rPr kumimoji="1" lang="zh-CN" altLang="en-US" sz="2000" dirty="0"/>
              <a:t>：节省时间</a:t>
            </a:r>
            <a:endParaRPr kumimoji="1" lang="en-US" altLang="zh-CN" sz="2000" dirty="0"/>
          </a:p>
        </p:txBody>
      </p:sp>
    </p:spTree>
    <p:extLst>
      <p:ext uri="{BB962C8B-B14F-4D97-AF65-F5344CB8AC3E}">
        <p14:creationId xmlns:p14="http://schemas.microsoft.com/office/powerpoint/2010/main" val="36728104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D646D-FE0A-6049-81BC-36208E1843EE}"/>
              </a:ext>
            </a:extLst>
          </p:cNvPr>
          <p:cNvSpPr txBox="1"/>
          <p:nvPr/>
        </p:nvSpPr>
        <p:spPr>
          <a:xfrm>
            <a:off x="288758" y="383941"/>
            <a:ext cx="6810542" cy="584775"/>
          </a:xfrm>
          <a:prstGeom prst="rect">
            <a:avLst/>
          </a:prstGeom>
          <a:noFill/>
        </p:spPr>
        <p:txBody>
          <a:bodyPr wrap="square" rtlCol="0">
            <a:spAutoFit/>
          </a:bodyPr>
          <a:lstStyle/>
          <a:p>
            <a:endParaRPr kumimoji="1" lang="zh-CN" altLang="en-US" sz="3200" dirty="0"/>
          </a:p>
        </p:txBody>
      </p:sp>
      <p:sp>
        <p:nvSpPr>
          <p:cNvPr id="7" name="文本框 8">
            <a:extLst>
              <a:ext uri="{FF2B5EF4-FFF2-40B4-BE49-F238E27FC236}">
                <a16:creationId xmlns:a16="http://schemas.microsoft.com/office/drawing/2014/main" id="{8550D56E-2446-7546-997E-9A05B24E57D9}"/>
              </a:ext>
            </a:extLst>
          </p:cNvPr>
          <p:cNvSpPr txBox="1"/>
          <p:nvPr/>
        </p:nvSpPr>
        <p:spPr>
          <a:xfrm>
            <a:off x="298732" y="429025"/>
            <a:ext cx="1005403" cy="584775"/>
          </a:xfrm>
          <a:prstGeom prst="rect">
            <a:avLst/>
          </a:prstGeom>
          <a:noFill/>
        </p:spPr>
        <p:txBody>
          <a:bodyPr wrap="none" rtlCol="0">
            <a:spAutoFit/>
          </a:bodyPr>
          <a:lstStyle/>
          <a:p>
            <a:r>
              <a:rPr kumimoji="1" lang="zh-CN" altLang="en-US" sz="3200" dirty="0"/>
              <a:t>链接</a:t>
            </a:r>
          </a:p>
        </p:txBody>
      </p:sp>
      <p:sp>
        <p:nvSpPr>
          <p:cNvPr id="5" name="Rectangle 4">
            <a:extLst>
              <a:ext uri="{FF2B5EF4-FFF2-40B4-BE49-F238E27FC236}">
                <a16:creationId xmlns:a16="http://schemas.microsoft.com/office/drawing/2014/main" id="{FB67F3A2-5F70-6941-9FC0-B3F9D4EA1E99}"/>
              </a:ext>
            </a:extLst>
          </p:cNvPr>
          <p:cNvSpPr/>
          <p:nvPr/>
        </p:nvSpPr>
        <p:spPr>
          <a:xfrm>
            <a:off x="470263" y="1153886"/>
            <a:ext cx="8438605"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ysClr val="windowText" lastClr="000000"/>
                </a:solidFill>
                <a:latin typeface="KaiTi" panose="02010609060101010101" pitchFamily="49" charset="-122"/>
                <a:ea typeface="KaiTi" panose="02010609060101010101" pitchFamily="49" charset="-122"/>
              </a:rPr>
              <a:t>将各种代码和数据片段收集并组合为一个单一文件的过程</a:t>
            </a:r>
          </a:p>
        </p:txBody>
      </p:sp>
      <p:sp>
        <p:nvSpPr>
          <p:cNvPr id="9" name="Rectangle 8">
            <a:extLst>
              <a:ext uri="{FF2B5EF4-FFF2-40B4-BE49-F238E27FC236}">
                <a16:creationId xmlns:a16="http://schemas.microsoft.com/office/drawing/2014/main" id="{1792A8BE-50EC-F84A-923F-272A0BAA9F49}"/>
              </a:ext>
            </a:extLst>
          </p:cNvPr>
          <p:cNvSpPr/>
          <p:nvPr/>
        </p:nvSpPr>
        <p:spPr>
          <a:xfrm>
            <a:off x="409304" y="1153886"/>
            <a:ext cx="60960" cy="461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Rounded Rectangle 1">
            <a:extLst>
              <a:ext uri="{FF2B5EF4-FFF2-40B4-BE49-F238E27FC236}">
                <a16:creationId xmlns:a16="http://schemas.microsoft.com/office/drawing/2014/main" id="{94F73584-742B-7148-9A30-EACB899FF510}"/>
              </a:ext>
            </a:extLst>
          </p:cNvPr>
          <p:cNvSpPr/>
          <p:nvPr/>
        </p:nvSpPr>
        <p:spPr>
          <a:xfrm>
            <a:off x="719935" y="3704046"/>
            <a:ext cx="1168400" cy="5842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rPr>
              <a:t>链接</a:t>
            </a:r>
          </a:p>
        </p:txBody>
      </p:sp>
      <p:sp>
        <p:nvSpPr>
          <p:cNvPr id="10" name="Rounded Rectangle 9">
            <a:extLst>
              <a:ext uri="{FF2B5EF4-FFF2-40B4-BE49-F238E27FC236}">
                <a16:creationId xmlns:a16="http://schemas.microsoft.com/office/drawing/2014/main" id="{9BB5C04D-A1C3-DE45-BD50-E92C88AF325F}"/>
              </a:ext>
            </a:extLst>
          </p:cNvPr>
          <p:cNvSpPr/>
          <p:nvPr/>
        </p:nvSpPr>
        <p:spPr>
          <a:xfrm>
            <a:off x="2709870" y="2438944"/>
            <a:ext cx="1168400" cy="5842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rPr>
              <a:t>编译时</a:t>
            </a:r>
          </a:p>
        </p:txBody>
      </p:sp>
      <p:sp>
        <p:nvSpPr>
          <p:cNvPr id="11" name="Rounded Rectangle 10">
            <a:extLst>
              <a:ext uri="{FF2B5EF4-FFF2-40B4-BE49-F238E27FC236}">
                <a16:creationId xmlns:a16="http://schemas.microsoft.com/office/drawing/2014/main" id="{061D672C-3CC5-0240-A7D5-CF0286DD2C5E}"/>
              </a:ext>
            </a:extLst>
          </p:cNvPr>
          <p:cNvSpPr/>
          <p:nvPr/>
        </p:nvSpPr>
        <p:spPr>
          <a:xfrm>
            <a:off x="2709870" y="3704046"/>
            <a:ext cx="1168400" cy="5842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rPr>
              <a:t>加载时</a:t>
            </a:r>
          </a:p>
        </p:txBody>
      </p:sp>
      <p:sp>
        <p:nvSpPr>
          <p:cNvPr id="12" name="Rounded Rectangle 11">
            <a:extLst>
              <a:ext uri="{FF2B5EF4-FFF2-40B4-BE49-F238E27FC236}">
                <a16:creationId xmlns:a16="http://schemas.microsoft.com/office/drawing/2014/main" id="{7EBC0EF5-07AF-E643-8B7A-EBFC1A374F40}"/>
              </a:ext>
            </a:extLst>
          </p:cNvPr>
          <p:cNvSpPr/>
          <p:nvPr/>
        </p:nvSpPr>
        <p:spPr>
          <a:xfrm>
            <a:off x="2709870" y="4969148"/>
            <a:ext cx="1168400" cy="5842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rPr>
              <a:t>运行时</a:t>
            </a:r>
          </a:p>
        </p:txBody>
      </p:sp>
      <p:cxnSp>
        <p:nvCxnSpPr>
          <p:cNvPr id="4" name="Straight Connector 3">
            <a:extLst>
              <a:ext uri="{FF2B5EF4-FFF2-40B4-BE49-F238E27FC236}">
                <a16:creationId xmlns:a16="http://schemas.microsoft.com/office/drawing/2014/main" id="{98764BA8-E21A-CC4E-B055-B3B1B34BEFEA}"/>
              </a:ext>
            </a:extLst>
          </p:cNvPr>
          <p:cNvCxnSpPr>
            <a:stCxn id="2" idx="3"/>
            <a:endCxn id="11" idx="1"/>
          </p:cNvCxnSpPr>
          <p:nvPr/>
        </p:nvCxnSpPr>
        <p:spPr>
          <a:xfrm>
            <a:off x="1888335" y="3996146"/>
            <a:ext cx="821535"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021864C-C7E2-5F4B-90E7-B644A367B8E3}"/>
              </a:ext>
            </a:extLst>
          </p:cNvPr>
          <p:cNvCxnSpPr>
            <a:cxnSpLocks/>
            <a:stCxn id="2" idx="3"/>
            <a:endCxn id="12" idx="1"/>
          </p:cNvCxnSpPr>
          <p:nvPr/>
        </p:nvCxnSpPr>
        <p:spPr>
          <a:xfrm>
            <a:off x="1888335" y="3996146"/>
            <a:ext cx="821535" cy="1265102"/>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C735ED91-41DB-F644-8375-23985A4927CF}"/>
              </a:ext>
            </a:extLst>
          </p:cNvPr>
          <p:cNvCxnSpPr>
            <a:cxnSpLocks/>
            <a:endCxn id="10" idx="1"/>
          </p:cNvCxnSpPr>
          <p:nvPr/>
        </p:nvCxnSpPr>
        <p:spPr>
          <a:xfrm flipV="1">
            <a:off x="1888335" y="2731044"/>
            <a:ext cx="821535" cy="126510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CD86A0F2-EDE6-9B4E-98A7-0DD8F90AB704}"/>
              </a:ext>
            </a:extLst>
          </p:cNvPr>
          <p:cNvCxnSpPr>
            <a:cxnSpLocks/>
            <a:stCxn id="10" idx="3"/>
            <a:endCxn id="23" idx="1"/>
          </p:cNvCxnSpPr>
          <p:nvPr/>
        </p:nvCxnSpPr>
        <p:spPr>
          <a:xfrm>
            <a:off x="3878270" y="2731044"/>
            <a:ext cx="1049330" cy="0"/>
          </a:xfrm>
          <a:prstGeom prst="line">
            <a:avLst/>
          </a:prstGeom>
        </p:spPr>
        <p:style>
          <a:lnRef idx="3">
            <a:schemeClr val="dk1"/>
          </a:lnRef>
          <a:fillRef idx="0">
            <a:schemeClr val="dk1"/>
          </a:fillRef>
          <a:effectRef idx="2">
            <a:schemeClr val="dk1"/>
          </a:effectRef>
          <a:fontRef idx="minor">
            <a:schemeClr val="tx1"/>
          </a:fontRef>
        </p:style>
      </p:cxnSp>
      <p:pic>
        <p:nvPicPr>
          <p:cNvPr id="22" name="Picture 21">
            <a:extLst>
              <a:ext uri="{FF2B5EF4-FFF2-40B4-BE49-F238E27FC236}">
                <a16:creationId xmlns:a16="http://schemas.microsoft.com/office/drawing/2014/main" id="{F6719E88-8949-BF46-A26A-5E5426EC63A6}"/>
              </a:ext>
            </a:extLst>
          </p:cNvPr>
          <p:cNvPicPr>
            <a:picLocks noChangeAspect="1"/>
          </p:cNvPicPr>
          <p:nvPr/>
        </p:nvPicPr>
        <p:blipFill rotWithShape="1">
          <a:blip r:embed="rId2"/>
          <a:srcRect l="64364" t="4810" r="5478" b="23600"/>
          <a:stretch/>
        </p:blipFill>
        <p:spPr>
          <a:xfrm>
            <a:off x="6707785" y="1648068"/>
            <a:ext cx="3708400" cy="2180041"/>
          </a:xfrm>
          <a:prstGeom prst="rect">
            <a:avLst/>
          </a:prstGeom>
        </p:spPr>
      </p:pic>
      <p:sp>
        <p:nvSpPr>
          <p:cNvPr id="23" name="Rounded Rectangle 22">
            <a:extLst>
              <a:ext uri="{FF2B5EF4-FFF2-40B4-BE49-F238E27FC236}">
                <a16:creationId xmlns:a16="http://schemas.microsoft.com/office/drawing/2014/main" id="{77755A00-5896-7840-80A1-68ECAA6DA1D0}"/>
              </a:ext>
            </a:extLst>
          </p:cNvPr>
          <p:cNvSpPr/>
          <p:nvPr/>
        </p:nvSpPr>
        <p:spPr>
          <a:xfrm>
            <a:off x="4927600" y="2438944"/>
            <a:ext cx="1574800" cy="584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rPr>
              <a:t>静态链接</a:t>
            </a:r>
          </a:p>
        </p:txBody>
      </p:sp>
      <p:sp>
        <p:nvSpPr>
          <p:cNvPr id="26" name="Rounded Rectangle 25">
            <a:extLst>
              <a:ext uri="{FF2B5EF4-FFF2-40B4-BE49-F238E27FC236}">
                <a16:creationId xmlns:a16="http://schemas.microsoft.com/office/drawing/2014/main" id="{D7D13BA6-CB5C-2B4B-9662-8ABAE54AFD72}"/>
              </a:ext>
            </a:extLst>
          </p:cNvPr>
          <p:cNvSpPr/>
          <p:nvPr/>
        </p:nvSpPr>
        <p:spPr>
          <a:xfrm>
            <a:off x="4927600" y="4336597"/>
            <a:ext cx="1574800" cy="584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rPr>
              <a:t>动态链接</a:t>
            </a:r>
          </a:p>
        </p:txBody>
      </p:sp>
      <p:cxnSp>
        <p:nvCxnSpPr>
          <p:cNvPr id="27" name="Straight Connector 26">
            <a:extLst>
              <a:ext uri="{FF2B5EF4-FFF2-40B4-BE49-F238E27FC236}">
                <a16:creationId xmlns:a16="http://schemas.microsoft.com/office/drawing/2014/main" id="{6D909E4C-3B8A-B64B-BEA6-D33EBA9828FB}"/>
              </a:ext>
            </a:extLst>
          </p:cNvPr>
          <p:cNvCxnSpPr>
            <a:cxnSpLocks/>
            <a:stCxn id="11" idx="3"/>
            <a:endCxn id="26" idx="1"/>
          </p:cNvCxnSpPr>
          <p:nvPr/>
        </p:nvCxnSpPr>
        <p:spPr>
          <a:xfrm>
            <a:off x="3878270" y="3996146"/>
            <a:ext cx="1049330" cy="63255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6AFB4D7-E3A2-B04E-B1BA-7726AD2CA404}"/>
              </a:ext>
            </a:extLst>
          </p:cNvPr>
          <p:cNvCxnSpPr>
            <a:cxnSpLocks/>
            <a:stCxn id="12" idx="3"/>
            <a:endCxn id="26" idx="1"/>
          </p:cNvCxnSpPr>
          <p:nvPr/>
        </p:nvCxnSpPr>
        <p:spPr>
          <a:xfrm flipV="1">
            <a:off x="3878270" y="4628697"/>
            <a:ext cx="1049330" cy="632551"/>
          </a:xfrm>
          <a:prstGeom prst="line">
            <a:avLst/>
          </a:prstGeom>
        </p:spPr>
        <p:style>
          <a:lnRef idx="3">
            <a:schemeClr val="dk1"/>
          </a:lnRef>
          <a:fillRef idx="0">
            <a:schemeClr val="dk1"/>
          </a:fillRef>
          <a:effectRef idx="2">
            <a:schemeClr val="dk1"/>
          </a:effectRef>
          <a:fontRef idx="minor">
            <a:schemeClr val="tx1"/>
          </a:fontRef>
        </p:style>
      </p:cxnSp>
      <p:sp>
        <p:nvSpPr>
          <p:cNvPr id="33" name="文本框 1">
            <a:extLst>
              <a:ext uri="{FF2B5EF4-FFF2-40B4-BE49-F238E27FC236}">
                <a16:creationId xmlns:a16="http://schemas.microsoft.com/office/drawing/2014/main" id="{ACF9F1B8-A10C-7649-B22C-1C5BFABF82FC}"/>
              </a:ext>
            </a:extLst>
          </p:cNvPr>
          <p:cNvSpPr txBox="1"/>
          <p:nvPr/>
        </p:nvSpPr>
        <p:spPr>
          <a:xfrm>
            <a:off x="6707785" y="3913597"/>
            <a:ext cx="6320230" cy="2634696"/>
          </a:xfrm>
          <a:prstGeom prst="rect">
            <a:avLst/>
          </a:prstGeom>
          <a:noFill/>
        </p:spPr>
        <p:txBody>
          <a:bodyPr wrap="square" rtlCol="0">
            <a:spAutoFit/>
          </a:bodyPr>
          <a:lstStyle/>
          <a:p>
            <a:pPr marL="342900" indent="-342900">
              <a:lnSpc>
                <a:spcPct val="150000"/>
              </a:lnSpc>
              <a:buFont typeface="Wingdings" pitchFamily="2" charset="2"/>
              <a:buChar char="Ø"/>
            </a:pPr>
            <a:r>
              <a:rPr lang="en-US" altLang="zh-CN" sz="2000" dirty="0"/>
              <a:t>Linux LD</a:t>
            </a:r>
          </a:p>
          <a:p>
            <a:pPr marL="800100" lvl="1" indent="-342900">
              <a:lnSpc>
                <a:spcPct val="150000"/>
              </a:lnSpc>
              <a:buFont typeface="Arial" panose="020B0604020202020204" pitchFamily="34" charset="0"/>
              <a:buChar char="•"/>
            </a:pPr>
            <a:r>
              <a:rPr lang="en-US" altLang="zh-CN" dirty="0"/>
              <a:t>Input: </a:t>
            </a:r>
            <a:r>
              <a:rPr lang="zh-CN" altLang="en-US" dirty="0"/>
              <a:t>一组</a:t>
            </a:r>
            <a:r>
              <a:rPr lang="zh-CN" altLang="en-US" dirty="0">
                <a:solidFill>
                  <a:srgbClr val="FF0000"/>
                </a:solidFill>
              </a:rPr>
              <a:t>可重定位目标文件</a:t>
            </a:r>
            <a:r>
              <a:rPr lang="zh-CN" altLang="en-US" dirty="0"/>
              <a:t>（</a:t>
            </a:r>
            <a:r>
              <a:rPr lang="en-US" altLang="zh-CN" dirty="0"/>
              <a:t>+</a:t>
            </a:r>
            <a:r>
              <a:rPr lang="zh-CN" altLang="en-US" dirty="0"/>
              <a:t>命令行参数）</a:t>
            </a:r>
            <a:endParaRPr lang="en-US" altLang="zh-CN" sz="1600" dirty="0"/>
          </a:p>
          <a:p>
            <a:pPr marL="800100" lvl="1" indent="-342900">
              <a:lnSpc>
                <a:spcPct val="150000"/>
              </a:lnSpc>
              <a:buFont typeface="Arial" panose="020B0604020202020204" pitchFamily="34" charset="0"/>
              <a:buChar char="•"/>
            </a:pPr>
            <a:r>
              <a:rPr lang="en-US" altLang="zh-CN" dirty="0"/>
              <a:t>Output: </a:t>
            </a:r>
            <a:r>
              <a:rPr lang="zh-CN" altLang="en-US" dirty="0">
                <a:solidFill>
                  <a:srgbClr val="FF0000"/>
                </a:solidFill>
              </a:rPr>
              <a:t>可执行目标文件</a:t>
            </a:r>
            <a:endParaRPr lang="en-US" altLang="zh-CN" dirty="0">
              <a:solidFill>
                <a:srgbClr val="FF0000"/>
              </a:solidFill>
            </a:endParaRPr>
          </a:p>
          <a:p>
            <a:pPr marL="342900" lvl="0" indent="-342900">
              <a:lnSpc>
                <a:spcPct val="150000"/>
              </a:lnSpc>
              <a:buFont typeface="Wingdings" pitchFamily="2" charset="2"/>
              <a:buChar char="Ø"/>
            </a:pPr>
            <a:r>
              <a:rPr lang="zh-CN" altLang="en-US" sz="2000" dirty="0">
                <a:solidFill>
                  <a:prstClr val="black"/>
                </a:solidFill>
              </a:rPr>
              <a:t>静态链接的步骤</a:t>
            </a:r>
            <a:endParaRPr lang="en-US" altLang="zh-CN" sz="2000" dirty="0">
              <a:solidFill>
                <a:prstClr val="black"/>
              </a:solidFill>
            </a:endParaRPr>
          </a:p>
          <a:p>
            <a:pPr marL="800100" lvl="1" indent="-342900">
              <a:lnSpc>
                <a:spcPct val="150000"/>
              </a:lnSpc>
              <a:buFont typeface="Arial" panose="020B0604020202020204" pitchFamily="34" charset="0"/>
              <a:buChar char="•"/>
            </a:pPr>
            <a:r>
              <a:rPr lang="zh-CN" altLang="en-US" b="1" dirty="0">
                <a:solidFill>
                  <a:prstClr val="black"/>
                </a:solidFill>
              </a:rPr>
              <a:t>符号解析</a:t>
            </a:r>
            <a:r>
              <a:rPr lang="en-US" altLang="zh-CN" dirty="0">
                <a:solidFill>
                  <a:prstClr val="black"/>
                </a:solidFill>
              </a:rPr>
              <a:t>(symbol resolution)</a:t>
            </a:r>
            <a:endParaRPr lang="en-US" altLang="zh-CN" b="1" dirty="0">
              <a:solidFill>
                <a:prstClr val="black"/>
              </a:solidFill>
            </a:endParaRPr>
          </a:p>
          <a:p>
            <a:pPr marL="800100" lvl="1" indent="-342900">
              <a:lnSpc>
                <a:spcPct val="150000"/>
              </a:lnSpc>
              <a:buFont typeface="Arial" panose="020B0604020202020204" pitchFamily="34" charset="0"/>
              <a:buChar char="•"/>
            </a:pPr>
            <a:r>
              <a:rPr lang="zh-CN" altLang="en-US" b="1" dirty="0">
                <a:solidFill>
                  <a:prstClr val="black"/>
                </a:solidFill>
              </a:rPr>
              <a:t>重定位</a:t>
            </a:r>
            <a:r>
              <a:rPr lang="en-US" altLang="zh-CN" dirty="0">
                <a:solidFill>
                  <a:prstClr val="black"/>
                </a:solidFill>
              </a:rPr>
              <a:t>(relocation)</a:t>
            </a:r>
            <a:endParaRPr lang="en-US" altLang="zh-CN" b="1" dirty="0">
              <a:solidFill>
                <a:prstClr val="black"/>
              </a:solidFill>
            </a:endParaRPr>
          </a:p>
        </p:txBody>
      </p:sp>
    </p:spTree>
    <p:extLst>
      <p:ext uri="{BB962C8B-B14F-4D97-AF65-F5344CB8AC3E}">
        <p14:creationId xmlns:p14="http://schemas.microsoft.com/office/powerpoint/2010/main" val="26113406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linds(horizontal)">
                                      <p:cBhvr>
                                        <p:cTn id="38" dur="500"/>
                                        <p:tgtEl>
                                          <p:spTgt spid="27"/>
                                        </p:tgtEl>
                                      </p:cBhvr>
                                    </p:animEffect>
                                  </p:childTnLst>
                                </p:cTn>
                              </p:par>
                              <p:par>
                                <p:cTn id="39" presetID="3" presetClass="entr" presetSubtype="1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linds(horizontal)">
                                      <p:cBhvr>
                                        <p:cTn id="41" dur="500"/>
                                        <p:tgtEl>
                                          <p:spTgt spid="3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mph" presetSubtype="0" fill="hold" nodeType="clickEffect">
                                  <p:stCondLst>
                                    <p:cond delay="0"/>
                                  </p:stCondLst>
                                  <p:childTnLst>
                                    <p:animClr clrSpc="hsl" dir="cw">
                                      <p:cBhvr override="childStyle">
                                        <p:cTn id="48" dur="500" fill="hold"/>
                                        <p:tgtEl>
                                          <p:spTgt spid="26"/>
                                        </p:tgtEl>
                                        <p:attrNameLst>
                                          <p:attrName>style.color</p:attrName>
                                        </p:attrNameLst>
                                      </p:cBhvr>
                                      <p:by>
                                        <p:hsl h="0" s="-70588" l="0"/>
                                      </p:by>
                                    </p:animClr>
                                    <p:animClr clrSpc="hsl" dir="cw">
                                      <p:cBhvr>
                                        <p:cTn id="49" dur="500" fill="hold"/>
                                        <p:tgtEl>
                                          <p:spTgt spid="26"/>
                                        </p:tgtEl>
                                        <p:attrNameLst>
                                          <p:attrName>fillcolor</p:attrName>
                                        </p:attrNameLst>
                                      </p:cBhvr>
                                      <p:by>
                                        <p:hsl h="0" s="-70588" l="0"/>
                                      </p:by>
                                    </p:animClr>
                                    <p:animClr clrSpc="hsl" dir="cw">
                                      <p:cBhvr>
                                        <p:cTn id="50" dur="500" fill="hold"/>
                                        <p:tgtEl>
                                          <p:spTgt spid="26"/>
                                        </p:tgtEl>
                                        <p:attrNameLst>
                                          <p:attrName>stroke.color</p:attrName>
                                        </p:attrNameLst>
                                      </p:cBhvr>
                                      <p:by>
                                        <p:hsl h="0" s="-70588" l="0"/>
                                      </p:by>
                                    </p:animClr>
                                    <p:set>
                                      <p:cBhvr>
                                        <p:cTn id="51" dur="500" fill="hold"/>
                                        <p:tgtEl>
                                          <p:spTgt spid="26"/>
                                        </p:tgtEl>
                                        <p:attrNameLst>
                                          <p:attrName>fill.type</p:attrName>
                                        </p:attrNameLst>
                                      </p:cBhvr>
                                      <p:to>
                                        <p:strVal val="solid"/>
                                      </p:to>
                                    </p:set>
                                  </p:childTnLst>
                                </p:cTn>
                              </p:par>
                              <p:par>
                                <p:cTn id="52" presetID="25" presetClass="emph" presetSubtype="0" fill="hold" nodeType="withEffect">
                                  <p:stCondLst>
                                    <p:cond delay="0"/>
                                  </p:stCondLst>
                                  <p:childTnLst>
                                    <p:animClr clrSpc="hsl" dir="cw">
                                      <p:cBhvr override="childStyle">
                                        <p:cTn id="53" dur="500" fill="hold"/>
                                        <p:tgtEl>
                                          <p:spTgt spid="11"/>
                                        </p:tgtEl>
                                        <p:attrNameLst>
                                          <p:attrName>style.color</p:attrName>
                                        </p:attrNameLst>
                                      </p:cBhvr>
                                      <p:by>
                                        <p:hsl h="0" s="-70588" l="0"/>
                                      </p:by>
                                    </p:animClr>
                                    <p:animClr clrSpc="hsl" dir="cw">
                                      <p:cBhvr>
                                        <p:cTn id="54" dur="500" fill="hold"/>
                                        <p:tgtEl>
                                          <p:spTgt spid="11"/>
                                        </p:tgtEl>
                                        <p:attrNameLst>
                                          <p:attrName>fillcolor</p:attrName>
                                        </p:attrNameLst>
                                      </p:cBhvr>
                                      <p:by>
                                        <p:hsl h="0" s="-70588" l="0"/>
                                      </p:by>
                                    </p:animClr>
                                    <p:animClr clrSpc="hsl" dir="cw">
                                      <p:cBhvr>
                                        <p:cTn id="55" dur="500" fill="hold"/>
                                        <p:tgtEl>
                                          <p:spTgt spid="11"/>
                                        </p:tgtEl>
                                        <p:attrNameLst>
                                          <p:attrName>stroke.color</p:attrName>
                                        </p:attrNameLst>
                                      </p:cBhvr>
                                      <p:by>
                                        <p:hsl h="0" s="-70588" l="0"/>
                                      </p:by>
                                    </p:animClr>
                                    <p:set>
                                      <p:cBhvr>
                                        <p:cTn id="56" dur="500" fill="hold"/>
                                        <p:tgtEl>
                                          <p:spTgt spid="11"/>
                                        </p:tgtEl>
                                        <p:attrNameLst>
                                          <p:attrName>fill.type</p:attrName>
                                        </p:attrNameLst>
                                      </p:cBhvr>
                                      <p:to>
                                        <p:strVal val="solid"/>
                                      </p:to>
                                    </p:set>
                                  </p:childTnLst>
                                </p:cTn>
                              </p:par>
                              <p:par>
                                <p:cTn id="57" presetID="25" presetClass="emph" presetSubtype="0" fill="hold" nodeType="withEffect">
                                  <p:stCondLst>
                                    <p:cond delay="0"/>
                                  </p:stCondLst>
                                  <p:childTnLst>
                                    <p:animClr clrSpc="hsl" dir="cw">
                                      <p:cBhvr override="childStyle">
                                        <p:cTn id="58" dur="500" fill="hold"/>
                                        <p:tgtEl>
                                          <p:spTgt spid="27"/>
                                        </p:tgtEl>
                                        <p:attrNameLst>
                                          <p:attrName>style.color</p:attrName>
                                        </p:attrNameLst>
                                      </p:cBhvr>
                                      <p:by>
                                        <p:hsl h="0" s="-70588" l="0"/>
                                      </p:by>
                                    </p:animClr>
                                    <p:animClr clrSpc="hsl" dir="cw">
                                      <p:cBhvr>
                                        <p:cTn id="59" dur="500" fill="hold"/>
                                        <p:tgtEl>
                                          <p:spTgt spid="27"/>
                                        </p:tgtEl>
                                        <p:attrNameLst>
                                          <p:attrName>fillcolor</p:attrName>
                                        </p:attrNameLst>
                                      </p:cBhvr>
                                      <p:by>
                                        <p:hsl h="0" s="-70588" l="0"/>
                                      </p:by>
                                    </p:animClr>
                                    <p:animClr clrSpc="hsl" dir="cw">
                                      <p:cBhvr>
                                        <p:cTn id="60" dur="500" fill="hold"/>
                                        <p:tgtEl>
                                          <p:spTgt spid="27"/>
                                        </p:tgtEl>
                                        <p:attrNameLst>
                                          <p:attrName>stroke.color</p:attrName>
                                        </p:attrNameLst>
                                      </p:cBhvr>
                                      <p:by>
                                        <p:hsl h="0" s="-70588" l="0"/>
                                      </p:by>
                                    </p:animClr>
                                    <p:set>
                                      <p:cBhvr>
                                        <p:cTn id="61" dur="500" fill="hold"/>
                                        <p:tgtEl>
                                          <p:spTgt spid="27"/>
                                        </p:tgtEl>
                                        <p:attrNameLst>
                                          <p:attrName>fill.type</p:attrName>
                                        </p:attrNameLst>
                                      </p:cBhvr>
                                      <p:to>
                                        <p:strVal val="solid"/>
                                      </p:to>
                                    </p:set>
                                  </p:childTnLst>
                                </p:cTn>
                              </p:par>
                              <p:par>
                                <p:cTn id="62" presetID="25" presetClass="emph" presetSubtype="0" fill="hold" nodeType="withEffect">
                                  <p:stCondLst>
                                    <p:cond delay="0"/>
                                  </p:stCondLst>
                                  <p:childTnLst>
                                    <p:animClr clrSpc="hsl" dir="cw">
                                      <p:cBhvr override="childStyle">
                                        <p:cTn id="63" dur="500" fill="hold"/>
                                        <p:tgtEl>
                                          <p:spTgt spid="30"/>
                                        </p:tgtEl>
                                        <p:attrNameLst>
                                          <p:attrName>style.color</p:attrName>
                                        </p:attrNameLst>
                                      </p:cBhvr>
                                      <p:by>
                                        <p:hsl h="0" s="-70588" l="0"/>
                                      </p:by>
                                    </p:animClr>
                                    <p:animClr clrSpc="hsl" dir="cw">
                                      <p:cBhvr>
                                        <p:cTn id="64" dur="500" fill="hold"/>
                                        <p:tgtEl>
                                          <p:spTgt spid="30"/>
                                        </p:tgtEl>
                                        <p:attrNameLst>
                                          <p:attrName>fillcolor</p:attrName>
                                        </p:attrNameLst>
                                      </p:cBhvr>
                                      <p:by>
                                        <p:hsl h="0" s="-70588" l="0"/>
                                      </p:by>
                                    </p:animClr>
                                    <p:animClr clrSpc="hsl" dir="cw">
                                      <p:cBhvr>
                                        <p:cTn id="65" dur="500" fill="hold"/>
                                        <p:tgtEl>
                                          <p:spTgt spid="30"/>
                                        </p:tgtEl>
                                        <p:attrNameLst>
                                          <p:attrName>stroke.color</p:attrName>
                                        </p:attrNameLst>
                                      </p:cBhvr>
                                      <p:by>
                                        <p:hsl h="0" s="-70588" l="0"/>
                                      </p:by>
                                    </p:animClr>
                                    <p:set>
                                      <p:cBhvr>
                                        <p:cTn id="66" dur="500" fill="hold"/>
                                        <p:tgtEl>
                                          <p:spTgt spid="30"/>
                                        </p:tgtEl>
                                        <p:attrNameLst>
                                          <p:attrName>fill.type</p:attrName>
                                        </p:attrNameLst>
                                      </p:cBhvr>
                                      <p:to>
                                        <p:strVal val="solid"/>
                                      </p:to>
                                    </p:set>
                                  </p:childTnLst>
                                </p:cTn>
                              </p:par>
                              <p:par>
                                <p:cTn id="67" presetID="25" presetClass="emph" presetSubtype="0" fill="hold" nodeType="withEffect">
                                  <p:stCondLst>
                                    <p:cond delay="0"/>
                                  </p:stCondLst>
                                  <p:childTnLst>
                                    <p:animClr clrSpc="hsl" dir="cw">
                                      <p:cBhvr override="childStyle">
                                        <p:cTn id="68" dur="500" fill="hold"/>
                                        <p:tgtEl>
                                          <p:spTgt spid="12"/>
                                        </p:tgtEl>
                                        <p:attrNameLst>
                                          <p:attrName>style.color</p:attrName>
                                        </p:attrNameLst>
                                      </p:cBhvr>
                                      <p:by>
                                        <p:hsl h="0" s="-70588" l="0"/>
                                      </p:by>
                                    </p:animClr>
                                    <p:animClr clrSpc="hsl" dir="cw">
                                      <p:cBhvr>
                                        <p:cTn id="69" dur="500" fill="hold"/>
                                        <p:tgtEl>
                                          <p:spTgt spid="12"/>
                                        </p:tgtEl>
                                        <p:attrNameLst>
                                          <p:attrName>fillcolor</p:attrName>
                                        </p:attrNameLst>
                                      </p:cBhvr>
                                      <p:by>
                                        <p:hsl h="0" s="-70588" l="0"/>
                                      </p:by>
                                    </p:animClr>
                                    <p:animClr clrSpc="hsl" dir="cw">
                                      <p:cBhvr>
                                        <p:cTn id="70" dur="500" fill="hold"/>
                                        <p:tgtEl>
                                          <p:spTgt spid="12"/>
                                        </p:tgtEl>
                                        <p:attrNameLst>
                                          <p:attrName>stroke.color</p:attrName>
                                        </p:attrNameLst>
                                      </p:cBhvr>
                                      <p:by>
                                        <p:hsl h="0" s="-70588" l="0"/>
                                      </p:by>
                                    </p:animClr>
                                    <p:set>
                                      <p:cBhvr>
                                        <p:cTn id="71" dur="500" fill="hold"/>
                                        <p:tgtEl>
                                          <p:spTgt spid="12"/>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blinds(horizontal)">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3">
                                            <p:txEl>
                                              <p:pRg st="0" end="0"/>
                                            </p:txEl>
                                          </p:spTgt>
                                        </p:tgtEl>
                                        <p:attrNameLst>
                                          <p:attrName>style.visibility</p:attrName>
                                        </p:attrNameLst>
                                      </p:cBhvr>
                                      <p:to>
                                        <p:strVal val="visible"/>
                                      </p:to>
                                    </p:set>
                                    <p:animEffect transition="in" filter="blinds(horizontal)">
                                      <p:cBhvr>
                                        <p:cTn id="81" dur="500"/>
                                        <p:tgtEl>
                                          <p:spTgt spid="33">
                                            <p:txEl>
                                              <p:pRg st="0" end="0"/>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33">
                                            <p:txEl>
                                              <p:pRg st="1" end="1"/>
                                            </p:txEl>
                                          </p:spTgt>
                                        </p:tgtEl>
                                        <p:attrNameLst>
                                          <p:attrName>style.visibility</p:attrName>
                                        </p:attrNameLst>
                                      </p:cBhvr>
                                      <p:to>
                                        <p:strVal val="visible"/>
                                      </p:to>
                                    </p:set>
                                    <p:animEffect transition="in" filter="blinds(horizontal)">
                                      <p:cBhvr>
                                        <p:cTn id="84" dur="500"/>
                                        <p:tgtEl>
                                          <p:spTgt spid="33">
                                            <p:txEl>
                                              <p:pRg st="1" end="1"/>
                                            </p:txEl>
                                          </p:spTgt>
                                        </p:tgtEl>
                                      </p:cBhvr>
                                    </p:animEffect>
                                  </p:childTnLst>
                                </p:cTn>
                              </p:par>
                              <p:par>
                                <p:cTn id="85" presetID="3" presetClass="entr" presetSubtype="10" fill="hold" nodeType="withEffect">
                                  <p:stCondLst>
                                    <p:cond delay="0"/>
                                  </p:stCondLst>
                                  <p:childTnLst>
                                    <p:set>
                                      <p:cBhvr>
                                        <p:cTn id="86" dur="1" fill="hold">
                                          <p:stCondLst>
                                            <p:cond delay="0"/>
                                          </p:stCondLst>
                                        </p:cTn>
                                        <p:tgtEl>
                                          <p:spTgt spid="33">
                                            <p:txEl>
                                              <p:pRg st="2" end="2"/>
                                            </p:txEl>
                                          </p:spTgt>
                                        </p:tgtEl>
                                        <p:attrNameLst>
                                          <p:attrName>style.visibility</p:attrName>
                                        </p:attrNameLst>
                                      </p:cBhvr>
                                      <p:to>
                                        <p:strVal val="visible"/>
                                      </p:to>
                                    </p:set>
                                    <p:animEffect transition="in" filter="blinds(horizontal)">
                                      <p:cBhvr>
                                        <p:cTn id="87" dur="500"/>
                                        <p:tgtEl>
                                          <p:spTgt spid="3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3">
                                            <p:txEl>
                                              <p:pRg st="3" end="3"/>
                                            </p:txEl>
                                          </p:spTgt>
                                        </p:tgtEl>
                                        <p:attrNameLst>
                                          <p:attrName>style.visibility</p:attrName>
                                        </p:attrNameLst>
                                      </p:cBhvr>
                                      <p:to>
                                        <p:strVal val="visible"/>
                                      </p:to>
                                    </p:set>
                                    <p:animEffect transition="in" filter="blinds(horizontal)">
                                      <p:cBhvr>
                                        <p:cTn id="92" dur="500"/>
                                        <p:tgtEl>
                                          <p:spTgt spid="33">
                                            <p:txEl>
                                              <p:pRg st="3" end="3"/>
                                            </p:txEl>
                                          </p:spTgt>
                                        </p:tgtEl>
                                      </p:cBhvr>
                                    </p:animEffect>
                                  </p:childTnLst>
                                </p:cTn>
                              </p:par>
                              <p:par>
                                <p:cTn id="93" presetID="3" presetClass="entr" presetSubtype="10" fill="hold" nodeType="withEffect">
                                  <p:stCondLst>
                                    <p:cond delay="0"/>
                                  </p:stCondLst>
                                  <p:childTnLst>
                                    <p:set>
                                      <p:cBhvr>
                                        <p:cTn id="94" dur="1" fill="hold">
                                          <p:stCondLst>
                                            <p:cond delay="0"/>
                                          </p:stCondLst>
                                        </p:cTn>
                                        <p:tgtEl>
                                          <p:spTgt spid="33">
                                            <p:txEl>
                                              <p:pRg st="4" end="4"/>
                                            </p:txEl>
                                          </p:spTgt>
                                        </p:tgtEl>
                                        <p:attrNameLst>
                                          <p:attrName>style.visibility</p:attrName>
                                        </p:attrNameLst>
                                      </p:cBhvr>
                                      <p:to>
                                        <p:strVal val="visible"/>
                                      </p:to>
                                    </p:set>
                                    <p:animEffect transition="in" filter="blinds(horizontal)">
                                      <p:cBhvr>
                                        <p:cTn id="95" dur="500"/>
                                        <p:tgtEl>
                                          <p:spTgt spid="33">
                                            <p:txEl>
                                              <p:pRg st="4" end="4"/>
                                            </p:txEl>
                                          </p:spTgt>
                                        </p:tgtEl>
                                      </p:cBhvr>
                                    </p:animEffect>
                                  </p:childTnLst>
                                </p:cTn>
                              </p:par>
                              <p:par>
                                <p:cTn id="96" presetID="3" presetClass="entr" presetSubtype="10" fill="hold" nodeType="withEffect">
                                  <p:stCondLst>
                                    <p:cond delay="0"/>
                                  </p:stCondLst>
                                  <p:childTnLst>
                                    <p:set>
                                      <p:cBhvr>
                                        <p:cTn id="97" dur="1" fill="hold">
                                          <p:stCondLst>
                                            <p:cond delay="0"/>
                                          </p:stCondLst>
                                        </p:cTn>
                                        <p:tgtEl>
                                          <p:spTgt spid="33">
                                            <p:txEl>
                                              <p:pRg st="5" end="5"/>
                                            </p:txEl>
                                          </p:spTgt>
                                        </p:tgtEl>
                                        <p:attrNameLst>
                                          <p:attrName>style.visibility</p:attrName>
                                        </p:attrNameLst>
                                      </p:cBhvr>
                                      <p:to>
                                        <p:strVal val="visible"/>
                                      </p:to>
                                    </p:set>
                                    <p:animEffect transition="in" filter="blinds(horizontal)">
                                      <p:cBhvr>
                                        <p:cTn id="98"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23"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9905</TotalTime>
  <Words>2136</Words>
  <Application>Microsoft Macintosh PowerPoint</Application>
  <PresentationFormat>Widescreen</PresentationFormat>
  <Paragraphs>301</Paragraphs>
  <Slides>33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Bell Gothic Std Black</vt:lpstr>
      <vt:lpstr>等线</vt:lpstr>
      <vt:lpstr>KaiTi</vt:lpstr>
      <vt:lpstr>Arial</vt:lpstr>
      <vt:lpstr>Calibri</vt:lpstr>
      <vt:lpstr>Calibri Light</vt:lpstr>
      <vt:lpstr>Cambria Math</vt:lpstr>
      <vt:lpstr>Consolas</vt:lpstr>
      <vt:lpstr>Courier New</vt:lpstr>
      <vt:lpstr>Wingdings</vt:lpstr>
      <vt:lpstr>Office Theme</vt:lpstr>
      <vt:lpstr>Static Linking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练习</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刘 沛雨</dc:creator>
  <cp:lastModifiedBy>刘 沛雨</cp:lastModifiedBy>
  <cp:revision>271</cp:revision>
  <dcterms:created xsi:type="dcterms:W3CDTF">2024-09-08T14:28:50Z</dcterms:created>
  <dcterms:modified xsi:type="dcterms:W3CDTF">2024-11-13T13:52:00Z</dcterms:modified>
</cp:coreProperties>
</file>