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9" r:id="rId2"/>
    <p:sldId id="261" r:id="rId3"/>
    <p:sldId id="265" r:id="rId4"/>
    <p:sldId id="263" r:id="rId5"/>
    <p:sldId id="28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301" r:id="rId20"/>
    <p:sldId id="302" r:id="rId21"/>
    <p:sldId id="303" r:id="rId22"/>
    <p:sldId id="304" r:id="rId23"/>
    <p:sldId id="305" r:id="rId24"/>
    <p:sldId id="306" r:id="rId25"/>
    <p:sldId id="264" r:id="rId26"/>
    <p:sldId id="300" r:id="rId27"/>
  </p:sldIdLst>
  <p:sldSz cx="12192000" cy="6858000"/>
  <p:notesSz cx="6858000" cy="9144000"/>
  <p:embeddedFontLst>
    <p:embeddedFont>
      <p:font typeface="汉仪雪君体简" panose="02010600030101010101" charset="-122"/>
      <p:regular r:id="rId29"/>
    </p:embeddedFont>
    <p:embeddedFont>
      <p:font typeface="颜真卿楷书" panose="02010600030101010101" charset="-122"/>
      <p:regular r:id="rId30"/>
    </p:embeddedFont>
    <p:embeddedFont>
      <p:font typeface="字魂105号-简雅黑" panose="02010600030101010101" charset="-122"/>
      <p:regular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方正舒体" panose="02010601030101010101" pitchFamily="2" charset="-122"/>
      <p:regular r:id="rId34"/>
    </p:embeddedFont>
    <p:embeddedFont>
      <p:font typeface="华文新魏" panose="02010800040101010101" pitchFamily="2" charset="-122"/>
      <p:regular r:id="rId35"/>
    </p:embeddedFont>
    <p:embeddedFont>
      <p:font typeface="华文行楷" panose="02010800040101010101" pitchFamily="2" charset="-122"/>
      <p:regular r:id="rId36"/>
    </p:embeddedFont>
    <p:embeddedFont>
      <p:font typeface="楷体" panose="02010609060101010101" pitchFamily="49" charset="-122"/>
      <p:regular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3.xml"/><Relationship Id="rId16" Type="http://schemas.openxmlformats.org/officeDocument/2006/relationships/image" Target="../media/image26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1.png"/><Relationship Id="rId5" Type="http://schemas.openxmlformats.org/officeDocument/2006/relationships/tags" Target="../tags/tag6.xml"/><Relationship Id="rId15" Type="http://schemas.openxmlformats.org/officeDocument/2006/relationships/image" Target="../media/image25.png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anose="00000500000000000000" pitchFamily="2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" y="422723"/>
            <a:ext cx="1675797" cy="4678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49435" y="596757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29" name="矩形 28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7998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汉仪雪君体简" panose="02010600000101010101" charset="-122"/>
                <a:ea typeface="汉仪雪君体简" panose="02010600000101010101" charset="-122"/>
                <a:cs typeface="汉仪雪君体简" panose="02010600000101010101" charset="-122"/>
              </a:rPr>
              <a:t>算法设计与分析</a:t>
            </a:r>
            <a:br>
              <a:rPr lang="zh-CN" altLang="en-US" dirty="0">
                <a:latin typeface="汉仪雪君体简" panose="02010600000101010101" charset="-122"/>
                <a:ea typeface="汉仪雪君体简" panose="02010600000101010101" charset="-122"/>
                <a:cs typeface="汉仪雪君体简" panose="02010600000101010101" charset="-122"/>
              </a:rPr>
            </a:br>
            <a:r>
              <a:rPr lang="zh-CN" altLang="en-US" dirty="0">
                <a:latin typeface="汉仪雪君体简" panose="02010600000101010101" charset="-122"/>
                <a:ea typeface="汉仪雪君体简" panose="02010600000101010101" charset="-122"/>
                <a:cs typeface="汉仪雪君体简" panose="02010600000101010101" charset="-122"/>
              </a:rPr>
              <a:t>研讨型小班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7673"/>
            <a:ext cx="9144000" cy="1655762"/>
          </a:xfrm>
        </p:spPr>
        <p:txBody>
          <a:bodyPr/>
          <a:lstStyle/>
          <a:p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2024.2.23</a:t>
            </a:r>
          </a:p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张弛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68033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函数渐近的界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阶的传递性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1746885"/>
            <a:ext cx="8549005" cy="3494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27292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计算复杂性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12"/>
          <p:cNvSpPr txBox="1"/>
          <p:nvPr userDrawn="1"/>
        </p:nvSpPr>
        <p:spPr>
          <a:xfrm>
            <a:off x="795020" y="1647190"/>
            <a:ext cx="10612755" cy="4861560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9A0001"/>
                </a:solidFill>
                <a:latin typeface="颜真卿楷书" panose="02010600010101010101" charset="-122"/>
                <a:ea typeface="颜真卿楷书" panose="02010600010101010101" charset="-122"/>
              </a:rPr>
              <a:t>P</a:t>
            </a:r>
            <a:r>
              <a:rPr lang="zh-CN" altLang="en-US" sz="2200" dirty="0">
                <a:solidFill>
                  <a:srgbClr val="9A0001"/>
                </a:solidFill>
                <a:latin typeface="颜真卿楷书" panose="02010600010101010101" charset="-122"/>
                <a:ea typeface="颜真卿楷书" panose="02010600010101010101" charset="-122"/>
              </a:rPr>
              <a:t>类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：存在多项式时间的解法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9A0001"/>
                </a:solidFill>
                <a:latin typeface="颜真卿楷书" panose="02010600010101010101" charset="-122"/>
                <a:ea typeface="颜真卿楷书" panose="02010600010101010101" charset="-122"/>
              </a:rPr>
              <a:t>NP类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：在多项式时间内可验证，但不一定多项式时间内可解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9A0001"/>
                </a:solidFill>
                <a:latin typeface="颜真卿楷书" panose="02010600010101010101" charset="-122"/>
                <a:ea typeface="颜真卿楷书" panose="02010600010101010101" charset="-122"/>
              </a:rPr>
              <a:t>NPC类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：存在一个NP问题，所有问题都可以规约到它。解决了它就能解决所有NP问题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9A0001"/>
                </a:solidFill>
                <a:latin typeface="颜真卿楷书" panose="02010600010101010101" charset="-122"/>
                <a:ea typeface="颜真卿楷书" panose="02010600010101010101" charset="-122"/>
              </a:rPr>
              <a:t>规约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：问题A可以规约到B，那么问题A不会难于B</a:t>
            </a:r>
          </a:p>
          <a:p>
            <a:pPr indent="457200" algn="just">
              <a:lnSpc>
                <a:spcPct val="150000"/>
              </a:lnSpc>
              <a:buFont typeface="+mj-lt"/>
              <a:buNone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A：求解一元一次方程</a:t>
            </a:r>
          </a:p>
          <a:p>
            <a:pPr indent="457200" algn="just">
              <a:lnSpc>
                <a:spcPct val="150000"/>
              </a:lnSpc>
              <a:buFont typeface="+mj-lt"/>
              <a:buNone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B：求解一元二次方程</a:t>
            </a:r>
          </a:p>
          <a:p>
            <a:pPr indent="457200" algn="just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颜真卿楷书" panose="02010600010101010101" charset="-122"/>
                <a:ea typeface="颜真卿楷书" panose="02010600010101010101" charset="-122"/>
              </a:rPr>
              <a:t>→ 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会解问题B，就⼀定会解问题A (这里A可以看做B的⼀个特例)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527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数学基础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对数函数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1962150"/>
            <a:ext cx="3528060" cy="3017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1962150"/>
            <a:ext cx="341058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1456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练习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2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1995170"/>
            <a:ext cx="6946900" cy="732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3049905"/>
            <a:ext cx="8237220" cy="1342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4257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数学基础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阶乘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1955165"/>
            <a:ext cx="8298815" cy="3506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1456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练习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3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48518"/>
          <a:stretch>
            <a:fillRect/>
          </a:stretch>
        </p:blipFill>
        <p:spPr>
          <a:xfrm>
            <a:off x="872490" y="1857375"/>
            <a:ext cx="762508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938905"/>
            <a:ext cx="5845810" cy="1195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527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数学基础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取整函数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8101" r="41191" b="11456"/>
          <a:stretch>
            <a:fillRect/>
          </a:stretch>
        </p:blipFill>
        <p:spPr>
          <a:xfrm>
            <a:off x="1096010" y="1871980"/>
            <a:ext cx="5796280" cy="3603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527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数学基础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求和函数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4348" r="44493"/>
          <a:stretch>
            <a:fillRect/>
          </a:stretch>
        </p:blipFill>
        <p:spPr>
          <a:xfrm>
            <a:off x="1024890" y="1906905"/>
            <a:ext cx="521017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45148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练习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4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（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2015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期中）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564640"/>
            <a:ext cx="5389880" cy="1024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" y="2642870"/>
            <a:ext cx="7284720" cy="1572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" y="4559935"/>
            <a:ext cx="6739255" cy="1663065"/>
          </a:xfrm>
          <a:prstGeom prst="rect">
            <a:avLst/>
          </a:prstGeom>
          <a:ln>
            <a:solidFill>
              <a:srgbClr val="9A000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7460629" y="6223000"/>
            <a:ext cx="4819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指数级</a:t>
            </a:r>
            <a:r>
              <a:rPr lang="en-US" altLang="zh-CN" sz="2400" dirty="0"/>
              <a:t> &gt; </a:t>
            </a:r>
            <a:r>
              <a:rPr lang="zh-CN" altLang="en-US" sz="2400" dirty="0"/>
              <a:t>多项式级</a:t>
            </a:r>
            <a:r>
              <a:rPr lang="en-US" altLang="zh-CN" sz="2400" dirty="0"/>
              <a:t> &gt; </a:t>
            </a:r>
            <a:r>
              <a:rPr lang="zh-CN" altLang="en-US" sz="2400" dirty="0"/>
              <a:t>对数多项式级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21043A-A07E-4197-A1CD-826BEC0D5388}"/>
              </a:ext>
            </a:extLst>
          </p:cNvPr>
          <p:cNvSpPr txBox="1"/>
          <p:nvPr/>
        </p:nvSpPr>
        <p:spPr>
          <a:xfrm>
            <a:off x="2894943" y="1653257"/>
            <a:ext cx="6402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可计算和不可计算</a:t>
            </a:r>
          </a:p>
        </p:txBody>
      </p:sp>
    </p:spTree>
    <p:extLst>
      <p:ext uri="{BB962C8B-B14F-4D97-AF65-F5344CB8AC3E}">
        <p14:creationId xmlns:p14="http://schemas.microsoft.com/office/powerpoint/2010/main" val="121560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2219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助教信息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/>
          <p:cNvSpPr txBox="1"/>
          <p:nvPr userDrawn="1"/>
        </p:nvSpPr>
        <p:spPr>
          <a:xfrm>
            <a:off x="911225" y="1748790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Name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：张弛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Email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2100013106@stu.pku.edu.cn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15712856472</a:t>
            </a: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95E02-4783-D98E-A353-6BD6D2641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91" y="1497724"/>
            <a:ext cx="2692325" cy="44379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C0A2-6D0E-32BF-6BAC-66053EF4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0C0804-D979-CC7D-2302-96B919556451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DE613B-1C93-0657-BD70-B32CE2842C2B}"/>
              </a:ext>
            </a:extLst>
          </p:cNvPr>
          <p:cNvSpPr txBox="1"/>
          <p:nvPr userDrawn="1"/>
        </p:nvSpPr>
        <p:spPr>
          <a:xfrm>
            <a:off x="959485" y="53657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行楷" panose="02010800040101010101" pitchFamily="2" charset="-122"/>
                <a:ea typeface="华文行楷" panose="02010800040101010101" pitchFamily="2" charset="-122"/>
                <a:cs typeface="字魂105号-简雅黑" panose="00000500000000000000" pitchFamily="2" charset="-122"/>
              </a:rPr>
              <a:t>图灵机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18FDDD-70C6-C9AE-CBDB-4EC91B5F21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52C28C2-4A0C-F8A6-E57B-76FBE5BBC0C6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97D6EA3-E297-7AF8-31EE-5518DFAFAFC0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92A82E-F2EB-F860-1667-0894A475C1B0}"/>
              </a:ext>
            </a:extLst>
          </p:cNvPr>
          <p:cNvSpPr txBox="1"/>
          <p:nvPr/>
        </p:nvSpPr>
        <p:spPr>
          <a:xfrm>
            <a:off x="228600" y="1513490"/>
            <a:ext cx="9293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图灵机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TM =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q0, q_accept, q_reject)</a:t>
            </a: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：状态集，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：输入字符集，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：纸带字符集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：转移函数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：初始状态，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q_accept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：接受状态，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q_reject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：拒绝状态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C28497-8DC4-D1A9-FE2A-B2DF6A27748C}"/>
              </a:ext>
            </a:extLst>
          </p:cNvPr>
          <p:cNvSpPr/>
          <p:nvPr/>
        </p:nvSpPr>
        <p:spPr>
          <a:xfrm>
            <a:off x="656975" y="5816638"/>
            <a:ext cx="1584251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551297-444F-5370-9EE9-A0A6B7644308}"/>
              </a:ext>
            </a:extLst>
          </p:cNvPr>
          <p:cNvSpPr/>
          <p:nvPr/>
        </p:nvSpPr>
        <p:spPr>
          <a:xfrm>
            <a:off x="8633992" y="2815021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2C996-C9F1-D11F-87B8-4047603861E1}"/>
              </a:ext>
            </a:extLst>
          </p:cNvPr>
          <p:cNvSpPr/>
          <p:nvPr/>
        </p:nvSpPr>
        <p:spPr>
          <a:xfrm>
            <a:off x="9743896" y="2815023"/>
            <a:ext cx="769915" cy="98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4A0921-BDF9-4106-98CA-B3EA2211944D}"/>
              </a:ext>
            </a:extLst>
          </p:cNvPr>
          <p:cNvSpPr/>
          <p:nvPr/>
        </p:nvSpPr>
        <p:spPr>
          <a:xfrm>
            <a:off x="8633992" y="2097680"/>
            <a:ext cx="1880191" cy="1706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4B52E-11E1-0DA8-DF14-0E89EF8BA40B}"/>
              </a:ext>
            </a:extLst>
          </p:cNvPr>
          <p:cNvSpPr/>
          <p:nvPr/>
        </p:nvSpPr>
        <p:spPr>
          <a:xfrm>
            <a:off x="656974" y="5030508"/>
            <a:ext cx="423884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39310C-E69D-13AB-42A8-F4868FFC8CBC}"/>
              </a:ext>
            </a:extLst>
          </p:cNvPr>
          <p:cNvSpPr/>
          <p:nvPr/>
        </p:nvSpPr>
        <p:spPr>
          <a:xfrm>
            <a:off x="656975" y="4509514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CC9578-9C48-14D7-BAE0-ED03EC540B50}"/>
              </a:ext>
            </a:extLst>
          </p:cNvPr>
          <p:cNvSpPr/>
          <p:nvPr/>
        </p:nvSpPr>
        <p:spPr>
          <a:xfrm>
            <a:off x="7015245" y="4509514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AE91F9-4BDD-3D0B-387D-3E3E7BCB3A62}"/>
              </a:ext>
            </a:extLst>
          </p:cNvPr>
          <p:cNvSpPr/>
          <p:nvPr/>
        </p:nvSpPr>
        <p:spPr>
          <a:xfrm>
            <a:off x="656975" y="5030509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7EF30D-21CC-F5EB-145A-E9A7AC7FC072}"/>
              </a:ext>
            </a:extLst>
          </p:cNvPr>
          <p:cNvSpPr/>
          <p:nvPr/>
        </p:nvSpPr>
        <p:spPr>
          <a:xfrm>
            <a:off x="7015245" y="503050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\documentclass{article}&#10;\usepackage{amsmath}&#10;\pagestyle{empty}&#10;\begin{document}&#10;&#10;&#10;&#10;$\cdots$&#10;&#10;\end{document}" title="IguanaTex Bitmap Display">
            <a:extLst>
              <a:ext uri="{FF2B5EF4-FFF2-40B4-BE49-F238E27FC236}">
                <a16:creationId xmlns:a16="http://schemas.microsoft.com/office/drawing/2014/main" id="{E5139711-465B-8948-56CD-F5E2C1D35A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6" y="5524075"/>
            <a:ext cx="303543" cy="3291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4704497-DCE8-F7C8-EF59-0C465BC084A0}"/>
              </a:ext>
            </a:extLst>
          </p:cNvPr>
          <p:cNvSpPr/>
          <p:nvPr/>
        </p:nvSpPr>
        <p:spPr>
          <a:xfrm>
            <a:off x="656975" y="5816639"/>
            <a:ext cx="6507126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84B208-1278-8496-629D-F6BEC57E574B}"/>
              </a:ext>
            </a:extLst>
          </p:cNvPr>
          <p:cNvSpPr/>
          <p:nvPr/>
        </p:nvSpPr>
        <p:spPr>
          <a:xfrm>
            <a:off x="7015245" y="581663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BDDD1B2-24B4-FF5B-9D9B-0115D035C7B8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6111912" y="1602475"/>
            <a:ext cx="705665" cy="5108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136BACA-6251-946F-38E5-6C68536D0CB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561915" y="1018334"/>
            <a:ext cx="1226657" cy="6797691"/>
          </a:xfrm>
          <a:prstGeom prst="bentConnector3">
            <a:avLst>
              <a:gd name="adj1" fmla="val 85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F298CF7-4F24-2F6E-EBF2-F6B21611833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4782585" y="470368"/>
            <a:ext cx="2012787" cy="8679753"/>
          </a:xfrm>
          <a:prstGeom prst="bentConnector3">
            <a:avLst>
              <a:gd name="adj1" fmla="val 86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\documentclass{article}&#10;\usepackage{amsmath}&#10;\pagestyle{empty}&#10;\begin{document}&#10;&#10;$q$&#10;&#10;&#10;\end{document}" title="IguanaTex Bitmap Display">
            <a:extLst>
              <a:ext uri="{FF2B5EF4-FFF2-40B4-BE49-F238E27FC236}">
                <a16:creationId xmlns:a16="http://schemas.microsoft.com/office/drawing/2014/main" id="{56D0FD22-E606-3C7A-B03B-034981F687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39" y="2305285"/>
            <a:ext cx="105143" cy="160000"/>
          </a:xfrm>
          <a:prstGeom prst="rect">
            <a:avLst/>
          </a:prstGeom>
        </p:spPr>
      </p:pic>
      <p:pic>
        <p:nvPicPr>
          <p:cNvPr id="28" name="图片 27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79D10EEB-C679-80FD-4925-4EE525DADB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38" y="4618095"/>
            <a:ext cx="105600" cy="102857"/>
          </a:xfrm>
          <a:prstGeom prst="rect">
            <a:avLst/>
          </a:prstGeom>
        </p:spPr>
      </p:pic>
      <p:pic>
        <p:nvPicPr>
          <p:cNvPr id="29" name="图片 28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F4333FB-F868-F7F1-6355-999B1B0138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82" y="5065930"/>
            <a:ext cx="85029" cy="160457"/>
          </a:xfrm>
          <a:prstGeom prst="rect">
            <a:avLst/>
          </a:prstGeom>
        </p:spPr>
      </p:pic>
      <p:pic>
        <p:nvPicPr>
          <p:cNvPr id="30" name="图片 29" descr="\documentclass{article}&#10;\usepackage{amsmath}&#10;\pagestyle{empty}&#10;\begin{document}&#10;&#10;&#10;$c$&#10;&#10;\end{document}" title="IguanaTex Bitmap Display">
            <a:extLst>
              <a:ext uri="{FF2B5EF4-FFF2-40B4-BE49-F238E27FC236}">
                <a16:creationId xmlns:a16="http://schemas.microsoft.com/office/drawing/2014/main" id="{96B14AE2-D961-901F-1A17-CC75F9375C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5" y="5879950"/>
            <a:ext cx="90515" cy="102857"/>
          </a:xfrm>
          <a:prstGeom prst="rect">
            <a:avLst/>
          </a:prstGeom>
        </p:spPr>
      </p:pic>
      <p:pic>
        <p:nvPicPr>
          <p:cNvPr id="31" name="图片 30" descr="\documentclass{article}&#10;\usepackage{amsmath}&#10;\pagestyle{empty}&#10;\begin{document}&#10;&#10;$\delta(q, a, b, \ldots, c)$&#10;&#10;&#10;\end{document}" title="IguanaTex Bitmap Display">
            <a:extLst>
              <a:ext uri="{FF2B5EF4-FFF2-40B4-BE49-F238E27FC236}">
                <a16:creationId xmlns:a16="http://schemas.microsoft.com/office/drawing/2014/main" id="{E3CDFEB9-8B5E-F991-C930-AF40AF3F4F4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34" y="2927720"/>
            <a:ext cx="1545143" cy="2544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3F9151-D21D-A150-51BD-E22F5FE960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4" y="1713523"/>
            <a:ext cx="914286" cy="21211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7783A01-26E0-C8DF-1C49-7CAA6A06F43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-4052" r="1739" b="-9046"/>
          <a:stretch/>
        </p:blipFill>
        <p:spPr>
          <a:xfrm>
            <a:off x="2291592" y="3050731"/>
            <a:ext cx="4597861" cy="3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C9F5-AE9A-FF13-FAEF-1368B7AF7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888227-702C-AB27-06C6-7F36D46B888C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8C3EE-F54A-3569-4D5B-2F1C29F790BC}"/>
              </a:ext>
            </a:extLst>
          </p:cNvPr>
          <p:cNvSpPr txBox="1"/>
          <p:nvPr userDrawn="1"/>
        </p:nvSpPr>
        <p:spPr>
          <a:xfrm>
            <a:off x="959485" y="53657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行楷" panose="02010800040101010101" pitchFamily="2" charset="-122"/>
                <a:ea typeface="华文行楷" panose="02010800040101010101" pitchFamily="2" charset="-122"/>
                <a:cs typeface="字魂105号-简雅黑" panose="00000500000000000000" pitchFamily="2" charset="-122"/>
              </a:rPr>
              <a:t>可计算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C6F49F-3FA9-27DC-4D10-3901DC25E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18EC36D-6CF2-6AF3-0C79-43F87B645F1E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F062170-B37A-166C-4A51-18043B1080E8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088595-46D1-496F-4F29-39E968C00024}"/>
              </a:ext>
            </a:extLst>
          </p:cNvPr>
          <p:cNvSpPr txBox="1"/>
          <p:nvPr/>
        </p:nvSpPr>
        <p:spPr>
          <a:xfrm>
            <a:off x="323192" y="1789386"/>
            <a:ext cx="9588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图灵机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 recognize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图灵机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是一个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decider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：对于任何输入字符串，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都能停机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图灵机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 decide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 recognize L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且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decider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2036B1-A490-0327-1CBD-C2AD4915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85" y="1791137"/>
            <a:ext cx="3789452" cy="690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0BAEDB-DAA3-34CB-AB06-0E3B4A4D4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09" y="4036155"/>
            <a:ext cx="3629802" cy="10872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B8169-37AA-DAF6-A210-05DD5CA6D5A2}"/>
              </a:ext>
            </a:extLst>
          </p:cNvPr>
          <p:cNvSpPr txBox="1"/>
          <p:nvPr/>
        </p:nvSpPr>
        <p:spPr>
          <a:xfrm>
            <a:off x="397228" y="5298334"/>
            <a:ext cx="727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是可计算的：存在图灵机</a:t>
            </a:r>
            <a:r>
              <a:rPr lang="en-US" altLang="zh-CN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decide L</a:t>
            </a:r>
            <a:endParaRPr lang="zh-CN" altLang="en-US" sz="2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08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6CEE-FBA6-E947-1B69-03EF4B5F8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A29472A-CBDE-B3A2-EC87-8791EACAD33B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C89D6E-C70B-55AD-D45C-62A04A2AEEA3}"/>
              </a:ext>
            </a:extLst>
          </p:cNvPr>
          <p:cNvSpPr txBox="1"/>
          <p:nvPr userDrawn="1"/>
        </p:nvSpPr>
        <p:spPr>
          <a:xfrm>
            <a:off x="959485" y="5365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行楷" panose="02010800040101010101" pitchFamily="2" charset="-122"/>
                <a:ea typeface="华文行楷" panose="02010800040101010101" pitchFamily="2" charset="-122"/>
                <a:cs typeface="字魂105号-简雅黑" panose="00000500000000000000" pitchFamily="2" charset="-122"/>
              </a:rPr>
              <a:t>不可计算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C03929-FF8D-A429-6F92-3B9CD57ED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35D6A0-A2EC-3890-5127-D7828D24E7CA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D6F797A-99ED-24FD-CAF0-E218C60A5380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195E3-A71D-D7C5-D78C-1B3B97A74772}"/>
              </a:ext>
            </a:extLst>
          </p:cNvPr>
          <p:cNvSpPr txBox="1"/>
          <p:nvPr/>
        </p:nvSpPr>
        <p:spPr>
          <a:xfrm>
            <a:off x="638503" y="1545020"/>
            <a:ext cx="1008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：对于任意输入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α(α)=1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UC(α)=0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，否则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UC(α)=1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AF6186-3307-7E53-FB08-427C3FCCC733}"/>
              </a:ext>
            </a:extLst>
          </p:cNvPr>
          <p:cNvSpPr txBox="1"/>
          <p:nvPr/>
        </p:nvSpPr>
        <p:spPr>
          <a:xfrm>
            <a:off x="638503" y="2753479"/>
            <a:ext cx="89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decide UC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M(M)=UC(M)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UC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的定义：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UC(M)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!=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M(M)</a:t>
            </a:r>
            <a:endParaRPr lang="zh-CN" altLang="en-US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01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EBF0F-67AA-0395-2BAB-98A5D8E1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BD166A-B8F9-178C-1C09-E17E8F9BEE44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3C3833-63F1-EB4D-18DA-C1B6D32C3DCD}"/>
              </a:ext>
            </a:extLst>
          </p:cNvPr>
          <p:cNvSpPr txBox="1"/>
          <p:nvPr userDrawn="1"/>
        </p:nvSpPr>
        <p:spPr>
          <a:xfrm>
            <a:off x="959485" y="53657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行楷" panose="02010800040101010101" pitchFamily="2" charset="-122"/>
                <a:ea typeface="华文行楷" panose="02010800040101010101" pitchFamily="2" charset="-122"/>
                <a:cs typeface="字魂105号-简雅黑" panose="00000500000000000000" pitchFamily="2" charset="-122"/>
              </a:rPr>
              <a:t>规约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29C6E46-52C4-C02F-6414-046F028D53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99F28D1-C51A-7DBF-210F-B535A6258254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FD66885-C4E0-22C3-3EBD-4CD85BAFBF96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7C819-5228-074C-15B4-81E4A8067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b="13437"/>
          <a:stretch/>
        </p:blipFill>
        <p:spPr>
          <a:xfrm>
            <a:off x="1930515" y="1566496"/>
            <a:ext cx="4841630" cy="475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C8CD03-EDB3-AE02-7D03-6D717C0BD5F2}"/>
              </a:ext>
            </a:extLst>
          </p:cNvPr>
          <p:cNvSpPr txBox="1"/>
          <p:nvPr/>
        </p:nvSpPr>
        <p:spPr>
          <a:xfrm>
            <a:off x="794456" y="1524541"/>
            <a:ext cx="6928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是不可计算的。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FDF7D1-C405-A1B7-2384-0106039F029C}"/>
              </a:ext>
            </a:extLst>
          </p:cNvPr>
          <p:cNvSpPr txBox="1"/>
          <p:nvPr/>
        </p:nvSpPr>
        <p:spPr>
          <a:xfrm>
            <a:off x="794456" y="2726720"/>
            <a:ext cx="908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思路：如果</a:t>
            </a:r>
            <a:r>
              <a:rPr lang="en-US" altLang="zh-CN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HALT</a:t>
            </a: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可计算，则可以构建图灵机计算</a:t>
            </a:r>
            <a:r>
              <a:rPr lang="en-US" altLang="zh-CN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UC</a:t>
            </a:r>
            <a:endParaRPr lang="zh-CN" altLang="en-US" sz="2400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C1BD49-4B87-7F81-F998-A21E537F736D}"/>
              </a:ext>
            </a:extLst>
          </p:cNvPr>
          <p:cNvSpPr txBox="1"/>
          <p:nvPr/>
        </p:nvSpPr>
        <p:spPr>
          <a:xfrm>
            <a:off x="797434" y="3569422"/>
            <a:ext cx="68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1F606D-ACA7-2657-34E1-DCAC010A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43" y="4386312"/>
            <a:ext cx="10481513" cy="10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E8B4-3524-88EE-C86E-34DC2553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3AC920-7F0B-A3BE-D37D-48C36DC2CEDA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65D940-1F41-10D4-3900-EFB89307CE5D}"/>
              </a:ext>
            </a:extLst>
          </p:cNvPr>
          <p:cNvSpPr txBox="1"/>
          <p:nvPr userDrawn="1"/>
        </p:nvSpPr>
        <p:spPr>
          <a:xfrm>
            <a:off x="959485" y="53657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行楷" panose="02010800040101010101" pitchFamily="2" charset="-122"/>
                <a:ea typeface="华文行楷" panose="02010800040101010101" pitchFamily="2" charset="-122"/>
                <a:cs typeface="字魂105号-简雅黑" panose="00000500000000000000" pitchFamily="2" charset="-122"/>
              </a:rPr>
              <a:t>其他的例子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7A8D68-4D83-B307-E4FF-BF867DF0B1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6E27BBB-D096-C00B-2793-A6BCF49192E8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0D71245-5EAE-180C-3DC2-F64C1F89DCB8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82E332-14DA-86FF-F608-F248C177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1742089"/>
            <a:ext cx="6308441" cy="628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C582B9-4C65-4F40-960A-14D281E55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2808640"/>
            <a:ext cx="6925825" cy="7770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30B8F3-27E4-B0A8-45DA-AAB0CDE05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4304514"/>
            <a:ext cx="10838722" cy="9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9C21-C02B-289A-D057-BC8EFF57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6DA255-791A-D1E5-436A-9F6DFCE9CAED}"/>
              </a:ext>
            </a:extLst>
          </p:cNvPr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8BD00-FDE3-1557-DE90-425EE9121540}"/>
              </a:ext>
            </a:extLst>
          </p:cNvPr>
          <p:cNvSpPr txBox="1"/>
          <p:nvPr userDrawn="1"/>
        </p:nvSpPr>
        <p:spPr>
          <a:xfrm>
            <a:off x="959485" y="536575"/>
            <a:ext cx="2219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回课安排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7557C35-1163-0675-80AE-EC4667C72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8C5EC6D-B80E-9972-228C-A14C55547AC7}"/>
              </a:ext>
            </a:extLst>
          </p:cNvPr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333C30-9C19-36F6-5782-DD0D39F24005}"/>
              </a:ext>
            </a:extLst>
          </p:cNvPr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49513CFF-8822-83D8-7A82-0C1C78C6BC01}"/>
              </a:ext>
            </a:extLst>
          </p:cNvPr>
          <p:cNvSpPr txBox="1"/>
          <p:nvPr userDrawn="1"/>
        </p:nvSpPr>
        <p:spPr>
          <a:xfrm>
            <a:off x="911225" y="1748790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颜真卿楷书" panose="02010600010101010101" charset="-122"/>
              <a:ea typeface="颜真卿楷书" panose="02010600010101010101" charset="-122"/>
            </a:endParaRP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EF5792F1-27EE-BE82-E3D8-CDDD2F8733D4}"/>
              </a:ext>
            </a:extLst>
          </p:cNvPr>
          <p:cNvGraphicFramePr>
            <a:graphicFrameLocks/>
          </p:cNvGraphicFramePr>
          <p:nvPr/>
        </p:nvGraphicFramePr>
        <p:xfrm>
          <a:off x="195756" y="1510950"/>
          <a:ext cx="11800487" cy="4924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865">
                  <a:extLst>
                    <a:ext uri="{9D8B030D-6E8A-4147-A177-3AD203B41FA5}">
                      <a16:colId xmlns:a16="http://schemas.microsoft.com/office/drawing/2014/main" val="596455910"/>
                    </a:ext>
                  </a:extLst>
                </a:gridCol>
                <a:gridCol w="3610303">
                  <a:extLst>
                    <a:ext uri="{9D8B030D-6E8A-4147-A177-3AD203B41FA5}">
                      <a16:colId xmlns:a16="http://schemas.microsoft.com/office/drawing/2014/main" val="676535476"/>
                    </a:ext>
                  </a:extLst>
                </a:gridCol>
                <a:gridCol w="5214857">
                  <a:extLst>
                    <a:ext uri="{9D8B030D-6E8A-4147-A177-3AD203B41FA5}">
                      <a16:colId xmlns:a16="http://schemas.microsoft.com/office/drawing/2014/main" val="4079234258"/>
                    </a:ext>
                  </a:extLst>
                </a:gridCol>
                <a:gridCol w="2540462">
                  <a:extLst>
                    <a:ext uri="{9D8B030D-6E8A-4147-A177-3AD203B41FA5}">
                      <a16:colId xmlns:a16="http://schemas.microsoft.com/office/drawing/2014/main" val="1820142529"/>
                    </a:ext>
                  </a:extLst>
                </a:gridCol>
              </a:tblGrid>
              <a:tr h="358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周一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周三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周五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4200478693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引言：介绍课程的教学目标、主要内容、教学安排等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数学基础：函数及其阶的估计、求和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学生自我介绍、安排回课、讨论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934028921"/>
                  </a:ext>
                </a:extLst>
              </a:tr>
              <a:tr h="252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递推方程的求解方法：迭代、递归树、主定理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分治策略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回课、习题、讨论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501825982"/>
                  </a:ext>
                </a:extLst>
              </a:tr>
              <a:tr h="18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分治策略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动态规划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2610787326"/>
                  </a:ext>
                </a:extLst>
              </a:tr>
              <a:tr h="18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动态规划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贪心算法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261127605"/>
                  </a:ext>
                </a:extLst>
              </a:tr>
              <a:tr h="43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贪心算法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回溯算法设计步骤（皇后问题、装载问题）、效率估计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508406718"/>
                  </a:ext>
                </a:extLst>
              </a:tr>
              <a:tr h="284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分支限界及应用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线性规划，单纯型法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26196983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对偶性，整数规划的分支限界（简要介绍）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平摊分析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zh-CN" alt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清明节调休，</a:t>
                      </a: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alt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日（周日）上课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216319364"/>
                  </a:ext>
                </a:extLst>
              </a:tr>
              <a:tr h="18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最大流问题</a:t>
                      </a:r>
                      <a:r>
                        <a:rPr lang="en-US" altLang="zh-CN" sz="12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FordFulkson</a:t>
                      </a:r>
                      <a:r>
                        <a:rPr lang="zh-CN" alt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算法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期中复习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1799808979"/>
                  </a:ext>
                </a:extLst>
              </a:tr>
              <a:tr h="177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期中考试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</a:rPr>
                        <a:t>Dinic</a:t>
                      </a:r>
                      <a:r>
                        <a:rPr lang="zh-CN" altLang="zh-CN" sz="1200" kern="100" dirty="0">
                          <a:effectLst/>
                        </a:rPr>
                        <a:t>算法，最小费用流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14421153"/>
                  </a:ext>
                </a:extLst>
              </a:tr>
              <a:tr h="18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最大流的应用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问题的复杂度分析：分析方法、决策树、检索问题算法复杂度下界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2462975245"/>
                  </a:ext>
                </a:extLst>
              </a:tr>
              <a:tr h="18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五一放假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五一放假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五一放假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53361886"/>
                  </a:ext>
                </a:extLst>
              </a:tr>
              <a:tr h="174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排序问题算法复杂度下界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选择问题算法复杂度下界，归约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443689356"/>
                  </a:ext>
                </a:extLst>
              </a:tr>
              <a:tr h="310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</a:rPr>
                        <a:t>NP</a:t>
                      </a:r>
                      <a:r>
                        <a:rPr lang="zh-CN" altLang="zh-CN" sz="1200" kern="100" dirty="0">
                          <a:effectLst/>
                        </a:rPr>
                        <a:t>完全性理论简介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几个基本的</a:t>
                      </a:r>
                      <a:r>
                        <a:rPr lang="en-US" altLang="zh-CN" sz="1200" kern="100" dirty="0">
                          <a:effectLst/>
                        </a:rPr>
                        <a:t>NP</a:t>
                      </a:r>
                      <a:r>
                        <a:rPr lang="zh-CN" altLang="zh-CN" sz="1200" kern="100" dirty="0">
                          <a:effectLst/>
                        </a:rPr>
                        <a:t>完全问题及应用：多机调度的子问题分析、优化问题难度界定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3506431061"/>
                  </a:ext>
                </a:extLst>
              </a:tr>
              <a:tr h="2172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近似算法：装箱问题、多机调度、货郎问题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近似算法：背包问题及多项式时间近似方案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1646239653"/>
                  </a:ext>
                </a:extLst>
              </a:tr>
              <a:tr h="310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随机快速排序算法、随机选择随机算法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随机算法：串匹配、</a:t>
                      </a:r>
                      <a:r>
                        <a:rPr lang="en-US" altLang="zh-CN" sz="1200" kern="100" dirty="0">
                          <a:effectLst/>
                        </a:rPr>
                        <a:t>RNA</a:t>
                      </a:r>
                      <a:r>
                        <a:rPr lang="zh-CN" altLang="zh-CN" sz="1200" kern="100" dirty="0">
                          <a:effectLst/>
                        </a:rPr>
                        <a:t>公钥密码的素数测试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63495140"/>
                  </a:ext>
                </a:extLst>
              </a:tr>
              <a:tr h="378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在线算法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期末复习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期末复习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75" marR="49075" marT="0" marB="0"/>
                </a:tc>
                <a:extLst>
                  <a:ext uri="{0D108BD9-81ED-4DB2-BD59-A6C34878D82A}">
                    <a16:rowId xmlns:a16="http://schemas.microsoft.com/office/drawing/2014/main" val="238734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5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anose="00000500000000000000" pitchFamily="2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" y="422723"/>
            <a:ext cx="1675797" cy="4678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49435" y="596757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29" name="矩形 28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4173"/>
            <a:ext cx="9144000" cy="2387600"/>
          </a:xfrm>
        </p:spPr>
        <p:txBody>
          <a:bodyPr/>
          <a:lstStyle/>
          <a:p>
            <a:r>
              <a:rPr lang="en-US" altLang="zh-CN" sz="8800">
                <a:latin typeface="汉仪雪君体简" panose="02010600000101010101" charset="-122"/>
                <a:ea typeface="汉仪雪君体简" panose="02010600000101010101" charset="-122"/>
                <a:cs typeface="汉仪雪君体简" panose="02010600000101010101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2219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自我介绍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/>
          <p:cNvSpPr txBox="1"/>
          <p:nvPr userDrawn="1"/>
        </p:nvSpPr>
        <p:spPr>
          <a:xfrm>
            <a:off x="911225" y="1933155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你的名字；来自哪里；你的专业和感兴趣的方向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你的特点、长处、吸引人的地方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兴趣爱好（运动？音乐？游戏？电影？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为什么选择这个专业？目前为止对专业的感觉如何？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对这门课的印象；希望在这门课上学到什么？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给大家安利一个你最喜欢的事物吧（课程、食物、电影、音乐、游戏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小班主要内容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/>
          <p:cNvSpPr txBox="1"/>
          <p:nvPr userDrawn="1"/>
        </p:nvSpPr>
        <p:spPr>
          <a:xfrm>
            <a:off x="911225" y="1740535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课程回顾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每周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位同学回课，分别负责这一周的两次课程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收发、讲评作业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纸质版课上提交；电子版以邮件或微信发送（推荐手写）；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ddl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每周四晚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23:59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一周内接受补交作业，每迟交一天扣除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分数；每次提交本周一及上周三的作业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习题与讨论</a:t>
            </a:r>
            <a:endParaRPr lang="en-US" altLang="zh-CN" sz="2200" dirty="0">
              <a:latin typeface="颜真卿楷书" panose="02010600010101010101" charset="-122"/>
              <a:ea typeface="颜真卿楷书" panose="02010600010101010101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每周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1~2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位同学分享讨论本周课程对应习题；助教每周也会进行习题讲解，欢迎积极参与课堂讨论</a:t>
            </a:r>
            <a:endParaRPr lang="en-US" altLang="zh-CN" sz="2200" dirty="0">
              <a:latin typeface="颜真卿楷书" panose="02010600010101010101" charset="-122"/>
              <a:ea typeface="颜真卿楷书" panose="02010600010101010101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拓展内容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2219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成绩考核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/>
          <p:cNvSpPr txBox="1"/>
          <p:nvPr userDrawn="1"/>
        </p:nvSpPr>
        <p:spPr>
          <a:xfrm>
            <a:off x="911225" y="1747520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大班课作业（</a:t>
            </a:r>
            <a:r>
              <a:rPr lang="en-US" altLang="zh-CN" sz="2200" dirty="0">
                <a:latin typeface="颜真卿楷书" panose="02010600010101010101" charset="-122"/>
                <a:ea typeface="颜真卿楷书" panose="02010600010101010101" charset="-122"/>
              </a:rPr>
              <a:t>20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分）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迟交扣除相应分数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考勤（</a:t>
            </a:r>
            <a:r>
              <a:rPr lang="en-US" altLang="zh-CN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5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分）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无故缺课每次扣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可请假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次（不扣分），多于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次后每次扣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0.5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平时表现（</a:t>
            </a:r>
            <a:r>
              <a:rPr lang="en-US" altLang="zh-CN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15</a:t>
            </a: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  <a:sym typeface="+mn-ea"/>
              </a:rPr>
              <a:t>分）</a:t>
            </a:r>
            <a:endParaRPr lang="zh-CN" altLang="en-US" sz="2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尽量给满（鼓励大家积极参与课堂讨论）</a:t>
            </a: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每人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2-3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次回课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99780" y="4325620"/>
            <a:ext cx="3414395" cy="2157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/>
              <a:t>平时表现15分包括回课质量、上课发言情况、参与讨论的积极性、课堂纪律、对课程的投入等等，小班助教记录平时表现，期末给出建议评分，最终打分由大班老师综合整体情况调整决定。</a:t>
            </a:r>
          </a:p>
          <a:p>
            <a:pPr algn="r"/>
            <a:r>
              <a:rPr lang="en-US" altLang="zh-CN"/>
              <a:t>——</a:t>
            </a:r>
            <a:r>
              <a:rPr lang="zh-CN" altLang="en-US"/>
              <a:t>蒋老师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323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本周课程回顾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TextBox 12"/>
          <p:cNvSpPr txBox="1"/>
          <p:nvPr userDrawn="1"/>
        </p:nvSpPr>
        <p:spPr>
          <a:xfrm>
            <a:off x="911225" y="1748790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颜真卿楷书" panose="02010600010101010101" charset="-122"/>
              <a:ea typeface="颜真卿楷书" panose="02010600010101010101" charset="-122"/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1038225" y="1875790"/>
            <a:ext cx="10369550" cy="4335145"/>
          </a:xfrm>
          <a:prstGeom prst="rect">
            <a:avLst/>
          </a:prstGeom>
          <a:noFill/>
        </p:spPr>
        <p:txBody>
          <a:bodyPr wrap="square" lIns="172763" tIns="34552" rIns="172763" bIns="34552" rtlCol="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函数渐近的界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计算复杂性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数学基础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latin typeface="颜真卿楷书" panose="02010600010101010101" charset="-122"/>
                <a:ea typeface="颜真卿楷书" panose="02010600010101010101" charset="-122"/>
              </a:rPr>
              <a:t>习题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6294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函数渐近的界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符号定义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26376"/>
          <a:stretch>
            <a:fillRect/>
          </a:stretch>
        </p:blipFill>
        <p:spPr>
          <a:xfrm>
            <a:off x="451485" y="2194560"/>
            <a:ext cx="5385435" cy="3431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r="16560" b="76553"/>
          <a:stretch>
            <a:fillRect/>
          </a:stretch>
        </p:blipFill>
        <p:spPr>
          <a:xfrm>
            <a:off x="6092825" y="3328035"/>
            <a:ext cx="4885690" cy="92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9280" t="76757" b="5695"/>
          <a:stretch>
            <a:fillRect/>
          </a:stretch>
        </p:blipFill>
        <p:spPr>
          <a:xfrm>
            <a:off x="6276975" y="2194560"/>
            <a:ext cx="4885690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6294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函数渐近的界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——</a:t>
            </a:r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基本性质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" y="1909445"/>
            <a:ext cx="852424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6240" y="838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9485" y="536575"/>
            <a:ext cx="1456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练习</a:t>
            </a:r>
            <a:r>
              <a:rPr lang="en-US" altLang="zh-CN" sz="4000" b="1" dirty="0">
                <a:latin typeface="汉仪雪君体简" panose="02010600000101010101" charset="-122"/>
                <a:ea typeface="汉仪雪君体简" panose="02010600000101010101" charset="-122"/>
                <a:cs typeface="字魂105号-简雅黑" panose="00000500000000000000" pitchFamily="2" charset="-122"/>
              </a:rPr>
              <a:t>1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 userDrawn="1"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27952" b="79697"/>
          <a:stretch>
            <a:fillRect/>
          </a:stretch>
        </p:blipFill>
        <p:spPr>
          <a:xfrm>
            <a:off x="939165" y="1969770"/>
            <a:ext cx="5429885" cy="612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3074035"/>
            <a:ext cx="4209415" cy="12490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dhYTM5YWIzYmY0ZGJlZDhmMGM4ZTVjZDViMGY5YzAifQ=="/>
  <p:tag name="KSO_WPP_MARK_KEY" val="b48f7cac-2a32-4283-89d9-c4e229c666a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&#10;&#10;$\cdots$&#10;&#10;\end{document}"/>
  <p:tag name="IGUANATEXSIZE" val="24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pagestyle{empty}&#10;\begin{document}&#10;&#10;$q$&#10;&#10;&#10;\end{document}"/>
  <p:tag name="IGUANATEXSIZE" val="20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18"/>
  <p:tag name="IGUANATEXCURSOR" val="8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1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18"/>
  <p:tag name="IGUANATEXCURSOR" val="8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0.405"/>
  <p:tag name="LATEXADDIN" val="\documentclass{article}&#10;\usepackage{amsmath}&#10;\pagestyle{empty}&#10;\begin{document}&#10;&#10;$\delta(q, a, b, \ldots, c)$&#10;&#10;&#10;\end{document}"/>
  <p:tag name="IGUANATEXSIZE" val="20"/>
  <p:tag name="IGUANATEXCURSOR" val="1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74.95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Control&#10;&#10;&#10;\end{document}&#10;"/>
  <p:tag name="IGUANATEXSIZE" val="24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84.2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\item $\delta: Q\times \Gamma^k \rightarrow Q\times \Gamma^k \times \{L, S, R \}^k$,&#10;&#10;\end{itemize}&#10;&#10;&#10;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979</Words>
  <Application>Microsoft Office PowerPoint</Application>
  <PresentationFormat>宽屏</PresentationFormat>
  <Paragraphs>161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Calibri</vt:lpstr>
      <vt:lpstr>颜真卿楷书</vt:lpstr>
      <vt:lpstr>等线</vt:lpstr>
      <vt:lpstr>方正舒体</vt:lpstr>
      <vt:lpstr>字魂105号-简雅黑</vt:lpstr>
      <vt:lpstr>Arial</vt:lpstr>
      <vt:lpstr>华文行楷</vt:lpstr>
      <vt:lpstr>汉仪雪君体简</vt:lpstr>
      <vt:lpstr>楷体</vt:lpstr>
      <vt:lpstr>华文新魏</vt:lpstr>
      <vt:lpstr>Office 主题</vt:lpstr>
      <vt:lpstr>算法设计与分析 研讨型小班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研讨型小班</dc:title>
  <dc:creator>Sizhe Li</dc:creator>
  <cp:lastModifiedBy>chi zhang</cp:lastModifiedBy>
  <cp:revision>167</cp:revision>
  <dcterms:created xsi:type="dcterms:W3CDTF">2023-02-20T03:37:00Z</dcterms:created>
  <dcterms:modified xsi:type="dcterms:W3CDTF">2024-02-23T04:50:41Z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7CD52AD7CEA5448190BC39952AE5B792</vt:lpwstr>
  </property>
  <property fmtid="{D5CDD505-2E9C-101B-9397-08002B2CF9AE}" pid="3" name="KSOProductBuildVer">
    <vt:lpwstr>2052-11.1.0.12970</vt:lpwstr>
  </property>
</Properties>
</file>