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8" r:id="rId4"/>
    <p:sldId id="282" r:id="rId5"/>
    <p:sldId id="283" r:id="rId6"/>
    <p:sldId id="287" r:id="rId7"/>
    <p:sldId id="284" r:id="rId8"/>
    <p:sldId id="285" r:id="rId9"/>
    <p:sldId id="288" r:id="rId10"/>
    <p:sldId id="289" r:id="rId11"/>
    <p:sldId id="290" r:id="rId12"/>
    <p:sldId id="27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  <p:embeddedFont>
      <p:font typeface="SimHei" panose="02010609060101010101" pitchFamily="49" charset="-122"/>
      <p:regular r:id="rId22"/>
    </p:embeddedFont>
  </p:embeddedFontLst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82"/>
    <p:restoredTop sz="76418"/>
  </p:normalViewPr>
  <p:slideViewPr>
    <p:cSldViewPr snapToGrid="0" snapToObjects="1">
      <p:cViewPr varScale="1">
        <p:scale>
          <a:sx n="94" d="100"/>
          <a:sy n="94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7121-F3D1-7F44-B365-80E67D71FC67}" type="datetimeFigureOut">
              <a:rPr kumimoji="1" lang="zh-CN" altLang="en-US" smtClean="0"/>
              <a:t>2025/10/10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B1C4C-66EF-0F4C-B7A3-FECCA39F5A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23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1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58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99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3CB2-1833-6446-A58B-BEBE6542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FF91-2EF8-A14C-8D6E-2B415D67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BB7F-1F1F-3041-8F34-551E53C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F68-6583-8F45-AF30-3873FCF24DC0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DE26-F415-E744-8334-737A7B9D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0306-4003-1944-95E0-41599C6B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AEC2-52BA-024C-8C6C-BED550CB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96FE-CB14-1B4A-85E1-5E851361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4636-F688-CE46-B139-3139775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7F7C-7312-9343-99D7-282520956631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7477-485C-4A4E-A893-61CFDB41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33B9-FD9F-1C40-89F4-1C7EAA8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75246-F61B-A441-9874-62E18548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F60BD-3BDF-7945-A4E7-1F5DF859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1581-7D0A-CE4B-AA9F-4C887158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6F0-64AD-D642-9640-5F7BA0056DB2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9E29-8E4E-C14A-8B17-5566A0F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B503-7F83-9649-BA45-24F2662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003-1CF9-4C49-A837-0872445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51C4-2549-FC4F-BDA5-F5A602F3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E324-444F-9548-B027-17ACC2FC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5EF6-DC98-3942-9E77-3338E41A96B1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BAA2-8C85-9745-85A2-B41016C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70CA-67CB-D947-B79B-24FC521B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D370-A91D-7A4D-ADC1-8DB123A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80B-CE87-3A4B-A7D2-4A7F24DF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DD42-A223-9545-ADF3-BC52370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408F-2BAF-0F4C-A074-EBBC1FD29048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323-9031-DC47-8A94-A29335B1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D6BC-9512-A841-B1C3-7903D18E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0F54-9BA1-B247-9E3B-D4E932B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11D2-B35F-3F47-A8AB-22CE38A25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E9B7-C6E3-AC4A-803D-9E61265A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AC729-0C67-9342-95AD-9C732D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EFE-A9F0-9F4A-A2ED-AC71AC121266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E346A-9DE9-E145-BECE-596797C0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A837-D9D0-6146-AEC5-C35121FB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5876-C723-9744-BF58-EFB872D5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E38-1170-5149-A855-7CBDCBFD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E9E2-0892-F446-8EC6-B8B00DE8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CB34-5AEB-F54E-AFF0-B66A8CD4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C53D7-FBC1-1747-9350-41EBBB25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6BB04-91F7-B241-B009-701C0A5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C659-9F49-3744-82A8-64AF608A845C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27985-26B7-5741-8D93-99E60FE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3637-43DC-C54C-984F-098B7918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1EDF-179A-0C49-895A-2CEEB3A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67691-EB33-0242-A864-323F5DE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0C6F-F816-DB49-9C21-8A58CD3E4ADD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1A9A-DE87-6E45-9DE0-DABFF5C0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888DC-681B-1341-9420-5B959877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7ED2C-2CF1-ED42-BEDB-CF3138B1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D910-7233-C647-8773-68B6E39B89B3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2B63-CB01-1C43-8129-3486B490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36FC-3BEE-8C41-81C3-F2D77D5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CC0-08A9-9843-8945-D7705989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4A4E-73BF-9944-9344-6B1CF5C1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32A37-9369-7448-9ABE-B54AD56AF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41C0-2267-0244-BE62-A04B3A4D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4AA3-0E77-D84B-B0C0-0A1DD6E31667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F276-CF22-8A4E-9CB9-B2EF60F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CAB-D56F-454F-9F7A-535459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B6A-D032-8D48-AD3C-703F016D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44685-8048-A147-9613-C2895F7A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F0BB-CBF4-D849-8CEE-9C459734D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6F97-06C9-F340-9B2C-E83F515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A33D-4257-454D-9C1B-BCAC02BC7CB5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B4FC2-462A-8847-B71A-17754A9C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4660-7CD5-BF45-A535-740346E8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C6EE-F9D2-6148-A0B0-FA9944B3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61F9-840F-D740-95CA-FD5EE46D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176A-AC6F-F140-B22E-3EF286D9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144D-C16B-CE4A-9CC0-3432977F2DB1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B022-53E5-1F49-B0C5-55161277A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7C76-189B-1F4E-96DB-3B5B8373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3F7-14A7-E740-B5E2-36C20736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9022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Compilation System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6C44D-EF52-3E45-B5A7-9F0C333C3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Introduction to Computer Systems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2025 Fall</a:t>
            </a:r>
          </a:p>
        </p:txBody>
      </p:sp>
    </p:spTree>
    <p:extLst>
      <p:ext uri="{BB962C8B-B14F-4D97-AF65-F5344CB8AC3E}">
        <p14:creationId xmlns:p14="http://schemas.microsoft.com/office/powerpoint/2010/main" val="9635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32876"/>
            <a:ext cx="473206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DF4FC-79C5-C248-BE0A-607176BE0924}"/>
              </a:ext>
            </a:extLst>
          </p:cNvPr>
          <p:cNvSpPr txBox="1"/>
          <p:nvPr/>
        </p:nvSpPr>
        <p:spPr>
          <a:xfrm>
            <a:off x="268438" y="648101"/>
            <a:ext cx="534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局部变量的存储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9E353-E451-5E4F-92D3-3787FD44D8F0}"/>
              </a:ext>
            </a:extLst>
          </p:cNvPr>
          <p:cNvSpPr txBox="1"/>
          <p:nvPr/>
        </p:nvSpPr>
        <p:spPr>
          <a:xfrm>
            <a:off x="268437" y="1242433"/>
            <a:ext cx="725682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局部变量：简单来说就是定义在函数内部的变量，和全局变量相对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第七章会仔细区分</a:t>
            </a:r>
            <a:endParaRPr kumimoji="1" lang="en-US" altLang="zh-CN" dirty="0">
              <a:solidFill>
                <a:schemeClr val="accent3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一般存在寄存器里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当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寄存器放不下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或必须要用到“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地址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”时才会放到栈上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存储</a:t>
            </a:r>
            <a:r>
              <a:rPr kumimoji="1" lang="zh-CN" altLang="en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在栈上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时，大小为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K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的数据类型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字节对齐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61B08-6A83-D64B-B2DF-94184D77EDFC}"/>
              </a:ext>
            </a:extLst>
          </p:cNvPr>
          <p:cNvSpPr txBox="1"/>
          <p:nvPr/>
        </p:nvSpPr>
        <p:spPr>
          <a:xfrm>
            <a:off x="268437" y="3593128"/>
            <a:ext cx="534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参数的传递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9EA26-E66A-6D4A-93E3-F12C5D32DEE8}"/>
              </a:ext>
            </a:extLst>
          </p:cNvPr>
          <p:cNvSpPr txBox="1"/>
          <p:nvPr/>
        </p:nvSpPr>
        <p:spPr>
          <a:xfrm>
            <a:off x="268436" y="4187460"/>
            <a:ext cx="725682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一般通过寄存器传递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rdi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rsi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rdx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rcx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%r8, %r9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都是调用者保存寄存器</a:t>
            </a:r>
            <a:endParaRPr kumimoji="1" lang="en-US" altLang="zh-CN" dirty="0">
              <a:solidFill>
                <a:schemeClr val="accent3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寄存器不够用了再放到栈上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注意</a:t>
            </a:r>
            <a:r>
              <a:rPr kumimoji="1" lang="zh-CN" altLang="en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入栈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的顺序，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倒数第一个参数先入栈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7D8B935-E5FA-4449-9799-1ABDE3D8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32876"/>
            <a:ext cx="473206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DF4FC-79C5-C248-BE0A-607176BE0924}"/>
              </a:ext>
            </a:extLst>
          </p:cNvPr>
          <p:cNvSpPr txBox="1"/>
          <p:nvPr/>
        </p:nvSpPr>
        <p:spPr>
          <a:xfrm>
            <a:off x="268438" y="648101"/>
            <a:ext cx="534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函数的调用和返回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9E353-E451-5E4F-92D3-3787FD44D8F0}"/>
              </a:ext>
            </a:extLst>
          </p:cNvPr>
          <p:cNvSpPr txBox="1"/>
          <p:nvPr/>
        </p:nvSpPr>
        <p:spPr>
          <a:xfrm>
            <a:off x="268437" y="1242433"/>
            <a:ext cx="7256827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：返回地址入栈，控制转移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ret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：返回地址</a:t>
            </a:r>
            <a:r>
              <a:rPr kumimoji="1" lang="zh-CN" altLang="en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出栈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，控制转移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返回地址属于调用者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的栈帧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在返回前被调用者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Q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的栈帧一定已经被释放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7D28066-207F-B142-82F9-24A67B3F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944AC3-E599-2349-876F-2BD18851E21E}"/>
              </a:ext>
            </a:extLst>
          </p:cNvPr>
          <p:cNvGrpSpPr/>
          <p:nvPr/>
        </p:nvGrpSpPr>
        <p:grpSpPr>
          <a:xfrm>
            <a:off x="2399176" y="2585468"/>
            <a:ext cx="7393647" cy="1687064"/>
            <a:chOff x="1641575" y="2677801"/>
            <a:chExt cx="7393647" cy="16870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B2C29-6C36-CC44-A825-1EB7BA0CADF3}"/>
                </a:ext>
              </a:extLst>
            </p:cNvPr>
            <p:cNvSpPr txBox="1"/>
            <p:nvPr/>
          </p:nvSpPr>
          <p:spPr>
            <a:xfrm>
              <a:off x="1641575" y="2967335"/>
              <a:ext cx="58100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600" dirty="0"/>
                <a:t>Thank</a:t>
              </a:r>
              <a:r>
                <a:rPr kumimoji="1" lang="zh-CN" altLang="en-US" sz="6600" dirty="0"/>
                <a:t> </a:t>
              </a:r>
              <a:r>
                <a:rPr kumimoji="1" lang="en-US" altLang="zh-CN" sz="6600" dirty="0"/>
                <a:t>you!</a:t>
              </a:r>
              <a:endParaRPr kumimoji="1" lang="zh-CN" altLang="en-US" sz="6600" dirty="0"/>
            </a:p>
          </p:txBody>
        </p:sp>
        <p:pic>
          <p:nvPicPr>
            <p:cNvPr id="3" name="图片 3">
              <a:extLst>
                <a:ext uri="{FF2B5EF4-FFF2-40B4-BE49-F238E27FC236}">
                  <a16:creationId xmlns:a16="http://schemas.microsoft.com/office/drawing/2014/main" id="{A2F7A61C-D60C-8F44-8D57-D33E1FE7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0335" y="2677801"/>
              <a:ext cx="1854887" cy="1687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56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19B2-A1A3-E14D-9CBA-675329633547}"/>
              </a:ext>
            </a:extLst>
          </p:cNvPr>
          <p:cNvSpPr txBox="1"/>
          <p:nvPr/>
        </p:nvSpPr>
        <p:spPr>
          <a:xfrm>
            <a:off x="268438" y="1232876"/>
            <a:ext cx="3060453" cy="419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Basics &amp; Control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条件传送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switch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语句</a:t>
            </a:r>
            <a:endParaRPr kumimoji="1" lang="en-US" altLang="zh-CN" dirty="0"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Procedure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运行时栈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函数的典型</a:t>
            </a:r>
            <a:r>
              <a:rPr kumimoji="1" lang="zh-CN" altLang="en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汇编行为</a:t>
            </a:r>
            <a:endParaRPr kumimoji="1" lang="zh-CN" altLang="en-US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寄存器的保存与恢复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局部变量的存储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参数的传递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函数的调用和返回</a:t>
            </a:r>
          </a:p>
        </p:txBody>
      </p:sp>
    </p:spTree>
    <p:extLst>
      <p:ext uri="{BB962C8B-B14F-4D97-AF65-F5344CB8AC3E}">
        <p14:creationId xmlns:p14="http://schemas.microsoft.com/office/powerpoint/2010/main" val="141972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19B2-A1A3-E14D-9CBA-675329633547}"/>
              </a:ext>
            </a:extLst>
          </p:cNvPr>
          <p:cNvSpPr txBox="1"/>
          <p:nvPr/>
        </p:nvSpPr>
        <p:spPr>
          <a:xfrm>
            <a:off x="268438" y="1232876"/>
            <a:ext cx="3060453" cy="419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Basics &amp; Control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条件传送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switch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语句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Procedure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运行时栈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函数的典型</a:t>
            </a:r>
            <a:r>
              <a:rPr kumimoji="1" lang="zh-CN" altLang="en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汇编行为</a:t>
            </a:r>
            <a:endParaRPr kumimoji="1" lang="zh-CN" altLang="en-US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寄存器的保存与恢复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局部变量的存储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参数的传递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函数的调用和返回</a:t>
            </a:r>
          </a:p>
        </p:txBody>
      </p:sp>
    </p:spTree>
    <p:extLst>
      <p:ext uri="{BB962C8B-B14F-4D97-AF65-F5344CB8AC3E}">
        <p14:creationId xmlns:p14="http://schemas.microsoft.com/office/powerpoint/2010/main" val="113067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条件传送的副作用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7C8DF-7B5C-1549-BFD6-731CF2A83BA8}"/>
              </a:ext>
            </a:extLst>
          </p:cNvPr>
          <p:cNvSpPr txBox="1"/>
          <p:nvPr/>
        </p:nvSpPr>
        <p:spPr>
          <a:xfrm>
            <a:off x="268438" y="1232876"/>
            <a:ext cx="9682459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副作用的产生本质上是因为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条件传送改变了代码正常的执行顺序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Expr1? Expr2 : Expr3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正常的执行顺序（分支）：先判断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Expr1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，之后根据条件是否成立选择计算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Expr2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或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Expr3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对带有分支预测逻辑的多阶段流水线</a:t>
            </a:r>
            <a:r>
              <a:rPr kumimoji="1" lang="en-US" altLang="zh-CN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CPU</a:t>
            </a:r>
            <a:r>
              <a: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不友好</a:t>
            </a:r>
            <a:endParaRPr kumimoji="1" lang="en-US" altLang="zh-CN" dirty="0">
              <a:solidFill>
                <a:schemeClr val="accent3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P146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页旁注：分支错误惩罚的计算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条件传送：在判断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Expr1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前就先把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Expr2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和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Expr3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计算好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分支预测错误时不再需要清空流水线</a:t>
            </a:r>
            <a:endParaRPr kumimoji="1" lang="en-US" altLang="zh-CN" dirty="0">
              <a:solidFill>
                <a:schemeClr val="accent3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避免副作用即避免在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Expr2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和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Expr3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中出现潜在的错误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 ? *p : 0;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x == 0 ? x : 1 / x;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4AFD25D-576E-FB40-A1B5-7AF487A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switch</a:t>
            </a:r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的汇编实现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6F211-D1A0-9542-81DD-78CD40CE6BB1}"/>
                  </a:ext>
                </a:extLst>
              </p:cNvPr>
              <p:cNvSpPr txBox="1"/>
              <p:nvPr/>
            </p:nvSpPr>
            <p:spPr>
              <a:xfrm>
                <a:off x="268438" y="1232876"/>
                <a:ext cx="5168535" cy="461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不一定总是通过跳转表实现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只有当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case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数量比较多且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case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number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的跨度比较小时才用跳转表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否则还是和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if-else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的实现一样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跳转表是一个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以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case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number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作为索引的数组，每个元素是对应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case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下代码块的</a:t>
                </a:r>
                <a:r>
                  <a:rPr kumimoji="1" lang="zh-CN" altLang="en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首地址</a:t>
                </a:r>
                <a:endParaRPr kumimoji="1"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使得不论有多少个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case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，总可以在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𝑂</m:t>
                    </m:r>
                    <m:r>
                      <a:rPr kumimoji="1"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时间内完成跳转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注意通过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无符号数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大小比较有关指令确定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case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number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范围的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trick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习题</a:t>
                </a:r>
                <a:r>
                  <a:rPr kumimoji="1" lang="en-US" altLang="zh-CN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3.63</a:t>
                </a:r>
                <a:r>
                  <a:rPr kumimoji="1" lang="zh-CN" altLang="en-US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ja</a:t>
                </a:r>
                <a:r>
                  <a:rPr kumimoji="1" lang="zh-CN" altLang="en-US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指令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6F211-D1A0-9542-81DD-78CD40CE6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8" y="1232876"/>
                <a:ext cx="5168535" cy="4615366"/>
              </a:xfrm>
              <a:prstGeom prst="rect">
                <a:avLst/>
              </a:prstGeom>
              <a:blipFill>
                <a:blip r:embed="rId3"/>
                <a:stretch>
                  <a:fillRect l="-735"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0C4FA7-4B2C-7443-AD4E-58FE79E0A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90" y="1616946"/>
            <a:ext cx="6263172" cy="4038600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04F149A-BD4F-494F-8064-E994E2B2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19B2-A1A3-E14D-9CBA-675329633547}"/>
              </a:ext>
            </a:extLst>
          </p:cNvPr>
          <p:cNvSpPr txBox="1"/>
          <p:nvPr/>
        </p:nvSpPr>
        <p:spPr>
          <a:xfrm>
            <a:off x="268438" y="1232876"/>
            <a:ext cx="3060453" cy="419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Basics &amp; Control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条件传送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switch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语句</a:t>
            </a:r>
            <a:endParaRPr kumimoji="1" lang="en-US" altLang="zh-CN" dirty="0"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Procedure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运行时栈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函数的典型</a:t>
            </a:r>
            <a:r>
              <a:rPr kumimoji="1" lang="zh-CN" altLang="en-CN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汇编行为</a:t>
            </a:r>
            <a:endParaRPr kumimoji="1" lang="zh-CN" altLang="en-US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寄存器的保存与恢复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局部变量的存储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参数的传递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函数的调用和返回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03B230-49FF-354E-9360-49998316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运行时栈 </a:t>
            </a:r>
            <a:r>
              <a:rPr kumimoji="1" lang="en-US" altLang="zh-CN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–</a:t>
            </a:r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栈帧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582756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结构（右图），上方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为</a:t>
            </a:r>
            <a:r>
              <a:rPr kumimoji="1" lang="zh-CN" altLang="en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高地址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调用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被调用者保存寄存器（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callee-saved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需要保存到栈上的局部变量（简单来说就是一个函数内部定义的变量）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需要保存到栈上的参数（注意若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调用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，则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的参数保存在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的栈帧里）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的返回地址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栈帧不一定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总是存在 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–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叶子过程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寄存器够用，不需要使用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被调用者保存寄存器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没有必须放到栈上的局部变量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不调用其他过程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37F2F9-2C9A-AA40-A420-BE3DEFF92010}"/>
              </a:ext>
            </a:extLst>
          </p:cNvPr>
          <p:cNvGrpSpPr/>
          <p:nvPr/>
        </p:nvGrpSpPr>
        <p:grpSpPr>
          <a:xfrm>
            <a:off x="6901067" y="262543"/>
            <a:ext cx="5220248" cy="6313970"/>
            <a:chOff x="6901067" y="262543"/>
            <a:chExt cx="5220248" cy="63139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EB41A8-474C-7A4F-867F-3196E9FAE4C7}"/>
                </a:ext>
              </a:extLst>
            </p:cNvPr>
            <p:cNvSpPr/>
            <p:nvPr/>
          </p:nvSpPr>
          <p:spPr>
            <a:xfrm>
              <a:off x="6901067" y="262543"/>
              <a:ext cx="2068304" cy="12920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</a:t>
              </a:r>
            </a:p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</a:t>
              </a:r>
            </a:p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</a:t>
              </a:r>
              <a:endParaRPr kumimoji="1" lang="zh-CN" altLang="en-US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0D2969-DCE6-2D4F-A4A9-99D3BD0852AE}"/>
                </a:ext>
              </a:extLst>
            </p:cNvPr>
            <p:cNvSpPr/>
            <p:nvPr/>
          </p:nvSpPr>
          <p:spPr>
            <a:xfrm>
              <a:off x="6901067" y="1554629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···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937F8E-F3A0-7341-919B-11AEC190E455}"/>
                </a:ext>
              </a:extLst>
            </p:cNvPr>
            <p:cNvSpPr/>
            <p:nvPr/>
          </p:nvSpPr>
          <p:spPr>
            <a:xfrm>
              <a:off x="6901067" y="2759887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···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CA86F9-65D4-4E4B-86A9-4FFA5AFE98F5}"/>
                </a:ext>
              </a:extLst>
            </p:cNvPr>
            <p:cNvSpPr/>
            <p:nvPr/>
          </p:nvSpPr>
          <p:spPr>
            <a:xfrm>
              <a:off x="6901067" y="2157258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参数</a:t>
              </a:r>
              <a:r>
                <a:rPr kumimoji="1" lang="en-US" altLang="zh-CN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A975E6-E8B4-7E46-9759-CD2AFA8EC3F5}"/>
                </a:ext>
              </a:extLst>
            </p:cNvPr>
            <p:cNvSpPr/>
            <p:nvPr/>
          </p:nvSpPr>
          <p:spPr>
            <a:xfrm>
              <a:off x="6901067" y="3362516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参数</a:t>
              </a:r>
              <a:r>
                <a:rPr kumimoji="1" lang="en-US" altLang="zh-CN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837F84-6888-5045-B4CC-60BE1E9A2093}"/>
                </a:ext>
              </a:extLst>
            </p:cNvPr>
            <p:cNvSpPr/>
            <p:nvPr/>
          </p:nvSpPr>
          <p:spPr>
            <a:xfrm>
              <a:off x="6901067" y="3965145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返回地址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BB0602-35A1-A14F-B681-56FF00BBE8E0}"/>
                </a:ext>
              </a:extLst>
            </p:cNvPr>
            <p:cNvSpPr/>
            <p:nvPr/>
          </p:nvSpPr>
          <p:spPr>
            <a:xfrm>
              <a:off x="6901067" y="4567774"/>
              <a:ext cx="2068304" cy="8034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被</a:t>
              </a:r>
              <a:r>
                <a:rPr kumimoji="1" lang="en-US" altLang="zh-CN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callee</a:t>
              </a:r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保存的寄存器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297A69-55B7-964E-BE86-E3F06E35EB09}"/>
                </a:ext>
              </a:extLst>
            </p:cNvPr>
            <p:cNvSpPr/>
            <p:nvPr/>
          </p:nvSpPr>
          <p:spPr>
            <a:xfrm>
              <a:off x="6901067" y="5371255"/>
              <a:ext cx="2068304" cy="6026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局部变量区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9529EB-59DE-ED4F-A31B-B6EB29510637}"/>
                </a:ext>
              </a:extLst>
            </p:cNvPr>
            <p:cNvSpPr/>
            <p:nvPr/>
          </p:nvSpPr>
          <p:spPr>
            <a:xfrm>
              <a:off x="6901067" y="5973884"/>
              <a:ext cx="2068304" cy="6026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参数构造区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2C9DD9D-3266-4143-8807-ED4A310797DA}"/>
                </a:ext>
              </a:extLst>
            </p:cNvPr>
            <p:cNvSpPr/>
            <p:nvPr/>
          </p:nvSpPr>
          <p:spPr>
            <a:xfrm>
              <a:off x="9084363" y="262543"/>
              <a:ext cx="139147" cy="1292086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C41101A4-E285-C64C-A8C5-4F90733C40D7}"/>
                </a:ext>
              </a:extLst>
            </p:cNvPr>
            <p:cNvSpPr/>
            <p:nvPr/>
          </p:nvSpPr>
          <p:spPr>
            <a:xfrm>
              <a:off x="9084363" y="1554628"/>
              <a:ext cx="142459" cy="3013145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13A27C31-CC3A-BA4A-9A05-6F04F8E8511C}"/>
                </a:ext>
              </a:extLst>
            </p:cNvPr>
            <p:cNvSpPr/>
            <p:nvPr/>
          </p:nvSpPr>
          <p:spPr>
            <a:xfrm>
              <a:off x="9084363" y="4567773"/>
              <a:ext cx="139147" cy="1984737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85A575-8CC0-4E4F-893D-9386A5396FAE}"/>
                </a:ext>
              </a:extLst>
            </p:cNvPr>
            <p:cNvSpPr txBox="1"/>
            <p:nvPr/>
          </p:nvSpPr>
          <p:spPr>
            <a:xfrm>
              <a:off x="9338502" y="723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较早的帧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A64BD5-C73C-974E-8959-1F409F254893}"/>
                </a:ext>
              </a:extLst>
            </p:cNvPr>
            <p:cNvSpPr txBox="1"/>
            <p:nvPr/>
          </p:nvSpPr>
          <p:spPr>
            <a:xfrm>
              <a:off x="9338502" y="2876534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caller</a:t>
              </a:r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P </a:t>
              </a:r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（暂时挂起）的帧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161CF9-D5C0-BC4F-8BD7-BC1DC8362C6B}"/>
                </a:ext>
              </a:extLst>
            </p:cNvPr>
            <p:cNvSpPr txBox="1"/>
            <p:nvPr/>
          </p:nvSpPr>
          <p:spPr>
            <a:xfrm>
              <a:off x="9338502" y="5375475"/>
              <a:ext cx="2782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callee Q</a:t>
              </a:r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（正在执行）的帧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534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一个函数的典型汇编行为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32876"/>
            <a:ext cx="473206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116472-AAA7-3148-8205-F66847BECB17}"/>
              </a:ext>
            </a:extLst>
          </p:cNvPr>
          <p:cNvGrpSpPr/>
          <p:nvPr/>
        </p:nvGrpSpPr>
        <p:grpSpPr>
          <a:xfrm>
            <a:off x="6901067" y="262543"/>
            <a:ext cx="5220248" cy="6313970"/>
            <a:chOff x="6901067" y="262543"/>
            <a:chExt cx="5220248" cy="63139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5CAF22-3FD3-AC40-BAF7-9E090359DCC2}"/>
                </a:ext>
              </a:extLst>
            </p:cNvPr>
            <p:cNvSpPr/>
            <p:nvPr/>
          </p:nvSpPr>
          <p:spPr>
            <a:xfrm>
              <a:off x="6901067" y="262543"/>
              <a:ext cx="2068304" cy="12920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</a:t>
              </a:r>
            </a:p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</a:t>
              </a:r>
            </a:p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</a:t>
              </a:r>
              <a:endParaRPr kumimoji="1" lang="zh-CN" altLang="en-US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D092D0-4E12-9343-96A8-DBD4179B017A}"/>
                </a:ext>
              </a:extLst>
            </p:cNvPr>
            <p:cNvSpPr/>
            <p:nvPr/>
          </p:nvSpPr>
          <p:spPr>
            <a:xfrm>
              <a:off x="6901067" y="1554629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···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5EB247-5DD9-7041-AA61-1E724EAA200E}"/>
                </a:ext>
              </a:extLst>
            </p:cNvPr>
            <p:cNvSpPr/>
            <p:nvPr/>
          </p:nvSpPr>
          <p:spPr>
            <a:xfrm>
              <a:off x="6901067" y="2759887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···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769B5-DA0D-7746-BA61-8C649C231998}"/>
                </a:ext>
              </a:extLst>
            </p:cNvPr>
            <p:cNvSpPr/>
            <p:nvPr/>
          </p:nvSpPr>
          <p:spPr>
            <a:xfrm>
              <a:off x="6901067" y="2157258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参数</a:t>
              </a:r>
              <a:r>
                <a:rPr kumimoji="1" lang="en-US" altLang="zh-CN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9A1AAF-5952-4546-98CF-D79DD59CC054}"/>
                </a:ext>
              </a:extLst>
            </p:cNvPr>
            <p:cNvSpPr/>
            <p:nvPr/>
          </p:nvSpPr>
          <p:spPr>
            <a:xfrm>
              <a:off x="6901067" y="3362516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参数</a:t>
              </a:r>
              <a:r>
                <a:rPr kumimoji="1" lang="en-US" altLang="zh-CN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01A96B-5E72-284F-8CD8-40E803E2C3A8}"/>
                </a:ext>
              </a:extLst>
            </p:cNvPr>
            <p:cNvSpPr/>
            <p:nvPr/>
          </p:nvSpPr>
          <p:spPr>
            <a:xfrm>
              <a:off x="6901067" y="3965145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返回地址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EE567E-964D-3542-9225-2EF1BAA145BF}"/>
                </a:ext>
              </a:extLst>
            </p:cNvPr>
            <p:cNvSpPr/>
            <p:nvPr/>
          </p:nvSpPr>
          <p:spPr>
            <a:xfrm>
              <a:off x="6901067" y="4567774"/>
              <a:ext cx="2068304" cy="8034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被</a:t>
              </a:r>
              <a:r>
                <a:rPr kumimoji="1" lang="en-US" altLang="zh-CN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callee</a:t>
              </a:r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保存的寄存器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7C3D1A-31F5-454A-BEE1-1EB28C571DB7}"/>
                </a:ext>
              </a:extLst>
            </p:cNvPr>
            <p:cNvSpPr/>
            <p:nvPr/>
          </p:nvSpPr>
          <p:spPr>
            <a:xfrm>
              <a:off x="6901067" y="5371255"/>
              <a:ext cx="2068304" cy="6026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局部变量区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F9A376-3EEC-D84C-B31A-1BC88F491CCF}"/>
                </a:ext>
              </a:extLst>
            </p:cNvPr>
            <p:cNvSpPr/>
            <p:nvPr/>
          </p:nvSpPr>
          <p:spPr>
            <a:xfrm>
              <a:off x="6901067" y="5973884"/>
              <a:ext cx="2068304" cy="6026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参数构造区</a:t>
              </a:r>
              <a:endParaRPr kumimoji="1" lang="en-US" altLang="zh-CN" dirty="0">
                <a:solidFill>
                  <a:sysClr val="windowText" lastClr="00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9AC05A51-E136-8B47-B9E4-23ACF9B6EC12}"/>
                </a:ext>
              </a:extLst>
            </p:cNvPr>
            <p:cNvSpPr/>
            <p:nvPr/>
          </p:nvSpPr>
          <p:spPr>
            <a:xfrm>
              <a:off x="9084363" y="262543"/>
              <a:ext cx="139147" cy="1292086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75E3101B-161A-AA4A-91C4-B6AF88B3DE51}"/>
                </a:ext>
              </a:extLst>
            </p:cNvPr>
            <p:cNvSpPr/>
            <p:nvPr/>
          </p:nvSpPr>
          <p:spPr>
            <a:xfrm>
              <a:off x="9084363" y="1554628"/>
              <a:ext cx="142459" cy="3013145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35C2215-D857-C54A-B00C-5D70A58E30CE}"/>
                </a:ext>
              </a:extLst>
            </p:cNvPr>
            <p:cNvSpPr/>
            <p:nvPr/>
          </p:nvSpPr>
          <p:spPr>
            <a:xfrm>
              <a:off x="9084363" y="4567773"/>
              <a:ext cx="139147" cy="1984737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D72EB-7A12-4545-B47A-41A8F78E1ABF}"/>
                </a:ext>
              </a:extLst>
            </p:cNvPr>
            <p:cNvSpPr txBox="1"/>
            <p:nvPr/>
          </p:nvSpPr>
          <p:spPr>
            <a:xfrm>
              <a:off x="9338502" y="723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较早的帧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2502AB-807A-5A44-9BE8-4B141D15F65F}"/>
                </a:ext>
              </a:extLst>
            </p:cNvPr>
            <p:cNvSpPr txBox="1"/>
            <p:nvPr/>
          </p:nvSpPr>
          <p:spPr>
            <a:xfrm>
              <a:off x="9338502" y="2876534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caller</a:t>
              </a:r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P </a:t>
              </a:r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（暂时挂起）的帧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40E1A-FF15-A34B-88A9-20CA4C678B92}"/>
                </a:ext>
              </a:extLst>
            </p:cNvPr>
            <p:cNvSpPr txBox="1"/>
            <p:nvPr/>
          </p:nvSpPr>
          <p:spPr>
            <a:xfrm>
              <a:off x="9338502" y="5375475"/>
              <a:ext cx="2782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callee Q</a:t>
              </a:r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（正在执行）的帧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D01C45-A775-2B44-9E7D-AEAB40398BC8}"/>
              </a:ext>
            </a:extLst>
          </p:cNvPr>
          <p:cNvSpPr txBox="1"/>
          <p:nvPr/>
        </p:nvSpPr>
        <p:spPr>
          <a:xfrm>
            <a:off x="268438" y="1242433"/>
            <a:ext cx="582756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保存被调用者保存寄存器到栈上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分配剩余部分的栈帧（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subq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$xx,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rsp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保存局部变量到栈上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假设调用另一函数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构造参数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调用前可能需要将数据从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调用者保存寄存器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转移到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被调用者保存寄存器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上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恢复第一步保存的寄存器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return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275CD539-09EA-8E47-A653-8940B6F4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32876"/>
            <a:ext cx="473206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DF4FC-79C5-C248-BE0A-607176BE0924}"/>
              </a:ext>
            </a:extLst>
          </p:cNvPr>
          <p:cNvSpPr txBox="1"/>
          <p:nvPr/>
        </p:nvSpPr>
        <p:spPr>
          <a:xfrm>
            <a:off x="268438" y="648101"/>
            <a:ext cx="534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寄存器的保存与恢复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D95E9-580A-9D42-8060-50614EDFB1C5}"/>
              </a:ext>
            </a:extLst>
          </p:cNvPr>
          <p:cNvSpPr txBox="1"/>
          <p:nvPr/>
        </p:nvSpPr>
        <p:spPr>
          <a:xfrm>
            <a:off x="268438" y="1242433"/>
            <a:ext cx="5827562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被调用者保存（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callee-saved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）寄存器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%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rbx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rbp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%r12 – r15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调用者保存（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caller-saved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）寄存器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除了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rsp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和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callee-saved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以外其他所有的寄存器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rsp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既不是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caller-saved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也不是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callee-saved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并不总是需要通过栈来实现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寄存器的保存和恢复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不修改寄存器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CSAPP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图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3-34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07A17-8C3E-ED46-B199-84B0591A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" r="1263" b="1982"/>
          <a:stretch/>
        </p:blipFill>
        <p:spPr>
          <a:xfrm>
            <a:off x="6998043" y="676822"/>
            <a:ext cx="4834088" cy="5504356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A8316B9-13D6-8C45-8805-88AE3288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862</Words>
  <Application>Microsoft Macintosh PowerPoint</Application>
  <PresentationFormat>Widescreen</PresentationFormat>
  <Paragraphs>144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Arial</vt:lpstr>
      <vt:lpstr>Wingdings</vt:lpstr>
      <vt:lpstr>Calibri Light</vt:lpstr>
      <vt:lpstr>SimHei</vt:lpstr>
      <vt:lpstr>Office Theme</vt:lpstr>
      <vt:lpstr>Compilation System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沛雨</dc:creator>
  <cp:lastModifiedBy>刘 沛雨</cp:lastModifiedBy>
  <cp:revision>127</cp:revision>
  <dcterms:created xsi:type="dcterms:W3CDTF">2024-09-08T14:28:50Z</dcterms:created>
  <dcterms:modified xsi:type="dcterms:W3CDTF">2025-10-10T04:30:22Z</dcterms:modified>
</cp:coreProperties>
</file>