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95" r:id="rId3"/>
    <p:sldId id="284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296" r:id="rId14"/>
    <p:sldId id="306" r:id="rId15"/>
    <p:sldId id="308" r:id="rId16"/>
    <p:sldId id="309" r:id="rId17"/>
    <p:sldId id="310" r:id="rId18"/>
    <p:sldId id="307" r:id="rId19"/>
    <p:sldId id="311" r:id="rId20"/>
    <p:sldId id="277" r:id="rId21"/>
  </p:sldIdLst>
  <p:sldSz cx="12192000" cy="6858000"/>
  <p:notesSz cx="6858000" cy="9144000"/>
  <p:embeddedFontLst>
    <p:embeddedFont>
      <p:font typeface="SimHei" panose="02010609060101010101" pitchFamily="49" charset="-122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Cambria Math" panose="02040503050406030204" pitchFamily="18" charset="0"/>
      <p:regular r:id="rId30"/>
    </p:embeddedFont>
  </p:embeddedFontLst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01"/>
    <p:restoredTop sz="76421"/>
  </p:normalViewPr>
  <p:slideViewPr>
    <p:cSldViewPr snapToGrid="0" snapToObjects="1">
      <p:cViewPr varScale="1">
        <p:scale>
          <a:sx n="100" d="100"/>
          <a:sy n="100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D7121-F3D1-7F44-B365-80E67D71FC67}" type="datetimeFigureOut">
              <a:rPr kumimoji="1" lang="zh-CN" altLang="en-US" smtClean="0"/>
              <a:t>2025/10/10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B1C4C-66EF-0F4C-B7A3-FECCA39F5A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690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23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7936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0754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982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991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54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4372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520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653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3850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36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240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3538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01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3CB2-1833-6446-A58B-BEBE6542E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FFF91-2EF8-A14C-8D6E-2B415D670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BB7F-1F1F-3041-8F34-551E53C2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5F68-6583-8F45-AF30-3873FCF24DC0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CDE26-F415-E744-8334-737A7B9D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80306-4003-1944-95E0-41599C6B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8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AEC2-52BA-024C-8C6C-BED550CB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E96FE-CB14-1B4A-85E1-5E8513611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F4636-F688-CE46-B139-31397757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B7F7C-7312-9343-99D7-282520956631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A7477-485C-4A4E-A893-61CFDB41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933B9-FD9F-1C40-89F4-1C7EAA8D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1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75246-F61B-A441-9874-62E185482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F60BD-3BDF-7945-A4E7-1F5DF859A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51581-7D0A-CE4B-AA9F-4C887158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C6F0-64AD-D642-9640-5F7BA0056DB2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E9E29-8E4E-C14A-8B17-5566A0F0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DB503-7F83-9649-BA45-24F26623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5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4003-1CF9-4C49-A837-08724456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B51C4-2549-FC4F-BDA5-F5A602F3F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2E324-444F-9548-B027-17ACC2FC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5EF6-DC98-3942-9E77-3338E41A96B1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DBAA2-8C85-9745-85A2-B41016CB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870CA-67CB-D947-B79B-24FC521B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D370-A91D-7A4D-ADC1-8DB123A0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5780B-CE87-3A4B-A7D2-4A7F24DF5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3DD42-A223-9545-ADF3-BC52370E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408F-2BAF-0F4C-A074-EBBC1FD29048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4323-9031-DC47-8A94-A29335B1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D6BC-9512-A841-B1C3-7903D18E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0F54-9BA1-B247-9E3B-D4E932B4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11D2-B35F-3F47-A8AB-22CE38A25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8E9B7-C6E3-AC4A-803D-9E61265A9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AC729-0C67-9342-95AD-9C732DB4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EFE-A9F0-9F4A-A2ED-AC71AC121266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E346A-9DE9-E145-BECE-596797C0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6A837-D9D0-6146-AEC5-C35121FB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5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5876-C723-9744-BF58-EFB872D5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5E38-1170-5149-A855-7CBDCBFD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2E9E2-0892-F446-8EC6-B8B00DE8A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4CB34-5AEB-F54E-AFF0-B66A8CD4F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C53D7-FBC1-1747-9350-41EBBB255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6BB04-91F7-B241-B009-701C0A53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C659-9F49-3744-82A8-64AF608A845C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27985-26B7-5741-8D93-99E60FE6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63637-43DC-C54C-984F-098B7918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1EDF-179A-0C49-895A-2CEEB3A8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67691-EB33-0242-A864-323F5DEF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0C6F-F816-DB49-9C21-8A58CD3E4ADD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41A9A-DE87-6E45-9DE0-DABFF5C0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888DC-681B-1341-9420-5B959877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7ED2C-2CF1-ED42-BEDB-CF3138B1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D910-7233-C647-8773-68B6E39B89B3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62B63-CB01-1C43-8129-3486B490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36FC-3BEE-8C41-81C3-F2D77D53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7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0CC0-08A9-9843-8945-D7705989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B4A4E-73BF-9944-9344-6B1CF5C1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32A37-9369-7448-9ABE-B54AD56AF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141C0-2267-0244-BE62-A04B3A4D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4AA3-0E77-D84B-B0C0-0A1DD6E31667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8F276-CF22-8A4E-9CB9-B2EF60F4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D4CAB-D56F-454F-9F7A-5354596D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0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0B6A-D032-8D48-AD3C-703F016D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44685-8048-A147-9613-C2895F7AB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4F0BB-CBF4-D849-8CEE-9C459734D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86F97-06C9-F340-9B2C-E83F5150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A33D-4257-454D-9C1B-BCAC02BC7CB5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B4FC2-462A-8847-B71A-17754A9C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E4660-7CD5-BF45-A535-740346E8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6C6EE-F9D2-6148-A0B0-FA9944B3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F61F9-840F-D740-95CA-FD5EE46D3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176A-AC6F-F140-B22E-3EF286D94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9144D-C16B-CE4A-9CC0-3432977F2DB1}" type="datetime1">
              <a:rPr lang="en-US" altLang="zh-CN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8B022-53E5-1F49-B0C5-55161277A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7C76-189B-1F4E-96DB-3B5B8373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53F7-14A7-E740-B5E2-36C20736F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650" y="1214438"/>
            <a:ext cx="9410700" cy="2387600"/>
          </a:xfrm>
        </p:spPr>
        <p:txBody>
          <a:bodyPr>
            <a:normAutofit/>
          </a:bodyPr>
          <a:lstStyle/>
          <a:p>
            <a:r>
              <a:rPr lang="en-US" sz="8000" b="1" dirty="0"/>
              <a:t>Compilation System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6C44D-EF52-3E45-B5A7-9F0C333C3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Introduction to Computer Systems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2025 Fall</a:t>
            </a:r>
          </a:p>
        </p:txBody>
      </p:sp>
    </p:spTree>
    <p:extLst>
      <p:ext uri="{BB962C8B-B14F-4D97-AF65-F5344CB8AC3E}">
        <p14:creationId xmlns:p14="http://schemas.microsoft.com/office/powerpoint/2010/main" val="96353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8480B-AD5F-BA40-82A1-2990A0C60BFB}"/>
              </a:ext>
            </a:extLst>
          </p:cNvPr>
          <p:cNvSpPr txBox="1"/>
          <p:nvPr/>
        </p:nvSpPr>
        <p:spPr>
          <a:xfrm>
            <a:off x="268438" y="648101"/>
            <a:ext cx="45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数据对齐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6F211-D1A0-9542-81DD-78CD40CE6BB1}"/>
              </a:ext>
            </a:extLst>
          </p:cNvPr>
          <p:cNvSpPr txBox="1"/>
          <p:nvPr/>
        </p:nvSpPr>
        <p:spPr>
          <a:xfrm>
            <a:off x="268438" y="1242433"/>
            <a:ext cx="818976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K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字节对齐的含义：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起始地址必须是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K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的倍数</a:t>
            </a:r>
            <a:endParaRPr kumimoji="1" lang="en-US" altLang="zh-CN" dirty="0">
              <a:solidFill>
                <a:srgbClr val="FF0000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数据对齐并不是计算机正常运行所必须的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为了简化硬件设计，并减少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CPU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访问内存的次数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BFA4A575-2D7C-2E42-81FB-96B05AB5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982E7-7CAA-7F49-90D6-1FC810AE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39" y="2679833"/>
            <a:ext cx="5827562" cy="2121586"/>
          </a:xfrm>
          <a:prstGeom prst="rect">
            <a:avLst/>
          </a:prstGeom>
        </p:spPr>
      </p:pic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23B485E2-168E-7A4D-AD81-ABD62AA1C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62361"/>
              </p:ext>
            </p:extLst>
          </p:nvPr>
        </p:nvGraphicFramePr>
        <p:xfrm>
          <a:off x="6485603" y="1686564"/>
          <a:ext cx="5141647" cy="266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537">
                  <a:extLst>
                    <a:ext uri="{9D8B030D-6E8A-4147-A177-3AD203B41FA5}">
                      <a16:colId xmlns:a16="http://schemas.microsoft.com/office/drawing/2014/main" val="2531135729"/>
                    </a:ext>
                  </a:extLst>
                </a:gridCol>
                <a:gridCol w="2567110">
                  <a:extLst>
                    <a:ext uri="{9D8B030D-6E8A-4147-A177-3AD203B41FA5}">
                      <a16:colId xmlns:a16="http://schemas.microsoft.com/office/drawing/2014/main" val="1155352406"/>
                    </a:ext>
                  </a:extLst>
                </a:gridCol>
              </a:tblGrid>
              <a:tr h="65828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Calibri" panose="020F0502020204030204" pitchFamily="34" charset="0"/>
                          <a:ea typeface="SimHei" panose="02010609060101010101" pitchFamily="49" charset="-122"/>
                          <a:cs typeface="Calibri" panose="020F0502020204030204" pitchFamily="34" charset="0"/>
                        </a:rPr>
                        <a:t>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Calibri" panose="020F0502020204030204" pitchFamily="34" charset="0"/>
                          <a:ea typeface="SimHei" panose="02010609060101010101" pitchFamily="49" charset="-122"/>
                          <a:cs typeface="Calibri" panose="020F0502020204030204" pitchFamily="34" charset="0"/>
                        </a:rPr>
                        <a:t>对齐方式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305589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Calibri" panose="020F0502020204030204" pitchFamily="34" charset="0"/>
                          <a:ea typeface="SimHei" panose="02010609060101010101" pitchFamily="49" charset="-122"/>
                          <a:cs typeface="Calibri" panose="020F0502020204030204" pitchFamily="34" charset="0"/>
                        </a:rPr>
                        <a:t>运行时</a:t>
                      </a:r>
                      <a:r>
                        <a:rPr lang="zh-CN" altLang="en-CN" b="0" dirty="0">
                          <a:latin typeface="Calibri" panose="020F0502020204030204" pitchFamily="34" charset="0"/>
                          <a:ea typeface="SimHei" panose="02010609060101010101" pitchFamily="49" charset="-122"/>
                          <a:cs typeface="Calibri" panose="020F0502020204030204" pitchFamily="34" charset="0"/>
                        </a:rPr>
                        <a:t>栈</a:t>
                      </a:r>
                      <a:r>
                        <a:rPr lang="zh-CN" altLang="en-US" b="0" dirty="0">
                          <a:latin typeface="Calibri" panose="020F0502020204030204" pitchFamily="34" charset="0"/>
                          <a:ea typeface="SimHei" panose="02010609060101010101" pitchFamily="49" charset="-122"/>
                          <a:cs typeface="Calibri" panose="020F0502020204030204" pitchFamily="34" charset="0"/>
                        </a:rPr>
                        <a:t>上的函数参数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Calibri" panose="020F0502020204030204" pitchFamily="34" charset="0"/>
                          <a:ea typeface="SimHei" panose="02010609060101010101" pitchFamily="49" charset="-122"/>
                          <a:cs typeface="Calibri" panose="020F0502020204030204" pitchFamily="34" charset="0"/>
                        </a:rPr>
                        <a:t>对齐到</a:t>
                      </a:r>
                      <a:r>
                        <a:rPr lang="en-US" altLang="zh-CN" b="0" dirty="0">
                          <a:latin typeface="Calibri" panose="020F0502020204030204" pitchFamily="34" charset="0"/>
                          <a:ea typeface="SimHei" panose="02010609060101010101" pitchFamily="49" charset="-122"/>
                          <a:cs typeface="Calibri" panose="020F0502020204030204" pitchFamily="34" charset="0"/>
                        </a:rPr>
                        <a:t>8</a:t>
                      </a:r>
                      <a:r>
                        <a:rPr lang="zh-CN" altLang="en-US" b="0" dirty="0">
                          <a:latin typeface="Calibri" panose="020F0502020204030204" pitchFamily="34" charset="0"/>
                          <a:ea typeface="SimHei" panose="02010609060101010101" pitchFamily="49" charset="-122"/>
                          <a:cs typeface="Calibri" panose="020F0502020204030204" pitchFamily="34" charset="0"/>
                        </a:rPr>
                        <a:t>字节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873511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accent3"/>
                          </a:solidFill>
                          <a:latin typeface="Calibri" panose="020F0502020204030204" pitchFamily="34" charset="0"/>
                          <a:ea typeface="SimHei" panose="02010609060101010101" pitchFamily="49" charset="-122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n-US" altLang="zh-CN" b="0" dirty="0" err="1">
                          <a:solidFill>
                            <a:schemeClr val="accent3"/>
                          </a:solidFill>
                          <a:latin typeface="Calibri" panose="020F0502020204030204" pitchFamily="34" charset="0"/>
                          <a:ea typeface="SimHei" panose="02010609060101010101" pitchFamily="49" charset="-122"/>
                          <a:cs typeface="Calibri" panose="020F0502020204030204" pitchFamily="34" charset="0"/>
                        </a:rPr>
                        <a:t>rsp</a:t>
                      </a:r>
                      <a:r>
                        <a:rPr lang="zh-CN" altLang="en-US" b="0" dirty="0">
                          <a:solidFill>
                            <a:schemeClr val="accent3"/>
                          </a:solidFill>
                          <a:latin typeface="Calibri" panose="020F0502020204030204" pitchFamily="34" charset="0"/>
                          <a:ea typeface="SimHei" panose="02010609060101010101" pitchFamily="49" charset="-122"/>
                          <a:cs typeface="Calibri" panose="020F0502020204030204" pitchFamily="34" charset="0"/>
                        </a:rPr>
                        <a:t>的值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CN" b="0" dirty="0">
                          <a:solidFill>
                            <a:schemeClr val="accent3"/>
                          </a:solidFill>
                          <a:latin typeface="Calibri" panose="020F0502020204030204" pitchFamily="34" charset="0"/>
                          <a:ea typeface="SimHei" panose="02010609060101010101" pitchFamily="49" charset="-122"/>
                          <a:cs typeface="Calibri" panose="020F0502020204030204" pitchFamily="34" charset="0"/>
                        </a:rPr>
                        <a:t>对齐到</a:t>
                      </a:r>
                      <a:r>
                        <a:rPr lang="en-US" altLang="zh-CN" b="0" dirty="0">
                          <a:solidFill>
                            <a:schemeClr val="accent3"/>
                          </a:solidFill>
                          <a:latin typeface="Calibri" panose="020F0502020204030204" pitchFamily="34" charset="0"/>
                          <a:ea typeface="SimHei" panose="02010609060101010101" pitchFamily="49" charset="-122"/>
                          <a:cs typeface="Calibri" panose="020F0502020204030204" pitchFamily="34" charset="0"/>
                        </a:rPr>
                        <a:t>16</a:t>
                      </a:r>
                      <a:r>
                        <a:rPr lang="zh-CN" altLang="en-US" b="0" dirty="0">
                          <a:solidFill>
                            <a:schemeClr val="accent3"/>
                          </a:solidFill>
                          <a:latin typeface="Calibri" panose="020F0502020204030204" pitchFamily="34" charset="0"/>
                          <a:ea typeface="SimHei" panose="02010609060101010101" pitchFamily="49" charset="-122"/>
                          <a:cs typeface="Calibri" panose="020F0502020204030204" pitchFamily="34" charset="0"/>
                        </a:rPr>
                        <a:t>字节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775675"/>
                  </a:ext>
                </a:extLst>
              </a:tr>
              <a:tr h="69468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Calibri" panose="020F0502020204030204" pitchFamily="34" charset="0"/>
                          <a:ea typeface="SimHei" panose="02010609060101010101" pitchFamily="49" charset="-122"/>
                          <a:cs typeface="Calibri" panose="020F0502020204030204" pitchFamily="34" charset="0"/>
                        </a:rPr>
                        <a:t>其他（任何在内存中的）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Calibri" panose="020F0502020204030204" pitchFamily="34" charset="0"/>
                          <a:ea typeface="SimHei" panose="02010609060101010101" pitchFamily="49" charset="-122"/>
                          <a:cs typeface="Calibri" panose="020F0502020204030204" pitchFamily="34" charset="0"/>
                        </a:rPr>
                        <a:t>对齐到</a:t>
                      </a:r>
                      <a:r>
                        <a:rPr lang="en-US" altLang="zh-CN" b="0" dirty="0">
                          <a:latin typeface="Calibri" panose="020F0502020204030204" pitchFamily="34" charset="0"/>
                          <a:ea typeface="SimHei" panose="02010609060101010101" pitchFamily="49" charset="-122"/>
                          <a:cs typeface="Calibri" panose="020F0502020204030204" pitchFamily="34" charset="0"/>
                        </a:rPr>
                        <a:t>K</a:t>
                      </a:r>
                      <a:r>
                        <a:rPr lang="zh-CN" altLang="en-US" b="0" dirty="0">
                          <a:latin typeface="Calibri" panose="020F0502020204030204" pitchFamily="34" charset="0"/>
                          <a:ea typeface="SimHei" panose="02010609060101010101" pitchFamily="49" charset="-122"/>
                          <a:cs typeface="Calibri" panose="020F0502020204030204" pitchFamily="34" charset="0"/>
                        </a:rPr>
                        <a:t>字节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349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74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8480B-AD5F-BA40-82A1-2990A0C60BFB}"/>
              </a:ext>
            </a:extLst>
          </p:cNvPr>
          <p:cNvSpPr txBox="1"/>
          <p:nvPr/>
        </p:nvSpPr>
        <p:spPr>
          <a:xfrm>
            <a:off x="268438" y="648101"/>
            <a:ext cx="45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数据对齐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6F211-D1A0-9542-81DD-78CD40CE6BB1}"/>
              </a:ext>
            </a:extLst>
          </p:cNvPr>
          <p:cNvSpPr txBox="1"/>
          <p:nvPr/>
        </p:nvSpPr>
        <p:spPr>
          <a:xfrm>
            <a:off x="268438" y="1242433"/>
            <a:ext cx="8189762" cy="4615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结构体的对齐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内部对齐：上一页表格中的对齐规则一致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外部对齐：与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结构体中最大的数据类型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对齐方式一致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出于对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结构体数组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中每个结构体对齐规则的考量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需要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同时保证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内部对齐和外部对齐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BFA4A575-2D7C-2E42-81FB-96B05AB5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463986-6E32-1149-A2D7-89E6B7EA2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92" y="2243188"/>
            <a:ext cx="8375240" cy="84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AC4AAB-F92B-1B45-A8E5-7A506AAEC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1745636"/>
            <a:ext cx="2195673" cy="15186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E071BF-154D-8D40-8D1B-7C536E45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91" y="4516008"/>
            <a:ext cx="8375241" cy="8294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619AB8-42C7-D14E-A994-C8882764D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8520" y="4086543"/>
            <a:ext cx="2192432" cy="15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6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8480B-AD5F-BA40-82A1-2990A0C60BFB}"/>
              </a:ext>
            </a:extLst>
          </p:cNvPr>
          <p:cNvSpPr txBox="1"/>
          <p:nvPr/>
        </p:nvSpPr>
        <p:spPr>
          <a:xfrm>
            <a:off x="268438" y="648101"/>
            <a:ext cx="45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数据对齐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6F211-D1A0-9542-81DD-78CD40CE6BB1}"/>
              </a:ext>
            </a:extLst>
          </p:cNvPr>
          <p:cNvSpPr txBox="1"/>
          <p:nvPr/>
        </p:nvSpPr>
        <p:spPr>
          <a:xfrm>
            <a:off x="268438" y="1242433"/>
            <a:ext cx="8189762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联合的对齐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BFA4A575-2D7C-2E42-81FB-96B05AB5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12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20C10D-FA08-5D4C-9F06-C085756506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23"/>
          <a:stretch/>
        </p:blipFill>
        <p:spPr>
          <a:xfrm>
            <a:off x="1460500" y="1827110"/>
            <a:ext cx="9271000" cy="401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8480B-AD5F-BA40-82A1-2990A0C60BFB}"/>
              </a:ext>
            </a:extLst>
          </p:cNvPr>
          <p:cNvSpPr txBox="1"/>
          <p:nvPr/>
        </p:nvSpPr>
        <p:spPr>
          <a:xfrm>
            <a:off x="268438" y="648101"/>
            <a:ext cx="45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Outline</a:t>
            </a:r>
            <a:endParaRPr kumimoji="1" lang="zh-CN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F2327-3E94-2D41-98BD-06F53B27B041}"/>
              </a:ext>
            </a:extLst>
          </p:cNvPr>
          <p:cNvSpPr txBox="1"/>
          <p:nvPr/>
        </p:nvSpPr>
        <p:spPr>
          <a:xfrm>
            <a:off x="268438" y="1232876"/>
            <a:ext cx="6098058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Data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指针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数组</a:t>
            </a:r>
            <a:endParaRPr kumimoji="1" lang="en-US" altLang="zh-CN" dirty="0"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结构（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struct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）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联合（</a:t>
            </a:r>
            <a:r>
              <a:rPr kumimoji="1" lang="en-US" altLang="zh-CN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union</a:t>
            </a:r>
            <a:r>
              <a: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）</a:t>
            </a:r>
            <a:endParaRPr kumimoji="1" lang="en-US" altLang="zh-CN" dirty="0"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数据对齐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Advanced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缓冲区溢出</a:t>
            </a:r>
            <a:endParaRPr kumimoji="1" lang="en-US" altLang="zh-CN" dirty="0">
              <a:solidFill>
                <a:schemeClr val="accent1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变长栈帧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浮点指令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75FE86-4E9F-AF40-8023-07022109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8480B-AD5F-BA40-82A1-2990A0C60BFB}"/>
              </a:ext>
            </a:extLst>
          </p:cNvPr>
          <p:cNvSpPr txBox="1"/>
          <p:nvPr/>
        </p:nvSpPr>
        <p:spPr>
          <a:xfrm>
            <a:off x="268438" y="648101"/>
            <a:ext cx="45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缓冲区溢出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6F211-D1A0-9542-81DD-78CD40CE6BB1}"/>
              </a:ext>
            </a:extLst>
          </p:cNvPr>
          <p:cNvSpPr txBox="1"/>
          <p:nvPr/>
        </p:nvSpPr>
        <p:spPr>
          <a:xfrm>
            <a:off x="268438" y="1242433"/>
            <a:ext cx="6658892" cy="544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根源在于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语言对内存的引用不作任何边界检查</a:t>
            </a:r>
            <a:endParaRPr kumimoji="1" lang="en-US" altLang="zh-CN" dirty="0">
              <a:solidFill>
                <a:srgbClr val="FF0000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Recap.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局部变量保存在栈上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对于一个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callee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的栈帧，其局部变量的上方有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caller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栈帧里的返回地址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通过</a:t>
            </a:r>
            <a:r>
              <a:rPr kumimoji="1" lang="zh-CN" altLang="en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越界访问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局部变量（溢出），可以读写这个返回地址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BFA4A575-2D7C-2E42-81FB-96B05AB5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14E846-A258-3A43-ABCA-24EA950A0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79" y="1735726"/>
            <a:ext cx="5584453" cy="2497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CEB060-DE7B-EA42-90D3-EB16FF78F2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869" b="71710"/>
          <a:stretch/>
        </p:blipFill>
        <p:spPr>
          <a:xfrm>
            <a:off x="652379" y="4334875"/>
            <a:ext cx="2573421" cy="237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863DB-5626-C246-83B4-218CB41A8556}"/>
              </a:ext>
            </a:extLst>
          </p:cNvPr>
          <p:cNvSpPr txBox="1"/>
          <p:nvPr/>
        </p:nvSpPr>
        <p:spPr>
          <a:xfrm>
            <a:off x="3444605" y="4170630"/>
            <a:ext cx="239739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800" dirty="0"/>
              <a:t>no error, no warning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886E47-8ECB-984E-A707-0C27B987C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6135" y="3873501"/>
            <a:ext cx="4612291" cy="1927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28A479-79FA-2A4D-A0F7-9572CFAA75E0}"/>
              </a:ext>
            </a:extLst>
          </p:cNvPr>
          <p:cNvSpPr txBox="1"/>
          <p:nvPr/>
        </p:nvSpPr>
        <p:spPr>
          <a:xfrm>
            <a:off x="8074489" y="5839279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注意</a:t>
            </a:r>
            <a:r>
              <a:rPr kumimoji="1" lang="en-US" altLang="zh-CN" sz="1400" dirty="0" err="1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buf</a:t>
            </a:r>
            <a:r>
              <a:rPr kumimoji="1" lang="zh-CN" altLang="en-US" sz="14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中元素在栈上的顺序</a:t>
            </a:r>
          </a:p>
        </p:txBody>
      </p:sp>
    </p:spTree>
    <p:extLst>
      <p:ext uri="{BB962C8B-B14F-4D97-AF65-F5344CB8AC3E}">
        <p14:creationId xmlns:p14="http://schemas.microsoft.com/office/powerpoint/2010/main" val="332673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8480B-AD5F-BA40-82A1-2990A0C60BFB}"/>
              </a:ext>
            </a:extLst>
          </p:cNvPr>
          <p:cNvSpPr txBox="1"/>
          <p:nvPr/>
        </p:nvSpPr>
        <p:spPr>
          <a:xfrm>
            <a:off x="268438" y="648101"/>
            <a:ext cx="45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对抗缓冲区溢出攻击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6F211-D1A0-9542-81DD-78CD40CE6BB1}"/>
              </a:ext>
            </a:extLst>
          </p:cNvPr>
          <p:cNvSpPr txBox="1"/>
          <p:nvPr/>
        </p:nvSpPr>
        <p:spPr>
          <a:xfrm>
            <a:off x="268438" y="1242433"/>
            <a:ext cx="8189762" cy="544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避免缓冲区溢出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使用更安全的函数，如</a:t>
            </a:r>
            <a:r>
              <a:rPr kumimoji="1" lang="en-US" altLang="zh-CN" dirty="0" err="1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fgets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, </a:t>
            </a:r>
            <a:r>
              <a:rPr kumimoji="1" lang="en-US" altLang="zh-CN" dirty="0" err="1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strncpy</a:t>
            </a:r>
            <a:endParaRPr kumimoji="1" lang="en-US" altLang="zh-CN" dirty="0">
              <a:solidFill>
                <a:srgbClr val="FF0000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不安全的函数：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get, </a:t>
            </a:r>
            <a:r>
              <a:rPr kumimoji="1" lang="en-US" altLang="zh-CN" dirty="0" err="1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strcpy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, </a:t>
            </a:r>
            <a:r>
              <a:rPr kumimoji="1" lang="en-US" altLang="zh-CN" dirty="0" err="1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strcat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, </a:t>
            </a:r>
            <a:r>
              <a:rPr kumimoji="1" lang="en-US" altLang="zh-CN" dirty="0" err="1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sprintf</a:t>
            </a:r>
            <a:r>
              <a:rPr kumimoji="1" lang="en-US" altLang="zh-CN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...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地址空间布局</a:t>
            </a:r>
            <a:r>
              <a:rPr kumimoji="1" lang="zh-CN" altLang="en-CN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随机化</a:t>
            </a:r>
            <a:r>
              <a: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（</a:t>
            </a:r>
            <a:r>
              <a:rPr kumimoji="1" lang="en-US" altLang="zh-CN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ASLR</a:t>
            </a:r>
            <a:r>
              <a: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）</a:t>
            </a:r>
            <a:endParaRPr kumimoji="1" lang="en-US" altLang="zh-CN" dirty="0"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栈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随机化：每次运行程序时栈在内存中的位置都不同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实现：程序开始时先分配一块随机大小的空间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栈破坏检测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避免内存越界访问破坏栈中的有效信息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Canary</a:t>
            </a:r>
            <a:r>
              <a: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value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注意：只有当函数中有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局部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char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类型缓冲区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时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gcc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才插入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canary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为每个内存区域（页）设置可执行权限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限制可以存储可执行代码的内存区域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可读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/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可写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/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可执行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BFA4A575-2D7C-2E42-81FB-96B05AB5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2" descr="canary - Kids | Britannica Kids | Homework Help">
            <a:extLst>
              <a:ext uri="{FF2B5EF4-FFF2-40B4-BE49-F238E27FC236}">
                <a16:creationId xmlns:a16="http://schemas.microsoft.com/office/drawing/2014/main" id="{1009464C-BFB3-9C48-BA37-5D6F522D1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132" y="3704037"/>
            <a:ext cx="2358736" cy="157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4E88D-4CC6-3E46-99D0-099A98D3A46C}"/>
              </a:ext>
            </a:extLst>
          </p:cNvPr>
          <p:cNvSpPr txBox="1"/>
          <p:nvPr/>
        </p:nvSpPr>
        <p:spPr>
          <a:xfrm>
            <a:off x="8226217" y="5277013"/>
            <a:ext cx="145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1" u="none" strike="noStrike" dirty="0" err="1">
                <a:solidFill>
                  <a:srgbClr val="333333"/>
                </a:solidFill>
                <a:effectLst/>
              </a:rPr>
              <a:t>Serinus</a:t>
            </a:r>
            <a:r>
              <a:rPr lang="en-US" sz="1600" b="0" i="1" u="none" strike="noStrike" dirty="0">
                <a:solidFill>
                  <a:srgbClr val="333333"/>
                </a:solidFill>
                <a:effectLst/>
              </a:rPr>
              <a:t> </a:t>
            </a:r>
            <a:r>
              <a:rPr lang="en-US" sz="1600" b="0" i="1" u="none" strike="noStrike" dirty="0" err="1">
                <a:solidFill>
                  <a:srgbClr val="333333"/>
                </a:solidFill>
                <a:effectLst/>
              </a:rPr>
              <a:t>canaria</a:t>
            </a:r>
            <a:endParaRPr kumimoji="1"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69387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8480B-AD5F-BA40-82A1-2990A0C60BFB}"/>
              </a:ext>
            </a:extLst>
          </p:cNvPr>
          <p:cNvSpPr txBox="1"/>
          <p:nvPr/>
        </p:nvSpPr>
        <p:spPr>
          <a:xfrm>
            <a:off x="268438" y="648101"/>
            <a:ext cx="5433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常见的缓冲区溢出攻击方法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6F211-D1A0-9542-81DD-78CD40CE6BB1}"/>
              </a:ext>
            </a:extLst>
          </p:cNvPr>
          <p:cNvSpPr txBox="1"/>
          <p:nvPr/>
        </p:nvSpPr>
        <p:spPr>
          <a:xfrm>
            <a:off x="268437" y="1242433"/>
            <a:ext cx="10820089" cy="5030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直接插入攻击代码（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exploit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code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）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攻击代码的基本结构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基本思路：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用攻击代码的起始地址（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Low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）覆盖返回地址（红色）</a:t>
            </a:r>
            <a:endParaRPr kumimoji="1" lang="en-US" altLang="zh-CN" dirty="0">
              <a:solidFill>
                <a:srgbClr val="FF0000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问题：现在几乎所有程序都带有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ASLR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+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canary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攻击代码的起始地址</a:t>
            </a:r>
            <a:r>
              <a:rPr kumimoji="1" lang="zh-CN" altLang="en-CN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被随机化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，每次程序执行都不一样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缓冲区上方（灰色）有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canary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，一旦被修改程序就会报错并终止，因此攻击代码无法被执行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BFA4A575-2D7C-2E42-81FB-96B05AB5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D88868-B4EF-8443-89B4-04EBA05C72C2}"/>
              </a:ext>
            </a:extLst>
          </p:cNvPr>
          <p:cNvGrpSpPr/>
          <p:nvPr/>
        </p:nvGrpSpPr>
        <p:grpSpPr>
          <a:xfrm>
            <a:off x="1024908" y="2145673"/>
            <a:ext cx="10142183" cy="2088691"/>
            <a:chOff x="982353" y="4179443"/>
            <a:chExt cx="10142183" cy="20886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485881-0D90-3547-ACCC-9B04C7D18228}"/>
                </a:ext>
              </a:extLst>
            </p:cNvPr>
            <p:cNvSpPr/>
            <p:nvPr/>
          </p:nvSpPr>
          <p:spPr>
            <a:xfrm>
              <a:off x="1026513" y="4811294"/>
              <a:ext cx="480170" cy="509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65E8E6-793A-E744-8111-156A9253BE9F}"/>
                </a:ext>
              </a:extLst>
            </p:cNvPr>
            <p:cNvSpPr/>
            <p:nvPr/>
          </p:nvSpPr>
          <p:spPr>
            <a:xfrm>
              <a:off x="1506683" y="4811294"/>
              <a:ext cx="480170" cy="509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B3B194-B1A4-8B42-93D2-1AC0B73A0D6B}"/>
                </a:ext>
              </a:extLst>
            </p:cNvPr>
            <p:cNvSpPr/>
            <p:nvPr/>
          </p:nvSpPr>
          <p:spPr>
            <a:xfrm>
              <a:off x="1986853" y="4811294"/>
              <a:ext cx="480170" cy="509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D5B82C-A21D-F946-BB05-C5397FD68B97}"/>
                </a:ext>
              </a:extLst>
            </p:cNvPr>
            <p:cNvSpPr/>
            <p:nvPr/>
          </p:nvSpPr>
          <p:spPr>
            <a:xfrm>
              <a:off x="2467023" y="4811294"/>
              <a:ext cx="480170" cy="509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D39530-74D3-CF46-9496-7D3A61F4C3FC}"/>
                </a:ext>
              </a:extLst>
            </p:cNvPr>
            <p:cNvSpPr/>
            <p:nvPr/>
          </p:nvSpPr>
          <p:spPr>
            <a:xfrm>
              <a:off x="2947193" y="4811294"/>
              <a:ext cx="480170" cy="509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A99432-339C-8D48-8E5A-BAED1D0D91CA}"/>
                </a:ext>
              </a:extLst>
            </p:cNvPr>
            <p:cNvSpPr/>
            <p:nvPr/>
          </p:nvSpPr>
          <p:spPr>
            <a:xfrm>
              <a:off x="3427363" y="4811294"/>
              <a:ext cx="480170" cy="509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1FF084-1EBF-DB46-8EEE-5A3C4DD9D4F6}"/>
                </a:ext>
              </a:extLst>
            </p:cNvPr>
            <p:cNvSpPr/>
            <p:nvPr/>
          </p:nvSpPr>
          <p:spPr>
            <a:xfrm>
              <a:off x="3899330" y="4811294"/>
              <a:ext cx="480170" cy="509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4D22AC-B11D-D749-9986-5FD5489A26EB}"/>
                </a:ext>
              </a:extLst>
            </p:cNvPr>
            <p:cNvSpPr/>
            <p:nvPr/>
          </p:nvSpPr>
          <p:spPr>
            <a:xfrm>
              <a:off x="4379500" y="4811294"/>
              <a:ext cx="480170" cy="509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DF79C3-23E1-344F-988B-8C4C453BB2BF}"/>
                </a:ext>
              </a:extLst>
            </p:cNvPr>
            <p:cNvSpPr/>
            <p:nvPr/>
          </p:nvSpPr>
          <p:spPr>
            <a:xfrm>
              <a:off x="4851467" y="4811294"/>
              <a:ext cx="480170" cy="50915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3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AC59F1-C052-E940-9213-47B407427AF5}"/>
                </a:ext>
              </a:extLst>
            </p:cNvPr>
            <p:cNvSpPr/>
            <p:nvPr/>
          </p:nvSpPr>
          <p:spPr>
            <a:xfrm>
              <a:off x="5331637" y="4811294"/>
              <a:ext cx="480170" cy="50915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3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C54410-460E-3742-879C-188EE1B0C90E}"/>
                </a:ext>
              </a:extLst>
            </p:cNvPr>
            <p:cNvSpPr/>
            <p:nvPr/>
          </p:nvSpPr>
          <p:spPr>
            <a:xfrm>
              <a:off x="7225130" y="4811294"/>
              <a:ext cx="480170" cy="5091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46F6CFA-5D6E-4D45-A519-4CA5BC9A3853}"/>
                </a:ext>
              </a:extLst>
            </p:cNvPr>
            <p:cNvSpPr/>
            <p:nvPr/>
          </p:nvSpPr>
          <p:spPr>
            <a:xfrm>
              <a:off x="6300614" y="4811220"/>
              <a:ext cx="480170" cy="50915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3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6C9896A-BE48-CA47-A2B8-0CB7EB7F6B91}"/>
                </a:ext>
              </a:extLst>
            </p:cNvPr>
            <p:cNvSpPr/>
            <p:nvPr/>
          </p:nvSpPr>
          <p:spPr>
            <a:xfrm>
              <a:off x="6744960" y="4811294"/>
              <a:ext cx="480170" cy="50915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accent3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80BF12-6E9D-DE40-80AB-1461D735F75A}"/>
                </a:ext>
              </a:extLst>
            </p:cNvPr>
            <p:cNvSpPr/>
            <p:nvPr/>
          </p:nvSpPr>
          <p:spPr>
            <a:xfrm>
              <a:off x="7705300" y="4811220"/>
              <a:ext cx="480170" cy="5091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FDB2F0-1B8B-344B-94FC-31AAA4E636F7}"/>
                </a:ext>
              </a:extLst>
            </p:cNvPr>
            <p:cNvSpPr/>
            <p:nvPr/>
          </p:nvSpPr>
          <p:spPr>
            <a:xfrm>
              <a:off x="8185470" y="4811294"/>
              <a:ext cx="480170" cy="5091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D156583-7E57-014B-A0E4-48BF3214A4C5}"/>
                </a:ext>
              </a:extLst>
            </p:cNvPr>
            <p:cNvSpPr/>
            <p:nvPr/>
          </p:nvSpPr>
          <p:spPr>
            <a:xfrm>
              <a:off x="8665640" y="4811220"/>
              <a:ext cx="480170" cy="5091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661F5A1-8A92-E947-A3D7-5504A7097A71}"/>
                </a:ext>
              </a:extLst>
            </p:cNvPr>
            <p:cNvSpPr/>
            <p:nvPr/>
          </p:nvSpPr>
          <p:spPr>
            <a:xfrm>
              <a:off x="9145810" y="4811294"/>
              <a:ext cx="480170" cy="5091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F0E91AE-5A4E-0346-BDF7-8B5C3028BFE6}"/>
                </a:ext>
              </a:extLst>
            </p:cNvPr>
            <p:cNvSpPr/>
            <p:nvPr/>
          </p:nvSpPr>
          <p:spPr>
            <a:xfrm>
              <a:off x="9625980" y="4811220"/>
              <a:ext cx="480170" cy="5091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AC852A7-F791-0F40-BD4A-1CF6FE5405C3}"/>
                </a:ext>
              </a:extLst>
            </p:cNvPr>
            <p:cNvSpPr/>
            <p:nvPr/>
          </p:nvSpPr>
          <p:spPr>
            <a:xfrm>
              <a:off x="10097947" y="4811294"/>
              <a:ext cx="480170" cy="5091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C05B6C-9864-AA49-A09A-910F28CF154E}"/>
                </a:ext>
              </a:extLst>
            </p:cNvPr>
            <p:cNvSpPr/>
            <p:nvPr/>
          </p:nvSpPr>
          <p:spPr>
            <a:xfrm>
              <a:off x="10578117" y="4811220"/>
              <a:ext cx="480170" cy="5091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7E19FDE-8EB9-9747-A2FE-5F91B923A2F0}"/>
                </a:ext>
              </a:extLst>
            </p:cNvPr>
            <p:cNvSpPr/>
            <p:nvPr/>
          </p:nvSpPr>
          <p:spPr>
            <a:xfrm>
              <a:off x="5820444" y="4811220"/>
              <a:ext cx="480170" cy="509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3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...</a:t>
              </a:r>
              <a:endParaRPr kumimoji="1" lang="zh-CN" altLang="en-US" dirty="0">
                <a:solidFill>
                  <a:schemeClr val="accent3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2619EE8-92A5-AE40-BEA0-755202C290F7}"/>
                </a:ext>
              </a:extLst>
            </p:cNvPr>
            <p:cNvCxnSpPr/>
            <p:nvPr/>
          </p:nvCxnSpPr>
          <p:spPr>
            <a:xfrm>
              <a:off x="1026513" y="4447309"/>
              <a:ext cx="0" cy="2496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D9ABB12-286E-C949-859B-2753159479F7}"/>
                </a:ext>
              </a:extLst>
            </p:cNvPr>
            <p:cNvCxnSpPr/>
            <p:nvPr/>
          </p:nvCxnSpPr>
          <p:spPr>
            <a:xfrm>
              <a:off x="4851467" y="4447308"/>
              <a:ext cx="0" cy="2496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7C8AB78-5009-F249-BC5B-736DFD0FDFDB}"/>
                </a:ext>
              </a:extLst>
            </p:cNvPr>
            <p:cNvCxnSpPr>
              <a:cxnSpLocks/>
            </p:cNvCxnSpPr>
            <p:nvPr/>
          </p:nvCxnSpPr>
          <p:spPr>
            <a:xfrm>
              <a:off x="1026513" y="4572113"/>
              <a:ext cx="383315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D46C793-A2B5-6E44-80C5-2CD1597E3369}"/>
                </a:ext>
              </a:extLst>
            </p:cNvPr>
            <p:cNvCxnSpPr/>
            <p:nvPr/>
          </p:nvCxnSpPr>
          <p:spPr>
            <a:xfrm>
              <a:off x="7229231" y="4475131"/>
              <a:ext cx="0" cy="2496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4FACE18-531F-474B-B78B-54A359B88433}"/>
                </a:ext>
              </a:extLst>
            </p:cNvPr>
            <p:cNvCxnSpPr/>
            <p:nvPr/>
          </p:nvCxnSpPr>
          <p:spPr>
            <a:xfrm>
              <a:off x="11054185" y="4475130"/>
              <a:ext cx="0" cy="2496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9533BF9-F953-A44A-A582-32737E43516F}"/>
                </a:ext>
              </a:extLst>
            </p:cNvPr>
            <p:cNvCxnSpPr>
              <a:cxnSpLocks/>
            </p:cNvCxnSpPr>
            <p:nvPr/>
          </p:nvCxnSpPr>
          <p:spPr>
            <a:xfrm>
              <a:off x="7229231" y="4599935"/>
              <a:ext cx="383315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4A0B684-01E3-CC44-B832-7E71E699371A}"/>
                </a:ext>
              </a:extLst>
            </p:cNvPr>
            <p:cNvCxnSpPr>
              <a:cxnSpLocks/>
            </p:cNvCxnSpPr>
            <p:nvPr/>
          </p:nvCxnSpPr>
          <p:spPr>
            <a:xfrm>
              <a:off x="1026513" y="5669974"/>
              <a:ext cx="0" cy="2496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FDB73F6-5F9C-6B45-9E52-4380C51638EB}"/>
                </a:ext>
              </a:extLst>
            </p:cNvPr>
            <p:cNvCxnSpPr>
              <a:cxnSpLocks/>
            </p:cNvCxnSpPr>
            <p:nvPr/>
          </p:nvCxnSpPr>
          <p:spPr>
            <a:xfrm>
              <a:off x="7224042" y="5669974"/>
              <a:ext cx="0" cy="2496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32C7EBD-2F7B-A848-AB24-463269DD35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6513" y="5794778"/>
              <a:ext cx="619861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0F4427-15A0-4444-BFD5-BACE356727D4}"/>
                </a:ext>
              </a:extLst>
            </p:cNvPr>
            <p:cNvSpPr txBox="1"/>
            <p:nvPr/>
          </p:nvSpPr>
          <p:spPr>
            <a:xfrm>
              <a:off x="2732909" y="5898802"/>
              <a:ext cx="2784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可以填写攻击代码的区域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415397-CF23-EC41-BE7D-5CAA6184ED56}"/>
                </a:ext>
              </a:extLst>
            </p:cNvPr>
            <p:cNvSpPr txBox="1"/>
            <p:nvPr/>
          </p:nvSpPr>
          <p:spPr>
            <a:xfrm>
              <a:off x="8723037" y="417944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返回地址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1A0D5FC-976A-0B4B-8114-89920B83C936}"/>
                </a:ext>
              </a:extLst>
            </p:cNvPr>
            <p:cNvSpPr txBox="1"/>
            <p:nvPr/>
          </p:nvSpPr>
          <p:spPr>
            <a:xfrm>
              <a:off x="982353" y="5373720"/>
              <a:ext cx="568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Low</a:t>
              </a:r>
              <a:endPara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4B13D9C-5694-4641-93BE-37767E26342E}"/>
                </a:ext>
              </a:extLst>
            </p:cNvPr>
            <p:cNvSpPr txBox="1"/>
            <p:nvPr/>
          </p:nvSpPr>
          <p:spPr>
            <a:xfrm>
              <a:off x="10511868" y="5373720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High</a:t>
              </a:r>
              <a:endPara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E9B6AF-4A04-9D45-87D5-172B111E8D4E}"/>
              </a:ext>
            </a:extLst>
          </p:cNvPr>
          <p:cNvSpPr txBox="1"/>
          <p:nvPr/>
        </p:nvSpPr>
        <p:spPr>
          <a:xfrm>
            <a:off x="11365060" y="28473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栈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2DB904-DC34-2041-93C0-B6F2CA7D1EEC}"/>
              </a:ext>
            </a:extLst>
          </p:cNvPr>
          <p:cNvSpPr txBox="1"/>
          <p:nvPr/>
        </p:nvSpPr>
        <p:spPr>
          <a:xfrm>
            <a:off x="2352670" y="21431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  <a:cs typeface="Courier New" panose="02070309020205020404" pitchFamily="49" charset="0"/>
              </a:rPr>
              <a:t>缓冲区</a:t>
            </a:r>
          </a:p>
        </p:txBody>
      </p:sp>
    </p:spTree>
    <p:extLst>
      <p:ext uri="{BB962C8B-B14F-4D97-AF65-F5344CB8AC3E}">
        <p14:creationId xmlns:p14="http://schemas.microsoft.com/office/powerpoint/2010/main" val="107870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8480B-AD5F-BA40-82A1-2990A0C60BFB}"/>
              </a:ext>
            </a:extLst>
          </p:cNvPr>
          <p:cNvSpPr txBox="1"/>
          <p:nvPr/>
        </p:nvSpPr>
        <p:spPr>
          <a:xfrm>
            <a:off x="268438" y="648101"/>
            <a:ext cx="5433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常见的缓冲区溢出攻击方法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6F211-D1A0-9542-81DD-78CD40CE6BB1}"/>
              </a:ext>
            </a:extLst>
          </p:cNvPr>
          <p:cNvSpPr txBox="1"/>
          <p:nvPr/>
        </p:nvSpPr>
        <p:spPr>
          <a:xfrm>
            <a:off x="268438" y="1242433"/>
            <a:ext cx="6909132" cy="5446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空操作雪橇（</a:t>
            </a:r>
            <a:r>
              <a:rPr kumimoji="1" lang="en-US" altLang="zh-CN" dirty="0" err="1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nop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sled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）</a:t>
            </a:r>
            <a:endParaRPr kumimoji="1" lang="en-US" altLang="zh-CN" dirty="0">
              <a:solidFill>
                <a:srgbClr val="FF0000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在存在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ASLR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的情况下进行攻击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思路：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枚举，通过</a:t>
            </a:r>
            <a:r>
              <a:rPr kumimoji="1" lang="en-US" altLang="zh-CN" dirty="0" err="1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nop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减少枚举次数</a:t>
            </a:r>
            <a:endParaRPr kumimoji="1" lang="en-US" altLang="zh-CN" dirty="0">
              <a:solidFill>
                <a:srgbClr val="FF0000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nop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指令：指令编码长度为</a:t>
            </a:r>
            <a:r>
              <a:rPr kumimoji="1" lang="en-US" altLang="zh-CN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1</a:t>
            </a:r>
            <a:r>
              <a: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个字节</a:t>
            </a:r>
          </a:p>
          <a:p>
            <a:pPr marL="1657350" lvl="3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什么也不做，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PC &lt;- PC + 1</a:t>
            </a:r>
          </a:p>
          <a:p>
            <a:pPr marL="1657350" lvl="3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为什么会有这种指令？指令在内存中的对齐，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CPU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实现流水线的细节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...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具体实现：在真正的攻击代码前加入一大堆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nop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指令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存在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ALSR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时，攻击代码的起始地址被随机化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加入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nop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指令使得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返回地址只要落在</a:t>
            </a:r>
            <a:r>
              <a:rPr kumimoji="1" lang="en-US" altLang="zh-CN" dirty="0" err="1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nop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的地址范围内，攻击代码就可以被完整地执行</a:t>
            </a:r>
            <a:endParaRPr kumimoji="1" lang="en-US" altLang="zh-CN" dirty="0">
              <a:solidFill>
                <a:srgbClr val="FF0000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对于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canary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，仍然可以使用一些手段越过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canary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的保护（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attacklab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）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因此，对抗缓冲区溢出攻击最根本的方法是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将栈标记为</a:t>
            </a:r>
            <a:r>
              <a:rPr kumimoji="1" lang="zh-CN" altLang="en-CN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不可执行</a:t>
            </a:r>
            <a:endParaRPr kumimoji="1" lang="en-US" altLang="zh-CN" dirty="0">
              <a:solidFill>
                <a:srgbClr val="FF0000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BFA4A575-2D7C-2E42-81FB-96B05AB5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17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613BD67-6854-E24A-BC8E-4BC81EC99299}"/>
              </a:ext>
            </a:extLst>
          </p:cNvPr>
          <p:cNvGrpSpPr/>
          <p:nvPr/>
        </p:nvGrpSpPr>
        <p:grpSpPr>
          <a:xfrm>
            <a:off x="7048167" y="3764658"/>
            <a:ext cx="5884367" cy="2179600"/>
            <a:chOff x="6847485" y="3416708"/>
            <a:chExt cx="8144337" cy="2561496"/>
          </a:xfrm>
        </p:grpSpPr>
        <p:sp>
          <p:nvSpPr>
            <p:cNvPr id="44" name="Rectangle 21">
              <a:extLst>
                <a:ext uri="{FF2B5EF4-FFF2-40B4-BE49-F238E27FC236}">
                  <a16:creationId xmlns:a16="http://schemas.microsoft.com/office/drawing/2014/main" id="{AD51A490-67DE-D24C-B0C7-2477C9640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7485" y="5151419"/>
              <a:ext cx="596997" cy="5847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 err="1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nop</a:t>
              </a:r>
              <a:endParaRPr 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E7D40DA-9FF1-F042-8F4E-1C79868E3A3C}"/>
                </a:ext>
              </a:extLst>
            </p:cNvPr>
            <p:cNvCxnSpPr>
              <a:cxnSpLocks/>
              <a:endCxn id="55" idx="3"/>
            </p:cNvCxnSpPr>
            <p:nvPr/>
          </p:nvCxnSpPr>
          <p:spPr>
            <a:xfrm flipH="1">
              <a:off x="11623458" y="5442151"/>
              <a:ext cx="5611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3BD0B4-F0EF-8242-BAD2-12096AB3F4B7}"/>
                </a:ext>
              </a:extLst>
            </p:cNvPr>
            <p:cNvSpPr txBox="1"/>
            <p:nvPr/>
          </p:nvSpPr>
          <p:spPr>
            <a:xfrm>
              <a:off x="10925951" y="5218627"/>
              <a:ext cx="4065871" cy="759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err="1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buf</a:t>
              </a:r>
              <a:r>
                <a:rPr kumimoji="1" lang="en-US" altLang="zh-CN" dirty="0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 = %</a:t>
              </a:r>
              <a:r>
                <a:rPr kumimoji="1" lang="en-US" altLang="zh-CN" dirty="0" err="1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rsp</a:t>
              </a:r>
              <a:endParaRPr kumimoji="1" lang="en-US" altLang="zh-CN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dirty="0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 (randomized)</a:t>
              </a:r>
              <a:endPara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49" name="Rectangle 21">
              <a:extLst>
                <a:ext uri="{FF2B5EF4-FFF2-40B4-BE49-F238E27FC236}">
                  <a16:creationId xmlns:a16="http://schemas.microsoft.com/office/drawing/2014/main" id="{F09E2921-60F9-1A4E-9B3B-25CCA208A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482" y="5151419"/>
              <a:ext cx="596997" cy="5847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 err="1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nop</a:t>
              </a:r>
              <a:endParaRPr 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0" name="Rectangle 21">
              <a:extLst>
                <a:ext uri="{FF2B5EF4-FFF2-40B4-BE49-F238E27FC236}">
                  <a16:creationId xmlns:a16="http://schemas.microsoft.com/office/drawing/2014/main" id="{ACDDAF4F-079D-A749-8DE5-EB9D9EAA4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1478" y="5149763"/>
              <a:ext cx="596997" cy="5847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 err="1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nop</a:t>
              </a:r>
              <a:endParaRPr 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1" name="Rectangle 21">
              <a:extLst>
                <a:ext uri="{FF2B5EF4-FFF2-40B4-BE49-F238E27FC236}">
                  <a16:creationId xmlns:a16="http://schemas.microsoft.com/office/drawing/2014/main" id="{BC7AC6BF-E2F0-654D-A64E-F0513C61F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8475" y="5149763"/>
              <a:ext cx="596997" cy="5847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 err="1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nop</a:t>
              </a:r>
              <a:endParaRPr 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2" name="Rectangle 21">
              <a:extLst>
                <a:ext uri="{FF2B5EF4-FFF2-40B4-BE49-F238E27FC236}">
                  <a16:creationId xmlns:a16="http://schemas.microsoft.com/office/drawing/2014/main" id="{4818CCE5-8BE3-074F-8C55-61B58F0A5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5471" y="5149763"/>
              <a:ext cx="596997" cy="5847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 err="1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nop</a:t>
              </a:r>
              <a:endParaRPr 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3" name="Rectangle 21">
              <a:extLst>
                <a:ext uri="{FF2B5EF4-FFF2-40B4-BE49-F238E27FC236}">
                  <a16:creationId xmlns:a16="http://schemas.microsoft.com/office/drawing/2014/main" id="{8ACC7A08-CCD4-AF4F-827E-0783EC938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2468" y="5149763"/>
              <a:ext cx="596997" cy="5847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 err="1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nop</a:t>
              </a:r>
              <a:endParaRPr 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4" name="Rectangle 21">
              <a:extLst>
                <a:ext uri="{FF2B5EF4-FFF2-40B4-BE49-F238E27FC236}">
                  <a16:creationId xmlns:a16="http://schemas.microsoft.com/office/drawing/2014/main" id="{F8338D9E-3B08-9F42-9126-5AC7C6F20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9464" y="5149763"/>
              <a:ext cx="596997" cy="5847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 err="1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nop</a:t>
              </a:r>
              <a:endParaRPr 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5" name="Rectangle 21">
              <a:extLst>
                <a:ext uri="{FF2B5EF4-FFF2-40B4-BE49-F238E27FC236}">
                  <a16:creationId xmlns:a16="http://schemas.microsoft.com/office/drawing/2014/main" id="{4679FA0E-85DE-EA47-B9C0-615C48044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6461" y="5149763"/>
              <a:ext cx="596997" cy="5847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 err="1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nop</a:t>
              </a:r>
              <a:endParaRPr 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6" name="Rectangle 21">
              <a:extLst>
                <a:ext uri="{FF2B5EF4-FFF2-40B4-BE49-F238E27FC236}">
                  <a16:creationId xmlns:a16="http://schemas.microsoft.com/office/drawing/2014/main" id="{637DF4E4-AE5B-6843-A65E-766C98CD4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7485" y="3992390"/>
              <a:ext cx="4775973" cy="5847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 err="1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攻击代码</a:t>
              </a:r>
              <a:endParaRPr 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7" name="Rectangle 21">
              <a:extLst>
                <a:ext uri="{FF2B5EF4-FFF2-40B4-BE49-F238E27FC236}">
                  <a16:creationId xmlns:a16="http://schemas.microsoft.com/office/drawing/2014/main" id="{F65493A3-AA59-6E46-9BA8-37015E2DE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7485" y="3416708"/>
              <a:ext cx="4775973" cy="5847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 err="1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返回地址</a:t>
              </a:r>
              <a:endParaRPr 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8" name="Rectangle 21">
              <a:extLst>
                <a:ext uri="{FF2B5EF4-FFF2-40B4-BE49-F238E27FC236}">
                  <a16:creationId xmlns:a16="http://schemas.microsoft.com/office/drawing/2014/main" id="{F44232A8-A9C1-974C-828C-E56E06968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7485" y="4580210"/>
              <a:ext cx="596997" cy="5847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 err="1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nop</a:t>
              </a:r>
              <a:endParaRPr 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9" name="Rectangle 21">
              <a:extLst>
                <a:ext uri="{FF2B5EF4-FFF2-40B4-BE49-F238E27FC236}">
                  <a16:creationId xmlns:a16="http://schemas.microsoft.com/office/drawing/2014/main" id="{2FD28108-C1D4-B942-A21B-E6B40FDDD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482" y="4580210"/>
              <a:ext cx="596997" cy="5847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 err="1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nop</a:t>
              </a:r>
              <a:endParaRPr 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60" name="Rectangle 21">
              <a:extLst>
                <a:ext uri="{FF2B5EF4-FFF2-40B4-BE49-F238E27FC236}">
                  <a16:creationId xmlns:a16="http://schemas.microsoft.com/office/drawing/2014/main" id="{ED868411-8C00-6442-966E-2CF9D192F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1478" y="4578554"/>
              <a:ext cx="596997" cy="5847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 err="1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nop</a:t>
              </a:r>
              <a:endParaRPr 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7036E936-DFC4-A240-BC48-CC2203A9D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8475" y="4578554"/>
              <a:ext cx="596997" cy="5847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 err="1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nop</a:t>
              </a:r>
              <a:endParaRPr 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1A1CB6AC-D7ED-C54F-8521-76966488D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5471" y="4578554"/>
              <a:ext cx="596997" cy="5847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 err="1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nop</a:t>
              </a:r>
              <a:endParaRPr 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DBB69070-FC9B-B44D-BC30-EEA1BCEE7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2468" y="4578554"/>
              <a:ext cx="596997" cy="5847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 err="1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nop</a:t>
              </a:r>
              <a:endParaRPr 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1CFBBD60-D177-D347-8181-1D7F823F6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9464" y="4578554"/>
              <a:ext cx="596997" cy="5847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 err="1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nop</a:t>
              </a:r>
              <a:endParaRPr 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2BA747BF-B8E7-EE4A-90FE-535A1B572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6461" y="4578554"/>
              <a:ext cx="596997" cy="5847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 err="1"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nop</a:t>
              </a:r>
              <a:endParaRPr 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00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8480B-AD5F-BA40-82A1-2990A0C60BFB}"/>
              </a:ext>
            </a:extLst>
          </p:cNvPr>
          <p:cNvSpPr txBox="1"/>
          <p:nvPr/>
        </p:nvSpPr>
        <p:spPr>
          <a:xfrm>
            <a:off x="268438" y="648101"/>
            <a:ext cx="45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变长栈帧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6F211-D1A0-9542-81DD-78CD40CE6BB1}"/>
              </a:ext>
            </a:extLst>
          </p:cNvPr>
          <p:cNvSpPr txBox="1"/>
          <p:nvPr/>
        </p:nvSpPr>
        <p:spPr>
          <a:xfrm>
            <a:off x="268438" y="1242433"/>
            <a:ext cx="8189762" cy="5030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需要使用变长栈帧的情况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编译时无法确定要在栈上分配多少内存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例如存在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局部变长数组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帧指针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/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基指针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%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rbp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：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指示栈帧的起始位置</a:t>
            </a:r>
            <a:endParaRPr kumimoji="1" lang="en-US" altLang="zh-CN" dirty="0">
              <a:solidFill>
                <a:srgbClr val="FF0000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	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pushq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	%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rbp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	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movq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 	%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rsp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, %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rbp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	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subq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 	$16, %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rsp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leave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指令：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释放栈帧（常常出现在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ret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前）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	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movq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 %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rbp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, %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rsp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	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popq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 %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rbp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书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202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页的例子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注意如何实现数据对齐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BFA4A575-2D7C-2E42-81FB-96B05AB5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73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8480B-AD5F-BA40-82A1-2990A0C60BFB}"/>
              </a:ext>
            </a:extLst>
          </p:cNvPr>
          <p:cNvSpPr txBox="1"/>
          <p:nvPr/>
        </p:nvSpPr>
        <p:spPr>
          <a:xfrm>
            <a:off x="268438" y="648101"/>
            <a:ext cx="45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浮点指令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BFA4A575-2D7C-2E42-81FB-96B05AB5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B727C-AE40-0B41-9C45-25352F827019}"/>
              </a:ext>
            </a:extLst>
          </p:cNvPr>
          <p:cNvSpPr txBox="1"/>
          <p:nvPr/>
        </p:nvSpPr>
        <p:spPr>
          <a:xfrm>
            <a:off x="268438" y="1242433"/>
            <a:ext cx="8189762" cy="295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SIMD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：</a:t>
            </a:r>
            <a:r>
              <a:rPr kumimoji="1" lang="zh-CN" altLang="en-CN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一条指令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处理多组数据</a:t>
            </a:r>
            <a:endParaRPr kumimoji="1" lang="en-US" altLang="zh-CN" dirty="0">
              <a:solidFill>
                <a:srgbClr val="FF0000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前面讲的都是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SISD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：一条指令处理一组数据（源和目的操作数）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有点像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PyTorch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/</a:t>
            </a:r>
            <a:r>
              <a:rPr kumimoji="1" lang="en-US" altLang="zh-CN" dirty="0" err="1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Numpy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中对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Tensor/Array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的并行处理（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vectorized operation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）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基本的浮点指令（尽可能理解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+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记忆）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浮点传送指令（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P206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图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3-46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）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浮点转换指令（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P207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图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3-47&amp;3-48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）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浮点运算指令（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P210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图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3-49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）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91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8480B-AD5F-BA40-82A1-2990A0C60BFB}"/>
              </a:ext>
            </a:extLst>
          </p:cNvPr>
          <p:cNvSpPr txBox="1"/>
          <p:nvPr/>
        </p:nvSpPr>
        <p:spPr>
          <a:xfrm>
            <a:off x="268438" y="648101"/>
            <a:ext cx="45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Outline</a:t>
            </a:r>
            <a:endParaRPr kumimoji="1" lang="zh-CN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F2327-3E94-2D41-98BD-06F53B27B041}"/>
              </a:ext>
            </a:extLst>
          </p:cNvPr>
          <p:cNvSpPr txBox="1"/>
          <p:nvPr/>
        </p:nvSpPr>
        <p:spPr>
          <a:xfrm>
            <a:off x="268438" y="1232876"/>
            <a:ext cx="6098058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Data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指针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数组</a:t>
            </a:r>
            <a:endParaRPr kumimoji="1" lang="en-US" altLang="zh-CN" dirty="0">
              <a:solidFill>
                <a:schemeClr val="accent1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结构（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struct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）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联合（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union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）</a:t>
            </a:r>
            <a:endParaRPr kumimoji="1" lang="en-US" altLang="zh-CN" dirty="0">
              <a:solidFill>
                <a:schemeClr val="accent1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数据对齐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Advanced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缓冲区溢出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变长栈帧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浮点指令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75FE86-4E9F-AF40-8023-07022109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90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944AC3-E599-2349-876F-2BD18851E21E}"/>
              </a:ext>
            </a:extLst>
          </p:cNvPr>
          <p:cNvGrpSpPr/>
          <p:nvPr/>
        </p:nvGrpSpPr>
        <p:grpSpPr>
          <a:xfrm>
            <a:off x="2399176" y="2585468"/>
            <a:ext cx="7393647" cy="1687064"/>
            <a:chOff x="1641575" y="2677801"/>
            <a:chExt cx="7393647" cy="16870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9B2C29-6C36-CC44-A825-1EB7BA0CADF3}"/>
                </a:ext>
              </a:extLst>
            </p:cNvPr>
            <p:cNvSpPr txBox="1"/>
            <p:nvPr/>
          </p:nvSpPr>
          <p:spPr>
            <a:xfrm>
              <a:off x="1641575" y="2967335"/>
              <a:ext cx="58100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600" dirty="0"/>
                <a:t>Thank</a:t>
              </a:r>
              <a:r>
                <a:rPr kumimoji="1" lang="zh-CN" altLang="en-US" sz="6600" dirty="0"/>
                <a:t> </a:t>
              </a:r>
              <a:r>
                <a:rPr kumimoji="1" lang="en-US" altLang="zh-CN" sz="6600" dirty="0"/>
                <a:t>you!</a:t>
              </a:r>
              <a:endParaRPr kumimoji="1" lang="zh-CN" altLang="en-US" sz="6600" dirty="0"/>
            </a:p>
          </p:txBody>
        </p:sp>
        <p:pic>
          <p:nvPicPr>
            <p:cNvPr id="3" name="图片 3">
              <a:extLst>
                <a:ext uri="{FF2B5EF4-FFF2-40B4-BE49-F238E27FC236}">
                  <a16:creationId xmlns:a16="http://schemas.microsoft.com/office/drawing/2014/main" id="{A2F7A61C-D60C-8F44-8D57-D33E1FE70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0335" y="2677801"/>
              <a:ext cx="1854887" cy="1687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156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8480B-AD5F-BA40-82A1-2990A0C60BFB}"/>
              </a:ext>
            </a:extLst>
          </p:cNvPr>
          <p:cNvSpPr txBox="1"/>
          <p:nvPr/>
        </p:nvSpPr>
        <p:spPr>
          <a:xfrm>
            <a:off x="268438" y="648101"/>
            <a:ext cx="45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指针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36F211-D1A0-9542-81DD-78CD40CE6BB1}"/>
                  </a:ext>
                </a:extLst>
              </p:cNvPr>
              <p:cNvSpPr txBox="1"/>
              <p:nvPr/>
            </p:nvSpPr>
            <p:spPr>
              <a:xfrm>
                <a:off x="268438" y="1242433"/>
                <a:ext cx="8189762" cy="5131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指针的声明：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T *p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p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的类型是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T *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，不是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T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p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的值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是内存中某一对象的起始地址</a:t>
                </a:r>
                <a:endParaRPr kumimoji="1" lang="en-US" altLang="zh-CN" dirty="0">
                  <a:solidFill>
                    <a:prstClr val="black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该对象的类型为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T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指针的运算</a:t>
                </a:r>
                <a:endPara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表达式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p + </a:t>
                </a:r>
                <a:r>
                  <a:rPr kumimoji="1" lang="en-US" altLang="zh-CN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i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的值为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  <a:cs typeface="Calibri" panose="020F0502020204030204" pitchFamily="34" charset="0"/>
                      </a:rPr>
                      <m:t>+</m:t>
                    </m:r>
                    <m:r>
                      <a:rPr kumimoji="1"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  <a:cs typeface="Calibri" panose="020F0502020204030204" pitchFamily="34" charset="0"/>
                      </a:rPr>
                      <m:t>𝐿</m:t>
                    </m:r>
                    <m:r>
                      <a:rPr kumimoji="1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a:rPr kumimoji="1"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，注意区分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表达式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/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变量和表达式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/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变量的值</a:t>
                </a:r>
                <a:endParaRPr kumimoji="1" lang="en-US" altLang="zh-CN" dirty="0">
                  <a:solidFill>
                    <a:srgbClr val="FF0000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两个指针</a:t>
                </a:r>
                <a:r>
                  <a:rPr kumimoji="1" lang="zh-CN" altLang="en-CN" dirty="0">
                    <a:solidFill>
                      <a:srgbClr val="FF0000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不能相加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，无意义</a:t>
                </a:r>
                <a:endParaRPr kumimoji="1" lang="en-US" altLang="zh-CN" dirty="0">
                  <a:solidFill>
                    <a:prstClr val="black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两个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同类型（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T *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）指针</a:t>
                </a:r>
                <a:r>
                  <a:rPr kumimoji="1" lang="zh-CN" altLang="en-CN" dirty="0">
                    <a:solidFill>
                      <a:srgbClr val="FF0000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可以相减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，结果为有符号整型（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int / long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）</a:t>
                </a:r>
                <a:endParaRPr kumimoji="1" lang="en-US" altLang="zh-CN" dirty="0">
                  <a:solidFill>
                    <a:prstClr val="black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32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位程序返回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int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，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64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位程序返回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long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结果的值为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  <a:cs typeface="Calibri" panose="020F0502020204030204" pitchFamily="34" charset="0"/>
                      </a:rPr>
                      <m:t>)/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  <a:cs typeface="Calibri" panose="020F0502020204030204" pitchFamily="34" charset="0"/>
                      </a:rPr>
                      <m:t>𝐿</m:t>
                    </m:r>
                  </m:oMath>
                </a14:m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，</a:t>
                </a:r>
                <a:r>
                  <a:rPr kumimoji="1" lang="en-US" altLang="zh-CN" dirty="0">
                    <a:solidFill>
                      <a:prstClr val="black"/>
                    </a:solidFill>
                    <a:ea typeface="SimHei" panose="02010609060101010101" pitchFamily="49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  <a:cs typeface="Calibri" panose="020F0502020204030204" pitchFamily="34" charset="0"/>
                      </a:rPr>
                      <m:t>𝐿</m:t>
                    </m:r>
                  </m:oMath>
                </a14:m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为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T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的字节数</a:t>
                </a:r>
                <a:endParaRPr kumimoji="1" lang="en-US" altLang="zh-CN" dirty="0">
                  <a:solidFill>
                    <a:prstClr val="black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书</a:t>
                </a: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P192</a:t>
                </a:r>
                <a:endPara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zh-CN" dirty="0">
                  <a:solidFill>
                    <a:prstClr val="black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36F211-D1A0-9542-81DD-78CD40CE6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38" y="1242433"/>
                <a:ext cx="8189762" cy="5131726"/>
              </a:xfrm>
              <a:prstGeom prst="rect">
                <a:avLst/>
              </a:prstGeom>
              <a:blipFill>
                <a:blip r:embed="rId3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BFA4A575-2D7C-2E42-81FB-96B05AB5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8480B-AD5F-BA40-82A1-2990A0C60BFB}"/>
              </a:ext>
            </a:extLst>
          </p:cNvPr>
          <p:cNvSpPr txBox="1"/>
          <p:nvPr/>
        </p:nvSpPr>
        <p:spPr>
          <a:xfrm>
            <a:off x="268438" y="648101"/>
            <a:ext cx="45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数组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36F211-D1A0-9542-81DD-78CD40CE6BB1}"/>
                  </a:ext>
                </a:extLst>
              </p:cNvPr>
              <p:cNvSpPr txBox="1"/>
              <p:nvPr/>
            </p:nvSpPr>
            <p:spPr>
              <a:xfrm>
                <a:off x="268438" y="1242433"/>
                <a:ext cx="4490457" cy="586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声明一个数组</a:t>
                </a:r>
                <a:endParaRPr kumimoji="1" lang="en-US" altLang="zh-CN" dirty="0">
                  <a:solidFill>
                    <a:prstClr val="black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T A[N];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T: 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数据的类型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N: 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数据的个数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  <a:cs typeface="Calibri" panose="020F0502020204030204" pitchFamily="34" charset="0"/>
                      </a:rPr>
                      <m:t>𝐿</m:t>
                    </m:r>
                  </m:oMath>
                </a14:m>
                <a:r>
                  <a:rPr kumimoji="1" lang="en-US" altLang="zh-CN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: </a:t>
                </a:r>
                <a:r>
                  <a:rPr kumimoji="1" lang="zh-CN" altLang="en-US" dirty="0">
                    <a:solidFill>
                      <a:prstClr val="black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数据的大小</a:t>
                </a:r>
                <a:endParaRPr kumimoji="1" lang="en-US" altLang="zh-CN" dirty="0">
                  <a:solidFill>
                    <a:prstClr val="black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zh-CN" altLang="en-US" dirty="0">
                    <a:solidFill>
                      <a:schemeClr val="accent3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有关数组的</a:t>
                </a:r>
                <a:r>
                  <a:rPr kumimoji="1" lang="en-US" altLang="zh-CN" dirty="0">
                    <a:solidFill>
                      <a:schemeClr val="accent3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typedef</a:t>
                </a:r>
                <a:r>
                  <a:rPr kumimoji="1" lang="zh-CN" altLang="en-US" dirty="0">
                    <a:solidFill>
                      <a:schemeClr val="accent3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的写法</a:t>
                </a:r>
                <a:endParaRPr kumimoji="1" lang="en-US" altLang="zh-CN" dirty="0">
                  <a:solidFill>
                    <a:schemeClr val="accent3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  <a:defRPr/>
                </a:pP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书</a:t>
                </a:r>
                <a:r>
                  <a:rPr kumimoji="1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P179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typedef int </a:t>
                </a:r>
                <a:r>
                  <a:rPr kumimoji="1" lang="en-US" altLang="zh-CN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fix_matrix</a:t>
                </a:r>
                <a:r>
                  <a:rPr kumimoji="1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[N][N]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表示将</a:t>
                </a:r>
                <a:r>
                  <a:rPr kumimoji="1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N x N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的二维</a:t>
                </a:r>
                <a:r>
                  <a:rPr kumimoji="1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int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数组定义为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类型</a:t>
                </a:r>
                <a:r>
                  <a:rPr kumimoji="1" lang="en-US" altLang="zh-CN" dirty="0" err="1">
                    <a:solidFill>
                      <a:schemeClr val="accent3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fix_matrix</a:t>
                </a:r>
                <a:endParaRPr kumimoji="1" lang="en-US" altLang="zh-CN" dirty="0">
                  <a:solidFill>
                    <a:schemeClr val="accent3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二维</a:t>
                </a: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/</a:t>
                </a:r>
                <a:r>
                  <a: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多维数组</a:t>
                </a:r>
                <a:endPara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  <a:defRPr/>
                </a:pP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行优先存储</a:t>
                </a:r>
                <a:endParaRPr kumimoji="1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  <a:defRPr/>
                </a:pP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要访问第</a:t>
                </a:r>
                <a:r>
                  <a:rPr kumimoji="1" lang="en-US" altLang="zh-CN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i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行，需要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先经过</a:t>
                </a:r>
                <a:r>
                  <a:rPr kumimoji="1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0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~ </a:t>
                </a:r>
                <a:r>
                  <a:rPr kumimoji="1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i-1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行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  <a:defRPr/>
                </a:pPr>
                <a:r>
                  <a:rPr kumimoji="1" lang="en-US" altLang="zh-CN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&amp;A[</a:t>
                </a:r>
                <a:r>
                  <a:rPr kumimoji="1" lang="en-US" altLang="zh-CN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i</a:t>
                </a:r>
                <a:r>
                  <a:rPr kumimoji="1" lang="en-US" altLang="zh-CN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 pitchFamily="34" charset="0"/>
                    <a:ea typeface="SimHei" panose="02010609060101010101" pitchFamily="49" charset="-122"/>
                    <a:cs typeface="Calibri" panose="020F0502020204030204" pitchFamily="34" charset="0"/>
                  </a:rPr>
                  <a:t>][j]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Calibri" panose="020F0502020204030204" pitchFamily="34" charset="0"/>
                          </a:rPr>
                          <m:t>𝐴</m:t>
                        </m:r>
                      </m:sub>
                    </m:sSub>
                    <m:r>
                      <a:rPr kumimoji="1" lang="en-US" altLang="zh-CN" b="0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Calibri" panose="020F0502020204030204" pitchFamily="34" charset="0"/>
                      </a:rPr>
                      <m:t>+4(</m:t>
                    </m:r>
                    <m:r>
                      <a:rPr kumimoji="1" lang="en-US" altLang="zh-CN" b="0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Calibri" panose="020F0502020204030204" pitchFamily="34" charset="0"/>
                      </a:rPr>
                      <m:t>𝐶</m:t>
                    </m:r>
                    <m:r>
                      <a:rPr kumimoji="1" lang="en-US" altLang="zh-CN" b="0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Calibri" panose="020F0502020204030204" pitchFamily="34" charset="0"/>
                      </a:rPr>
                      <m:t>·</m:t>
                    </m:r>
                    <m:r>
                      <a:rPr kumimoji="1" lang="en-US" altLang="zh-CN" b="0" i="1" u="none" strike="noStrike" kern="1200" cap="none" spc="0" normalizeH="0" baseline="0" noProof="0" dirty="0" err="1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Calibri" panose="020F0502020204030204" pitchFamily="34" charset="0"/>
                      </a:rPr>
                      <m:t>𝑖</m:t>
                    </m:r>
                    <m:r>
                      <a:rPr kumimoji="1" lang="en-US" altLang="zh-CN" b="0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Calibri" panose="020F0502020204030204" pitchFamily="34" charset="0"/>
                      </a:rPr>
                      <m:t>+</m:t>
                    </m:r>
                    <m:r>
                      <a:rPr kumimoji="1" lang="en-US" altLang="zh-CN" b="0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Calibri" panose="020F0502020204030204" pitchFamily="34" charset="0"/>
                      </a:rPr>
                      <m:t>𝑗</m:t>
                    </m:r>
                    <m:r>
                      <a:rPr kumimoji="1" lang="en-US" altLang="zh-CN" b="0" i="1" u="none" strike="noStrike" kern="120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kumimoji="1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ü"/>
                  <a:defRPr/>
                </a:pPr>
                <a:endParaRPr kumimoji="1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36F211-D1A0-9542-81DD-78CD40CE6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38" y="1242433"/>
                <a:ext cx="4490457" cy="5866350"/>
              </a:xfrm>
              <a:prstGeom prst="rect">
                <a:avLst/>
              </a:prstGeom>
              <a:blipFill>
                <a:blip r:embed="rId3"/>
                <a:stretch>
                  <a:fillRect l="-847" r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BFA4A575-2D7C-2E42-81FB-96B05AB5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7C9505-0963-A047-A600-AD7761D79372}"/>
              </a:ext>
            </a:extLst>
          </p:cNvPr>
          <p:cNvGrpSpPr/>
          <p:nvPr/>
        </p:nvGrpSpPr>
        <p:grpSpPr>
          <a:xfrm>
            <a:off x="5062882" y="1543401"/>
            <a:ext cx="6522831" cy="1341371"/>
            <a:chOff x="4072282" y="1543401"/>
            <a:chExt cx="6522831" cy="13413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026E1F7-0B6F-3646-B40F-62C11251D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72282" y="1728067"/>
              <a:ext cx="6522831" cy="654328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23411D-5D5E-2D42-B9CC-8C8FD624DC86}"/>
                </a:ext>
              </a:extLst>
            </p:cNvPr>
            <p:cNvCxnSpPr/>
            <p:nvPr/>
          </p:nvCxnSpPr>
          <p:spPr>
            <a:xfrm flipV="1">
              <a:off x="5814391" y="2213430"/>
              <a:ext cx="0" cy="3180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173D24-3930-7F4A-80F5-F9AD571C85AD}"/>
                </a:ext>
              </a:extLst>
            </p:cNvPr>
            <p:cNvSpPr txBox="1"/>
            <p:nvPr/>
          </p:nvSpPr>
          <p:spPr>
            <a:xfrm>
              <a:off x="5589906" y="251544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endPara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8874535-DB34-D445-A280-DA2A9C4AC953}"/>
                </a:ext>
              </a:extLst>
            </p:cNvPr>
            <p:cNvCxnSpPr/>
            <p:nvPr/>
          </p:nvCxnSpPr>
          <p:spPr>
            <a:xfrm flipV="1">
              <a:off x="5814390" y="1620078"/>
              <a:ext cx="0" cy="218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FBFFD1-43C2-A54A-BF12-CD1975D06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2103" y="1613451"/>
              <a:ext cx="0" cy="218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BB5109-A301-094E-BD8D-C9F2C1891769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814390" y="1728067"/>
              <a:ext cx="287813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7DAC196-A5C8-9047-BF78-F51310BB7BD2}"/>
                    </a:ext>
                  </a:extLst>
                </p:cNvPr>
                <p:cNvSpPr txBox="1"/>
                <p:nvPr/>
              </p:nvSpPr>
              <p:spPr>
                <a:xfrm>
                  <a:off x="6102203" y="1543401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kumimoji="1" lang="zh-CN" altLang="en-US" i="1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7DAC196-A5C8-9047-BF78-F51310BB7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2203" y="1543401"/>
                  <a:ext cx="36574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8C0208-C06A-DA43-944F-D1E7F13EA9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6190" y="1728067"/>
              <a:ext cx="325913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323049-5AAC-9947-9255-4BEB0DB4DEF4}"/>
              </a:ext>
            </a:extLst>
          </p:cNvPr>
          <p:cNvCxnSpPr/>
          <p:nvPr/>
        </p:nvCxnSpPr>
        <p:spPr>
          <a:xfrm flipV="1">
            <a:off x="7798813" y="2213430"/>
            <a:ext cx="0" cy="318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E5AD38-05E8-3B41-B142-B65D7F9358B7}"/>
              </a:ext>
            </a:extLst>
          </p:cNvPr>
          <p:cNvSpPr txBox="1"/>
          <p:nvPr/>
        </p:nvSpPr>
        <p:spPr>
          <a:xfrm>
            <a:off x="7361834" y="251544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val+1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798784-2DFE-0347-9557-9C7549773CE1}"/>
              </a:ext>
            </a:extLst>
          </p:cNvPr>
          <p:cNvGrpSpPr/>
          <p:nvPr/>
        </p:nvGrpSpPr>
        <p:grpSpPr>
          <a:xfrm>
            <a:off x="4618464" y="4134457"/>
            <a:ext cx="7186121" cy="2236226"/>
            <a:chOff x="4599859" y="3550815"/>
            <a:chExt cx="7186121" cy="2236226"/>
          </a:xfrm>
        </p:grpSpPr>
        <p:pic>
          <p:nvPicPr>
            <p:cNvPr id="18" name="图片 6">
              <a:extLst>
                <a:ext uri="{FF2B5EF4-FFF2-40B4-BE49-F238E27FC236}">
                  <a16:creationId xmlns:a16="http://schemas.microsoft.com/office/drawing/2014/main" id="{7F962B97-FCBE-E543-B2D2-923AD1646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0419" y="3550815"/>
              <a:ext cx="6955561" cy="1498308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0CC2C7D-8B00-9D4A-A160-CE2CCB74C988}"/>
                </a:ext>
              </a:extLst>
            </p:cNvPr>
            <p:cNvCxnSpPr/>
            <p:nvPr/>
          </p:nvCxnSpPr>
          <p:spPr>
            <a:xfrm flipV="1">
              <a:off x="5105766" y="5099657"/>
              <a:ext cx="0" cy="3180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5C42D7-AAF1-A045-AD77-2C06445CD673}"/>
                </a:ext>
              </a:extLst>
            </p:cNvPr>
            <p:cNvSpPr txBox="1"/>
            <p:nvPr/>
          </p:nvSpPr>
          <p:spPr>
            <a:xfrm>
              <a:off x="4599859" y="5417709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A=A[0]</a:t>
              </a:r>
              <a:endPara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77BEC5-7207-B24E-A0B4-CC91FB9F912F}"/>
              </a:ext>
            </a:extLst>
          </p:cNvPr>
          <p:cNvCxnSpPr/>
          <p:nvPr/>
        </p:nvCxnSpPr>
        <p:spPr>
          <a:xfrm flipV="1">
            <a:off x="6855926" y="5683299"/>
            <a:ext cx="0" cy="318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C7A488A-3D4B-9245-A8B4-AF7D1E3C59E0}"/>
              </a:ext>
            </a:extLst>
          </p:cNvPr>
          <p:cNvSpPr txBox="1"/>
          <p:nvPr/>
        </p:nvSpPr>
        <p:spPr>
          <a:xfrm>
            <a:off x="6487877" y="60013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4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8525B2-2403-6446-9384-15117E18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2748F-0E36-B54C-9AD9-AA43D64D4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1" y="2785493"/>
            <a:ext cx="4016998" cy="17865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F68012-C044-7345-B94B-C1D2CAD56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1" y="4553448"/>
            <a:ext cx="4016998" cy="64456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540D6D0-111B-2949-B420-153B53D43246}"/>
              </a:ext>
            </a:extLst>
          </p:cNvPr>
          <p:cNvGrpSpPr/>
          <p:nvPr/>
        </p:nvGrpSpPr>
        <p:grpSpPr>
          <a:xfrm>
            <a:off x="4719644" y="2933187"/>
            <a:ext cx="7186121" cy="2236226"/>
            <a:chOff x="4599859" y="3550815"/>
            <a:chExt cx="7186121" cy="2236226"/>
          </a:xfrm>
        </p:grpSpPr>
        <p:pic>
          <p:nvPicPr>
            <p:cNvPr id="6" name="图片 6">
              <a:extLst>
                <a:ext uri="{FF2B5EF4-FFF2-40B4-BE49-F238E27FC236}">
                  <a16:creationId xmlns:a16="http://schemas.microsoft.com/office/drawing/2014/main" id="{B7FEAFDB-B001-A94B-B264-F27DBCF31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0419" y="3550815"/>
              <a:ext cx="6955561" cy="1498308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2F5C2C0-0467-4646-A8FB-DEDAD994D74A}"/>
                </a:ext>
              </a:extLst>
            </p:cNvPr>
            <p:cNvCxnSpPr/>
            <p:nvPr/>
          </p:nvCxnSpPr>
          <p:spPr>
            <a:xfrm flipV="1">
              <a:off x="5105766" y="5099657"/>
              <a:ext cx="0" cy="3180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8477F2-FD89-4B42-A132-44E5864A8ED5}"/>
                </a:ext>
              </a:extLst>
            </p:cNvPr>
            <p:cNvSpPr txBox="1"/>
            <p:nvPr/>
          </p:nvSpPr>
          <p:spPr>
            <a:xfrm>
              <a:off x="4599859" y="5417709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A=A[0]</a:t>
              </a:r>
              <a:endPara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C1D3066-370C-0B4D-999E-669EBD1153C1}"/>
              </a:ext>
            </a:extLst>
          </p:cNvPr>
          <p:cNvSpPr txBox="1"/>
          <p:nvPr/>
        </p:nvSpPr>
        <p:spPr>
          <a:xfrm>
            <a:off x="268438" y="648101"/>
            <a:ext cx="45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数组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C632E7-97C3-5D48-B326-3FD07F5F99A1}"/>
              </a:ext>
            </a:extLst>
          </p:cNvPr>
          <p:cNvCxnSpPr/>
          <p:nvPr/>
        </p:nvCxnSpPr>
        <p:spPr>
          <a:xfrm flipV="1">
            <a:off x="6957526" y="4482029"/>
            <a:ext cx="0" cy="318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434215-5817-914C-94DF-A185F496D4EC}"/>
              </a:ext>
            </a:extLst>
          </p:cNvPr>
          <p:cNvSpPr txBox="1"/>
          <p:nvPr/>
        </p:nvSpPr>
        <p:spPr>
          <a:xfrm>
            <a:off x="6589477" y="48000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C3CE2-2815-DF4C-8AEA-7793FDA18806}"/>
              </a:ext>
            </a:extLst>
          </p:cNvPr>
          <p:cNvSpPr txBox="1"/>
          <p:nvPr/>
        </p:nvSpPr>
        <p:spPr>
          <a:xfrm>
            <a:off x="268438" y="1242433"/>
            <a:ext cx="8951762" cy="5030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数组的值是数组的首地址（书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P177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下方表格）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编译器常常把对数组中元素的索引翻译成对内存地址的操作，使得数组和指针在汇编层面的行为是一致的，都是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对地址进行操作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变长数组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必须用一条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乘法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指令确定</a:t>
            </a:r>
            <a:r>
              <a:rPr kumimoji="1" lang="zh-CN" altLang="en-US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数组中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一行的</a:t>
            </a:r>
            <a:r>
              <a:rPr kumimoji="1" lang="zh-CN" altLang="en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起始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地址（假设是二维数组）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37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8525B2-2403-6446-9384-15117E18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D3066-370C-0B4D-999E-669EBD1153C1}"/>
              </a:ext>
            </a:extLst>
          </p:cNvPr>
          <p:cNvSpPr txBox="1"/>
          <p:nvPr/>
        </p:nvSpPr>
        <p:spPr>
          <a:xfrm>
            <a:off x="268438" y="648101"/>
            <a:ext cx="45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数组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CD220C-DF37-B643-9C90-CD08AB253E6B}"/>
              </a:ext>
            </a:extLst>
          </p:cNvPr>
          <p:cNvSpPr txBox="1"/>
          <p:nvPr/>
        </p:nvSpPr>
        <p:spPr>
          <a:xfrm>
            <a:off x="268438" y="1242433"/>
            <a:ext cx="5560862" cy="5030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数组和指针的关系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汇编层面的行为基本相同，都是操作内存地址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但在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编程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语言（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）层面，二者是完全不同的数据类型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赋值：同类型指针变量可以相互赋值，而数组不行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sizeof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（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是表达式而非函数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，由编译器在编译时给出值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&lt;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注：除了变长数组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&gt;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）</a:t>
            </a:r>
          </a:p>
          <a:p>
            <a:pPr marL="1657350" lvl="3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sizeof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(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数组名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 表示数组所占内存大小</a:t>
            </a:r>
          </a:p>
          <a:p>
            <a:pPr marL="1657350" lvl="3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sizeof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(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指针名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 则固定为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4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（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32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位程序）或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8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（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64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位程序）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数组作为参数传给函数时，会退化为指针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DD1CF0-5553-564F-A2F2-96307660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02" y="5279855"/>
            <a:ext cx="1495158" cy="9829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A5A57B-E773-484C-973A-A208CA301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02" y="1232588"/>
            <a:ext cx="5752668" cy="40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1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7FAB01-C249-D64D-92FC-2D322813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FB49A-4CEB-A64A-8C8A-A6EBA8D84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26" y="1912907"/>
            <a:ext cx="11142547" cy="25412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86A08A-D204-3F4D-BD4C-BCFCF1E37865}"/>
              </a:ext>
            </a:extLst>
          </p:cNvPr>
          <p:cNvSpPr txBox="1"/>
          <p:nvPr/>
        </p:nvSpPr>
        <p:spPr>
          <a:xfrm>
            <a:off x="268438" y="648101"/>
            <a:ext cx="45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数组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F83F2-E69C-1343-9139-CA43BDB2060C}"/>
              </a:ext>
            </a:extLst>
          </p:cNvPr>
          <p:cNvSpPr txBox="1"/>
          <p:nvPr/>
        </p:nvSpPr>
        <p:spPr>
          <a:xfrm>
            <a:off x="-596900" y="1232876"/>
            <a:ext cx="5727700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数组作为参数传给函数时，会退化为指针</a:t>
            </a:r>
          </a:p>
        </p:txBody>
      </p:sp>
    </p:spTree>
    <p:extLst>
      <p:ext uri="{BB962C8B-B14F-4D97-AF65-F5344CB8AC3E}">
        <p14:creationId xmlns:p14="http://schemas.microsoft.com/office/powerpoint/2010/main" val="150946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8480B-AD5F-BA40-82A1-2990A0C60BFB}"/>
              </a:ext>
            </a:extLst>
          </p:cNvPr>
          <p:cNvSpPr txBox="1"/>
          <p:nvPr/>
        </p:nvSpPr>
        <p:spPr>
          <a:xfrm>
            <a:off x="268438" y="648101"/>
            <a:ext cx="45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结构（</a:t>
            </a:r>
            <a:r>
              <a:rPr kumimoji="1" lang="en-US" altLang="zh-CN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struct</a:t>
            </a:r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6F211-D1A0-9542-81DD-78CD40CE6BB1}"/>
              </a:ext>
            </a:extLst>
          </p:cNvPr>
          <p:cNvSpPr txBox="1"/>
          <p:nvPr/>
        </p:nvSpPr>
        <p:spPr>
          <a:xfrm>
            <a:off x="268438" y="1242433"/>
            <a:ext cx="8189762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将不同类型的数据聚合到一起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涉及到一些对齐规则（后面讲）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注意</a:t>
            </a: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语法</a:t>
            </a:r>
            <a:endParaRPr kumimoji="1" lang="en-US" altLang="zh-CN" dirty="0">
              <a:solidFill>
                <a:srgbClr val="FF0000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BFA4A575-2D7C-2E42-81FB-96B05AB5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D95C30-0721-5047-81C9-A64A95F71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657025"/>
            <a:ext cx="4584700" cy="333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7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48480B-AD5F-BA40-82A1-2990A0C60BFB}"/>
              </a:ext>
            </a:extLst>
          </p:cNvPr>
          <p:cNvSpPr txBox="1"/>
          <p:nvPr/>
        </p:nvSpPr>
        <p:spPr>
          <a:xfrm>
            <a:off x="268438" y="648101"/>
            <a:ext cx="4533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联合（</a:t>
            </a:r>
            <a:r>
              <a:rPr kumimoji="1" lang="en-US" altLang="zh-CN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union</a:t>
            </a:r>
            <a:r>
              <a:rPr kumimoji="1" lang="zh-CN" altLang="en-US" sz="3200" dirty="0"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6F211-D1A0-9542-81DD-78CD40CE6BB1}"/>
              </a:ext>
            </a:extLst>
          </p:cNvPr>
          <p:cNvSpPr txBox="1"/>
          <p:nvPr/>
        </p:nvSpPr>
        <p:spPr>
          <a:xfrm>
            <a:off x="268438" y="1242433"/>
            <a:ext cx="8189762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用不同的上下文（类型信息）解读同一个位模式</a:t>
            </a:r>
            <a:endParaRPr kumimoji="1" lang="en-US" altLang="zh-CN" dirty="0">
              <a:solidFill>
                <a:srgbClr val="FF0000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绕过了</a:t>
            </a:r>
            <a:r>
              <a:rPr kumimoji="1" lang="en-US" altLang="zh-CN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C</a:t>
            </a:r>
            <a:r>
              <a:rPr kumimoji="1" lang="zh-CN" altLang="en-US" dirty="0">
                <a:solidFill>
                  <a:prstClr val="black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的类型机制</a:t>
            </a:r>
            <a:endParaRPr kumimoji="1" lang="en-US" altLang="zh-CN" dirty="0">
              <a:solidFill>
                <a:prstClr val="black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BFA4A575-2D7C-2E42-81FB-96B05AB5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634D95-4232-074E-9DCC-E0898394C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819" y="2318652"/>
            <a:ext cx="6528361" cy="38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3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1407</Words>
  <Application>Microsoft Macintosh PowerPoint</Application>
  <PresentationFormat>Widescreen</PresentationFormat>
  <Paragraphs>248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Cambria Math</vt:lpstr>
      <vt:lpstr>Arial</vt:lpstr>
      <vt:lpstr>Wingdings</vt:lpstr>
      <vt:lpstr>Courier New</vt:lpstr>
      <vt:lpstr>Calibri Light</vt:lpstr>
      <vt:lpstr>SimHei</vt:lpstr>
      <vt:lpstr>Office Theme</vt:lpstr>
      <vt:lpstr>Compilation System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 沛雨</dc:creator>
  <cp:lastModifiedBy>刘 沛雨</cp:lastModifiedBy>
  <cp:revision>132</cp:revision>
  <dcterms:created xsi:type="dcterms:W3CDTF">2024-09-08T14:28:50Z</dcterms:created>
  <dcterms:modified xsi:type="dcterms:W3CDTF">2025-10-10T06:49:12Z</dcterms:modified>
</cp:coreProperties>
</file>